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handoutMasterIdLst>
    <p:handoutMasterId r:id="rId17"/>
  </p:handoutMasterIdLst>
  <p:sldIdLst>
    <p:sldId id="262" r:id="rId2"/>
    <p:sldId id="257" r:id="rId3"/>
    <p:sldId id="265" r:id="rId4"/>
    <p:sldId id="264" r:id="rId5"/>
    <p:sldId id="266" r:id="rId6"/>
    <p:sldId id="267" r:id="rId7"/>
    <p:sldId id="273" r:id="rId8"/>
    <p:sldId id="272" r:id="rId9"/>
    <p:sldId id="268" r:id="rId10"/>
    <p:sldId id="269" r:id="rId11"/>
    <p:sldId id="270" r:id="rId12"/>
    <p:sldId id="271" r:id="rId13"/>
    <p:sldId id="274" r:id="rId14"/>
    <p:sldId id="263" r:id="rId15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 snapToGrid="0">
      <p:cViewPr varScale="1">
        <p:scale>
          <a:sx n="95" d="100"/>
          <a:sy n="95" d="100"/>
        </p:scale>
        <p:origin x="49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4CF7FD-507D-45C4-B79B-D169675CBBD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A6D7B7-3D54-4175-8DF6-FDE94715810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5889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EA1ABC-74D2-4455-B1E3-8F8CAAF61E9D}" type="datetimeFigureOut">
              <a:rPr lang="ru-RU" smtClean="0"/>
              <a:t>26.02.2024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EF90D9-3874-4E1F-BE63-3C9C8078D2F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3898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5124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188" indent="-28257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650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0675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288" indent="-227013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3488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0688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7888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5088" indent="-22701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defTabSz="914400">
              <a:spcBef>
                <a:spcPct val="0"/>
              </a:spcBef>
            </a:pPr>
            <a:fld id="{D63F52FB-2A1F-4D06-92D0-582D4D7F8178}" type="slidenum">
              <a:rPr lang="ru-RU" altLang="ru-RU" smtClean="0"/>
              <a:pPr defTabSz="914400">
                <a:spcBef>
                  <a:spcPct val="0"/>
                </a:spcBef>
              </a:pPr>
              <a:t>1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79523836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73009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42515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63547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57420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7168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7367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66447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63949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8007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7530551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5365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4035" name="Заметки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ru-RU" altLang="ru-RU" smtClean="0"/>
          </a:p>
        </p:txBody>
      </p:sp>
      <p:sp>
        <p:nvSpPr>
          <p:cNvPr id="44036" name="Номер слайда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38852" indent="-282829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36085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592107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46540" indent="-227217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04152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61763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19375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76986" indent="-227217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5223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04B1FEEA-7B16-45E6-A1A1-BA24A89B1246}" type="slidenum">
              <a:rPr kumimoji="0" lang="ru-RU" alt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5223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altLang="ru-RU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3528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469654" y="2386744"/>
            <a:ext cx="9252693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 algn="ctr"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5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19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19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0B386-5622-443E-A8D9-A6FC3C27C657}" type="datetimeFigureOut">
              <a:rPr lang="ru-RU"/>
              <a:pPr>
                <a:defRPr/>
              </a:pPr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F747E7-04DB-48E9-A0FB-20376B1DAC6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280866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7C63F2-A15D-4FBD-BB30-97721E8B2D8E}" type="datetimeFigureOut">
              <a:rPr lang="ru-RU"/>
              <a:pPr>
                <a:defRPr/>
              </a:pPr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B7BA38-B95D-405F-A829-4C3BBB0FA7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774605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405288" cy="498348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41395" y="937260"/>
            <a:ext cx="6288232" cy="498348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3157B2-1B33-462D-8D2D-3BB5FF6A97F0}" type="datetimeFigureOut">
              <a:rPr lang="ru-RU"/>
              <a:pPr>
                <a:defRPr/>
              </a:pPr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AC206E-8886-4205-BD78-67B4CF32B51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1254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5AAEC0-B0F9-4896-A877-EC18227632C7}" type="datetimeFigureOut">
              <a:rPr lang="ru-RU"/>
              <a:pPr>
                <a:defRPr/>
              </a:pPr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904A6E-B7A5-4B20-B7F7-9FAEC78F8DF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133649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475232" y="2386744"/>
            <a:ext cx="9253728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Ctr="1"/>
          <a:lstStyle>
            <a:lvl1pPr>
              <a:defRPr sz="35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5" y="4352465"/>
            <a:ext cx="6801612" cy="1265082"/>
          </a:xfrm>
        </p:spPr>
        <p:txBody>
          <a:bodyPr anchorCtr="1">
            <a:normAutofit/>
          </a:bodyPr>
          <a:lstStyle>
            <a:lvl1pPr marL="0" indent="0">
              <a:buNone/>
              <a:defRPr sz="1900">
                <a:solidFill>
                  <a:schemeClr val="tx1"/>
                </a:solidFill>
              </a:defRPr>
            </a:lvl1pPr>
            <a:lvl2pPr marL="45720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DB817-65F9-4E09-A531-6ACEC34CFEA2}" type="datetimeFigureOut">
              <a:rPr lang="ru-RU"/>
              <a:pPr>
                <a:defRPr/>
              </a:pPr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E69F0F-B10D-444E-8A61-817A36C66D0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108960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69653" y="2638044"/>
            <a:ext cx="4384031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6" y="2638044"/>
            <a:ext cx="4387355" cy="310198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7E45A8-26EA-406E-BC5A-198803407939}" type="datetimeFigureOut">
              <a:rPr lang="ru-RU"/>
              <a:pPr>
                <a:defRPr/>
              </a:pPr>
              <a:t>26.02.2024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A71B6C-D8CC-4A76-9E84-5004530C2AA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028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9652" y="2313435"/>
            <a:ext cx="4384032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9652" y="3143250"/>
            <a:ext cx="4384032" cy="2596776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387355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5"/>
            <a:ext cx="4387355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B5C25-F7F6-4CE4-B4FA-FE703AA89796}" type="datetimeFigureOut">
              <a:rPr lang="ru-RU"/>
              <a:pPr>
                <a:defRPr/>
              </a:pPr>
              <a:t>26.02.2024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DFA1EA-9FE7-44AC-9E9C-6FA4028390D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1497771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0B47F-0FC0-4536-94B9-9BD0F64DC767}" type="datetimeFigureOut">
              <a:rPr lang="ru-RU"/>
              <a:pPr>
                <a:defRPr/>
              </a:pPr>
              <a:t>26.02.2024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B61A31-D609-4BD1-91FF-6D7C8825659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9388293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136788-0BF8-4798-A31E-B12CDC7ACEA7}" type="datetimeFigureOut">
              <a:rPr lang="ru-RU"/>
              <a:pPr>
                <a:defRPr/>
              </a:pPr>
              <a:t>26.02.2024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B7F27-8140-49E1-965A-69046FB4F0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422880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54271" y="2243830"/>
            <a:ext cx="4387459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Ctr="1"/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0620" y="3549918"/>
            <a:ext cx="3794760" cy="2194036"/>
          </a:xfrm>
        </p:spPr>
        <p:txBody>
          <a:bodyPr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EA3854-C40C-4102-8B25-1F40413794F0}" type="datetimeFigureOut">
              <a:rPr lang="ru-RU"/>
              <a:pPr>
                <a:defRPr/>
              </a:pPr>
              <a:t>26.02.2024</a:t>
            </a:fld>
            <a:endParaRPr lang="ru-RU"/>
          </a:p>
        </p:txBody>
      </p:sp>
      <p:sp>
        <p:nvSpPr>
          <p:cNvPr id="7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55133" y="6235701"/>
            <a:ext cx="5073651" cy="320675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948F95-1F3D-4B95-B7AC-12931A916F9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717290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7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53440" y="2243828"/>
            <a:ext cx="4389120" cy="1143000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 anchorCtr="1">
            <a:noAutofit/>
          </a:bodyPr>
          <a:lstStyle>
            <a:lvl1pPr>
              <a:defRPr sz="2100">
                <a:solidFill>
                  <a:srgbClr val="262626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6001" y="-42172"/>
            <a:ext cx="6102097" cy="6858000"/>
          </a:xfrm>
          <a:solidFill>
            <a:schemeClr val="bg1">
              <a:lumMod val="75000"/>
            </a:schemeClr>
          </a:solidFill>
        </p:spPr>
        <p:txBody>
          <a:bodyPr rtlCol="0">
            <a:normAutofit/>
          </a:bodyPr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0620" y="3549920"/>
            <a:ext cx="3794760" cy="2194037"/>
          </a:xfrm>
        </p:spPr>
        <p:txBody>
          <a:bodyPr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pPr>
              <a:defRPr/>
            </a:pPr>
            <a:fld id="{1E3E938D-91A9-4708-AA46-EF4E5FDC516C}" type="datetimeFigureOut">
              <a:rPr lang="ru-RU"/>
              <a:pPr>
                <a:defRPr/>
              </a:pPr>
              <a:t>26.02.2024</a:t>
            </a:fld>
            <a:endParaRPr lang="ru-RU"/>
          </a:p>
        </p:txBody>
      </p:sp>
      <p:sp>
        <p:nvSpPr>
          <p:cNvPr id="7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53018" y="6235701"/>
            <a:ext cx="5071533" cy="320675"/>
          </a:xfrm>
        </p:spPr>
        <p:txBody>
          <a:bodyPr>
            <a:normAutofit/>
          </a:bodyPr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E50677-8092-42D2-8BF8-811F31E2233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92538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142067" y="965200"/>
            <a:ext cx="7916333" cy="118745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142067" y="2638426"/>
            <a:ext cx="7916333" cy="3101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ru-RU" smtClean="0"/>
              <a:t>Edit Master text styles</a:t>
            </a:r>
          </a:p>
          <a:p>
            <a:pPr lvl="1"/>
            <a:r>
              <a:rPr lang="en-US" altLang="ru-RU" smtClean="0"/>
              <a:t>Second level</a:t>
            </a:r>
          </a:p>
          <a:p>
            <a:pPr lvl="2"/>
            <a:r>
              <a:rPr lang="en-US" altLang="ru-RU" smtClean="0"/>
              <a:t>Third level</a:t>
            </a:r>
          </a:p>
          <a:p>
            <a:pPr lvl="3"/>
            <a:r>
              <a:rPr lang="en-US" altLang="ru-RU" smtClean="0"/>
              <a:t>Fourth level</a:t>
            </a:r>
          </a:p>
          <a:p>
            <a:pPr lvl="4"/>
            <a:r>
              <a:rPr lang="en-US" altLang="ru-RU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71367" y="6238875"/>
            <a:ext cx="2753784" cy="3238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fld id="{A9C2733C-26CB-41EB-BC43-B280BF897E88}" type="datetimeFigureOut">
              <a:rPr lang="ru-RU"/>
              <a:pPr>
                <a:defRPr/>
              </a:pPr>
              <a:t>26.02.2024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68967" y="6235701"/>
            <a:ext cx="6076951" cy="3206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87618" y="6218239"/>
            <a:ext cx="486833" cy="365125"/>
          </a:xfrm>
          <a:prstGeom prst="ellipse">
            <a:avLst/>
          </a:prstGeom>
          <a:solidFill>
            <a:srgbClr val="1D1D1D">
              <a:alpha val="69804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7CBBA7B0-A83F-4FBB-8253-DC271607588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70353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 kern="1200" cap="all" spc="200">
          <a:solidFill>
            <a:srgbClr val="262626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5pPr>
      <a:lvl6pPr marL="4572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6pPr>
      <a:lvl7pPr marL="9144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7pPr>
      <a:lvl8pPr marL="13716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8pPr>
      <a:lvl9pPr marL="1828800" algn="ctr" rtl="0" fontAlgn="base">
        <a:lnSpc>
          <a:spcPct val="90000"/>
        </a:lnSpc>
        <a:spcBef>
          <a:spcPct val="0"/>
        </a:spcBef>
        <a:spcAft>
          <a:spcPct val="0"/>
        </a:spcAft>
        <a:defRPr sz="2600">
          <a:solidFill>
            <a:srgbClr val="262626"/>
          </a:solidFill>
          <a:latin typeface="Calibri" panose="020F0502020204030204" pitchFamily="34" charset="0"/>
        </a:defRPr>
      </a:lvl9pPr>
    </p:titleStyle>
    <p:bodyStyle>
      <a:lvl1pPr marL="2286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kern="1200">
          <a:solidFill>
            <a:srgbClr val="262626"/>
          </a:solidFill>
          <a:latin typeface="+mn-lt"/>
          <a:ea typeface="+mn-ea"/>
          <a:cs typeface="+mn-cs"/>
        </a:defRPr>
      </a:lvl1pPr>
      <a:lvl2pPr marL="4572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2pPr>
      <a:lvl3pPr marL="6858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3pPr>
      <a:lvl4pPr marL="9144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4pPr>
      <a:lvl5pPr marL="1143000" indent="-228600" algn="l" rtl="0" eaLnBrk="0" fontAlgn="base" hangingPunct="0">
        <a:spcBef>
          <a:spcPts val="1000"/>
        </a:spcBef>
        <a:spcAft>
          <a:spcPct val="0"/>
        </a:spcAft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rgbClr val="262626"/>
          </a:solidFill>
          <a:latin typeface="+mn-lt"/>
          <a:ea typeface="+mn-ea"/>
          <a:cs typeface="+mn-cs"/>
        </a:defRPr>
      </a:lvl5pPr>
      <a:lvl6pPr marL="13144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59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28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3366199" y="195246"/>
            <a:ext cx="8825802" cy="377510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eaLnBrk="1" hangingPunct="1">
              <a:defRPr/>
            </a:pPr>
            <a:endParaRPr lang="ru-RU" sz="1100" b="1" dirty="0">
              <a:solidFill>
                <a:schemeClr val="bg1"/>
              </a:solidFill>
              <a:latin typeface="+mj-lt"/>
              <a:cs typeface="Arial" charset="0"/>
            </a:endParaRPr>
          </a:p>
        </p:txBody>
      </p:sp>
      <p:pic>
        <p:nvPicPr>
          <p:cNvPr id="4099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439862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 bwMode="auto">
          <a:xfrm>
            <a:off x="2814225" y="1980895"/>
            <a:ext cx="9377776" cy="228965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spcAft>
                <a:spcPts val="600"/>
              </a:spcAft>
              <a:defRPr/>
            </a:pP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r">
              <a:spcAft>
                <a:spcPts val="600"/>
              </a:spcAft>
              <a:defRPr/>
            </a:pPr>
            <a:r>
              <a:rPr lang="ru-RU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Государственная поддержка</a:t>
            </a:r>
            <a:endParaRPr lang="ru-RU" sz="2500" dirty="0" smtClean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r">
              <a:spcAft>
                <a:spcPts val="600"/>
              </a:spcAft>
              <a:defRPr/>
            </a:pPr>
            <a:r>
              <a:rPr lang="ru-RU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муниципальных </a:t>
            </a:r>
            <a:r>
              <a:rPr lang="ru-RU" sz="2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округов </a:t>
            </a:r>
            <a:r>
              <a:rPr lang="ru-RU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Архангельской </a:t>
            </a:r>
            <a:r>
              <a:rPr lang="ru-RU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области </a:t>
            </a:r>
          </a:p>
          <a:p>
            <a:pPr algn="r">
              <a:spcAft>
                <a:spcPts val="600"/>
              </a:spcAft>
              <a:defRPr/>
            </a:pPr>
            <a:r>
              <a:rPr lang="ru-RU" sz="25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за 2021-2024 годы</a:t>
            </a:r>
            <a:endParaRPr lang="ru-RU" sz="25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  <a:p>
            <a:pPr algn="r">
              <a:spcAft>
                <a:spcPts val="600"/>
              </a:spcAft>
              <a:defRPr/>
            </a:pPr>
            <a:endParaRPr lang="ru-RU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6" name="TextBox 6"/>
          <p:cNvSpPr txBox="1">
            <a:spLocks noChangeArrowheads="1"/>
          </p:cNvSpPr>
          <p:nvPr/>
        </p:nvSpPr>
        <p:spPr bwMode="auto">
          <a:xfrm>
            <a:off x="3792538" y="5786438"/>
            <a:ext cx="4533900" cy="73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defRPr/>
            </a:pPr>
            <a:endParaRPr lang="ru-RU" sz="1600" dirty="0">
              <a:latin typeface="Calibri" pitchFamily="34" charset="0"/>
              <a:cs typeface="Arial" charset="0"/>
            </a:endParaRPr>
          </a:p>
          <a:p>
            <a:pPr algn="ctr" eaLnBrk="1" hangingPunct="1">
              <a:defRPr/>
            </a:pPr>
            <a:endParaRPr lang="ru-RU" sz="1000" dirty="0">
              <a:solidFill>
                <a:srgbClr val="376092"/>
              </a:solidFill>
              <a:latin typeface="Calibri" pitchFamily="34" charset="0"/>
              <a:cs typeface="Arial" charset="0"/>
            </a:endParaRPr>
          </a:p>
          <a:p>
            <a:pPr algn="ctr">
              <a:defRPr/>
            </a:pPr>
            <a:r>
              <a:rPr lang="ru-RU" sz="1550" b="1" dirty="0">
                <a:solidFill>
                  <a:schemeClr val="tx2"/>
                </a:solidFill>
                <a:cs typeface="Arial" charset="0"/>
              </a:rPr>
              <a:t>февраль </a:t>
            </a:r>
            <a:r>
              <a:rPr lang="ru-RU" sz="1550" b="1" dirty="0" smtClean="0">
                <a:solidFill>
                  <a:schemeClr val="tx2"/>
                </a:solidFill>
                <a:cs typeface="Arial" charset="0"/>
              </a:rPr>
              <a:t>2024 </a:t>
            </a:r>
            <a:r>
              <a:rPr lang="ru-RU" sz="1550" b="1" dirty="0">
                <a:solidFill>
                  <a:schemeClr val="tx2"/>
                </a:solidFill>
                <a:cs typeface="Arial" charset="0"/>
              </a:rPr>
              <a:t>г.</a:t>
            </a:r>
          </a:p>
        </p:txBody>
      </p:sp>
    </p:spTree>
    <p:extLst>
      <p:ext uri="{BB962C8B-B14F-4D97-AF65-F5344CB8AC3E}">
        <p14:creationId xmlns:p14="http://schemas.microsoft.com/office/powerpoint/2010/main" val="3693164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333875" y="142875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1" y="-16668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 bwMode="auto">
          <a:xfrm>
            <a:off x="1007561" y="516732"/>
            <a:ext cx="11090654" cy="59134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defRPr/>
            </a:pPr>
            <a:r>
              <a:rPr lang="ru-RU" sz="1500" b="1" dirty="0">
                <a:solidFill>
                  <a:prstClr val="white"/>
                </a:solidFill>
              </a:rPr>
              <a:t>Сумма средств, выделенных из бюджета Архангельской области на финансовое обеспечение выборов представительных органов</a:t>
            </a:r>
          </a:p>
          <a:p>
            <a:pPr algn="ctr" eaLnBrk="0" fontAlgn="base" hangingPunct="0">
              <a:defRPr/>
            </a:pPr>
            <a:r>
              <a:rPr lang="ru-RU" sz="1500" b="1" dirty="0">
                <a:solidFill>
                  <a:prstClr val="white"/>
                </a:solidFill>
              </a:rPr>
              <a:t>вновь образованных муниципальных округов Архангельской области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377160"/>
              </p:ext>
            </p:extLst>
          </p:nvPr>
        </p:nvGraphicFramePr>
        <p:xfrm>
          <a:off x="1007561" y="1295180"/>
          <a:ext cx="10487754" cy="54841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75242">
                  <a:extLst>
                    <a:ext uri="{9D8B030D-6E8A-4147-A177-3AD203B41FA5}">
                      <a16:colId xmlns:a16="http://schemas.microsoft.com/office/drawing/2014/main" val="4286944810"/>
                    </a:ext>
                  </a:extLst>
                </a:gridCol>
                <a:gridCol w="3027336">
                  <a:extLst>
                    <a:ext uri="{9D8B030D-6E8A-4147-A177-3AD203B41FA5}">
                      <a16:colId xmlns:a16="http://schemas.microsoft.com/office/drawing/2014/main" val="3846864351"/>
                    </a:ext>
                  </a:extLst>
                </a:gridCol>
                <a:gridCol w="1982352">
                  <a:extLst>
                    <a:ext uri="{9D8B030D-6E8A-4147-A177-3AD203B41FA5}">
                      <a16:colId xmlns:a16="http://schemas.microsoft.com/office/drawing/2014/main" val="1566424556"/>
                    </a:ext>
                  </a:extLst>
                </a:gridCol>
                <a:gridCol w="1321790">
                  <a:extLst>
                    <a:ext uri="{9D8B030D-6E8A-4147-A177-3AD203B41FA5}">
                      <a16:colId xmlns:a16="http://schemas.microsoft.com/office/drawing/2014/main" val="192488215"/>
                    </a:ext>
                  </a:extLst>
                </a:gridCol>
                <a:gridCol w="1226568">
                  <a:extLst>
                    <a:ext uri="{9D8B030D-6E8A-4147-A177-3AD203B41FA5}">
                      <a16:colId xmlns:a16="http://schemas.microsoft.com/office/drawing/2014/main" val="513032023"/>
                    </a:ext>
                  </a:extLst>
                </a:gridCol>
                <a:gridCol w="1227233">
                  <a:extLst>
                    <a:ext uri="{9D8B030D-6E8A-4147-A177-3AD203B41FA5}">
                      <a16:colId xmlns:a16="http://schemas.microsoft.com/office/drawing/2014/main" val="3509747381"/>
                    </a:ext>
                  </a:extLst>
                </a:gridCol>
                <a:gridCol w="1227233">
                  <a:extLst>
                    <a:ext uri="{9D8B030D-6E8A-4147-A177-3AD203B41FA5}">
                      <a16:colId xmlns:a16="http://schemas.microsoft.com/office/drawing/2014/main" val="3989309553"/>
                    </a:ext>
                  </a:extLst>
                </a:gridCol>
              </a:tblGrid>
              <a:tr h="384697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Наименование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муниципального округа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распоряжения Правительства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 выделении средств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Сумма средств, выделенных на выборы представительных органов во вновь созданных муниципальных округов, рублей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1653137"/>
                  </a:ext>
                </a:extLst>
              </a:tr>
              <a:tr h="192349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2020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2021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2022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2023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3993000232"/>
                  </a:ext>
                </a:extLst>
              </a:tr>
              <a:tr h="30037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Верхнетоемский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374-пп от 23.07.2021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1 351 600,00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1043039824"/>
                  </a:ext>
                </a:extLst>
              </a:tr>
              <a:tr h="30037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Вилегодский</a:t>
                      </a:r>
                      <a:r>
                        <a:rPr lang="ru-RU" sz="1200" dirty="0">
                          <a:effectLst/>
                        </a:rPr>
                        <a:t>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447-пр от 3.11.2020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1 417 214,0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538747040"/>
                  </a:ext>
                </a:extLst>
              </a:tr>
              <a:tr h="30037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Виноградовский муниципальный округ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427-рп от 21.09.2021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1 321 600,00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4221380277"/>
                  </a:ext>
                </a:extLst>
              </a:tr>
              <a:tr h="30037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Каргопольский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2860-рп от 16.07.2020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1 434 200,0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3314458854"/>
                  </a:ext>
                </a:extLst>
              </a:tr>
              <a:tr h="30037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Красноборский</a:t>
                      </a:r>
                      <a:r>
                        <a:rPr lang="ru-RU" sz="1200" dirty="0">
                          <a:effectLst/>
                        </a:rPr>
                        <a:t>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№607-рп от 26.07.2023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1 300 400,0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921016970"/>
                  </a:ext>
                </a:extLst>
              </a:tr>
              <a:tr h="30037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Котласский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394-пп от 07.06.2022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3 489 500,0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3633010645"/>
                  </a:ext>
                </a:extLst>
              </a:tr>
              <a:tr h="30037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Лешуконский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394-пп от 07.06.2022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2 065 330,0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578597490"/>
                  </a:ext>
                </a:extLst>
              </a:tr>
              <a:tr h="30037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Мезенский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394-пп от 07.06.2022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2 857 000,0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3424597861"/>
                  </a:ext>
                </a:extLst>
              </a:tr>
              <a:tr h="30037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Няндомский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394-пп от 07.06.2022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3 500 000,0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576985359"/>
                  </a:ext>
                </a:extLst>
              </a:tr>
              <a:tr h="30037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Пинежский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607-рп от 26.07.2023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5 020 780,0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1128583952"/>
                  </a:ext>
                </a:extLst>
              </a:tr>
              <a:tr h="30037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Плесецкий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374-пп от 23.07.2021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1 999 600,0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4009035763"/>
                  </a:ext>
                </a:extLst>
              </a:tr>
              <a:tr h="30037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Приморский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607-рп от 26.07.2023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2 378 910,0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4040247841"/>
                  </a:ext>
                </a:extLst>
              </a:tr>
              <a:tr h="30037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Устьянский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791-пп от 06.10.2022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4 829 049,2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707459420"/>
                  </a:ext>
                </a:extLst>
              </a:tr>
              <a:tr h="30037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Шенкурский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394-пп от 07.06.2022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2 416 100,0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3248148703"/>
                  </a:ext>
                </a:extLst>
              </a:tr>
              <a:tr h="30037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Холмогорский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394-пп от 07.06.2022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2 228 100,0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3662798750"/>
                  </a:ext>
                </a:extLst>
              </a:tr>
              <a:tr h="192349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ИТОГО: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4 851 014,0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2 673 200,0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21 385 079,2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8 700 090,0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3368085542"/>
                  </a:ext>
                </a:extLst>
              </a:tr>
              <a:tr h="192349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ВСЕГО за 2021-2024 гг.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37 609 383,20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875277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92877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333875" y="142875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1" y="-16668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 bwMode="auto">
          <a:xfrm>
            <a:off x="1101346" y="516732"/>
            <a:ext cx="11090654" cy="59134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ru-RU" sz="1500" b="1" dirty="0"/>
              <a:t>Предоставление местным бюджетам муниципальных округов Архангельской области </a:t>
            </a:r>
            <a:endParaRPr lang="ru-RU" sz="1500" dirty="0"/>
          </a:p>
          <a:p>
            <a:pPr algn="r"/>
            <a:r>
              <a:rPr lang="ru-RU" sz="1500" b="1" dirty="0"/>
              <a:t>дотаций на выравнивание бюджетной обеспеченности за счет средств областного бюджета</a:t>
            </a:r>
            <a:endParaRPr lang="ru-RU" sz="15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3552141"/>
              </p:ext>
            </p:extLst>
          </p:nvPr>
        </p:nvGraphicFramePr>
        <p:xfrm>
          <a:off x="1101345" y="1446956"/>
          <a:ext cx="10735612" cy="46728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391">
                  <a:extLst>
                    <a:ext uri="{9D8B030D-6E8A-4147-A177-3AD203B41FA5}">
                      <a16:colId xmlns:a16="http://schemas.microsoft.com/office/drawing/2014/main" val="848350887"/>
                    </a:ext>
                  </a:extLst>
                </a:gridCol>
                <a:gridCol w="4149969">
                  <a:extLst>
                    <a:ext uri="{9D8B030D-6E8A-4147-A177-3AD203B41FA5}">
                      <a16:colId xmlns:a16="http://schemas.microsoft.com/office/drawing/2014/main" val="1888808656"/>
                    </a:ext>
                  </a:extLst>
                </a:gridCol>
                <a:gridCol w="1627833">
                  <a:extLst>
                    <a:ext uri="{9D8B030D-6E8A-4147-A177-3AD203B41FA5}">
                      <a16:colId xmlns:a16="http://schemas.microsoft.com/office/drawing/2014/main" val="1612289535"/>
                    </a:ext>
                  </a:extLst>
                </a:gridCol>
                <a:gridCol w="1607737">
                  <a:extLst>
                    <a:ext uri="{9D8B030D-6E8A-4147-A177-3AD203B41FA5}">
                      <a16:colId xmlns:a16="http://schemas.microsoft.com/office/drawing/2014/main" val="3507674469"/>
                    </a:ext>
                  </a:extLst>
                </a:gridCol>
                <a:gridCol w="1376624">
                  <a:extLst>
                    <a:ext uri="{9D8B030D-6E8A-4147-A177-3AD203B41FA5}">
                      <a16:colId xmlns:a16="http://schemas.microsoft.com/office/drawing/2014/main" val="1547053393"/>
                    </a:ext>
                  </a:extLst>
                </a:gridCol>
                <a:gridCol w="1467058">
                  <a:extLst>
                    <a:ext uri="{9D8B030D-6E8A-4147-A177-3AD203B41FA5}">
                      <a16:colId xmlns:a16="http://schemas.microsoft.com/office/drawing/2014/main" val="1327253803"/>
                    </a:ext>
                  </a:extLst>
                </a:gridCol>
              </a:tblGrid>
              <a:tr h="223343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Наименование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муниципального округа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Сумма средств, тысяч рублей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210087"/>
                  </a:ext>
                </a:extLst>
              </a:tr>
              <a:tr h="22334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2021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2022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2023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план 2024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extLst>
                  <a:ext uri="{0D108BD9-81ED-4DB2-BD59-A6C34878D82A}">
                    <a16:rowId xmlns:a16="http://schemas.microsoft.com/office/drawing/2014/main" val="1806292555"/>
                  </a:ext>
                </a:extLst>
              </a:tr>
              <a:tr h="337092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Верхнетоемский муниципальный округ  (округ с 2022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63 724,5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53 967,5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56 956,5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88 635,9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1867205825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Вилегодский муниципальный округ  (округ с 2021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35 577,8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33 381,0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32 117,8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56 176,5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3365024540"/>
                  </a:ext>
                </a:extLst>
              </a:tr>
              <a:tr h="251502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Виноградовский</a:t>
                      </a:r>
                      <a:r>
                        <a:rPr lang="ru-RU" sz="1200" dirty="0">
                          <a:effectLst/>
                        </a:rPr>
                        <a:t> муниципальный округ  (округ с 2022 года)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47 995,0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51 225,4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70 175,8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101 610,0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3365966730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Каргопольский</a:t>
                      </a:r>
                      <a:r>
                        <a:rPr lang="ru-RU" sz="1200" dirty="0">
                          <a:effectLst/>
                        </a:rPr>
                        <a:t> муниципальный округ (округ с 2021 года)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78 253,4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91 028,8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100 238,8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109 134,5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1087287513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Котласский муниципальный округ (округ с 2023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56 044,1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55 293,9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67 113,7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59 101,1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1589141675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Красноборский муниципальный округ  (округ с 2024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42 116,2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53 148,2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63 037,7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72 629,6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1569623765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Лешуконский муниципальный округ (округ с 2023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41 153,0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40 825,1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54 221,1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58 906,6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2557837878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Мезенский муниципальный округ (округ с 2023 года)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4029283530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Няндомский муниципальный округ (округ с 2023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66 592,7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74 874,8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82 933,7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104 519,2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965731787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Пинежский муниципальный округ  (округ с 2024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103 171,0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91 044,7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83 574,6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117 467,5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3928512631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Плесецкий</a:t>
                      </a:r>
                      <a:r>
                        <a:rPr lang="ru-RU" sz="1200" dirty="0">
                          <a:effectLst/>
                        </a:rPr>
                        <a:t> муниципальный округ (округ с 2022 года)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130 261,3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164 428,5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188 440,9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225 214,0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327073001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Приморский муниципальный округ (округ с 2024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0,0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3 443,8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2922025236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Устьянский муниципальный округ (округ с 2023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46 590,6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39 711,5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41 122,4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78 849,8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2061132484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Холмогорский муниципальный округ (округ с 2023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75 456,8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85 562,1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99 407,6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153 827,1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221757470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Шенкурский муниципальный округ (округ с 2023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64 209,6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73 377,2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82 102,9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92 265,1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988546268"/>
                  </a:ext>
                </a:extLst>
              </a:tr>
              <a:tr h="246664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ИТОГО: 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851 145,9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907 868,6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1 021 443,5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1 321 780,7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ctr"/>
                </a:tc>
                <a:extLst>
                  <a:ext uri="{0D108BD9-81ED-4DB2-BD59-A6C34878D82A}">
                    <a16:rowId xmlns:a16="http://schemas.microsoft.com/office/drawing/2014/main" val="966951218"/>
                  </a:ext>
                </a:extLst>
              </a:tr>
              <a:tr h="223343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ВСЕГО за 2023-2024 гг.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4 102 238,7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943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5305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333875" y="142875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1" y="-16668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 bwMode="auto">
          <a:xfrm>
            <a:off x="1007561" y="516732"/>
            <a:ext cx="11090654" cy="829748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Сумма средств, выделенных из бюджета Архангельской области на </a:t>
            </a:r>
            <a:r>
              <a:rPr lang="ru-RU" sz="1400" b="1" dirty="0" err="1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софинансирование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проектов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развития территориального общественного самоуправления, целевых проектов некоммерческих организаций </a:t>
            </a:r>
            <a:r>
              <a:rPr lang="ru-RU" sz="14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 </a:t>
            </a:r>
            <a:r>
              <a:rPr lang="ru-RU" sz="14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организации деятельности старост сельских населенных пунктов Архангельской области в муниципальных округах Архангельской области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60107"/>
              </p:ext>
            </p:extLst>
          </p:nvPr>
        </p:nvGraphicFramePr>
        <p:xfrm>
          <a:off x="1007561" y="1646692"/>
          <a:ext cx="9543208" cy="50241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1678">
                  <a:extLst>
                    <a:ext uri="{9D8B030D-6E8A-4147-A177-3AD203B41FA5}">
                      <a16:colId xmlns:a16="http://schemas.microsoft.com/office/drawing/2014/main" val="385100948"/>
                    </a:ext>
                  </a:extLst>
                </a:gridCol>
                <a:gridCol w="3831622">
                  <a:extLst>
                    <a:ext uri="{9D8B030D-6E8A-4147-A177-3AD203B41FA5}">
                      <a16:colId xmlns:a16="http://schemas.microsoft.com/office/drawing/2014/main" val="2741921613"/>
                    </a:ext>
                  </a:extLst>
                </a:gridCol>
                <a:gridCol w="1261028">
                  <a:extLst>
                    <a:ext uri="{9D8B030D-6E8A-4147-A177-3AD203B41FA5}">
                      <a16:colId xmlns:a16="http://schemas.microsoft.com/office/drawing/2014/main" val="1132817678"/>
                    </a:ext>
                  </a:extLst>
                </a:gridCol>
                <a:gridCol w="1057982">
                  <a:extLst>
                    <a:ext uri="{9D8B030D-6E8A-4147-A177-3AD203B41FA5}">
                      <a16:colId xmlns:a16="http://schemas.microsoft.com/office/drawing/2014/main" val="4241381865"/>
                    </a:ext>
                  </a:extLst>
                </a:gridCol>
                <a:gridCol w="1427784">
                  <a:extLst>
                    <a:ext uri="{9D8B030D-6E8A-4147-A177-3AD203B41FA5}">
                      <a16:colId xmlns:a16="http://schemas.microsoft.com/office/drawing/2014/main" val="2182837288"/>
                    </a:ext>
                  </a:extLst>
                </a:gridCol>
                <a:gridCol w="1543114">
                  <a:extLst>
                    <a:ext uri="{9D8B030D-6E8A-4147-A177-3AD203B41FA5}">
                      <a16:colId xmlns:a16="http://schemas.microsoft.com/office/drawing/2014/main" val="4143706584"/>
                    </a:ext>
                  </a:extLst>
                </a:gridCol>
              </a:tblGrid>
              <a:tr h="224236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Наименование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муниципального округа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Сумма средств, </a:t>
                      </a:r>
                      <a:r>
                        <a:rPr lang="ru-RU" sz="1300" dirty="0" smtClean="0">
                          <a:effectLst/>
                        </a:rPr>
                        <a:t>рублей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589595"/>
                  </a:ext>
                </a:extLst>
              </a:tr>
              <a:tr h="49423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2021 </a:t>
                      </a:r>
                      <a:r>
                        <a:rPr lang="ru-RU" sz="1400" dirty="0" smtClean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2022 </a:t>
                      </a:r>
                      <a:r>
                        <a:rPr lang="ru-RU" sz="1400" dirty="0" smtClean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2023 </a:t>
                      </a:r>
                      <a:r>
                        <a:rPr lang="ru-RU" sz="1400" dirty="0" smtClean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2024 </a:t>
                      </a:r>
                      <a:r>
                        <a:rPr lang="ru-RU" sz="1400" dirty="0" smtClean="0">
                          <a:effectLst/>
                        </a:rPr>
                        <a:t>год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968091998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Верхнетоемский</a:t>
                      </a:r>
                      <a:r>
                        <a:rPr lang="ru-RU" sz="1400" dirty="0">
                          <a:effectLst/>
                        </a:rPr>
                        <a:t> муниципальный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1 112 031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1 441 924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1 457 119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1 331 330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1969698708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Вилегодский</a:t>
                      </a:r>
                      <a:r>
                        <a:rPr lang="ru-RU" sz="1400" dirty="0">
                          <a:effectLst/>
                        </a:rPr>
                        <a:t> муниципальный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1 377 625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1 542 076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1 765 538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1 624 195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804655392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Виноградовский</a:t>
                      </a:r>
                      <a:r>
                        <a:rPr lang="ru-RU" sz="1400" dirty="0">
                          <a:effectLst/>
                        </a:rPr>
                        <a:t> муниципальный округ 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1 487 145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1 766 189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1 938 667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1 759 522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965628304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Каргопольский</a:t>
                      </a:r>
                      <a:r>
                        <a:rPr lang="ru-RU" sz="1400" dirty="0">
                          <a:effectLst/>
                        </a:rPr>
                        <a:t> муниципальный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1 622 374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1 630 306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1 605 151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1 435 335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411862606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Плесецкий</a:t>
                      </a:r>
                      <a:r>
                        <a:rPr lang="ru-RU" sz="1400" dirty="0">
                          <a:effectLst/>
                        </a:rPr>
                        <a:t> муниципальный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1 590 034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2 119 503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2 806 584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2 516 791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2894791316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Котласский</a:t>
                      </a:r>
                      <a:r>
                        <a:rPr lang="ru-RU" sz="1400" dirty="0">
                          <a:effectLst/>
                        </a:rPr>
                        <a:t> муниципальный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1 231 735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1 281 604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1 659 913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1 486 465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1735141979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Лешуконский муниципальный округ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964 475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1 085 650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1 378 833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1 263 766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2772798973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Мезенский муниципальный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1 210 333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1 501 537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1 728 587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1 603 575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2614781311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Няндомский муниципальный округ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1 284 118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1 450 922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1 839 948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1 650 478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1929775183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Устьянский муниципальный округ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1 342 296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1 482 009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1 773 814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1 595 820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742349153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11.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Шенкурский муниципальный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976 308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1 093 209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1 182 974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1 071 112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3147850688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12.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Холмогорский муниципальный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1 302 758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1 432 358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1 962 865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1 791 788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3450681531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13.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Красноборский муниципальный округ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986 593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1 006 558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1 140 980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1 048 071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1551899070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14.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</a:rPr>
                        <a:t>Пинежский</a:t>
                      </a:r>
                      <a:r>
                        <a:rPr lang="ru-RU" sz="1400" dirty="0">
                          <a:effectLst/>
                        </a:rPr>
                        <a:t> муниципальный округ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1 292 496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1 496 207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1 700 130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1 628 418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2711839915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15.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Приморский муниципальный округ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1 320 750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1 490 253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1 715 524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1 693 328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1249487915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ИТОГО: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19 101 071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21 820 305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25 656 627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23 499 994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extLst>
                  <a:ext uri="{0D108BD9-81ED-4DB2-BD59-A6C34878D82A}">
                    <a16:rowId xmlns:a16="http://schemas.microsoft.com/office/drawing/2014/main" val="2348095042"/>
                  </a:ext>
                </a:extLst>
              </a:tr>
              <a:tr h="241528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ВСЕГО за 2021-2024 гг.</a:t>
                      </a:r>
                      <a:endParaRPr lang="ru-RU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90 077 997</a:t>
                      </a:r>
                      <a:endParaRPr lang="ru-RU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3782" marR="3378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498024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48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333875" y="142875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1" y="-16668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 bwMode="auto">
          <a:xfrm>
            <a:off x="876933" y="798084"/>
            <a:ext cx="11090654" cy="3864351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Сумма </a:t>
            </a:r>
            <a:r>
              <a:rPr lang="ru-RU" sz="25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средств, выделенных из бюджета Архангельской области </a:t>
            </a:r>
            <a:endParaRPr lang="ru-RU" sz="2500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07000"/>
              </a:lnSpc>
              <a:spcAft>
                <a:spcPts val="0"/>
              </a:spcAft>
            </a:pPr>
            <a:r>
              <a:rPr lang="ru-RU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создание и развитие муниципальных округов Архангельской области </a:t>
            </a:r>
            <a:br>
              <a:rPr lang="ru-RU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5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 2021-2024 годы</a:t>
            </a:r>
            <a:r>
              <a:rPr lang="ru-RU" sz="2500" b="1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составляет 1 807 729 965 200 рублей.</a:t>
            </a:r>
            <a:endParaRPr lang="ru-RU" sz="25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9245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7"/>
          <p:cNvSpPr txBox="1">
            <a:spLocks noChangeArrowheads="1"/>
          </p:cNvSpPr>
          <p:nvPr/>
        </p:nvSpPr>
        <p:spPr bwMode="auto">
          <a:xfrm>
            <a:off x="3503613" y="620714"/>
            <a:ext cx="648176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endParaRPr lang="ru-RU" altLang="ru-RU" sz="1800" b="1">
              <a:latin typeface="Arial" panose="020B0604020202020204" pitchFamily="34" charset="0"/>
            </a:endParaRPr>
          </a:p>
        </p:txBody>
      </p:sp>
      <p:sp>
        <p:nvSpPr>
          <p:cNvPr id="31747" name="Rectangle 8"/>
          <p:cNvSpPr>
            <a:spLocks noChangeArrowheads="1"/>
          </p:cNvSpPr>
          <p:nvPr/>
        </p:nvSpPr>
        <p:spPr bwMode="auto">
          <a:xfrm>
            <a:off x="1952626" y="1643063"/>
            <a:ext cx="8501063" cy="785812"/>
          </a:xfrm>
          <a:prstGeom prst="rect">
            <a:avLst/>
          </a:prstGeom>
          <a:solidFill>
            <a:srgbClr val="C0C0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ru-RU" altLang="ru-RU" sz="1800" b="1">
              <a:solidFill>
                <a:schemeClr val="bg1"/>
              </a:solidFill>
            </a:endParaRPr>
          </a:p>
        </p:txBody>
      </p:sp>
      <p:sp>
        <p:nvSpPr>
          <p:cNvPr id="2054" name="TextBox 4"/>
          <p:cNvSpPr txBox="1">
            <a:spLocks noChangeArrowheads="1"/>
          </p:cNvSpPr>
          <p:nvPr/>
        </p:nvSpPr>
        <p:spPr bwMode="auto">
          <a:xfrm>
            <a:off x="3952876" y="1357313"/>
            <a:ext cx="6715125" cy="857250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ctr" eaLnBrk="1" hangingPunct="1">
              <a:defRPr/>
            </a:pPr>
            <a:r>
              <a:rPr lang="ru-RU" sz="2800" b="1" dirty="0">
                <a:solidFill>
                  <a:schemeClr val="bg1"/>
                </a:solidFill>
                <a:cs typeface="Arial" charset="0"/>
              </a:rPr>
              <a:t>Благодарю за внимание!</a:t>
            </a:r>
          </a:p>
        </p:txBody>
      </p:sp>
      <p:sp>
        <p:nvSpPr>
          <p:cNvPr id="31749" name="TextBox 6"/>
          <p:cNvSpPr txBox="1">
            <a:spLocks noChangeArrowheads="1"/>
          </p:cNvSpPr>
          <p:nvPr/>
        </p:nvSpPr>
        <p:spPr bwMode="auto">
          <a:xfrm>
            <a:off x="2452688" y="3714750"/>
            <a:ext cx="83883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ru-RU" altLang="ru-RU" sz="2000" b="1">
              <a:solidFill>
                <a:schemeClr val="bg1"/>
              </a:solidFill>
            </a:endParaRPr>
          </a:p>
        </p:txBody>
      </p:sp>
      <p:pic>
        <p:nvPicPr>
          <p:cNvPr id="31750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0252" y="199232"/>
            <a:ext cx="1073150" cy="1212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20029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333875" y="142875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1" y="-16668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 bwMode="auto">
          <a:xfrm>
            <a:off x="1101346" y="500901"/>
            <a:ext cx="11090654" cy="59134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defRPr/>
            </a:pPr>
            <a:r>
              <a:rPr lang="ru-RU" sz="1500" b="1" dirty="0">
                <a:solidFill>
                  <a:prstClr val="white"/>
                </a:solidFill>
              </a:rPr>
              <a:t>Сумма средств, выделенных из бюджета Архангельской области на мероприятия, </a:t>
            </a:r>
          </a:p>
          <a:p>
            <a:pPr algn="ctr" eaLnBrk="0" fontAlgn="base" hangingPunct="0">
              <a:defRPr/>
            </a:pPr>
            <a:r>
              <a:rPr lang="ru-RU" sz="1500" b="1" dirty="0">
                <a:solidFill>
                  <a:prstClr val="white"/>
                </a:solidFill>
              </a:rPr>
              <a:t>утвержденные планами по социально-экономическому развитию муниципальных округов Архангельской области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72428882"/>
              </p:ext>
            </p:extLst>
          </p:nvPr>
        </p:nvGraphicFramePr>
        <p:xfrm>
          <a:off x="379665" y="1235958"/>
          <a:ext cx="11507535" cy="54411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590">
                  <a:extLst>
                    <a:ext uri="{9D8B030D-6E8A-4147-A177-3AD203B41FA5}">
                      <a16:colId xmlns:a16="http://schemas.microsoft.com/office/drawing/2014/main" val="471479470"/>
                    </a:ext>
                  </a:extLst>
                </a:gridCol>
                <a:gridCol w="2662813">
                  <a:extLst>
                    <a:ext uri="{9D8B030D-6E8A-4147-A177-3AD203B41FA5}">
                      <a16:colId xmlns:a16="http://schemas.microsoft.com/office/drawing/2014/main" val="30278418"/>
                    </a:ext>
                  </a:extLst>
                </a:gridCol>
                <a:gridCol w="1949380">
                  <a:extLst>
                    <a:ext uri="{9D8B030D-6E8A-4147-A177-3AD203B41FA5}">
                      <a16:colId xmlns:a16="http://schemas.microsoft.com/office/drawing/2014/main" val="4278220371"/>
                    </a:ext>
                  </a:extLst>
                </a:gridCol>
                <a:gridCol w="1467060">
                  <a:extLst>
                    <a:ext uri="{9D8B030D-6E8A-4147-A177-3AD203B41FA5}">
                      <a16:colId xmlns:a16="http://schemas.microsoft.com/office/drawing/2014/main" val="1504536387"/>
                    </a:ext>
                  </a:extLst>
                </a:gridCol>
                <a:gridCol w="1547446">
                  <a:extLst>
                    <a:ext uri="{9D8B030D-6E8A-4147-A177-3AD203B41FA5}">
                      <a16:colId xmlns:a16="http://schemas.microsoft.com/office/drawing/2014/main" val="1475837969"/>
                    </a:ext>
                  </a:extLst>
                </a:gridCol>
                <a:gridCol w="1818752">
                  <a:extLst>
                    <a:ext uri="{9D8B030D-6E8A-4147-A177-3AD203B41FA5}">
                      <a16:colId xmlns:a16="http://schemas.microsoft.com/office/drawing/2014/main" val="1840771316"/>
                    </a:ext>
                  </a:extLst>
                </a:gridCol>
                <a:gridCol w="1557494">
                  <a:extLst>
                    <a:ext uri="{9D8B030D-6E8A-4147-A177-3AD203B41FA5}">
                      <a16:colId xmlns:a16="http://schemas.microsoft.com/office/drawing/2014/main" val="696120631"/>
                    </a:ext>
                  </a:extLst>
                </a:gridCol>
              </a:tblGrid>
              <a:tr h="314364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Наименование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муниципального округа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№ распоряжения Правительства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об утверждении плана СЭР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Сумма средств, предусмотренных на реализацию плана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по социально-экономическому развитию округа, рублей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41002462"/>
                  </a:ext>
                </a:extLst>
              </a:tr>
              <a:tr h="301912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2021 год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2022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2023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2024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2650166401"/>
                  </a:ext>
                </a:extLst>
              </a:tr>
              <a:tr h="365813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Верхнетоемский</a:t>
                      </a:r>
                      <a:r>
                        <a:rPr lang="ru-RU" sz="1200" dirty="0">
                          <a:effectLst/>
                        </a:rPr>
                        <a:t>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573-рп от 29.11.2021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21 000 000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21 000 000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19 000 000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2235364707"/>
                  </a:ext>
                </a:extLst>
              </a:tr>
              <a:tr h="273333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Вилегодский</a:t>
                      </a:r>
                      <a:r>
                        <a:rPr lang="ru-RU" sz="1200" dirty="0">
                          <a:effectLst/>
                        </a:rPr>
                        <a:t>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482-рп от 17.11.2020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18 000 000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18 000 000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18 000 000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18 000 000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713259874"/>
                  </a:ext>
                </a:extLst>
              </a:tr>
              <a:tr h="365813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3.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Виноградовский</a:t>
                      </a:r>
                      <a:r>
                        <a:rPr lang="ru-RU" sz="1200" dirty="0">
                          <a:effectLst/>
                        </a:rPr>
                        <a:t> муниципальный округ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44-рп от 14.02.2022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20 000 000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20 000 000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1917971972"/>
                  </a:ext>
                </a:extLst>
              </a:tr>
              <a:tr h="273333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4.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Каргопольский</a:t>
                      </a:r>
                      <a:r>
                        <a:rPr lang="ru-RU" sz="1200" dirty="0">
                          <a:effectLst/>
                        </a:rPr>
                        <a:t>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329-рп от 19.08.2020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30 000 000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30 000 000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30 000 000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30 000 000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4058630921"/>
                  </a:ext>
                </a:extLst>
              </a:tr>
              <a:tr h="273333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5.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Плесецкий</a:t>
                      </a:r>
                      <a:r>
                        <a:rPr lang="ru-RU" sz="1200" dirty="0">
                          <a:effectLst/>
                        </a:rPr>
                        <a:t>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84-рп от 21.03.2022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50 000 000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50 000 000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50 000 000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924814929"/>
                  </a:ext>
                </a:extLst>
              </a:tr>
              <a:tr h="273333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6.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Котласский</a:t>
                      </a:r>
                      <a:r>
                        <a:rPr lang="ru-RU" sz="1200" dirty="0">
                          <a:effectLst/>
                        </a:rPr>
                        <a:t>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106-рп от 17.02.2023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43 067 000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38 067 000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3821074523"/>
                  </a:ext>
                </a:extLst>
              </a:tr>
              <a:tr h="273333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7.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Лешуконский</a:t>
                      </a:r>
                      <a:r>
                        <a:rPr lang="ru-RU" sz="1200" dirty="0">
                          <a:effectLst/>
                        </a:rPr>
                        <a:t>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559-рп от 9.09.2022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12 378 000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12 378 000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1886105434"/>
                  </a:ext>
                </a:extLst>
              </a:tr>
              <a:tr h="273333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8.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Мезенский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558-рп от 9.09.2022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39 054 000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39 054 000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446134356"/>
                  </a:ext>
                </a:extLst>
              </a:tr>
              <a:tr h="273333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9.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Няндомский</a:t>
                      </a:r>
                      <a:r>
                        <a:rPr lang="ru-RU" sz="1200" dirty="0">
                          <a:effectLst/>
                        </a:rPr>
                        <a:t>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141-рп от 06.03.2023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57 014 000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57 014 000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1668474671"/>
                  </a:ext>
                </a:extLst>
              </a:tr>
              <a:tr h="273333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10.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Устьянский</a:t>
                      </a:r>
                      <a:r>
                        <a:rPr lang="ru-RU" sz="1200" dirty="0">
                          <a:effectLst/>
                        </a:rPr>
                        <a:t>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949-рп от28.12.2022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73 120 000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73 120 000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830338801"/>
                  </a:ext>
                </a:extLst>
              </a:tr>
              <a:tr h="273333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11.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Шенкурский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968-рп от 30.12.2022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18 942 000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18 942 000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1154129231"/>
                  </a:ext>
                </a:extLst>
              </a:tr>
              <a:tr h="273333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12.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Холмогорский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48-рп от 31.01.2023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38 263 000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38 263 000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1549896783"/>
                  </a:ext>
                </a:extLst>
              </a:tr>
              <a:tr h="273333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13.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Красноборский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997-рп от 20.12.2023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20 200 000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2547036757"/>
                  </a:ext>
                </a:extLst>
              </a:tr>
              <a:tr h="273333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14.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Пинежский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1067-рп от 29.12.2023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58 800 000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2413313006"/>
                  </a:ext>
                </a:extLst>
              </a:tr>
              <a:tr h="273333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15.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Приморский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996-рп от 20.12.2023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107 000 000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3106128148"/>
                  </a:ext>
                </a:extLst>
              </a:tr>
              <a:tr h="275768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ИТОГО: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48 000 000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139 000 000 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420 840 000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599 838 000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3457976073"/>
                  </a:ext>
                </a:extLst>
              </a:tr>
              <a:tr h="180853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</a:rPr>
                        <a:t> </a:t>
                      </a:r>
                      <a:endParaRPr lang="ru-RU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ВСЕГО за 2021-2024 гг.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</a:rPr>
                        <a:t>1 207 678 000</a:t>
                      </a:r>
                      <a:endParaRPr lang="ru-RU" sz="10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94453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857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333875" y="142875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1" y="-16668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 bwMode="auto">
          <a:xfrm>
            <a:off x="1007561" y="516732"/>
            <a:ext cx="11090654" cy="59134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defRPr/>
            </a:pPr>
            <a:r>
              <a:rPr lang="ru-RU" sz="1500" b="1" dirty="0">
                <a:solidFill>
                  <a:prstClr val="white"/>
                </a:solidFill>
              </a:rPr>
              <a:t>Сумма средств, выделенных из бюджета Архангельской области </a:t>
            </a:r>
            <a:r>
              <a:rPr lang="ru-RU" sz="1500" b="1" dirty="0" smtClean="0">
                <a:solidFill>
                  <a:prstClr val="white"/>
                </a:solidFill>
              </a:rPr>
              <a:t>на </a:t>
            </a:r>
            <a:r>
              <a:rPr lang="ru-RU" sz="1500" b="1" dirty="0" err="1" smtClean="0">
                <a:solidFill>
                  <a:prstClr val="white"/>
                </a:solidFill>
              </a:rPr>
              <a:t>софинансирование</a:t>
            </a:r>
            <a:r>
              <a:rPr lang="ru-RU" sz="1500" b="1" dirty="0" smtClean="0">
                <a:solidFill>
                  <a:prstClr val="white"/>
                </a:solidFill>
              </a:rPr>
              <a:t> </a:t>
            </a:r>
          </a:p>
          <a:p>
            <a:pPr algn="ctr" eaLnBrk="0" fontAlgn="base" hangingPunct="0">
              <a:defRPr/>
            </a:pPr>
            <a:r>
              <a:rPr lang="ru-RU" sz="1500" b="1" dirty="0" smtClean="0">
                <a:solidFill>
                  <a:prstClr val="white"/>
                </a:solidFill>
              </a:rPr>
              <a:t>инициативных проектов муниципальным округам </a:t>
            </a:r>
            <a:r>
              <a:rPr lang="ru-RU" sz="1500" b="1" dirty="0">
                <a:solidFill>
                  <a:prstClr val="white"/>
                </a:solidFill>
              </a:rPr>
              <a:t>Архангельской области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5979013"/>
              </p:ext>
            </p:extLst>
          </p:nvPr>
        </p:nvGraphicFramePr>
        <p:xfrm>
          <a:off x="1007561" y="1267624"/>
          <a:ext cx="9734127" cy="51924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80562">
                  <a:extLst>
                    <a:ext uri="{9D8B030D-6E8A-4147-A177-3AD203B41FA5}">
                      <a16:colId xmlns:a16="http://schemas.microsoft.com/office/drawing/2014/main" val="1571337595"/>
                    </a:ext>
                  </a:extLst>
                </a:gridCol>
                <a:gridCol w="2915416">
                  <a:extLst>
                    <a:ext uri="{9D8B030D-6E8A-4147-A177-3AD203B41FA5}">
                      <a16:colId xmlns:a16="http://schemas.microsoft.com/office/drawing/2014/main" val="2290014579"/>
                    </a:ext>
                  </a:extLst>
                </a:gridCol>
                <a:gridCol w="988513">
                  <a:extLst>
                    <a:ext uri="{9D8B030D-6E8A-4147-A177-3AD203B41FA5}">
                      <a16:colId xmlns:a16="http://schemas.microsoft.com/office/drawing/2014/main" val="3965233198"/>
                    </a:ext>
                  </a:extLst>
                </a:gridCol>
                <a:gridCol w="1510738">
                  <a:extLst>
                    <a:ext uri="{9D8B030D-6E8A-4147-A177-3AD203B41FA5}">
                      <a16:colId xmlns:a16="http://schemas.microsoft.com/office/drawing/2014/main" val="3347017118"/>
                    </a:ext>
                  </a:extLst>
                </a:gridCol>
                <a:gridCol w="1671119">
                  <a:extLst>
                    <a:ext uri="{9D8B030D-6E8A-4147-A177-3AD203B41FA5}">
                      <a16:colId xmlns:a16="http://schemas.microsoft.com/office/drawing/2014/main" val="324907561"/>
                    </a:ext>
                  </a:extLst>
                </a:gridCol>
                <a:gridCol w="1967779">
                  <a:extLst>
                    <a:ext uri="{9D8B030D-6E8A-4147-A177-3AD203B41FA5}">
                      <a16:colId xmlns:a16="http://schemas.microsoft.com/office/drawing/2014/main" val="2927766032"/>
                    </a:ext>
                  </a:extLst>
                </a:gridCol>
              </a:tblGrid>
              <a:tr h="377891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Наименование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муниципального округа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Сумма средств, </a:t>
                      </a:r>
                      <a:r>
                        <a:rPr lang="ru-RU" sz="1200" dirty="0" smtClean="0">
                          <a:effectLst/>
                        </a:rPr>
                        <a:t>рублей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192031"/>
                  </a:ext>
                </a:extLst>
              </a:tr>
              <a:tr h="193208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2021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2022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2023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2024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46253726"/>
                  </a:ext>
                </a:extLst>
              </a:tr>
              <a:tr h="372502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Верхнетоемский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15 348 442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3347439069"/>
                  </a:ext>
                </a:extLst>
              </a:tr>
              <a:tr h="24996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Вилегодский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14 838 527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2600868821"/>
                  </a:ext>
                </a:extLst>
              </a:tr>
              <a:tr h="29722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Виноградовский муниципальный округ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14 838 527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2583590461"/>
                  </a:ext>
                </a:extLst>
              </a:tr>
              <a:tr h="306556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Каргопольский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6 000 000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16 198 300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2226503406"/>
                  </a:ext>
                </a:extLst>
              </a:tr>
              <a:tr h="24996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Плесецкий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11 949 009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2920538907"/>
                  </a:ext>
                </a:extLst>
              </a:tr>
              <a:tr h="24996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Котласский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9 569 405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3203168890"/>
                  </a:ext>
                </a:extLst>
              </a:tr>
              <a:tr h="24996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Лешуконский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6 000 000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455513238"/>
                  </a:ext>
                </a:extLst>
              </a:tr>
              <a:tr h="24996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Мезенский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6 339 943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4252742604"/>
                  </a:ext>
                </a:extLst>
              </a:tr>
              <a:tr h="24996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Няндомский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23 887 028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642214559"/>
                  </a:ext>
                </a:extLst>
              </a:tr>
              <a:tr h="24996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Устьянский</a:t>
                      </a:r>
                      <a:r>
                        <a:rPr lang="ru-RU" sz="1200" dirty="0">
                          <a:effectLst/>
                        </a:rPr>
                        <a:t>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13 629 179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14236371"/>
                  </a:ext>
                </a:extLst>
              </a:tr>
              <a:tr h="24996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Шенкурский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9 059 490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2938567937"/>
                  </a:ext>
                </a:extLst>
              </a:tr>
              <a:tr h="24996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Холмогорский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6 000 000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11 269 122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2284450199"/>
                  </a:ext>
                </a:extLst>
              </a:tr>
              <a:tr h="23541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Красноборский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20 204 677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384654537"/>
                  </a:ext>
                </a:extLst>
              </a:tr>
              <a:tr h="24996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Пинежский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13 478 754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15802349"/>
                  </a:ext>
                </a:extLst>
              </a:tr>
              <a:tr h="24996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Приморский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13 729 462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1752265039"/>
                  </a:ext>
                </a:extLst>
              </a:tr>
              <a:tr h="275690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ИТОГО: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 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30 000 000 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72 000 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200 339 </a:t>
                      </a:r>
                      <a:r>
                        <a:rPr lang="ru-RU" sz="1200" b="1" dirty="0" smtClean="0">
                          <a:effectLst/>
                        </a:rPr>
                        <a:t>865</a:t>
                      </a: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extLst>
                  <a:ext uri="{0D108BD9-81ED-4DB2-BD59-A6C34878D82A}">
                    <a16:rowId xmlns:a16="http://schemas.microsoft.com/office/drawing/2014/main" val="143487059"/>
                  </a:ext>
                </a:extLst>
              </a:tr>
              <a:tr h="368319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ВСЕГО за 2021-2024 гг.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302 339 </a:t>
                      </a:r>
                      <a:r>
                        <a:rPr lang="ru-RU" sz="1200" b="1" dirty="0" smtClean="0">
                          <a:effectLst/>
                        </a:rPr>
                        <a:t>865</a:t>
                      </a:r>
                      <a:r>
                        <a:rPr lang="ru-RU" sz="1200" b="1" dirty="0">
                          <a:effectLst/>
                        </a:rPr>
                        <a:t> 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941" marR="32941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8376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40254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333875" y="142875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1" y="-16668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 bwMode="auto">
          <a:xfrm>
            <a:off x="1007561" y="516732"/>
            <a:ext cx="11090654" cy="59134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500" b="1" dirty="0"/>
              <a:t>Количество лиц, уволившихся в связи с ликвидацией органов местного самоуправления муниципальных районов вследствие создания муниципальных округов Архангельской области</a:t>
            </a:r>
            <a:endParaRPr lang="ru-RU" sz="15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4852254"/>
              </p:ext>
            </p:extLst>
          </p:nvPr>
        </p:nvGraphicFramePr>
        <p:xfrm>
          <a:off x="1567543" y="1267620"/>
          <a:ext cx="8872694" cy="53373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33046">
                  <a:extLst>
                    <a:ext uri="{9D8B030D-6E8A-4147-A177-3AD203B41FA5}">
                      <a16:colId xmlns:a16="http://schemas.microsoft.com/office/drawing/2014/main" val="2209316845"/>
                    </a:ext>
                  </a:extLst>
                </a:gridCol>
                <a:gridCol w="3421760">
                  <a:extLst>
                    <a:ext uri="{9D8B030D-6E8A-4147-A177-3AD203B41FA5}">
                      <a16:colId xmlns:a16="http://schemas.microsoft.com/office/drawing/2014/main" val="4069544570"/>
                    </a:ext>
                  </a:extLst>
                </a:gridCol>
                <a:gridCol w="2699878">
                  <a:extLst>
                    <a:ext uri="{9D8B030D-6E8A-4147-A177-3AD203B41FA5}">
                      <a16:colId xmlns:a16="http://schemas.microsoft.com/office/drawing/2014/main" val="609678813"/>
                    </a:ext>
                  </a:extLst>
                </a:gridCol>
                <a:gridCol w="2118010">
                  <a:extLst>
                    <a:ext uri="{9D8B030D-6E8A-4147-A177-3AD203B41FA5}">
                      <a16:colId xmlns:a16="http://schemas.microsoft.com/office/drawing/2014/main" val="2701613243"/>
                    </a:ext>
                  </a:extLst>
                </a:gridCol>
              </a:tblGrid>
              <a:tr h="140677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Наименование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муниципального округа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Общее количество работников, </a:t>
                      </a:r>
                      <a:r>
                        <a:rPr lang="ru-RU" sz="1200" dirty="0" smtClean="0">
                          <a:effectLst/>
                        </a:rPr>
                        <a:t>человек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4561312"/>
                  </a:ext>
                </a:extLst>
              </a:tr>
              <a:tr h="406616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Муниципальные служащие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Лица, замещающие муниципальные должности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2997866203"/>
                  </a:ext>
                </a:extLst>
              </a:tr>
              <a:tr h="271077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Верхнетоемский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3787625742"/>
                  </a:ext>
                </a:extLst>
              </a:tr>
              <a:tr h="271077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Вилегодский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15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506590504"/>
                  </a:ext>
                </a:extLst>
              </a:tr>
              <a:tr h="271077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Виноградовский муниципальный округ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2551269542"/>
                  </a:ext>
                </a:extLst>
              </a:tr>
              <a:tr h="271077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Каргопольский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529939470"/>
                  </a:ext>
                </a:extLst>
              </a:tr>
              <a:tr h="271077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Красноборский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2380720713"/>
                  </a:ext>
                </a:extLst>
              </a:tr>
              <a:tr h="271077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Котласский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1766921568"/>
                  </a:ext>
                </a:extLst>
              </a:tr>
              <a:tr h="271077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Лешуконский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464032862"/>
                  </a:ext>
                </a:extLst>
              </a:tr>
              <a:tr h="271077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Мезенский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2991680753"/>
                  </a:ext>
                </a:extLst>
              </a:tr>
              <a:tr h="271077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Няндомский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-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2030588636"/>
                  </a:ext>
                </a:extLst>
              </a:tr>
              <a:tr h="352799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Пинежский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2931469698"/>
                  </a:ext>
                </a:extLst>
              </a:tr>
              <a:tr h="271077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Плесецкий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411249283"/>
                  </a:ext>
                </a:extLst>
              </a:tr>
              <a:tr h="271077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Приморский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2434517987"/>
                  </a:ext>
                </a:extLst>
              </a:tr>
              <a:tr h="271077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Устьянский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55570020"/>
                  </a:ext>
                </a:extLst>
              </a:tr>
              <a:tr h="271077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Шенкурский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1653710502"/>
                  </a:ext>
                </a:extLst>
              </a:tr>
              <a:tr h="271077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Холмогорский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2645974382"/>
                  </a:ext>
                </a:extLst>
              </a:tr>
              <a:tr h="149694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ИТОГО: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229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42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extLst>
                  <a:ext uri="{0D108BD9-81ED-4DB2-BD59-A6C34878D82A}">
                    <a16:rowId xmlns:a16="http://schemas.microsoft.com/office/drawing/2014/main" val="3754192233"/>
                  </a:ext>
                </a:extLst>
              </a:tr>
              <a:tr h="135539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</a:rPr>
                        <a:t>ВСЕГО за 2021-2024 гг.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271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2846" marR="3284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71040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9631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333875" y="142875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1" y="-16668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 bwMode="auto">
          <a:xfrm>
            <a:off x="1007561" y="516731"/>
            <a:ext cx="11090654" cy="1352261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defRPr/>
            </a:pPr>
            <a:r>
              <a:rPr lang="ru-RU" sz="1400" b="1" dirty="0">
                <a:solidFill>
                  <a:prstClr val="white"/>
                </a:solidFill>
              </a:rPr>
              <a:t>Сумма средств, выделенных из бюджета Архангельской области в виде субсидий местным бюджетам муниципальных образований Архангельской области на </a:t>
            </a:r>
            <a:r>
              <a:rPr lang="ru-RU" sz="1400" b="1" dirty="0" err="1">
                <a:solidFill>
                  <a:prstClr val="white"/>
                </a:solidFill>
              </a:rPr>
              <a:t>софинансирование</a:t>
            </a:r>
            <a:r>
              <a:rPr lang="ru-RU" sz="1400" b="1" dirty="0">
                <a:solidFill>
                  <a:prstClr val="white"/>
                </a:solidFill>
              </a:rPr>
              <a:t> выплаты выходных пособий муниципальным служащим и другим работникам органов местного самоуправления муниципальных районов Архангельской области и поселений Архангельской области, входящих в состав муниципальных районов Архангельской области, уволенным в связи с ликвидацией таких органов вследствие создания муниципальных округов Архангельской области, и сохранения за ними среднего месячного заработка на период трудоустройства, но не свыше шести месяцев со дня увольнения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2598961"/>
              </p:ext>
            </p:extLst>
          </p:nvPr>
        </p:nvGraphicFramePr>
        <p:xfrm>
          <a:off x="1007563" y="2028539"/>
          <a:ext cx="10276735" cy="459661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19786">
                  <a:extLst>
                    <a:ext uri="{9D8B030D-6E8A-4147-A177-3AD203B41FA5}">
                      <a16:colId xmlns:a16="http://schemas.microsoft.com/office/drawing/2014/main" val="4244748472"/>
                    </a:ext>
                  </a:extLst>
                </a:gridCol>
                <a:gridCol w="2966788">
                  <a:extLst>
                    <a:ext uri="{9D8B030D-6E8A-4147-A177-3AD203B41FA5}">
                      <a16:colId xmlns:a16="http://schemas.microsoft.com/office/drawing/2014/main" val="3099348472"/>
                    </a:ext>
                  </a:extLst>
                </a:gridCol>
                <a:gridCol w="1655648">
                  <a:extLst>
                    <a:ext uri="{9D8B030D-6E8A-4147-A177-3AD203B41FA5}">
                      <a16:colId xmlns:a16="http://schemas.microsoft.com/office/drawing/2014/main" val="2812876768"/>
                    </a:ext>
                  </a:extLst>
                </a:gridCol>
                <a:gridCol w="1503300">
                  <a:extLst>
                    <a:ext uri="{9D8B030D-6E8A-4147-A177-3AD203B41FA5}">
                      <a16:colId xmlns:a16="http://schemas.microsoft.com/office/drawing/2014/main" val="1019748868"/>
                    </a:ext>
                  </a:extLst>
                </a:gridCol>
                <a:gridCol w="1640927">
                  <a:extLst>
                    <a:ext uri="{9D8B030D-6E8A-4147-A177-3AD203B41FA5}">
                      <a16:colId xmlns:a16="http://schemas.microsoft.com/office/drawing/2014/main" val="2616313944"/>
                    </a:ext>
                  </a:extLst>
                </a:gridCol>
                <a:gridCol w="1990286">
                  <a:extLst>
                    <a:ext uri="{9D8B030D-6E8A-4147-A177-3AD203B41FA5}">
                      <a16:colId xmlns:a16="http://schemas.microsoft.com/office/drawing/2014/main" val="3463335189"/>
                    </a:ext>
                  </a:extLst>
                </a:gridCol>
              </a:tblGrid>
              <a:tr h="220504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Наименование муниципального округа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Сумма средств, рублей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72314559"/>
                  </a:ext>
                </a:extLst>
              </a:tr>
              <a:tr h="220504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2021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2022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2023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2024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2094233287"/>
                  </a:ext>
                </a:extLst>
              </a:tr>
              <a:tr h="22050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Верхнетоемский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2 718 600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775 800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3702018527"/>
                  </a:ext>
                </a:extLst>
              </a:tr>
              <a:tr h="22050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Вилегодский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4 239 800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2117335335"/>
                  </a:ext>
                </a:extLst>
              </a:tr>
              <a:tr h="22050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Виноградовский муниципальный округ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3 250 400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1 049 100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1167458177"/>
                  </a:ext>
                </a:extLst>
              </a:tr>
              <a:tr h="22050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Каргопольский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2 705 100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3902709480"/>
                  </a:ext>
                </a:extLst>
              </a:tr>
              <a:tr h="22050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Красноборский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94 021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1 867 900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492962224"/>
                  </a:ext>
                </a:extLst>
              </a:tr>
              <a:tr h="284119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Котласский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1 869 200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2 169 162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1648456996"/>
                  </a:ext>
                </a:extLst>
              </a:tr>
              <a:tr h="22050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Лешуконский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495 300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2151152420"/>
                  </a:ext>
                </a:extLst>
              </a:tr>
              <a:tr h="26419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Мезенский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451 900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524 141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3500340603"/>
                  </a:ext>
                </a:extLst>
              </a:tr>
              <a:tr h="25211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Няндомский</a:t>
                      </a:r>
                      <a:r>
                        <a:rPr lang="ru-RU" sz="1200" dirty="0">
                          <a:effectLst/>
                        </a:rPr>
                        <a:t>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646 000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294 645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3823111848"/>
                  </a:ext>
                </a:extLst>
              </a:tr>
              <a:tr h="25523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Пинежский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1 289 824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2 400 000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698074308"/>
                  </a:ext>
                </a:extLst>
              </a:tr>
              <a:tr h="280216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Плесецкий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2 581 100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1 451 000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2129769929"/>
                  </a:ext>
                </a:extLst>
              </a:tr>
              <a:tr h="294266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Приморский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1 215 819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2 360 000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2078182291"/>
                  </a:ext>
                </a:extLst>
              </a:tr>
              <a:tr h="297386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Устьянский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1 253 700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682 704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2650857591"/>
                  </a:ext>
                </a:extLst>
              </a:tr>
              <a:tr h="22050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Шенкурский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1 203 200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487 438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4136713738"/>
                  </a:ext>
                </a:extLst>
              </a:tr>
              <a:tr h="22050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Холмогорский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1 112 013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1021 100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1772002284"/>
                  </a:ext>
                </a:extLst>
              </a:tr>
              <a:tr h="243529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ИТОГО: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12 913 900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17 257 313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9 629 854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6 627 900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extLst>
                  <a:ext uri="{0D108BD9-81ED-4DB2-BD59-A6C34878D82A}">
                    <a16:rowId xmlns:a16="http://schemas.microsoft.com/office/drawing/2014/main" val="1871220288"/>
                  </a:ext>
                </a:extLst>
              </a:tr>
              <a:tr h="220504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ВСЕГО за 2021-2024 гг.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46 428 967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710" marR="5571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344494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2217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333875" y="142875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1" y="-16668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 bwMode="auto">
          <a:xfrm>
            <a:off x="1007561" y="516732"/>
            <a:ext cx="11090654" cy="91013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defRPr/>
            </a:pPr>
            <a:r>
              <a:rPr lang="ru-RU" sz="1500" b="1" dirty="0">
                <a:solidFill>
                  <a:prstClr val="white"/>
                </a:solidFill>
              </a:rPr>
              <a:t>Сумма средств, выделенных из бюджета Архангельской области в виде субвенций местным бюджетам муниципальных образований Архангельской области, направленных на предоставление меры социальной поддержки в виде денежной компенсации отдельным категориям лиц, замещавших муниципальные должности, в случае досрочного прекращения полномочий в связи с созданием муниципальных округов Архангельской области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227913"/>
              </p:ext>
            </p:extLst>
          </p:nvPr>
        </p:nvGraphicFramePr>
        <p:xfrm>
          <a:off x="1007561" y="1546396"/>
          <a:ext cx="10769107" cy="48408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5336">
                  <a:extLst>
                    <a:ext uri="{9D8B030D-6E8A-4147-A177-3AD203B41FA5}">
                      <a16:colId xmlns:a16="http://schemas.microsoft.com/office/drawing/2014/main" val="2384923969"/>
                    </a:ext>
                  </a:extLst>
                </a:gridCol>
                <a:gridCol w="3657941">
                  <a:extLst>
                    <a:ext uri="{9D8B030D-6E8A-4147-A177-3AD203B41FA5}">
                      <a16:colId xmlns:a16="http://schemas.microsoft.com/office/drawing/2014/main" val="1868663957"/>
                    </a:ext>
                  </a:extLst>
                </a:gridCol>
                <a:gridCol w="1575639">
                  <a:extLst>
                    <a:ext uri="{9D8B030D-6E8A-4147-A177-3AD203B41FA5}">
                      <a16:colId xmlns:a16="http://schemas.microsoft.com/office/drawing/2014/main" val="191896150"/>
                    </a:ext>
                  </a:extLst>
                </a:gridCol>
                <a:gridCol w="1500139">
                  <a:extLst>
                    <a:ext uri="{9D8B030D-6E8A-4147-A177-3AD203B41FA5}">
                      <a16:colId xmlns:a16="http://schemas.microsoft.com/office/drawing/2014/main" val="3207463273"/>
                    </a:ext>
                  </a:extLst>
                </a:gridCol>
                <a:gridCol w="1800026">
                  <a:extLst>
                    <a:ext uri="{9D8B030D-6E8A-4147-A177-3AD203B41FA5}">
                      <a16:colId xmlns:a16="http://schemas.microsoft.com/office/drawing/2014/main" val="333231732"/>
                    </a:ext>
                  </a:extLst>
                </a:gridCol>
                <a:gridCol w="1800026">
                  <a:extLst>
                    <a:ext uri="{9D8B030D-6E8A-4147-A177-3AD203B41FA5}">
                      <a16:colId xmlns:a16="http://schemas.microsoft.com/office/drawing/2014/main" val="2734280657"/>
                    </a:ext>
                  </a:extLst>
                </a:gridCol>
              </a:tblGrid>
              <a:tr h="188792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Наименование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муниципального округа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Сумма средств, рублей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02642357"/>
                  </a:ext>
                </a:extLst>
              </a:tr>
              <a:tr h="218461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2021 год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2022 год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2023 год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2024 год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4086903434"/>
                  </a:ext>
                </a:extLst>
              </a:tr>
              <a:tr h="284059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Верхнетоемский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921 500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885572262"/>
                  </a:ext>
                </a:extLst>
              </a:tr>
              <a:tr h="26317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Вилегодский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389 600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2059233887"/>
                  </a:ext>
                </a:extLst>
              </a:tr>
              <a:tr h="257236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Виноградовский муниципальный округ 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243 900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1066661369"/>
                  </a:ext>
                </a:extLst>
              </a:tr>
              <a:tr h="272526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Каргопольский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207 400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255963509"/>
                  </a:ext>
                </a:extLst>
              </a:tr>
              <a:tr h="27776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Красноборский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1 700 000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843132349"/>
                  </a:ext>
                </a:extLst>
              </a:tr>
              <a:tr h="26317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Котласский</a:t>
                      </a:r>
                      <a:r>
                        <a:rPr lang="ru-RU" sz="1300" dirty="0">
                          <a:effectLst/>
                        </a:rPr>
                        <a:t> муниципальный округ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1 841 000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3114326189"/>
                  </a:ext>
                </a:extLst>
              </a:tr>
              <a:tr h="26317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Лешуконский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 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790 000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3691816307"/>
                  </a:ext>
                </a:extLst>
              </a:tr>
              <a:tr h="26317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Мезенский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2 152 400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3970834088"/>
                  </a:ext>
                </a:extLst>
              </a:tr>
              <a:tr h="26317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Няндомский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2 167 700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3862515911"/>
                  </a:ext>
                </a:extLst>
              </a:tr>
              <a:tr h="26317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Пинежский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2 200 000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2505883981"/>
                  </a:ext>
                </a:extLst>
              </a:tr>
              <a:tr h="26317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11.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Плесецкий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1 451 000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1503086520"/>
                  </a:ext>
                </a:extLst>
              </a:tr>
              <a:tr h="26317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12.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Приморский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1 840 000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431463345"/>
                  </a:ext>
                </a:extLst>
              </a:tr>
              <a:tr h="26317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13.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Устьянский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3 215 800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1054490638"/>
                  </a:ext>
                </a:extLst>
              </a:tr>
              <a:tr h="26317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14.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Шенкурский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1 727 000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1551874058"/>
                  </a:ext>
                </a:extLst>
              </a:tr>
              <a:tr h="26317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15.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Холмогорский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1 989 400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1527152448"/>
                  </a:ext>
                </a:extLst>
              </a:tr>
              <a:tr h="188792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ИТОГО: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597 000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2 616 400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13 883 30</a:t>
                      </a:r>
                      <a:endParaRPr lang="ru-RU" sz="13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5 740 000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extLst>
                  <a:ext uri="{0D108BD9-81ED-4DB2-BD59-A6C34878D82A}">
                    <a16:rowId xmlns:a16="http://schemas.microsoft.com/office/drawing/2014/main" val="2922030303"/>
                  </a:ext>
                </a:extLst>
              </a:tr>
              <a:tr h="162550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ВСЕГО за 2021-2024 гг.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22 836 700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4112" marR="34112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0151042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557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333875" y="142875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1" y="-16668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 bwMode="auto">
          <a:xfrm>
            <a:off x="1101346" y="516732"/>
            <a:ext cx="11090654" cy="591344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/>
            <a:r>
              <a:rPr lang="ru-RU" sz="1500" b="1" dirty="0" smtClean="0"/>
              <a:t>Финансовое обеспечение затрат, связанное с повышением размера оплаты труда лицам, замещающим муниципальные должности и муниципальным служащим муниципальных округов Архангельской области </a:t>
            </a:r>
            <a:endParaRPr lang="ru-RU" sz="1500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8050995"/>
              </p:ext>
            </p:extLst>
          </p:nvPr>
        </p:nvGraphicFramePr>
        <p:xfrm>
          <a:off x="1101345" y="1446956"/>
          <a:ext cx="10735612" cy="462013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6391">
                  <a:extLst>
                    <a:ext uri="{9D8B030D-6E8A-4147-A177-3AD203B41FA5}">
                      <a16:colId xmlns:a16="http://schemas.microsoft.com/office/drawing/2014/main" val="848350887"/>
                    </a:ext>
                  </a:extLst>
                </a:gridCol>
                <a:gridCol w="4149969">
                  <a:extLst>
                    <a:ext uri="{9D8B030D-6E8A-4147-A177-3AD203B41FA5}">
                      <a16:colId xmlns:a16="http://schemas.microsoft.com/office/drawing/2014/main" val="1888808656"/>
                    </a:ext>
                  </a:extLst>
                </a:gridCol>
                <a:gridCol w="1627833">
                  <a:extLst>
                    <a:ext uri="{9D8B030D-6E8A-4147-A177-3AD203B41FA5}">
                      <a16:colId xmlns:a16="http://schemas.microsoft.com/office/drawing/2014/main" val="1612289535"/>
                    </a:ext>
                  </a:extLst>
                </a:gridCol>
                <a:gridCol w="1607737">
                  <a:extLst>
                    <a:ext uri="{9D8B030D-6E8A-4147-A177-3AD203B41FA5}">
                      <a16:colId xmlns:a16="http://schemas.microsoft.com/office/drawing/2014/main" val="3507674469"/>
                    </a:ext>
                  </a:extLst>
                </a:gridCol>
                <a:gridCol w="1376624">
                  <a:extLst>
                    <a:ext uri="{9D8B030D-6E8A-4147-A177-3AD203B41FA5}">
                      <a16:colId xmlns:a16="http://schemas.microsoft.com/office/drawing/2014/main" val="1547053393"/>
                    </a:ext>
                  </a:extLst>
                </a:gridCol>
                <a:gridCol w="1467058">
                  <a:extLst>
                    <a:ext uri="{9D8B030D-6E8A-4147-A177-3AD203B41FA5}">
                      <a16:colId xmlns:a16="http://schemas.microsoft.com/office/drawing/2014/main" val="1327253803"/>
                    </a:ext>
                  </a:extLst>
                </a:gridCol>
              </a:tblGrid>
              <a:tr h="223343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Наименование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муниципального округа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Сумма средств, </a:t>
                      </a:r>
                      <a:r>
                        <a:rPr lang="ru-RU" sz="1200" dirty="0" smtClean="0">
                          <a:effectLst/>
                        </a:rPr>
                        <a:t> </a:t>
                      </a:r>
                      <a:r>
                        <a:rPr lang="ru-RU" sz="1200" dirty="0">
                          <a:effectLst/>
                        </a:rPr>
                        <a:t>рублей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0210087"/>
                  </a:ext>
                </a:extLst>
              </a:tr>
              <a:tr h="22334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2021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2022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2023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</a:rPr>
                        <a:t>2024 </a:t>
                      </a:r>
                      <a:r>
                        <a:rPr lang="ru-RU" sz="1200" dirty="0">
                          <a:effectLst/>
                        </a:rPr>
                        <a:t>год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extLst>
                  <a:ext uri="{0D108BD9-81ED-4DB2-BD59-A6C34878D82A}">
                    <a16:rowId xmlns:a16="http://schemas.microsoft.com/office/drawing/2014/main" val="1806292555"/>
                  </a:ext>
                </a:extLst>
              </a:tr>
              <a:tr h="25670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Верхнетоемский муниципальный округ  (округ с 2022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11 378 000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1867205825"/>
                  </a:ext>
                </a:extLst>
              </a:tr>
              <a:tr h="271306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Вилегодский</a:t>
                      </a:r>
                      <a:r>
                        <a:rPr lang="ru-RU" sz="1200" dirty="0">
                          <a:effectLst/>
                        </a:rPr>
                        <a:t> муниципальный округ  (округ с 2021 года)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10 000 000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3365024540"/>
                  </a:ext>
                </a:extLst>
              </a:tr>
              <a:tr h="251502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Виноградовский</a:t>
                      </a:r>
                      <a:r>
                        <a:rPr lang="ru-RU" sz="1200" dirty="0">
                          <a:effectLst/>
                        </a:rPr>
                        <a:t> муниципальный округ  (округ с 2022 года)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13 552 100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3365966730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Каргопольский</a:t>
                      </a:r>
                      <a:r>
                        <a:rPr lang="ru-RU" sz="1200" dirty="0">
                          <a:effectLst/>
                        </a:rPr>
                        <a:t> муниципальный округ (округ с 2021 года)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10 000 000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1087287513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Котласский муниципальный округ (округ с 2023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15 930 900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1589141675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Красноборский муниципальный округ  (округ с 2024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1569623765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Лешуконский муниципальный округ (округ с 2023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14 268 100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2557837878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Мезенский муниципальный округ (округ с 2023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25 000 000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4029283530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Няндомский муниципальный округ (округ с 2023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16 559 400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965731787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10.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Пинежский муниципальный округ  (округ с 2024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3928512631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Плесецкий</a:t>
                      </a:r>
                      <a:r>
                        <a:rPr lang="ru-RU" sz="1200" dirty="0">
                          <a:effectLst/>
                        </a:rPr>
                        <a:t> муниципальный округ (округ с 2022 года)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18 963 140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327073001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Приморский муниципальный округ (округ с 2024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-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2922025236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Устьянский муниципальный округ (округ с 2023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20 097 510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2061132484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Холмогорский муниципальный округ (округ с 2023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22 470 000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221757470"/>
                  </a:ext>
                </a:extLst>
              </a:tr>
              <a:tr h="24366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Шенкурский муниципальный округ (округ с 2023 года)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12 617 900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b"/>
                </a:tc>
                <a:extLst>
                  <a:ext uri="{0D108BD9-81ED-4DB2-BD59-A6C34878D82A}">
                    <a16:rowId xmlns:a16="http://schemas.microsoft.com/office/drawing/2014/main" val="988546268"/>
                  </a:ext>
                </a:extLst>
              </a:tr>
              <a:tr h="246664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ИТОГО: 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20 000 000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43 893 240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126 943 810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 anchor="ctr"/>
                </a:tc>
                <a:extLst>
                  <a:ext uri="{0D108BD9-81ED-4DB2-BD59-A6C34878D82A}">
                    <a16:rowId xmlns:a16="http://schemas.microsoft.com/office/drawing/2014/main" val="966951218"/>
                  </a:ext>
                </a:extLst>
              </a:tr>
              <a:tr h="223343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ВСЕГО за </a:t>
                      </a:r>
                      <a:r>
                        <a:rPr lang="ru-RU" sz="1200" b="1" dirty="0" smtClean="0">
                          <a:effectLst/>
                        </a:rPr>
                        <a:t>2021-2024 </a:t>
                      </a:r>
                      <a:r>
                        <a:rPr lang="ru-RU" sz="1200" b="1" dirty="0">
                          <a:effectLst/>
                        </a:rPr>
                        <a:t>гг.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190 837 050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999" marR="54999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779432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0316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333875" y="142875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1" y="-16668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 bwMode="auto">
          <a:xfrm>
            <a:off x="1007561" y="516731"/>
            <a:ext cx="11090654" cy="759409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defRPr/>
            </a:pPr>
            <a:r>
              <a:rPr lang="ru-RU" sz="1500" b="1" dirty="0">
                <a:solidFill>
                  <a:prstClr val="white"/>
                </a:solidFill>
              </a:rPr>
              <a:t>Суммы дополнительных поступлений в бюджеты муниципальных округов Архангельской области от </a:t>
            </a:r>
            <a:r>
              <a:rPr lang="ru-RU" sz="1500" b="1" dirty="0" smtClean="0">
                <a:solidFill>
                  <a:prstClr val="white"/>
                </a:solidFill>
              </a:rPr>
              <a:t>транспортного</a:t>
            </a:r>
          </a:p>
          <a:p>
            <a:pPr algn="ctr" eaLnBrk="0" fontAlgn="base" hangingPunct="0">
              <a:defRPr/>
            </a:pPr>
            <a:r>
              <a:rPr lang="ru-RU" sz="1500" b="1" dirty="0" smtClean="0">
                <a:solidFill>
                  <a:prstClr val="white"/>
                </a:solidFill>
              </a:rPr>
              <a:t> </a:t>
            </a:r>
            <a:r>
              <a:rPr lang="ru-RU" sz="1500" b="1" dirty="0">
                <a:solidFill>
                  <a:prstClr val="white"/>
                </a:solidFill>
              </a:rPr>
              <a:t>налога с физических лиц в местные бюджеты муниципальных округов Архангельской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2788" y="1435683"/>
            <a:ext cx="9236964" cy="914400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4537017"/>
              </p:ext>
            </p:extLst>
          </p:nvPr>
        </p:nvGraphicFramePr>
        <p:xfrm>
          <a:off x="2971617" y="2509630"/>
          <a:ext cx="7900699" cy="413233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55191">
                  <a:extLst>
                    <a:ext uri="{9D8B030D-6E8A-4147-A177-3AD203B41FA5}">
                      <a16:colId xmlns:a16="http://schemas.microsoft.com/office/drawing/2014/main" val="1095012131"/>
                    </a:ext>
                  </a:extLst>
                </a:gridCol>
                <a:gridCol w="3681698">
                  <a:extLst>
                    <a:ext uri="{9D8B030D-6E8A-4147-A177-3AD203B41FA5}">
                      <a16:colId xmlns:a16="http://schemas.microsoft.com/office/drawing/2014/main" val="710228555"/>
                    </a:ext>
                  </a:extLst>
                </a:gridCol>
                <a:gridCol w="1831905">
                  <a:extLst>
                    <a:ext uri="{9D8B030D-6E8A-4147-A177-3AD203B41FA5}">
                      <a16:colId xmlns:a16="http://schemas.microsoft.com/office/drawing/2014/main" val="175225156"/>
                    </a:ext>
                  </a:extLst>
                </a:gridCol>
                <a:gridCol w="1831905">
                  <a:extLst>
                    <a:ext uri="{9D8B030D-6E8A-4147-A177-3AD203B41FA5}">
                      <a16:colId xmlns:a16="http://schemas.microsoft.com/office/drawing/2014/main" val="2624887941"/>
                    </a:ext>
                  </a:extLst>
                </a:gridCol>
              </a:tblGrid>
              <a:tr h="201360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Наименование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муниципального округа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Сумма средств, тысяч рублей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42958594"/>
                  </a:ext>
                </a:extLst>
              </a:tr>
              <a:tr h="207963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2023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план 2024 год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extLst>
                  <a:ext uri="{0D108BD9-81ED-4DB2-BD59-A6C34878D82A}">
                    <a16:rowId xmlns:a16="http://schemas.microsoft.com/office/drawing/2014/main" val="2359991524"/>
                  </a:ext>
                </a:extLst>
              </a:tr>
              <a:tr h="276478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Верхнетоемский</a:t>
                      </a:r>
                      <a:r>
                        <a:rPr lang="ru-RU" sz="1200" dirty="0">
                          <a:effectLst/>
                        </a:rPr>
                        <a:t>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9 153,0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9 616,4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extLst>
                  <a:ext uri="{0D108BD9-81ED-4DB2-BD59-A6C34878D82A}">
                    <a16:rowId xmlns:a16="http://schemas.microsoft.com/office/drawing/2014/main" val="2634608063"/>
                  </a:ext>
                </a:extLst>
              </a:tr>
              <a:tr h="20528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Вилегодский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11 746,3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12 141,1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extLst>
                  <a:ext uri="{0D108BD9-81ED-4DB2-BD59-A6C34878D82A}">
                    <a16:rowId xmlns:a16="http://schemas.microsoft.com/office/drawing/2014/main" val="473448753"/>
                  </a:ext>
                </a:extLst>
              </a:tr>
              <a:tr h="278237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Виноградовский муниципальный округ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12 299,5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12 763,8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extLst>
                  <a:ext uri="{0D108BD9-81ED-4DB2-BD59-A6C34878D82A}">
                    <a16:rowId xmlns:a16="http://schemas.microsoft.com/office/drawing/2014/main" val="660891218"/>
                  </a:ext>
                </a:extLst>
              </a:tr>
              <a:tr h="20528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Каргопольский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16 127,3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16 229,2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extLst>
                  <a:ext uri="{0D108BD9-81ED-4DB2-BD59-A6C34878D82A}">
                    <a16:rowId xmlns:a16="http://schemas.microsoft.com/office/drawing/2014/main" val="257046434"/>
                  </a:ext>
                </a:extLst>
              </a:tr>
              <a:tr h="20528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Котласский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16 735,0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16 297,6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extLst>
                  <a:ext uri="{0D108BD9-81ED-4DB2-BD59-A6C34878D82A}">
                    <a16:rowId xmlns:a16="http://schemas.microsoft.com/office/drawing/2014/main" val="2812220225"/>
                  </a:ext>
                </a:extLst>
              </a:tr>
              <a:tr h="20528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6.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Красноборский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7 064,9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11 352,3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extLst>
                  <a:ext uri="{0D108BD9-81ED-4DB2-BD59-A6C34878D82A}">
                    <a16:rowId xmlns:a16="http://schemas.microsoft.com/office/drawing/2014/main" val="386038092"/>
                  </a:ext>
                </a:extLst>
              </a:tr>
              <a:tr h="20528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Лешуконский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4 623,9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4 718,7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extLst>
                  <a:ext uri="{0D108BD9-81ED-4DB2-BD59-A6C34878D82A}">
                    <a16:rowId xmlns:a16="http://schemas.microsoft.com/office/drawing/2014/main" val="2012965268"/>
                  </a:ext>
                </a:extLst>
              </a:tr>
              <a:tr h="20528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Мезенский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7 728,9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7 676,1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extLst>
                  <a:ext uri="{0D108BD9-81ED-4DB2-BD59-A6C34878D82A}">
                    <a16:rowId xmlns:a16="http://schemas.microsoft.com/office/drawing/2014/main" val="3148340721"/>
                  </a:ext>
                </a:extLst>
              </a:tr>
              <a:tr h="20528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9.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Няндомский</a:t>
                      </a:r>
                      <a:r>
                        <a:rPr lang="ru-RU" sz="1200" dirty="0">
                          <a:effectLst/>
                        </a:rPr>
                        <a:t> муниципальный округ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19 273,9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19 670,9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extLst>
                  <a:ext uri="{0D108BD9-81ED-4DB2-BD59-A6C34878D82A}">
                    <a16:rowId xmlns:a16="http://schemas.microsoft.com/office/drawing/2014/main" val="1456928175"/>
                  </a:ext>
                </a:extLst>
              </a:tr>
              <a:tr h="20528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Пинежский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10 956,5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17 523,8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extLst>
                  <a:ext uri="{0D108BD9-81ED-4DB2-BD59-A6C34878D82A}">
                    <a16:rowId xmlns:a16="http://schemas.microsoft.com/office/drawing/2014/main" val="2227355309"/>
                  </a:ext>
                </a:extLst>
              </a:tr>
              <a:tr h="20528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11.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Плесецкий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28 613,2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29 079,7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extLst>
                  <a:ext uri="{0D108BD9-81ED-4DB2-BD59-A6C34878D82A}">
                    <a16:rowId xmlns:a16="http://schemas.microsoft.com/office/drawing/2014/main" val="2996761088"/>
                  </a:ext>
                </a:extLst>
              </a:tr>
              <a:tr h="20528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Приморский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18 223,1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29 108,3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extLst>
                  <a:ext uri="{0D108BD9-81ED-4DB2-BD59-A6C34878D82A}">
                    <a16:rowId xmlns:a16="http://schemas.microsoft.com/office/drawing/2014/main" val="2206072733"/>
                  </a:ext>
                </a:extLst>
              </a:tr>
              <a:tr h="20528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13.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Устьянский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20 139,3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20 256,9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extLst>
                  <a:ext uri="{0D108BD9-81ED-4DB2-BD59-A6C34878D82A}">
                    <a16:rowId xmlns:a16="http://schemas.microsoft.com/office/drawing/2014/main" val="1803838706"/>
                  </a:ext>
                </a:extLst>
              </a:tr>
              <a:tr h="20528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14.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Холмогорский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19 620,1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19 757,5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extLst>
                  <a:ext uri="{0D108BD9-81ED-4DB2-BD59-A6C34878D82A}">
                    <a16:rowId xmlns:a16="http://schemas.microsoft.com/office/drawing/2014/main" val="1564944868"/>
                  </a:ext>
                </a:extLst>
              </a:tr>
              <a:tr h="20528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15.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Шенкурский муниципальный округ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12 742,8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12 615,1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extLst>
                  <a:ext uri="{0D108BD9-81ED-4DB2-BD59-A6C34878D82A}">
                    <a16:rowId xmlns:a16="http://schemas.microsoft.com/office/drawing/2014/main" val="635601176"/>
                  </a:ext>
                </a:extLst>
              </a:tr>
              <a:tr h="222386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ИТОГО: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215 047,6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238 807,3</a:t>
                      </a:r>
                      <a:endParaRPr lang="ru-RU" sz="12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 anchor="b"/>
                </a:tc>
                <a:extLst>
                  <a:ext uri="{0D108BD9-81ED-4DB2-BD59-A6C34878D82A}">
                    <a16:rowId xmlns:a16="http://schemas.microsoft.com/office/drawing/2014/main" val="2230050005"/>
                  </a:ext>
                </a:extLst>
              </a:tr>
              <a:tr h="277269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 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ВСЕГО за 2023-2024 гг.</a:t>
                      </a:r>
                      <a:endParaRPr lang="ru-RU" sz="12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453 854,9</a:t>
                      </a:r>
                      <a:endParaRPr lang="ru-RU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9974" marR="59974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73858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517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4"/>
          <p:cNvSpPr txBox="1">
            <a:spLocks noChangeArrowheads="1"/>
          </p:cNvSpPr>
          <p:nvPr/>
        </p:nvSpPr>
        <p:spPr bwMode="auto">
          <a:xfrm>
            <a:off x="4333875" y="142875"/>
            <a:ext cx="7858125" cy="214313"/>
          </a:xfrm>
          <a:prstGeom prst="rect">
            <a:avLst/>
          </a:prstGeom>
          <a:solidFill>
            <a:srgbClr val="376092"/>
          </a:solidFill>
          <a:ln w="9525">
            <a:noFill/>
            <a:miter lim="800000"/>
            <a:headEnd/>
            <a:tailEnd/>
          </a:ln>
        </p:spPr>
        <p:txBody>
          <a:bodyPr tIns="90000" bIns="90000" anchor="ctr"/>
          <a:lstStyle/>
          <a:p>
            <a:pPr algn="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1100" b="1" dirty="0">
              <a:solidFill>
                <a:prstClr val="white"/>
              </a:solidFill>
              <a:latin typeface="Calibri" panose="020F0502020204030204"/>
              <a:cs typeface="Arial" charset="0"/>
            </a:endParaRPr>
          </a:p>
        </p:txBody>
      </p:sp>
      <p:pic>
        <p:nvPicPr>
          <p:cNvPr id="43011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3921" y="-16668"/>
            <a:ext cx="471488" cy="53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Скругленный прямоугольник 7"/>
          <p:cNvSpPr/>
          <p:nvPr/>
        </p:nvSpPr>
        <p:spPr bwMode="auto">
          <a:xfrm>
            <a:off x="1007561" y="516731"/>
            <a:ext cx="11090654" cy="759409"/>
          </a:xfrm>
          <a:prstGeom prst="roundRect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defRPr/>
            </a:pPr>
            <a:r>
              <a:rPr lang="ru-RU" sz="1500" b="1" dirty="0">
                <a:solidFill>
                  <a:prstClr val="white"/>
                </a:solidFill>
              </a:rPr>
              <a:t>Суммы дополнительных поступлений в бюджеты муниципальных округов Архангельской области от налога на доходы физических лиц в соответствии с областным законом от 22 октября 2009 г. № 78-6-ОЗ «О реализации полномочий Архангельской области в сфере регулирования межбюджетных отношений</a:t>
            </a:r>
            <a:r>
              <a:rPr lang="ru-RU" sz="1500" b="1" dirty="0" smtClean="0">
                <a:solidFill>
                  <a:prstClr val="white"/>
                </a:solidFill>
              </a:rPr>
              <a:t>» (возросли на 1.5%)</a:t>
            </a:r>
            <a:endParaRPr lang="ru-RU" sz="1500" b="1" dirty="0">
              <a:solidFill>
                <a:prstClr val="white"/>
              </a:solidFill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09903577"/>
              </p:ext>
            </p:extLst>
          </p:nvPr>
        </p:nvGraphicFramePr>
        <p:xfrm>
          <a:off x="1376622" y="1426866"/>
          <a:ext cx="9576081" cy="48914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9334">
                  <a:extLst>
                    <a:ext uri="{9D8B030D-6E8A-4147-A177-3AD203B41FA5}">
                      <a16:colId xmlns:a16="http://schemas.microsoft.com/office/drawing/2014/main" val="3538096681"/>
                    </a:ext>
                  </a:extLst>
                </a:gridCol>
                <a:gridCol w="3865037">
                  <a:extLst>
                    <a:ext uri="{9D8B030D-6E8A-4147-A177-3AD203B41FA5}">
                      <a16:colId xmlns:a16="http://schemas.microsoft.com/office/drawing/2014/main" val="1672288745"/>
                    </a:ext>
                  </a:extLst>
                </a:gridCol>
                <a:gridCol w="1296326">
                  <a:extLst>
                    <a:ext uri="{9D8B030D-6E8A-4147-A177-3AD203B41FA5}">
                      <a16:colId xmlns:a16="http://schemas.microsoft.com/office/drawing/2014/main" val="2085159554"/>
                    </a:ext>
                  </a:extLst>
                </a:gridCol>
                <a:gridCol w="1276633">
                  <a:extLst>
                    <a:ext uri="{9D8B030D-6E8A-4147-A177-3AD203B41FA5}">
                      <a16:colId xmlns:a16="http://schemas.microsoft.com/office/drawing/2014/main" val="2616052540"/>
                    </a:ext>
                  </a:extLst>
                </a:gridCol>
                <a:gridCol w="1277337">
                  <a:extLst>
                    <a:ext uri="{9D8B030D-6E8A-4147-A177-3AD203B41FA5}">
                      <a16:colId xmlns:a16="http://schemas.microsoft.com/office/drawing/2014/main" val="1274741460"/>
                    </a:ext>
                  </a:extLst>
                </a:gridCol>
                <a:gridCol w="1320488">
                  <a:extLst>
                    <a:ext uri="{9D8B030D-6E8A-4147-A177-3AD203B41FA5}">
                      <a16:colId xmlns:a16="http://schemas.microsoft.com/office/drawing/2014/main" val="99043510"/>
                    </a:ext>
                  </a:extLst>
                </a:gridCol>
                <a:gridCol w="80926">
                  <a:extLst>
                    <a:ext uri="{9D8B030D-6E8A-4147-A177-3AD203B41FA5}">
                      <a16:colId xmlns:a16="http://schemas.microsoft.com/office/drawing/2014/main" val="3928633765"/>
                    </a:ext>
                  </a:extLst>
                </a:gridCol>
              </a:tblGrid>
              <a:tr h="248137"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Наименование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муниципального округа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Сумма средств, тысяч рублей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05121839"/>
                  </a:ext>
                </a:extLst>
              </a:tr>
              <a:tr h="239067"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2021 </a:t>
                      </a:r>
                      <a:r>
                        <a:rPr lang="ru-RU" sz="1300" dirty="0">
                          <a:effectLst/>
                        </a:rPr>
                        <a:t>год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smtClean="0">
                          <a:effectLst/>
                        </a:rPr>
                        <a:t>2022 </a:t>
                      </a:r>
                      <a:r>
                        <a:rPr lang="ru-RU" sz="1300" dirty="0">
                          <a:effectLst/>
                        </a:rPr>
                        <a:t>год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2023 год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план 2024 год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86125789"/>
                  </a:ext>
                </a:extLst>
              </a:tr>
              <a:tr h="278055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Верхнетоемский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62 520,3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74 988,1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72 923,3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77 230,1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600006562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Вилегодский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54 050,4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60 970,6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65 436,6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72 503,9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61578247"/>
                  </a:ext>
                </a:extLst>
              </a:tr>
              <a:tr h="303991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Виноградовский муниципальный округ 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94 805,4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89 120,9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92 657,1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93 987,3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978741009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Каргопольский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74 759,4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88 345,9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108 406,1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107 892,9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176184664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Котласский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133 494,4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157 206,9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189 893,6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206 262,9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36503733"/>
                  </a:ext>
                </a:extLst>
              </a:tr>
              <a:tr h="285904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Красноборский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54 022,6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58 816,8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65 922,8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72 602,0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636514622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7.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dirty="0" err="1">
                          <a:effectLst/>
                        </a:rPr>
                        <a:t>Лешуконский</a:t>
                      </a:r>
                      <a:r>
                        <a:rPr lang="ru-RU" sz="1300" dirty="0">
                          <a:effectLst/>
                        </a:rPr>
                        <a:t> муниципальный округ</a:t>
                      </a:r>
                      <a:endParaRPr lang="ru-RU" sz="13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36 661,7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40 879,5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44 949,0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47 681,5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119771902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8.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Мезенский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130 476,5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155 514,4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dirty="0">
                          <a:effectLst/>
                        </a:rPr>
                        <a:t>169 718,1</a:t>
                      </a:r>
                      <a:endParaRPr lang="ru-RU" sz="13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189 849,6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569378391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9.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Няндомский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190 392,6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210 407,0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259 396,2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267 600,3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93535835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Пинежский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181 477,9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203 014,1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205 532,4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237 238,6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892083333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11.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Плесецкий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244 306,0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263 915,1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288 681,6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302 063,3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59014036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12.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Приморский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301 264,9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330 180,2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358 283,0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398 279,1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3503861708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13.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Устьянский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249 033,8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253 281,1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224 863,3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285 638,1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179459704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14.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Холмогорский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102 762,2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109 422,1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116 352,4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125 885,3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400647468"/>
                  </a:ext>
                </a:extLst>
              </a:tr>
              <a:tr h="250850">
                <a:tc>
                  <a:txBody>
                    <a:bodyPr/>
                    <a:lstStyle/>
                    <a:p>
                      <a:pPr marL="10414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15.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Шенкурский муниципальный округ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47 486,6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53 664,1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60 377,2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61 701,0</a:t>
                      </a:r>
                      <a:endParaRPr lang="ru-RU" sz="13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75268228"/>
                  </a:ext>
                </a:extLst>
              </a:tr>
              <a:tr h="287033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ИТОГО: 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1 957 514,6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2 149 726,9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>
                          <a:effectLst/>
                        </a:rPr>
                        <a:t>2 323 392,7</a:t>
                      </a:r>
                      <a:endParaRPr lang="ru-RU" sz="1300" b="1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2 546 415,9</a:t>
                      </a:r>
                      <a:endParaRPr lang="ru-RU" sz="13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2745675038"/>
                  </a:ext>
                </a:extLst>
              </a:tr>
              <a:tr h="239067"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>
                          <a:effectLst/>
                        </a:rPr>
                        <a:t> </a:t>
                      </a:r>
                      <a:endParaRPr lang="ru-RU" sz="13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ВСЕГО за 2023-2024 гг.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 gridSpan="5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300" b="1" dirty="0">
                          <a:effectLst/>
                        </a:rPr>
                        <a:t> </a:t>
                      </a:r>
                      <a:r>
                        <a:rPr lang="ru-RU" sz="1300" b="1" dirty="0" smtClean="0">
                          <a:effectLst/>
                        </a:rPr>
                        <a:t>8 977 050,1 </a:t>
                      </a:r>
                      <a:endParaRPr lang="ru-RU" sz="13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5526" marR="55526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387009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7342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Теплый синий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763</TotalTime>
  <Words>3223</Words>
  <Application>Microsoft Office PowerPoint</Application>
  <PresentationFormat>Широкоэкранный</PresentationFormat>
  <Paragraphs>1147</Paragraphs>
  <Slides>14</Slides>
  <Notes>13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Times New Roman</vt:lpstr>
      <vt:lpstr>Parcel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Петрова Мира Александровна</dc:creator>
  <cp:lastModifiedBy>Петрова Мира Александровна</cp:lastModifiedBy>
  <cp:revision>28</cp:revision>
  <cp:lastPrinted>2024-02-26T15:03:11Z</cp:lastPrinted>
  <dcterms:created xsi:type="dcterms:W3CDTF">2023-11-30T07:12:44Z</dcterms:created>
  <dcterms:modified xsi:type="dcterms:W3CDTF">2024-02-26T15:27:54Z</dcterms:modified>
</cp:coreProperties>
</file>