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5"/>
  </p:notesMasterIdLst>
  <p:handoutMasterIdLst>
    <p:handoutMasterId r:id="rId16"/>
  </p:handoutMasterIdLst>
  <p:sldIdLst>
    <p:sldId id="386" r:id="rId5"/>
    <p:sldId id="394" r:id="rId6"/>
    <p:sldId id="384" r:id="rId7"/>
    <p:sldId id="378" r:id="rId8"/>
    <p:sldId id="379" r:id="rId9"/>
    <p:sldId id="381" r:id="rId10"/>
    <p:sldId id="380" r:id="rId11"/>
    <p:sldId id="396" r:id="rId12"/>
    <p:sldId id="392" r:id="rId13"/>
    <p:sldId id="39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9756697-C9DE-428E-AFF2-542B096FE4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F1B6AB-170B-45ED-AEB1-346A8D2BE9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F0711-30BE-4E16-ABB1-C60EC6C2A90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3D84409-886F-4C8A-AF3B-29DE8B0B91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6CDF515-A9E2-4B5D-8DD5-128FF41A61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412E6-90C8-4D42-A2D6-E1D81C29E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327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F4713-4F19-4B29-9CDF-E6DB085F2C3A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5D6D9-0C0E-4009-B8C7-0312DBE57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411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90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9382C1-60A8-4600-893B-216DB47C0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209D201-DD46-4926-9AA3-E87A9333F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883F44-24F2-49D1-84C0-3D273C2A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1AEB-AB4C-401D-A154-A8DA115E53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EC80395-3F8C-4843-A43F-AC004F78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702173A-5D13-4802-9EA8-02730CAD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4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9DC0A1-98CA-4F32-B135-F6648290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E473258-C504-4D2C-8429-FE8EFA8D0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36E978-5F34-482B-A35B-DBB562A2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5F8F-DD10-4452-8150-89829F9136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5D9A35-47AC-4927-BC15-E6615A3D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7B4E51-9B38-430C-8B3E-9A03B1BA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16E0334-964E-421E-877B-23C75D65F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A7944DF-8230-4BA2-B138-42CB5A6FD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A5EB32-5255-43F8-AF84-7F175FD7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DDF7-1AE2-4BB9-9AAE-9FA725D3BC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81872A-2768-442F-838A-37615AA33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AAF587-9FE5-4613-B1B1-14106D29B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5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9382C1-60A8-4600-893B-216DB47C0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209D201-DD46-4926-9AA3-E87A9333F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883F44-24F2-49D1-84C0-3D273C2A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1AEB-AB4C-401D-A154-A8DA115E53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EC80395-3F8C-4843-A43F-AC004F78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702173A-5D13-4802-9EA8-02730CAD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5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5AD324-0CB0-4CDA-983F-28EFA393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5929B77-C19A-404D-AAB7-0B1C85682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CA5C05-03AF-482C-ACEA-B78EBCFB0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C51-A1C1-4565-BE5A-E7D788963E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BA723B-5B87-404E-9EC3-955688AD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A6F0E2-C63D-4252-9C6A-A7931B01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40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A156B8-F553-4DC9-B68B-7E378282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19ED052-E9B4-4747-983B-A9D013ADB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D2CF52-D826-4287-8948-26EF58FC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05C3-83DB-4E76-B1B8-171F5155B9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DC9AD7-6F9C-4CE5-941B-04BD37621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61FA53-D208-466A-A23B-8F63F182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49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E94F01-688A-4ED7-817E-5644BA21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825EE9-5ED2-4850-B01F-3AAEBED32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F70B9EA-8CF5-48A3-81AC-166B37F2E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4B1C43-A4D7-4C49-B781-CDF620B6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4829-597E-4BB8-9FD3-CDF93982F6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768FD7D-117D-48E8-B344-D5290F0C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274AF29-40D4-462F-903C-11DD2C36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93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BE02D8-B23F-4068-9A19-CE230891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787F534-B525-4C30-A672-5598E7010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CC74E1E-EC53-4151-B18D-54B999FA2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20C8858-A373-4C31-B953-78710B5F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1A92066-715B-4ABC-9239-9ED49F85C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C657DE4-B024-43FE-9158-88AF9DDE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C902-49CA-4777-9A56-96A0D9DAF5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E8CF744-A886-4C01-A6C7-11F51A43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953D5DF-AB2F-4146-86C4-63332869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21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EE8DB9-0204-4276-A928-14608BDA6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311B0AF-C056-4A42-B19D-CAA93109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3942-182D-497A-80AC-91571BAA31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18BAE23-75CD-4FBF-BE1E-2882E34EE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63818E7-44D6-4F9E-B7D0-08748927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65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015B554-58EF-4D63-86E4-AE0BDEBE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4857-6742-4D28-9A83-8AE8E6E7D2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831409B-F858-48CD-AF51-EF103BC4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1E9ABDD-3050-492B-9D18-BD402F4A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18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B97F26-AB3A-4449-B7B0-DA5F667A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244234-3E7E-4CA6-8E39-F1E9C1094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C6621FB-1029-478B-ADD3-E35683527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21C23ED-393B-4C4D-A2B4-DDE3CAAE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F3F2-ECB5-45B2-9082-587C81EECD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64D4A0-D842-4AA0-BCC9-C35F7CDB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4620A90-A4C8-4EDC-B08A-2036E4F3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2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5AD324-0CB0-4CDA-983F-28EFA393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5929B77-C19A-404D-AAB7-0B1C85682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CA5C05-03AF-482C-ACEA-B78EBCFB0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C51-A1C1-4565-BE5A-E7D788963E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BA723B-5B87-404E-9EC3-955688AD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A6F0E2-C63D-4252-9C6A-A7931B01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0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306D67-3024-43CF-ADE7-D48DCA47F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ABE5447-3E39-46C1-B6B0-3C90F611C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6539C95-E920-4502-8496-ADA972BB1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FECBBFC-CA6B-44B1-9CE5-EEBB2706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7100-C210-41E7-B3D8-6D4847FB1A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A1F4910-735D-4F63-9790-E8FABFE0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665C065-DC0B-4B6E-9D40-87F0A0A0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54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9DC0A1-98CA-4F32-B135-F6648290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E473258-C504-4D2C-8429-FE8EFA8D0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36E978-5F34-482B-A35B-DBB562A2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5F8F-DD10-4452-8150-89829F9136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5D9A35-47AC-4927-BC15-E6615A3D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7B4E51-9B38-430C-8B3E-9A03B1BA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99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16E0334-964E-421E-877B-23C75D65F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A7944DF-8230-4BA2-B138-42CB5A6FD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A5EB32-5255-43F8-AF84-7F175FD7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DDF7-1AE2-4BB9-9AAE-9FA725D3BC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81872A-2768-442F-838A-37615AA33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AAF587-9FE5-4613-B1B1-14106D29B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71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9382C1-60A8-4600-893B-216DB47C0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209D201-DD46-4926-9AA3-E87A9333F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883F44-24F2-49D1-84C0-3D273C2A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1AEB-AB4C-401D-A154-A8DA115E53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EC80395-3F8C-4843-A43F-AC004F78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702173A-5D13-4802-9EA8-02730CAD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1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5AD324-0CB0-4CDA-983F-28EFA393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5929B77-C19A-404D-AAB7-0B1C85682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CA5C05-03AF-482C-ACEA-B78EBCFB0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C51-A1C1-4565-BE5A-E7D788963E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BA723B-5B87-404E-9EC3-955688AD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A6F0E2-C63D-4252-9C6A-A7931B01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5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A156B8-F553-4DC9-B68B-7E378282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19ED052-E9B4-4747-983B-A9D013ADB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D2CF52-D826-4287-8948-26EF58FC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05C3-83DB-4E76-B1B8-171F5155B9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DC9AD7-6F9C-4CE5-941B-04BD37621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61FA53-D208-466A-A23B-8F63F182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9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E94F01-688A-4ED7-817E-5644BA21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825EE9-5ED2-4850-B01F-3AAEBED32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F70B9EA-8CF5-48A3-81AC-166B37F2E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4B1C43-A4D7-4C49-B781-CDF620B6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4829-597E-4BB8-9FD3-CDF93982F6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768FD7D-117D-48E8-B344-D5290F0C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274AF29-40D4-462F-903C-11DD2C36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47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BE02D8-B23F-4068-9A19-CE230891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787F534-B525-4C30-A672-5598E7010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CC74E1E-EC53-4151-B18D-54B999FA2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20C8858-A373-4C31-B953-78710B5F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1A92066-715B-4ABC-9239-9ED49F85C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C657DE4-B024-43FE-9158-88AF9DDE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C902-49CA-4777-9A56-96A0D9DAF5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E8CF744-A886-4C01-A6C7-11F51A43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953D5DF-AB2F-4146-86C4-63332869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46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EE8DB9-0204-4276-A928-14608BDA6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311B0AF-C056-4A42-B19D-CAA93109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3942-182D-497A-80AC-91571BAA31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18BAE23-75CD-4FBF-BE1E-2882E34EE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63818E7-44D6-4F9E-B7D0-08748927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56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015B554-58EF-4D63-86E4-AE0BDEBE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4857-6742-4D28-9A83-8AE8E6E7D2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831409B-F858-48CD-AF51-EF103BC4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1E9ABDD-3050-492B-9D18-BD402F4A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1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A156B8-F553-4DC9-B68B-7E378282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19ED052-E9B4-4747-983B-A9D013ADB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D2CF52-D826-4287-8948-26EF58FC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05C3-83DB-4E76-B1B8-171F5155B9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DC9AD7-6F9C-4CE5-941B-04BD37621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61FA53-D208-466A-A23B-8F63F182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98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B97F26-AB3A-4449-B7B0-DA5F667A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244234-3E7E-4CA6-8E39-F1E9C1094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C6621FB-1029-478B-ADD3-E35683527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21C23ED-393B-4C4D-A2B4-DDE3CAAE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F3F2-ECB5-45B2-9082-587C81EECD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64D4A0-D842-4AA0-BCC9-C35F7CDB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4620A90-A4C8-4EDC-B08A-2036E4F3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57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306D67-3024-43CF-ADE7-D48DCA47F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ABE5447-3E39-46C1-B6B0-3C90F611C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6539C95-E920-4502-8496-ADA972BB1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FECBBFC-CA6B-44B1-9CE5-EEBB2706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7100-C210-41E7-B3D8-6D4847FB1A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A1F4910-735D-4F63-9790-E8FABFE0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665C065-DC0B-4B6E-9D40-87F0A0A0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85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9DC0A1-98CA-4F32-B135-F6648290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E473258-C504-4D2C-8429-FE8EFA8D0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36E978-5F34-482B-A35B-DBB562A2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5F8F-DD10-4452-8150-89829F9136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5D9A35-47AC-4927-BC15-E6615A3D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7B4E51-9B38-430C-8B3E-9A03B1BA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59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16E0334-964E-421E-877B-23C75D65F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A7944DF-8230-4BA2-B138-42CB5A6FD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A5EB32-5255-43F8-AF84-7F175FD7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DDF7-1AE2-4BB9-9AAE-9FA725D3BC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81872A-2768-442F-838A-37615AA33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AAF587-9FE5-4613-B1B1-14106D29B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89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9382C1-60A8-4600-893B-216DB47C0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209D201-DD46-4926-9AA3-E87A9333F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883F44-24F2-49D1-84C0-3D273C2A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1AEB-AB4C-401D-A154-A8DA115E53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EC80395-3F8C-4843-A43F-AC004F78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702173A-5D13-4802-9EA8-02730CAD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716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5AD324-0CB0-4CDA-983F-28EFA393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5929B77-C19A-404D-AAB7-0B1C85682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CA5C05-03AF-482C-ACEA-B78EBCFB0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C51-A1C1-4565-BE5A-E7D788963E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BA723B-5B87-404E-9EC3-955688AD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A6F0E2-C63D-4252-9C6A-A7931B01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73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A156B8-F553-4DC9-B68B-7E378282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19ED052-E9B4-4747-983B-A9D013ADB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D2CF52-D826-4287-8948-26EF58FC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05C3-83DB-4E76-B1B8-171F5155B9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DC9AD7-6F9C-4CE5-941B-04BD37621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61FA53-D208-466A-A23B-8F63F182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53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E94F01-688A-4ED7-817E-5644BA21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825EE9-5ED2-4850-B01F-3AAEBED32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F70B9EA-8CF5-48A3-81AC-166B37F2E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4B1C43-A4D7-4C49-B781-CDF620B6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4829-597E-4BB8-9FD3-CDF93982F6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768FD7D-117D-48E8-B344-D5290F0C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274AF29-40D4-462F-903C-11DD2C36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45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BE02D8-B23F-4068-9A19-CE230891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787F534-B525-4C30-A672-5598E7010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CC74E1E-EC53-4151-B18D-54B999FA2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20C8858-A373-4C31-B953-78710B5F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1A92066-715B-4ABC-9239-9ED49F85C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C657DE4-B024-43FE-9158-88AF9DDE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C902-49CA-4777-9A56-96A0D9DAF5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E8CF744-A886-4C01-A6C7-11F51A43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953D5DF-AB2F-4146-86C4-63332869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95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EE8DB9-0204-4276-A928-14608BDA6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311B0AF-C056-4A42-B19D-CAA93109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3942-182D-497A-80AC-91571BAA31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18BAE23-75CD-4FBF-BE1E-2882E34EE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63818E7-44D6-4F9E-B7D0-08748927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E94F01-688A-4ED7-817E-5644BA21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825EE9-5ED2-4850-B01F-3AAEBED32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F70B9EA-8CF5-48A3-81AC-166B37F2E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4B1C43-A4D7-4C49-B781-CDF620B6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4829-597E-4BB8-9FD3-CDF93982F6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768FD7D-117D-48E8-B344-D5290F0C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274AF29-40D4-462F-903C-11DD2C36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25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015B554-58EF-4D63-86E4-AE0BDEBE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4857-6742-4D28-9A83-8AE8E6E7D2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831409B-F858-48CD-AF51-EF103BC4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1E9ABDD-3050-492B-9D18-BD402F4A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738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B97F26-AB3A-4449-B7B0-DA5F667A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244234-3E7E-4CA6-8E39-F1E9C1094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C6621FB-1029-478B-ADD3-E35683527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21C23ED-393B-4C4D-A2B4-DDE3CAAE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F3F2-ECB5-45B2-9082-587C81EECD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64D4A0-D842-4AA0-BCC9-C35F7CDB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4620A90-A4C8-4EDC-B08A-2036E4F3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26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306D67-3024-43CF-ADE7-D48DCA47F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ABE5447-3E39-46C1-B6B0-3C90F611C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6539C95-E920-4502-8496-ADA972BB1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FECBBFC-CA6B-44B1-9CE5-EEBB2706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7100-C210-41E7-B3D8-6D4847FB1A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A1F4910-735D-4F63-9790-E8FABFE0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665C065-DC0B-4B6E-9D40-87F0A0A0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93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9DC0A1-98CA-4F32-B135-F6648290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E473258-C504-4D2C-8429-FE8EFA8D0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36E978-5F34-482B-A35B-DBB562A2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5F8F-DD10-4452-8150-89829F9136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5D9A35-47AC-4927-BC15-E6615A3D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7B4E51-9B38-430C-8B3E-9A03B1BA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58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16E0334-964E-421E-877B-23C75D65F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A7944DF-8230-4BA2-B138-42CB5A6FD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A5EB32-5255-43F8-AF84-7F175FD7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DDF7-1AE2-4BB9-9AAE-9FA725D3BC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81872A-2768-442F-838A-37615AA33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AAF587-9FE5-4613-B1B1-14106D29B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9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BE02D8-B23F-4068-9A19-CE230891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787F534-B525-4C30-A672-5598E7010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CC74E1E-EC53-4151-B18D-54B999FA2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20C8858-A373-4C31-B953-78710B5F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1A92066-715B-4ABC-9239-9ED49F85C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C657DE4-B024-43FE-9158-88AF9DDE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C902-49CA-4777-9A56-96A0D9DAF5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E8CF744-A886-4C01-A6C7-11F51A43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953D5DF-AB2F-4146-86C4-63332869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EE8DB9-0204-4276-A928-14608BDA6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311B0AF-C056-4A42-B19D-CAA93109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3942-182D-497A-80AC-91571BAA31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18BAE23-75CD-4FBF-BE1E-2882E34EE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63818E7-44D6-4F9E-B7D0-08748927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4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015B554-58EF-4D63-86E4-AE0BDEBE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4857-6742-4D28-9A83-8AE8E6E7D2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831409B-F858-48CD-AF51-EF103BC4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1E9ABDD-3050-492B-9D18-BD402F4A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6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B97F26-AB3A-4449-B7B0-DA5F667A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244234-3E7E-4CA6-8E39-F1E9C1094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C6621FB-1029-478B-ADD3-E35683527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21C23ED-393B-4C4D-A2B4-DDE3CAAE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F3F2-ECB5-45B2-9082-587C81EECD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64D4A0-D842-4AA0-BCC9-C35F7CDB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4620A90-A4C8-4EDC-B08A-2036E4F3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2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306D67-3024-43CF-ADE7-D48DCA47F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ABE5447-3E39-46C1-B6B0-3C90F611C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6539C95-E920-4502-8496-ADA972BB1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FECBBFC-CA6B-44B1-9CE5-EEBB2706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7100-C210-41E7-B3D8-6D4847FB1A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A1F4910-735D-4F63-9790-E8FABFE0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665C065-DC0B-4B6E-9D40-87F0A0A0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1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204971-6859-47E7-BA18-2AB5DEA11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554666-DB9A-47F1-8DE3-2DD6AEDC8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26A52FF-C6E6-482B-8709-744DCFA6C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74B40-FCD0-4D7A-BE3D-27FA1ADB4F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A77667-86F2-4A11-9B88-E42F6DEED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6912E05-C7A1-4CB2-952C-78D68E4F3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204971-6859-47E7-BA18-2AB5DEA11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554666-DB9A-47F1-8DE3-2DD6AEDC8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26A52FF-C6E6-482B-8709-744DCFA6C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74B40-FCD0-4D7A-BE3D-27FA1ADB4F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A77667-86F2-4A11-9B88-E42F6DEED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6912E05-C7A1-4CB2-952C-78D68E4F3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8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204971-6859-47E7-BA18-2AB5DEA11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554666-DB9A-47F1-8DE3-2DD6AEDC8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26A52FF-C6E6-482B-8709-744DCFA6C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74B40-FCD0-4D7A-BE3D-27FA1ADB4F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A77667-86F2-4A11-9B88-E42F6DEED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6912E05-C7A1-4CB2-952C-78D68E4F3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204971-6859-47E7-BA18-2AB5DEA11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554666-DB9A-47F1-8DE3-2DD6AEDC8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26A52FF-C6E6-482B-8709-744DCFA6C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74B40-FCD0-4D7A-BE3D-27FA1ADB4F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A77667-86F2-4A11-9B88-E42F6DEED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Заседание Попечительского совета САФУ им.М.В.Ломоносова - 1 июля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6912E05-C7A1-4CB2-952C-78D68E4F3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F48E3-5FC2-4CB5-9681-F1AF9F85B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4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tvoyhod.online/" TargetMode="Externa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>
            <a:extLst>
              <a:ext uri="{FF2B5EF4-FFF2-40B4-BE49-F238E27FC236}">
                <a16:creationId xmlns="" xmlns:a16="http://schemas.microsoft.com/office/drawing/2014/main" id="{47C0D134-5DB2-44EF-A49C-83CAC1140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666" y="1758136"/>
            <a:ext cx="11300642" cy="2497342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Georgia" panose="02040502050405020303" pitchFamily="18" charset="0"/>
              </a:rPr>
              <a:t>О </a:t>
            </a:r>
            <a:r>
              <a:rPr lang="ru-RU" sz="3600" b="1" dirty="0" smtClean="0">
                <a:latin typeface="Georgia" panose="02040502050405020303" pitchFamily="18" charset="0"/>
              </a:rPr>
              <a:t>реализации молодежной политики </a:t>
            </a:r>
          </a:p>
          <a:p>
            <a:r>
              <a:rPr lang="ru-RU" sz="3600" b="1" dirty="0" smtClean="0">
                <a:latin typeface="Georgia" panose="02040502050405020303" pitchFamily="18" charset="0"/>
              </a:rPr>
              <a:t>в  Северном </a:t>
            </a:r>
            <a:r>
              <a:rPr lang="ru-RU" sz="3600" b="1" dirty="0">
                <a:latin typeface="Georgia" panose="02040502050405020303" pitchFamily="18" charset="0"/>
              </a:rPr>
              <a:t>(</a:t>
            </a:r>
            <a:r>
              <a:rPr lang="ru-RU" sz="3600" b="1" dirty="0" smtClean="0">
                <a:latin typeface="Georgia" panose="02040502050405020303" pitchFamily="18" charset="0"/>
              </a:rPr>
              <a:t>Арктическом) </a:t>
            </a:r>
            <a:endParaRPr lang="en-US" sz="3600" b="1" dirty="0" smtClean="0">
              <a:latin typeface="Georgia" panose="02040502050405020303" pitchFamily="18" charset="0"/>
            </a:endParaRPr>
          </a:p>
          <a:p>
            <a:r>
              <a:rPr lang="ru-RU" sz="3600" b="1" dirty="0" smtClean="0">
                <a:latin typeface="Georgia" panose="02040502050405020303" pitchFamily="18" charset="0"/>
              </a:rPr>
              <a:t>федеральном университете </a:t>
            </a:r>
            <a:endParaRPr lang="en-US" sz="3600" b="1" dirty="0" smtClean="0">
              <a:latin typeface="Georgia" panose="02040502050405020303" pitchFamily="18" charset="0"/>
            </a:endParaRPr>
          </a:p>
          <a:p>
            <a:r>
              <a:rPr lang="ru-RU" sz="3600" b="1" dirty="0" smtClean="0">
                <a:latin typeface="Georgia" panose="02040502050405020303" pitchFamily="18" charset="0"/>
              </a:rPr>
              <a:t>имени </a:t>
            </a:r>
            <a:r>
              <a:rPr lang="ru-RU" sz="3600" b="1" dirty="0">
                <a:latin typeface="Georgia" panose="02040502050405020303" pitchFamily="18" charset="0"/>
              </a:rPr>
              <a:t>М.В. </a:t>
            </a:r>
            <a:r>
              <a:rPr lang="ru-RU" sz="3600" b="1" dirty="0" smtClean="0">
                <a:latin typeface="Georgia" panose="02040502050405020303" pitchFamily="18" charset="0"/>
              </a:rPr>
              <a:t>Ломоносова </a:t>
            </a:r>
            <a:endParaRPr lang="ru-RU" sz="2400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344088D8-3357-4B1D-821B-3F3712E35149}"/>
              </a:ext>
            </a:extLst>
          </p:cNvPr>
          <p:cNvSpPr txBox="1">
            <a:spLocks/>
          </p:cNvSpPr>
          <p:nvPr/>
        </p:nvSpPr>
        <p:spPr bwMode="auto">
          <a:xfrm>
            <a:off x="5607302" y="4964190"/>
            <a:ext cx="6134793" cy="15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Сухондяевский Петр Викторович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заместитель проректора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по социальным вопросам </a:t>
            </a:r>
            <a:b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</a:b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и воспитательной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работе – начальник управления социальной и воспитательной работе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3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00212D-4529-4B7D-8EA3-C2DD47ED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492" y="2812307"/>
            <a:ext cx="8640960" cy="994122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486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9" y="260648"/>
            <a:ext cx="9269732" cy="99412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Программные документы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3392" y="1772816"/>
            <a:ext cx="11055019" cy="4536504"/>
          </a:xfrm>
        </p:spPr>
        <p:txBody>
          <a:bodyPr/>
          <a:lstStyle/>
          <a:p>
            <a:pPr lvl="0"/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Рабочая программа воспитания </a:t>
            </a:r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САФУ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Программа социального развития университета на 20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23</a:t>
            </a:r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202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гг.</a:t>
            </a:r>
            <a:endParaRPr lang="ru-RU" sz="20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Программа патриотического воспитания в САФУ на 20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23</a:t>
            </a:r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202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гг.</a:t>
            </a:r>
            <a:endParaRPr lang="ru-RU" sz="20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Программа развития добровольчества на 2022-2024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гг.</a:t>
            </a:r>
            <a:endParaRPr lang="ru-RU" sz="20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развития Совета студенческого самоуправления (Совета обучающихся) САФУ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2022–2025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гг.</a:t>
            </a:r>
            <a:endParaRPr lang="en-US" sz="20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социально-психологической адаптации обучающихся первого курса САФУ.</a:t>
            </a:r>
          </a:p>
          <a:p>
            <a:pPr lvl="0"/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профилактики асоциального поведения обучающихся в 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САФУ</a:t>
            </a:r>
            <a:r>
              <a:rPr lang="en-US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20</a:t>
            </a:r>
            <a:r>
              <a:rPr lang="en-US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23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</a:t>
            </a:r>
            <a:r>
              <a:rPr lang="en-US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годы.</a:t>
            </a:r>
          </a:p>
          <a:p>
            <a:pPr lvl="0"/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Комплексная </a:t>
            </a:r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программа «Студенческая семья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», поддержки </a:t>
            </a:r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обучающихся САФУ на 2023 – 2027 годы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0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B2E81-1581-4B84-A62B-460F379E76A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200" y="906251"/>
            <a:ext cx="5915025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4472C4">
                    <a:lumMod val="75000"/>
                  </a:srgbClr>
                </a:solidFill>
              </a:rPr>
              <a:t>23 объединения</a:t>
            </a:r>
            <a:r>
              <a:rPr lang="ru-RU" sz="2000" dirty="0" smtClean="0">
                <a:solidFill>
                  <a:prstClr val="black"/>
                </a:solidFill>
              </a:rPr>
              <a:t>, занимающихся патриотическим воспитанием, в которых состоит более </a:t>
            </a:r>
            <a:r>
              <a:rPr lang="ru-RU" sz="2000" b="1" dirty="0">
                <a:solidFill>
                  <a:srgbClr val="4472C4">
                    <a:lumMod val="75000"/>
                  </a:srgbClr>
                </a:solidFill>
              </a:rPr>
              <a:t>600 </a:t>
            </a:r>
            <a:r>
              <a:rPr lang="ru-RU" sz="2000" b="1" dirty="0" smtClean="0">
                <a:solidFill>
                  <a:srgbClr val="4472C4">
                    <a:lumMod val="75000"/>
                  </a:srgbClr>
                </a:solidFill>
              </a:rPr>
              <a:t>человек.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</a:rPr>
              <a:t>Работа университетского Штаба Всероссийской акции взаимопомощи </a:t>
            </a:r>
            <a:r>
              <a:rPr lang="ru-RU" b="1" dirty="0">
                <a:solidFill>
                  <a:srgbClr val="4472C4">
                    <a:lumMod val="75000"/>
                  </a:srgbClr>
                </a:solidFill>
              </a:rPr>
              <a:t>#МЫВМЕСТЕ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b="1" dirty="0">
                <a:solidFill>
                  <a:srgbClr val="4472C4">
                    <a:lumMod val="75000"/>
                  </a:srgbClr>
                </a:solidFill>
              </a:rPr>
              <a:t>400  кг </a:t>
            </a:r>
            <a:r>
              <a:rPr lang="ru-RU" dirty="0">
                <a:solidFill>
                  <a:prstClr val="black"/>
                </a:solidFill>
              </a:rPr>
              <a:t>гуманитарного груза.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</a:rPr>
              <a:t>Реализован </a:t>
            </a:r>
            <a:r>
              <a:rPr lang="ru-RU" dirty="0">
                <a:solidFill>
                  <a:prstClr val="black"/>
                </a:solidFill>
              </a:rPr>
              <a:t>проект </a:t>
            </a:r>
            <a:r>
              <a:rPr lang="ru-RU" b="1" dirty="0" smtClean="0">
                <a:solidFill>
                  <a:srgbClr val="4472C4">
                    <a:lumMod val="75000"/>
                  </a:srgbClr>
                </a:solidFill>
              </a:rPr>
              <a:t>«Университетские смены» для 45 школьников из Мариуполя </a:t>
            </a:r>
            <a:r>
              <a:rPr lang="ru-RU" dirty="0">
                <a:solidFill>
                  <a:prstClr val="black"/>
                </a:solidFill>
              </a:rPr>
              <a:t>с 29 октября по 08 ноября 2023 года.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4472C4">
                    <a:lumMod val="75000"/>
                  </a:srgbClr>
                </a:solidFill>
              </a:rPr>
              <a:t>Более 140 мероприятий </a:t>
            </a:r>
            <a:r>
              <a:rPr lang="ru-RU" dirty="0" smtClean="0">
                <a:solidFill>
                  <a:prstClr val="black"/>
                </a:solidFill>
              </a:rPr>
              <a:t>патриотической направленности: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Молодежная </a:t>
            </a:r>
            <a:r>
              <a:rPr lang="ru-RU" sz="1600" dirty="0"/>
              <a:t>патриотическая акция «Полярный десант»;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Международный </a:t>
            </a:r>
            <a:r>
              <a:rPr lang="ru-RU" sz="1600" dirty="0"/>
              <a:t>фестиваль молодёжного творчества «Патриоты России»;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Военно-спортивная игра «Зарница»;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Акция «Помню и благодарю»;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Патриотический рейд «Факел памяти»;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Молодежный патриотический лагерь;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Уроки мужества;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Участие во Всероссийских акциях (</a:t>
            </a:r>
            <a:r>
              <a:rPr lang="ru-RU" sz="1400" dirty="0" smtClean="0"/>
              <a:t>Диктант Победы</a:t>
            </a:r>
            <a:r>
              <a:rPr lang="ru-RU" sz="1600" dirty="0" smtClean="0"/>
              <a:t>, Георгиевская ленточка, Свеча памяти, Окна Победы) и др.</a:t>
            </a:r>
            <a:endParaRPr lang="ru-RU" sz="1600" dirty="0"/>
          </a:p>
        </p:txBody>
      </p:sp>
      <p:sp>
        <p:nvSpPr>
          <p:cNvPr id="13" name="Заголовок 15">
            <a:extLst>
              <a:ext uri="{FF2B5EF4-FFF2-40B4-BE49-F238E27FC236}">
                <a16:creationId xmlns="" xmlns:a16="http://schemas.microsoft.com/office/drawing/2014/main" id="{C0C0E64F-87A5-4ADB-BD1D-F244654E4B1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134600" cy="7006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prstClr val="black"/>
                </a:solidFill>
              </a:rPr>
              <a:t>Патриотическое воспитание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19" r="4818"/>
          <a:stretch/>
        </p:blipFill>
        <p:spPr>
          <a:xfrm>
            <a:off x="71477" y="1008688"/>
            <a:ext cx="2892079" cy="19261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020" y="4448713"/>
            <a:ext cx="2386882" cy="17901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" r="5355"/>
          <a:stretch/>
        </p:blipFill>
        <p:spPr>
          <a:xfrm>
            <a:off x="9258299" y="832075"/>
            <a:ext cx="2439603" cy="1662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330" y="2670444"/>
            <a:ext cx="2466572" cy="1644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r="13158"/>
          <a:stretch/>
        </p:blipFill>
        <p:spPr>
          <a:xfrm>
            <a:off x="342982" y="3211486"/>
            <a:ext cx="2539572" cy="247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3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1"/>
          <p:cNvSpPr txBox="1">
            <a:spLocks/>
          </p:cNvSpPr>
          <p:nvPr/>
        </p:nvSpPr>
        <p:spPr>
          <a:xfrm>
            <a:off x="3588363" y="6071707"/>
            <a:ext cx="3483140" cy="688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ru-RU" sz="2000" dirty="0">
                <a:solidFill>
                  <a:srgbClr val="E7E6E6">
                    <a:lumMod val="25000"/>
                  </a:srgbClr>
                </a:solidFill>
                <a:cs typeface="Times New Roman" panose="02020603050405020304" pitchFamily="18" charset="0"/>
              </a:rPr>
              <a:t>Общее количество бойцов – </a:t>
            </a:r>
            <a:endParaRPr lang="ru-RU" sz="2000" dirty="0" smtClean="0">
              <a:solidFill>
                <a:srgbClr val="E7E6E6">
                  <a:lumMod val="25000"/>
                </a:srgbClr>
              </a:solidFill>
              <a:cs typeface="Times New Roman" panose="02020603050405020304" pitchFamily="18" charset="0"/>
            </a:endParaRPr>
          </a:p>
          <a:p>
            <a:pPr marL="0" indent="0" algn="r">
              <a:buFont typeface="Arial" pitchFamily="34" charset="0"/>
              <a:buNone/>
            </a:pPr>
            <a:r>
              <a:rPr lang="ru-RU" sz="2000" b="1" dirty="0">
                <a:solidFill>
                  <a:srgbClr val="4472C4">
                    <a:lumMod val="75000"/>
                  </a:srgbClr>
                </a:solidFill>
              </a:rPr>
              <a:t>более 600 человек</a:t>
            </a:r>
            <a:r>
              <a:rPr lang="ru-RU" sz="2000" dirty="0">
                <a:solidFill>
                  <a:srgbClr val="E7E6E6">
                    <a:lumMod val="10000"/>
                  </a:srgbClr>
                </a:solidFill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86675" y="770126"/>
            <a:ext cx="4343400" cy="285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 dirty="0">
                <a:solidFill>
                  <a:srgbClr val="4472C4">
                    <a:lumMod val="75000"/>
                  </a:srgbClr>
                </a:solidFill>
              </a:rPr>
              <a:t>Направления: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строительные отряды;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педагогические отряды;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отряды проводников;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сервисные отряды;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поисковые отряды;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профильные / специализированные отряды 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</a:rPr>
              <a:t>(отряд </a:t>
            </a:r>
            <a:r>
              <a:rPr lang="ru-RU" sz="1400" dirty="0" smtClean="0">
                <a:solidFill>
                  <a:prstClr val="black"/>
                </a:solidFill>
              </a:rPr>
              <a:t>экскурсоводов, профильный </a:t>
            </a:r>
            <a:r>
              <a:rPr lang="ru-RU" sz="1400" dirty="0">
                <a:solidFill>
                  <a:prstClr val="black"/>
                </a:solidFill>
              </a:rPr>
              <a:t>энергетический </a:t>
            </a:r>
            <a:r>
              <a:rPr lang="ru-RU" sz="1400" dirty="0" smtClean="0">
                <a:solidFill>
                  <a:prstClr val="black"/>
                </a:solidFill>
              </a:rPr>
              <a:t>отряд, профильный </a:t>
            </a:r>
            <a:r>
              <a:rPr lang="ru-RU" sz="1400" dirty="0">
                <a:solidFill>
                  <a:prstClr val="black"/>
                </a:solidFill>
              </a:rPr>
              <a:t>нефтяной </a:t>
            </a:r>
            <a:r>
              <a:rPr lang="ru-RU" sz="1400" dirty="0" smtClean="0">
                <a:solidFill>
                  <a:prstClr val="black"/>
                </a:solidFill>
              </a:rPr>
              <a:t>отряд</a:t>
            </a:r>
            <a:r>
              <a:rPr lang="ru-RU" sz="1400" dirty="0">
                <a:solidFill>
                  <a:prstClr val="black"/>
                </a:solidFill>
              </a:rPr>
              <a:t>,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отряд химиков-лаборантов, отряд археологов, отряд геологов, </a:t>
            </a:r>
            <a:r>
              <a:rPr lang="ru-RU" sz="1400" dirty="0" err="1" smtClean="0">
                <a:solidFill>
                  <a:prstClr val="black"/>
                </a:solidFill>
              </a:rPr>
              <a:t>профориентационный</a:t>
            </a:r>
            <a:r>
              <a:rPr lang="ru-RU" sz="1400" dirty="0" smtClean="0">
                <a:solidFill>
                  <a:prstClr val="black"/>
                </a:solidFill>
              </a:rPr>
              <a:t> отряд, студенческий спасательный отряд, студенческий путинный отряд ).</a:t>
            </a:r>
            <a:endParaRPr lang="ru-RU" sz="14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1100" dirty="0">
              <a:solidFill>
                <a:srgbClr val="E7E6E6">
                  <a:lumMod val="10000"/>
                </a:srgbClr>
              </a:solidFill>
            </a:endParaRPr>
          </a:p>
        </p:txBody>
      </p:sp>
      <p:sp>
        <p:nvSpPr>
          <p:cNvPr id="31" name="Объект 1"/>
          <p:cNvSpPr txBox="1">
            <a:spLocks/>
          </p:cNvSpPr>
          <p:nvPr/>
        </p:nvSpPr>
        <p:spPr>
          <a:xfrm>
            <a:off x="215025" y="3499390"/>
            <a:ext cx="7100175" cy="2572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7200" b="1" dirty="0" smtClean="0">
                <a:solidFill>
                  <a:srgbClr val="4472C4">
                    <a:lumMod val="75000"/>
                  </a:srgbClr>
                </a:solidFill>
              </a:rPr>
              <a:t>Достижения 2023 </a:t>
            </a:r>
            <a:r>
              <a:rPr lang="ru-RU" sz="7200" b="1" dirty="0">
                <a:solidFill>
                  <a:srgbClr val="4472C4">
                    <a:lumMod val="75000"/>
                  </a:srgbClr>
                </a:solidFill>
              </a:rPr>
              <a:t>года:</a:t>
            </a:r>
          </a:p>
          <a:p>
            <a:pPr marL="171450" indent="-171450" algn="just">
              <a:lnSpc>
                <a:spcPct val="120000"/>
              </a:lnSpc>
              <a:spcBef>
                <a:spcPts val="0"/>
              </a:spcBef>
            </a:pPr>
            <a:r>
              <a:rPr lang="ru-RU" sz="4300" dirty="0">
                <a:solidFill>
                  <a:prstClr val="black"/>
                </a:solidFill>
              </a:rPr>
              <a:t>1-е место </a:t>
            </a:r>
            <a:r>
              <a:rPr lang="ru-RU" sz="4300" dirty="0" smtClean="0">
                <a:solidFill>
                  <a:prstClr val="black"/>
                </a:solidFill>
              </a:rPr>
              <a:t>во  </a:t>
            </a:r>
            <a:r>
              <a:rPr lang="ru-RU" sz="4300" dirty="0">
                <a:solidFill>
                  <a:prstClr val="black"/>
                </a:solidFill>
              </a:rPr>
              <a:t>Всероссийском конкурсе на лучшую практику организации деятельности студенческих отрядов в системе </a:t>
            </a:r>
            <a:r>
              <a:rPr lang="ru-RU" sz="4300" dirty="0" smtClean="0">
                <a:solidFill>
                  <a:prstClr val="black"/>
                </a:solidFill>
              </a:rPr>
              <a:t>образования;</a:t>
            </a:r>
            <a:endParaRPr lang="ru-RU" sz="4300" dirty="0">
              <a:solidFill>
                <a:prstClr val="black"/>
              </a:solidFill>
            </a:endParaRPr>
          </a:p>
          <a:p>
            <a:pPr marL="171450" indent="-171450" algn="just">
              <a:lnSpc>
                <a:spcPct val="120000"/>
              </a:lnSpc>
              <a:spcBef>
                <a:spcPts val="0"/>
              </a:spcBef>
            </a:pPr>
            <a:r>
              <a:rPr lang="ru-RU" sz="4300" dirty="0" smtClean="0">
                <a:solidFill>
                  <a:prstClr val="black"/>
                </a:solidFill>
              </a:rPr>
              <a:t>Участие в международном сводном студенческом отряде «Дюна» (Египет);</a:t>
            </a:r>
          </a:p>
          <a:p>
            <a:pPr marL="171450" indent="-171450" algn="just">
              <a:lnSpc>
                <a:spcPct val="120000"/>
              </a:lnSpc>
              <a:spcBef>
                <a:spcPts val="0"/>
              </a:spcBef>
            </a:pPr>
            <a:r>
              <a:rPr lang="ru-RU" sz="4300" dirty="0" smtClean="0">
                <a:solidFill>
                  <a:prstClr val="black"/>
                </a:solidFill>
              </a:rPr>
              <a:t>Обучено 260 бойцов студенческих отрядов по рабочим специальностям в рамках грунтового конкурса;</a:t>
            </a:r>
          </a:p>
          <a:p>
            <a:pPr marL="171450" indent="-171450" algn="just">
              <a:lnSpc>
                <a:spcPct val="120000"/>
              </a:lnSpc>
              <a:spcBef>
                <a:spcPts val="0"/>
              </a:spcBef>
            </a:pPr>
            <a:r>
              <a:rPr lang="ru-RU" sz="4300" dirty="0" smtClean="0">
                <a:solidFill>
                  <a:prstClr val="black"/>
                </a:solidFill>
              </a:rPr>
              <a:t>Профильные отряды заняли призовые места в конкуре профессионального мастерства на Всероссийском уровне;</a:t>
            </a:r>
            <a:endParaRPr lang="ru-RU" sz="4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20000"/>
              </a:lnSpc>
              <a:spcBef>
                <a:spcPts val="0"/>
              </a:spcBef>
            </a:pPr>
            <a:r>
              <a:rPr lang="ru-RU" sz="4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Проведена окружная школа командных составов Северо-Западного федерального округа, Всероссийский </a:t>
            </a:r>
            <a:r>
              <a:rPr lang="ru-RU" sz="4300" dirty="0">
                <a:solidFill>
                  <a:prstClr val="black"/>
                </a:solidFill>
                <a:cs typeface="Times New Roman" panose="02020603050405020304" pitchFamily="18" charset="0"/>
              </a:rPr>
              <a:t>форум «Снежный десант РСО».</a:t>
            </a:r>
            <a:endParaRPr lang="ru-RU" sz="43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20000"/>
              </a:lnSpc>
              <a:spcBef>
                <a:spcPts val="0"/>
              </a:spcBef>
            </a:pPr>
            <a:r>
              <a:rPr lang="ru-RU" sz="4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Реализован грантовый проект «10-й </a:t>
            </a:r>
            <a:r>
              <a:rPr lang="ru-RU" sz="4300" dirty="0">
                <a:solidFill>
                  <a:prstClr val="black"/>
                </a:solidFill>
                <a:cs typeface="Times New Roman" panose="02020603050405020304" pitchFamily="18" charset="0"/>
              </a:rPr>
              <a:t>юбилейный слет студенческих отрядов </a:t>
            </a:r>
            <a:r>
              <a:rPr lang="ru-RU" sz="4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СЗФО».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700" dirty="0" smtClean="0">
              <a:solidFill>
                <a:prstClr val="black"/>
              </a:solidFill>
            </a:endParaRPr>
          </a:p>
        </p:txBody>
      </p:sp>
      <p:sp>
        <p:nvSpPr>
          <p:cNvPr id="24" name="Заголовок 15">
            <a:extLst>
              <a:ext uri="{FF2B5EF4-FFF2-40B4-BE49-F238E27FC236}">
                <a16:creationId xmlns="" xmlns:a16="http://schemas.microsoft.com/office/drawing/2014/main" id="{EE3D0091-3610-4F42-B0E8-67D182DB119D}"/>
              </a:ext>
            </a:extLst>
          </p:cNvPr>
          <p:cNvSpPr txBox="1">
            <a:spLocks/>
          </p:cNvSpPr>
          <p:nvPr/>
        </p:nvSpPr>
        <p:spPr>
          <a:xfrm>
            <a:off x="838199" y="200740"/>
            <a:ext cx="10134600" cy="7006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prstClr val="black"/>
                </a:solidFill>
              </a:rPr>
              <a:t>Студенческие </a:t>
            </a:r>
            <a:r>
              <a:rPr lang="ru-RU" sz="3200" b="1" dirty="0">
                <a:solidFill>
                  <a:prstClr val="black"/>
                </a:solidFill>
              </a:rPr>
              <a:t>отряды САФУ</a:t>
            </a:r>
          </a:p>
        </p:txBody>
      </p:sp>
      <p:pic>
        <p:nvPicPr>
          <p:cNvPr id="2053" name="Picture 5" descr="C:\Users\e.sogrina\Desktop\Новая папка\Шеврон САФУ.j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5" y="129879"/>
            <a:ext cx="1121685" cy="10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2.userapi.com/impg/D-UaguCS0V7ahL4l8GghmWn68MArRUF1uPUL8A/YASF6CP1zxo.jpg?size=2560x1703&amp;quality=95&amp;sign=1640a0e9189f3b880bbf3d19cf4216c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3623215"/>
            <a:ext cx="4552950" cy="3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n.litvinenko\Downloads\Медведь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5" r="5490" b="8290"/>
          <a:stretch/>
        </p:blipFill>
        <p:spPr bwMode="auto">
          <a:xfrm>
            <a:off x="215025" y="789551"/>
            <a:ext cx="3637908" cy="261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sun9-44.userapi.com/impg/L4DfDXxGWPgh8YJUbPrACBRjrW-YZ5b-zB65rA/XpFWPjH6_NQ.jpg?size=2560x1707&amp;quality=95&amp;sign=6fe8b74ce6c2e91fc884c2cebd990c1c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9" t="8272" r="4221"/>
          <a:stretch/>
        </p:blipFill>
        <p:spPr bwMode="auto">
          <a:xfrm>
            <a:off x="3942468" y="789552"/>
            <a:ext cx="3472367" cy="261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7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oGHUy83-YE.jpg (288Ã28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516" y="38159"/>
            <a:ext cx="2419290" cy="241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64324" y="2325046"/>
            <a:ext cx="54522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4472C4">
                    <a:lumMod val="75000"/>
                  </a:srgbClr>
                </a:solidFill>
              </a:rPr>
              <a:t>18 добровольческих проектов </a:t>
            </a:r>
            <a:r>
              <a:rPr lang="ru-RU" sz="2000" dirty="0" smtClean="0">
                <a:solidFill>
                  <a:srgbClr val="E7E6E6">
                    <a:lumMod val="25000"/>
                  </a:srgbClr>
                </a:solidFill>
              </a:rPr>
              <a:t>по основным направлениям работы: </a:t>
            </a:r>
            <a:endParaRPr lang="ru-RU" sz="2000" dirty="0">
              <a:solidFill>
                <a:srgbClr val="E7E6E6">
                  <a:lumMod val="25000"/>
                </a:srgb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E7E6E6">
                    <a:lumMod val="25000"/>
                  </a:srgbClr>
                </a:solidFill>
              </a:rPr>
              <a:t>социальное;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E7E6E6">
                    <a:lumMod val="25000"/>
                  </a:srgbClr>
                </a:solidFill>
              </a:rPr>
              <a:t>событийное;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E7E6E6">
                    <a:lumMod val="25000"/>
                  </a:srgbClr>
                </a:solidFill>
              </a:rPr>
              <a:t>экологическое;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E7E6E6">
                    <a:lumMod val="25000"/>
                  </a:srgbClr>
                </a:solidFill>
              </a:rPr>
              <a:t>творческое;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E7E6E6">
                    <a:lumMod val="25000"/>
                  </a:srgbClr>
                </a:solidFill>
              </a:rPr>
              <a:t>спортивное;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E7E6E6">
                    <a:lumMod val="25000"/>
                  </a:srgbClr>
                </a:solidFill>
              </a:rPr>
              <a:t>образовательное.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16572" y="4780154"/>
            <a:ext cx="222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E7E6E6">
                    <a:lumMod val="25000"/>
                  </a:srgbClr>
                </a:solidFill>
              </a:rPr>
              <a:t>2 волонтерских объединения: </a:t>
            </a:r>
          </a:p>
          <a:p>
            <a:r>
              <a:rPr lang="ru-RU" sz="1600" b="1" dirty="0">
                <a:solidFill>
                  <a:srgbClr val="4472C4">
                    <a:lumMod val="75000"/>
                  </a:srgbClr>
                </a:solidFill>
              </a:rPr>
              <a:t>«Квант милосердия» </a:t>
            </a:r>
            <a:br>
              <a:rPr lang="ru-RU" sz="1600" b="1" dirty="0">
                <a:solidFill>
                  <a:srgbClr val="4472C4">
                    <a:lumMod val="75000"/>
                  </a:srgbClr>
                </a:solidFill>
              </a:rPr>
            </a:br>
            <a:r>
              <a:rPr lang="ru-RU" sz="1600" dirty="0">
                <a:solidFill>
                  <a:srgbClr val="E7E6E6">
                    <a:lumMod val="25000"/>
                  </a:srgbClr>
                </a:solidFill>
              </a:rPr>
              <a:t>и 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</a:rPr>
              <a:t>«Солнце Арктики».</a:t>
            </a:r>
          </a:p>
        </p:txBody>
      </p:sp>
      <p:sp>
        <p:nvSpPr>
          <p:cNvPr id="12" name="Заголовок 15">
            <a:extLst>
              <a:ext uri="{FF2B5EF4-FFF2-40B4-BE49-F238E27FC236}">
                <a16:creationId xmlns="" xmlns:a16="http://schemas.microsoft.com/office/drawing/2014/main" id="{B006FF73-E12B-4BA6-B2DF-AF1621DB5029}"/>
              </a:ext>
            </a:extLst>
          </p:cNvPr>
          <p:cNvSpPr txBox="1">
            <a:spLocks/>
          </p:cNvSpPr>
          <p:nvPr/>
        </p:nvSpPr>
        <p:spPr>
          <a:xfrm>
            <a:off x="838200" y="315250"/>
            <a:ext cx="10134600" cy="7006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prstClr val="black"/>
                </a:solidFill>
              </a:rPr>
              <a:t>Волонтёры САФУ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2616E0-B3B7-4FA3-B927-35DB1D1F41A2}"/>
              </a:ext>
            </a:extLst>
          </p:cNvPr>
          <p:cNvSpPr txBox="1"/>
          <p:nvPr/>
        </p:nvSpPr>
        <p:spPr>
          <a:xfrm>
            <a:off x="6476806" y="496964"/>
            <a:ext cx="28572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472C4">
                    <a:lumMod val="75000"/>
                  </a:srgbClr>
                </a:solidFill>
              </a:rPr>
              <a:t>&gt;</a:t>
            </a:r>
            <a:r>
              <a:rPr lang="ru-RU" sz="4400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ru-RU" sz="4400" b="1" dirty="0" smtClean="0">
                <a:solidFill>
                  <a:srgbClr val="4472C4">
                    <a:lumMod val="75000"/>
                  </a:srgbClr>
                </a:solidFill>
              </a:rPr>
              <a:t>2000</a:t>
            </a:r>
            <a:endParaRPr lang="en-US" sz="4400" b="1" dirty="0">
              <a:solidFill>
                <a:srgbClr val="4472C4">
                  <a:lumMod val="75000"/>
                </a:srgbClr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волонтеров </a:t>
            </a:r>
            <a:r>
              <a:rPr lang="ru-RU" sz="1400" dirty="0">
                <a:solidFill>
                  <a:prstClr val="black"/>
                </a:solidFill>
              </a:rPr>
              <a:t>самого разного возраста (студенты, сотрудники, школьники, волонтеры «серебряного возраста»)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9432D9-670B-4409-B943-E882836C5B7A}"/>
              </a:ext>
            </a:extLst>
          </p:cNvPr>
          <p:cNvSpPr txBox="1"/>
          <p:nvPr/>
        </p:nvSpPr>
        <p:spPr>
          <a:xfrm>
            <a:off x="5366910" y="4618486"/>
            <a:ext cx="414826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4472C4">
                    <a:lumMod val="75000"/>
                  </a:srgbClr>
                </a:solidFill>
              </a:rPr>
              <a:t>30 волонтеров </a:t>
            </a:r>
            <a:r>
              <a:rPr lang="ru-RU" sz="1600" dirty="0" smtClean="0"/>
              <a:t>стали участниками 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</a:rPr>
              <a:t>Международного мультиспортивного турнира «Игры будущего» </a:t>
            </a:r>
            <a:r>
              <a:rPr lang="ru-RU" sz="1400" dirty="0" smtClean="0"/>
              <a:t>в феврале 2024 </a:t>
            </a:r>
            <a:r>
              <a:rPr lang="ru-RU" sz="1400" dirty="0"/>
              <a:t>года (г. Казань</a:t>
            </a:r>
            <a:r>
              <a:rPr lang="ru-RU" sz="1400" dirty="0" smtClean="0"/>
              <a:t>).</a:t>
            </a:r>
          </a:p>
          <a:p>
            <a:endParaRPr lang="ru-RU" sz="1400" b="1" dirty="0" smtClean="0">
              <a:solidFill>
                <a:srgbClr val="0070C0"/>
              </a:solidFill>
            </a:endParaRPr>
          </a:p>
          <a:p>
            <a:r>
              <a:rPr lang="ru-RU" sz="1600" b="1" dirty="0">
                <a:solidFill>
                  <a:srgbClr val="4472C4">
                    <a:lumMod val="75000"/>
                  </a:srgbClr>
                </a:solidFill>
              </a:rPr>
              <a:t>В 2024 году  САФУ – Сертифицированный </a:t>
            </a:r>
          </a:p>
          <a:p>
            <a:r>
              <a:rPr lang="ru-RU" sz="1600" b="1" dirty="0">
                <a:solidFill>
                  <a:srgbClr val="4472C4">
                    <a:lumMod val="75000"/>
                  </a:srgbClr>
                </a:solidFill>
              </a:rPr>
              <a:t>центр привлечения и отбора кандидатов в волонтеры Всемирных игр дружбы</a:t>
            </a:r>
          </a:p>
          <a:p>
            <a:endParaRPr lang="ru-RU" sz="1400" dirty="0"/>
          </a:p>
        </p:txBody>
      </p:sp>
      <p:pic>
        <p:nvPicPr>
          <p:cNvPr id="1026" name="Picture 2" descr="W:\Волонтерский центр\ДОКУМЕНТЫ\Отчеты\2023\Фото за 2023 г\Фото супер\5Pwru-Nr9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8" y="886157"/>
            <a:ext cx="3523197" cy="23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Волонтерский центр\ДОКУМЕНТЫ\Отчеты\2023\Фото за 2023 г\Фото супер\QDajx-Uh2m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8" y="3605407"/>
            <a:ext cx="3523197" cy="234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:\Волонтерский центр\ДОКУМЕНТЫ\Отчеты\2023\Фото за 2023 г\Фото супер\BM6u6oH_9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68" y="1046474"/>
            <a:ext cx="2392154" cy="179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F0C6503-0FD2-4CEA-9076-DC4988EF11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85" y="4692125"/>
            <a:ext cx="1200330" cy="12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9"/>
          <a:stretch/>
        </p:blipFill>
        <p:spPr>
          <a:xfrm>
            <a:off x="9511084" y="3031111"/>
            <a:ext cx="2492129" cy="16610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29400" y="3250750"/>
            <a:ext cx="270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E7E6E6">
                    <a:lumMod val="25000"/>
                  </a:srgbClr>
                </a:solidFill>
              </a:rPr>
              <a:t>Открытие на базе САФУ в 2023 году </a:t>
            </a:r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</a:rPr>
              <a:t>«</a:t>
            </a:r>
            <a:r>
              <a:rPr lang="ru-RU" sz="1600" b="1" dirty="0" err="1" smtClean="0">
                <a:solidFill>
                  <a:srgbClr val="4472C4">
                    <a:lumMod val="75000"/>
                  </a:srgbClr>
                </a:solidFill>
              </a:rPr>
              <a:t>Добро.Центра</a:t>
            </a:r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</a:rPr>
              <a:t>».  </a:t>
            </a:r>
            <a:endParaRPr lang="ru-RU" sz="1600" b="1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2087" y="1094023"/>
            <a:ext cx="53256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prstClr val="black"/>
                </a:solidFill>
              </a:rPr>
              <a:t>Университет – площадка для </a:t>
            </a:r>
            <a:r>
              <a:rPr lang="ru-RU" sz="2200" dirty="0">
                <a:solidFill>
                  <a:prstClr val="black"/>
                </a:solidFill>
              </a:rPr>
              <a:t>более </a:t>
            </a:r>
            <a:endParaRPr lang="ru-RU" sz="2200" dirty="0" smtClean="0">
              <a:solidFill>
                <a:prstClr val="black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4472C4">
                    <a:lumMod val="75000"/>
                  </a:srgbClr>
                </a:solidFill>
              </a:rPr>
              <a:t>300</a:t>
            </a:r>
            <a:r>
              <a:rPr lang="ru-RU" sz="2200" dirty="0" smtClean="0">
                <a:solidFill>
                  <a:prstClr val="black"/>
                </a:solidFill>
              </a:rPr>
              <a:t> </a:t>
            </a:r>
            <a:r>
              <a:rPr lang="ru-RU" sz="2200" b="1" dirty="0" smtClean="0">
                <a:solidFill>
                  <a:srgbClr val="4472C4">
                    <a:lumMod val="75000"/>
                  </a:srgbClr>
                </a:solidFill>
              </a:rPr>
              <a:t>мероприятий различного уровня:</a:t>
            </a:r>
            <a:endParaRPr lang="ru-RU" sz="1000" b="1" dirty="0">
              <a:solidFill>
                <a:srgbClr val="4472C4">
                  <a:lumMod val="75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Всероссийский студенческий проект «Твой Ход»</a:t>
            </a:r>
            <a:endParaRPr lang="ru-RU" sz="2000" dirty="0"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X </a:t>
            </a:r>
            <a:r>
              <a:rPr lang="ru-RU" sz="2000" dirty="0"/>
              <a:t>Беломорский студенческий форум;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Конкурс выпускников «Золотой фонд университета»;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Открытый конкурс студенческих проектов СЗФО «Россия, устремленная в будущее</a:t>
            </a:r>
            <a:r>
              <a:rPr lang="ru-RU" sz="2000" dirty="0" smtClean="0"/>
              <a:t>»;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Конкурс </a:t>
            </a:r>
            <a:r>
              <a:rPr lang="ru-RU" sz="2000" dirty="0"/>
              <a:t>студенческих советов «Эволюция»;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Образовательный форум «Высшая школа медиа»;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Кадровые проекты «Во-первых», «Во-вторых», «В-третьих»;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 многие другие.</a:t>
            </a:r>
          </a:p>
        </p:txBody>
      </p:sp>
      <p:sp>
        <p:nvSpPr>
          <p:cNvPr id="13" name="Заголовок 15">
            <a:extLst>
              <a:ext uri="{FF2B5EF4-FFF2-40B4-BE49-F238E27FC236}">
                <a16:creationId xmlns="" xmlns:a16="http://schemas.microsoft.com/office/drawing/2014/main" id="{C0C0E64F-87A5-4ADB-BD1D-F244654E4B1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134600" cy="7006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prstClr val="black"/>
                </a:solidFill>
              </a:rPr>
              <a:t>Мероприятия в сфере молодежной политики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r="3248" b="11900"/>
          <a:stretch/>
        </p:blipFill>
        <p:spPr>
          <a:xfrm>
            <a:off x="8417378" y="906251"/>
            <a:ext cx="3469821" cy="2220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3" t="693" b="11134"/>
          <a:stretch/>
        </p:blipFill>
        <p:spPr>
          <a:xfrm>
            <a:off x="378519" y="3252951"/>
            <a:ext cx="2770311" cy="24412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779" y="3357562"/>
            <a:ext cx="3007421" cy="21910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b="1092"/>
          <a:stretch/>
        </p:blipFill>
        <p:spPr>
          <a:xfrm>
            <a:off x="293914" y="939915"/>
            <a:ext cx="2850977" cy="217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7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2086" y="1047939"/>
            <a:ext cx="5134257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50" b="1" dirty="0">
                <a:solidFill>
                  <a:srgbClr val="4472C4">
                    <a:lumMod val="75000"/>
                  </a:srgbClr>
                </a:solidFill>
              </a:rPr>
              <a:t>Основные творческие мероприятия</a:t>
            </a:r>
            <a:r>
              <a:rPr lang="ru-RU" sz="2250" b="1" dirty="0" smtClean="0">
                <a:solidFill>
                  <a:srgbClr val="4472C4">
                    <a:lumMod val="75000"/>
                  </a:srgbClr>
                </a:solidFill>
              </a:rPr>
              <a:t>:</a:t>
            </a:r>
          </a:p>
          <a:p>
            <a:endParaRPr lang="ru-RU" sz="1000" b="1" dirty="0">
              <a:solidFill>
                <a:srgbClr val="4472C4">
                  <a:lumMod val="75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50" dirty="0">
                <a:solidFill>
                  <a:srgbClr val="E7E6E6">
                    <a:lumMod val="25000"/>
                  </a:srgbClr>
                </a:solidFill>
              </a:rPr>
              <a:t>Фестиваль студенческого творчества «Дебют первокурсника»;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50" dirty="0">
                <a:solidFill>
                  <a:srgbClr val="E7E6E6">
                    <a:lumMod val="25000"/>
                  </a:srgbClr>
                </a:solidFill>
              </a:rPr>
              <a:t>Фестиваль </a:t>
            </a:r>
            <a:r>
              <a:rPr lang="ru-RU" sz="2150" dirty="0" smtClean="0">
                <a:solidFill>
                  <a:srgbClr val="E7E6E6">
                    <a:lumMod val="25000"/>
                  </a:srgbClr>
                </a:solidFill>
              </a:rPr>
              <a:t>«Весна Победы»;</a:t>
            </a:r>
            <a:endParaRPr lang="ru-RU" sz="2150" dirty="0">
              <a:solidFill>
                <a:srgbClr val="E7E6E6">
                  <a:lumMod val="25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50" dirty="0">
                <a:solidFill>
                  <a:srgbClr val="E7E6E6">
                    <a:lumMod val="25000"/>
                  </a:srgbClr>
                </a:solidFill>
              </a:rPr>
              <a:t>Конкурсы красоты и эрудиции «Краса Арктики» и «Мистер САФУ»;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50" dirty="0">
                <a:solidFill>
                  <a:srgbClr val="E7E6E6">
                    <a:lumMod val="25000"/>
                  </a:srgbClr>
                </a:solidFill>
              </a:rPr>
              <a:t>Конкурс патриотической поэзии, песни и танца «Мы помним»;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50" dirty="0" smtClean="0">
                <a:solidFill>
                  <a:srgbClr val="E7E6E6">
                    <a:lumMod val="25000"/>
                  </a:srgbClr>
                </a:solidFill>
              </a:rPr>
              <a:t>Фестиваль </a:t>
            </a:r>
            <a:r>
              <a:rPr lang="ru-RU" sz="2150" dirty="0">
                <a:solidFill>
                  <a:srgbClr val="E7E6E6">
                    <a:lumMod val="25000"/>
                  </a:srgbClr>
                </a:solidFill>
              </a:rPr>
              <a:t>«День зимних забав САФУ»;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50" dirty="0">
                <a:solidFill>
                  <a:srgbClr val="E7E6E6">
                    <a:lumMod val="25000"/>
                  </a:srgbClr>
                </a:solidFill>
              </a:rPr>
              <a:t>Презентация творческих коллективов;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50" dirty="0">
                <a:solidFill>
                  <a:srgbClr val="E7E6E6">
                    <a:lumMod val="25000"/>
                  </a:srgbClr>
                </a:solidFill>
              </a:rPr>
              <a:t>Студенческий бал САФУ;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50" dirty="0">
                <a:solidFill>
                  <a:srgbClr val="E7E6E6">
                    <a:lumMod val="25000"/>
                  </a:srgbClr>
                </a:solidFill>
              </a:rPr>
              <a:t>и </a:t>
            </a:r>
            <a:r>
              <a:rPr lang="ru-RU" sz="2150" dirty="0" smtClean="0">
                <a:solidFill>
                  <a:srgbClr val="E7E6E6">
                    <a:lumMod val="25000"/>
                  </a:srgbClr>
                </a:solidFill>
              </a:rPr>
              <a:t>многие другие.</a:t>
            </a:r>
            <a:endParaRPr lang="ru-RU" sz="215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2671" y="5347606"/>
            <a:ext cx="578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</a:rPr>
              <a:t>    Университет - репетиционная база для </a:t>
            </a:r>
            <a:endParaRPr lang="ru-RU" sz="2200" dirty="0" smtClean="0">
              <a:solidFill>
                <a:prstClr val="black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4472C4">
                    <a:lumMod val="75000"/>
                  </a:srgbClr>
                </a:solidFill>
              </a:rPr>
              <a:t>30 </a:t>
            </a:r>
            <a:r>
              <a:rPr lang="ru-RU" sz="2200" b="1" dirty="0">
                <a:solidFill>
                  <a:srgbClr val="4472C4">
                    <a:lumMod val="75000"/>
                  </a:srgbClr>
                </a:solidFill>
              </a:rPr>
              <a:t>творческих коллективов</a:t>
            </a:r>
            <a:r>
              <a:rPr lang="ru-RU" sz="22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3" name="Заголовок 15">
            <a:extLst>
              <a:ext uri="{FF2B5EF4-FFF2-40B4-BE49-F238E27FC236}">
                <a16:creationId xmlns="" xmlns:a16="http://schemas.microsoft.com/office/drawing/2014/main" id="{C0C0E64F-87A5-4ADB-BD1D-F244654E4B1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134600" cy="7006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prstClr val="black"/>
                </a:solidFill>
              </a:rPr>
              <a:t>Творчество студентов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0CC773E-84DF-744D-3119-F795B0D83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3" r="3352"/>
          <a:stretch/>
        </p:blipFill>
        <p:spPr bwMode="auto">
          <a:xfrm>
            <a:off x="1014694" y="1065790"/>
            <a:ext cx="2150899" cy="269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E028206-CF5E-1A8F-F86C-2FD20F8F5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" t="9276" r="7796" b="9130"/>
          <a:stretch/>
        </p:blipFill>
        <p:spPr bwMode="auto">
          <a:xfrm>
            <a:off x="8476343" y="1065790"/>
            <a:ext cx="3202849" cy="203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BCB738D4-CE1C-DE13-36A6-1E1FF788C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1" t="9565" r="31761"/>
          <a:stretch/>
        </p:blipFill>
        <p:spPr bwMode="auto">
          <a:xfrm>
            <a:off x="1014693" y="4001642"/>
            <a:ext cx="2150900" cy="23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874" y="3245545"/>
            <a:ext cx="1961989" cy="294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2086" y="1047939"/>
            <a:ext cx="5134257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50" b="1" dirty="0" smtClean="0">
                <a:solidFill>
                  <a:srgbClr val="4472C4">
                    <a:lumMod val="75000"/>
                  </a:srgbClr>
                </a:solidFill>
              </a:rPr>
              <a:t>Меры поддержки студенческих семей:</a:t>
            </a:r>
            <a:endParaRPr lang="ru-RU" sz="2250" b="1" dirty="0" smtClean="0">
              <a:solidFill>
                <a:srgbClr val="4472C4">
                  <a:lumMod val="75000"/>
                </a:srgbClr>
              </a:solidFill>
            </a:endParaRPr>
          </a:p>
          <a:p>
            <a:endParaRPr lang="ru-RU" sz="1000" b="1" dirty="0">
              <a:solidFill>
                <a:srgbClr val="4472C4">
                  <a:lumMod val="75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E7E6E6">
                    <a:lumMod val="25000"/>
                  </a:srgbClr>
                </a:solidFill>
              </a:rPr>
              <a:t>Предоставление мест в общежитиях Университета с компенсацией расходов платы за пользование жилым помещением</a:t>
            </a:r>
            <a:r>
              <a:rPr lang="ru-RU" sz="2000" dirty="0" smtClean="0">
                <a:solidFill>
                  <a:srgbClr val="E7E6E6">
                    <a:lumMod val="25000"/>
                  </a:srgb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E7E6E6">
                    <a:lumMod val="25000"/>
                  </a:srgbClr>
                </a:solidFill>
              </a:rPr>
              <a:t>Первоочередное предоставление мест в дошкольное учреждение «Центр дошкольного образования «СОВА» с компенсацией затрат обучающего на пребывание ребенка (детей) в детском саду;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E7E6E6">
                    <a:lumMod val="25000"/>
                  </a:srgbClr>
                </a:solidFill>
              </a:rPr>
              <a:t>Детский игровой центр </a:t>
            </a:r>
            <a:r>
              <a:rPr lang="ru-RU" sz="2000" dirty="0" smtClean="0">
                <a:solidFill>
                  <a:srgbClr val="E7E6E6">
                    <a:lumMod val="25000"/>
                  </a:srgbClr>
                </a:solidFill>
              </a:rPr>
              <a:t>на </a:t>
            </a:r>
            <a:r>
              <a:rPr lang="ru-RU" sz="2000" dirty="0">
                <a:solidFill>
                  <a:srgbClr val="E7E6E6">
                    <a:lumMod val="25000"/>
                  </a:srgbClr>
                </a:solidFill>
              </a:rPr>
              <a:t>базе Интеллектуального центра – </a:t>
            </a:r>
            <a:r>
              <a:rPr lang="ru-RU" sz="2000" dirty="0" smtClean="0">
                <a:solidFill>
                  <a:srgbClr val="E7E6E6">
                    <a:lumMod val="25000"/>
                  </a:srgbClr>
                </a:solidFill>
              </a:rPr>
              <a:t>научной </a:t>
            </a:r>
            <a:r>
              <a:rPr lang="ru-RU" sz="2000" dirty="0">
                <a:solidFill>
                  <a:srgbClr val="E7E6E6">
                    <a:lumMod val="25000"/>
                  </a:srgbClr>
                </a:solidFill>
              </a:rPr>
              <a:t>библиотеки </a:t>
            </a:r>
            <a:r>
              <a:rPr lang="ru-RU" sz="2000" dirty="0" smtClean="0">
                <a:solidFill>
                  <a:srgbClr val="E7E6E6">
                    <a:lumMod val="25000"/>
                  </a:srgbClr>
                </a:solidFill>
              </a:rPr>
              <a:t>САФУ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E7E6E6">
                    <a:lumMod val="25000"/>
                  </a:srgbClr>
                </a:solidFill>
              </a:rPr>
              <a:t>Ежегодный общеуниверситетский </a:t>
            </a:r>
            <a:r>
              <a:rPr lang="ru-RU" sz="2000" dirty="0" smtClean="0">
                <a:solidFill>
                  <a:srgbClr val="E7E6E6">
                    <a:lumMod val="25000"/>
                  </a:srgbClr>
                </a:solidFill>
              </a:rPr>
              <a:t>Конкурс </a:t>
            </a:r>
            <a:r>
              <a:rPr lang="ru-RU" sz="2000" dirty="0">
                <a:solidFill>
                  <a:srgbClr val="E7E6E6">
                    <a:lumMod val="25000"/>
                  </a:srgbClr>
                </a:solidFill>
              </a:rPr>
              <a:t>«Студенческая семья</a:t>
            </a:r>
            <a:r>
              <a:rPr lang="ru-RU" sz="2000" dirty="0" smtClean="0">
                <a:solidFill>
                  <a:srgbClr val="E7E6E6">
                    <a:lumMod val="25000"/>
                  </a:srgbClr>
                </a:solidFill>
              </a:rPr>
              <a:t>»</a:t>
            </a:r>
            <a:endParaRPr lang="ru-RU" sz="20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3" name="Заголовок 15">
            <a:extLst>
              <a:ext uri="{FF2B5EF4-FFF2-40B4-BE49-F238E27FC236}">
                <a16:creationId xmlns="" xmlns:a16="http://schemas.microsoft.com/office/drawing/2014/main" id="{C0C0E64F-87A5-4ADB-BD1D-F244654E4B1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134600" cy="7006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prstClr val="black"/>
                </a:solidFill>
              </a:rPr>
              <a:t>Студенческие семьи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4" y="1374331"/>
            <a:ext cx="2959615" cy="221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4" y="4000502"/>
            <a:ext cx="2959615" cy="209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7"/>
          <a:stretch/>
        </p:blipFill>
        <p:spPr bwMode="auto">
          <a:xfrm>
            <a:off x="8476343" y="1416501"/>
            <a:ext cx="3457472" cy="210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136" y="3875599"/>
            <a:ext cx="3489679" cy="222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6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4000" y="1417206"/>
            <a:ext cx="11717867" cy="3487304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Выполнение задач воспитательной работы, определенных Министерством науки и </a:t>
            </a:r>
            <a:r>
              <a:rPr lang="ru-RU" dirty="0" smtClean="0"/>
              <a:t>в</a:t>
            </a:r>
            <a:r>
              <a:rPr lang="ru-RU" dirty="0"/>
              <a:t>ы</a:t>
            </a:r>
            <a:r>
              <a:rPr lang="ru-RU" dirty="0" smtClean="0"/>
              <a:t>сшего </a:t>
            </a:r>
            <a:r>
              <a:rPr lang="ru-RU" dirty="0"/>
              <a:t>образования РФ </a:t>
            </a:r>
            <a:r>
              <a:rPr lang="ru-RU" dirty="0" smtClean="0"/>
              <a:t>(федеральные </a:t>
            </a:r>
            <a:r>
              <a:rPr lang="ru-RU" dirty="0"/>
              <a:t>проекты, программы, гранты и пр</a:t>
            </a:r>
            <a:r>
              <a:rPr lang="ru-RU" dirty="0" smtClean="0"/>
              <a:t>.);</a:t>
            </a:r>
            <a:endParaRPr lang="ru-RU" dirty="0"/>
          </a:p>
          <a:p>
            <a:pPr algn="just"/>
            <a:r>
              <a:rPr lang="ru-RU" dirty="0"/>
              <a:t>Участие в реализации государственной молодежной политики на территории Архангельской </a:t>
            </a:r>
            <a:r>
              <a:rPr lang="ru-RU" dirty="0" smtClean="0"/>
              <a:t>области;</a:t>
            </a:r>
            <a:endParaRPr lang="ru-RU" dirty="0"/>
          </a:p>
          <a:p>
            <a:pPr algn="just"/>
            <a:r>
              <a:rPr lang="ru-RU" dirty="0" smtClean="0"/>
              <a:t>Поддержка </a:t>
            </a:r>
            <a:r>
              <a:rPr lang="ru-RU" dirty="0"/>
              <a:t>студенческих объединений и инициатив, формирование активного студенческого сообщества, вовлеченного в развитие </a:t>
            </a:r>
            <a:r>
              <a:rPr lang="ru-RU" dirty="0" smtClean="0"/>
              <a:t>университета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ru-RU" sz="2400" b="1" dirty="0" smtClean="0"/>
              <a:t>Приоритетное </a:t>
            </a:r>
            <a:r>
              <a:rPr lang="ru-RU" sz="2400" b="1" dirty="0" smtClean="0"/>
              <a:t>направление работы</a:t>
            </a:r>
            <a:r>
              <a:rPr lang="ru-RU" sz="2400" dirty="0" smtClean="0"/>
              <a:t>– </a:t>
            </a:r>
            <a:r>
              <a:rPr lang="ru-RU" sz="2400" dirty="0"/>
              <a:t>патриотическое </a:t>
            </a:r>
            <a:r>
              <a:rPr lang="ru-RU" sz="2400" dirty="0" smtClean="0"/>
              <a:t>воспитание (увеличение числа участников патриотических студенческих </a:t>
            </a:r>
            <a:r>
              <a:rPr lang="ru-RU" sz="2400" dirty="0"/>
              <a:t>объединений, проектов, </a:t>
            </a:r>
            <a:r>
              <a:rPr lang="ru-RU" sz="2400" dirty="0" smtClean="0"/>
              <a:t>мероприятий, проведение информационной работы и пр.)</a:t>
            </a:r>
            <a:endParaRPr lang="en-US" sz="2400" dirty="0" smtClean="0"/>
          </a:p>
          <a:p>
            <a:pPr marL="285750" indent="-285750"/>
            <a:endParaRPr lang="en-US" sz="2400" dirty="0"/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A02B4C8C-3297-409A-AFE8-4FB605A79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275" y="15017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Заголовок 15">
            <a:extLst>
              <a:ext uri="{FF2B5EF4-FFF2-40B4-BE49-F238E27FC236}">
                <a16:creationId xmlns="" xmlns:a16="http://schemas.microsoft.com/office/drawing/2014/main" id="{1FEAC892-8D25-431B-A347-598A1454F3C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134600" cy="7006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Перспективные направления работы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257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554</Words>
  <Application>Microsoft Office PowerPoint</Application>
  <PresentationFormat>Произвольный</PresentationFormat>
  <Paragraphs>104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1_Тема Office</vt:lpstr>
      <vt:lpstr>2_Тема Office</vt:lpstr>
      <vt:lpstr>3_Тема Office</vt:lpstr>
      <vt:lpstr>4_Тема Office</vt:lpstr>
      <vt:lpstr>Презентация PowerPoint</vt:lpstr>
      <vt:lpstr>Программные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cbcvbc</dc:title>
  <dc:creator>Монстр</dc:creator>
  <cp:lastModifiedBy>Сухондяевский Пётр Викторович</cp:lastModifiedBy>
  <cp:revision>99</cp:revision>
  <dcterms:created xsi:type="dcterms:W3CDTF">2021-06-29T11:41:29Z</dcterms:created>
  <dcterms:modified xsi:type="dcterms:W3CDTF">2024-05-17T08:53:26Z</dcterms:modified>
</cp:coreProperties>
</file>