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7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43"/>
  </p:notesMasterIdLst>
  <p:sldIdLst>
    <p:sldId id="710" r:id="rId2"/>
    <p:sldId id="2146849700" r:id="rId3"/>
    <p:sldId id="585" r:id="rId4"/>
    <p:sldId id="651" r:id="rId5"/>
    <p:sldId id="2146849697" r:id="rId6"/>
    <p:sldId id="2146849703" r:id="rId7"/>
    <p:sldId id="2146849713" r:id="rId8"/>
    <p:sldId id="274" r:id="rId9"/>
    <p:sldId id="653" r:id="rId10"/>
    <p:sldId id="657" r:id="rId11"/>
    <p:sldId id="654" r:id="rId12"/>
    <p:sldId id="2146849702" r:id="rId13"/>
    <p:sldId id="647" r:id="rId14"/>
    <p:sldId id="2146849704" r:id="rId15"/>
    <p:sldId id="662" r:id="rId16"/>
    <p:sldId id="2146849701" r:id="rId17"/>
    <p:sldId id="646" r:id="rId18"/>
    <p:sldId id="2146849695" r:id="rId19"/>
    <p:sldId id="639" r:id="rId20"/>
    <p:sldId id="661" r:id="rId21"/>
    <p:sldId id="2146849712" r:id="rId22"/>
    <p:sldId id="2146849705" r:id="rId23"/>
    <p:sldId id="2146849706" r:id="rId24"/>
    <p:sldId id="2146849707" r:id="rId25"/>
    <p:sldId id="2146849708" r:id="rId26"/>
    <p:sldId id="2146849709" r:id="rId27"/>
    <p:sldId id="2146849693" r:id="rId28"/>
    <p:sldId id="655" r:id="rId29"/>
    <p:sldId id="2146849698" r:id="rId30"/>
    <p:sldId id="665" r:id="rId31"/>
    <p:sldId id="2146849710" r:id="rId32"/>
    <p:sldId id="2146849699" r:id="rId33"/>
    <p:sldId id="2146849686" r:id="rId34"/>
    <p:sldId id="2146849690" r:id="rId35"/>
    <p:sldId id="658" r:id="rId36"/>
    <p:sldId id="663" r:id="rId37"/>
    <p:sldId id="656" r:id="rId38"/>
    <p:sldId id="2146849688" r:id="rId39"/>
    <p:sldId id="669" r:id="rId40"/>
    <p:sldId id="2146849711" r:id="rId41"/>
    <p:sldId id="2146849696" r:id="rId42"/>
  </p:sldIdLst>
  <p:sldSz cx="12192000" cy="6858000"/>
  <p:notesSz cx="6858000" cy="9144000"/>
  <p:embeddedFontLst>
    <p:embeddedFont>
      <p:font typeface="GT Eesti Pro Display" panose="00000500000000000000" charset="-52"/>
      <p:regular r:id="rId44"/>
    </p:embeddedFont>
    <p:embeddedFont>
      <p:font typeface="Montserrat SemiBold" panose="00000700000000000000" pitchFamily="2" charset="-52"/>
      <p:bold r:id="rId45"/>
      <p:boldItalic r:id="rId46"/>
    </p:embeddedFont>
    <p:embeddedFont>
      <p:font typeface="Yu Gothic UI Light" panose="020B0300000000000000" pitchFamily="34" charset="-128"/>
      <p:regular r:id="rId47"/>
    </p:embeddedFont>
    <p:embeddedFont>
      <p:font typeface="Montserrat ExtraBold" panose="00000900000000000000" pitchFamily="2" charset="-52"/>
      <p:bold r:id="rId48"/>
      <p:boldItalic r:id="rId49"/>
    </p:embeddedFont>
    <p:embeddedFont>
      <p:font typeface="GT Eesti Pro Display Bold" panose="00000800000000000000" charset="-52"/>
      <p:bold r:id="rId50"/>
    </p:embeddedFont>
    <p:embeddedFont>
      <p:font typeface="Montserrat" panose="00000500000000000000" pitchFamily="2" charset="-52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Trebuchet MS" panose="020B0603020202020204" pitchFamily="34" charset="0"/>
      <p:regular r:id="rId61"/>
      <p:bold r:id="rId62"/>
      <p:italic r:id="rId63"/>
      <p:boldItalic r:id="rId64"/>
    </p:embeddedFont>
    <p:embeddedFont>
      <p:font typeface="Montserrat Medium" panose="00000600000000000000" pitchFamily="2" charset="-52"/>
      <p:regular r:id="rId65"/>
      <p:italic r:id="rId66"/>
    </p:embeddedFont>
    <p:embeddedFont>
      <p:font typeface="Tahoma" panose="020B0604030504040204" pitchFamily="34" charset="0"/>
      <p:regular r:id="rId67"/>
      <p:bold r:id="rId68"/>
    </p:embeddedFont>
    <p:embeddedFont>
      <p:font typeface="Montserrat Black" panose="00000A00000000000000" pitchFamily="2" charset="-52"/>
      <p:bold r:id="rId69"/>
      <p:boldItalic r:id="rId7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Возможности МАО" id="{E72E424B-3E0F-4649-8FBC-6666285B8DCA}">
          <p14:sldIdLst>
            <p14:sldId id="710"/>
            <p14:sldId id="2146849700"/>
            <p14:sldId id="585"/>
            <p14:sldId id="651"/>
            <p14:sldId id="2146849697"/>
            <p14:sldId id="2146849703"/>
            <p14:sldId id="2146849713"/>
            <p14:sldId id="274"/>
            <p14:sldId id="653"/>
            <p14:sldId id="657"/>
            <p14:sldId id="654"/>
            <p14:sldId id="2146849702"/>
            <p14:sldId id="647"/>
            <p14:sldId id="2146849704"/>
            <p14:sldId id="662"/>
            <p14:sldId id="2146849701"/>
            <p14:sldId id="646"/>
            <p14:sldId id="2146849695"/>
            <p14:sldId id="639"/>
            <p14:sldId id="661"/>
            <p14:sldId id="2146849712"/>
            <p14:sldId id="2146849705"/>
            <p14:sldId id="2146849706"/>
            <p14:sldId id="2146849707"/>
            <p14:sldId id="2146849708"/>
            <p14:sldId id="2146849709"/>
            <p14:sldId id="2146849693"/>
            <p14:sldId id="655"/>
            <p14:sldId id="2146849698"/>
            <p14:sldId id="665"/>
            <p14:sldId id="2146849710"/>
            <p14:sldId id="2146849699"/>
            <p14:sldId id="2146849686"/>
            <p14:sldId id="2146849690"/>
            <p14:sldId id="658"/>
            <p14:sldId id="663"/>
            <p14:sldId id="656"/>
            <p14:sldId id="2146849688"/>
            <p14:sldId id="669"/>
            <p14:sldId id="2146849711"/>
            <p14:sldId id="21468496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649"/>
    <a:srgbClr val="FF5800"/>
    <a:srgbClr val="7A66AA"/>
    <a:srgbClr val="BF0779"/>
    <a:srgbClr val="BDCC01"/>
    <a:srgbClr val="F07B26"/>
    <a:srgbClr val="DBF011"/>
    <a:srgbClr val="F08227"/>
    <a:srgbClr val="FFDB01"/>
    <a:srgbClr val="B53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93" autoAdjust="0"/>
    <p:restoredTop sz="94694"/>
  </p:normalViewPr>
  <p:slideViewPr>
    <p:cSldViewPr snapToGrid="0">
      <p:cViewPr varScale="1">
        <p:scale>
          <a:sx n="106" d="100"/>
          <a:sy n="106" d="100"/>
        </p:scale>
        <p:origin x="94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font" Target="fonts/font26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368335593968666E-2"/>
          <c:y val="0.10590928971780061"/>
          <c:w val="0.93562107029113561"/>
          <c:h val="0.72370180213933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E8BF1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находящихся в трудной жизненной ситуации </c:v>
                </c:pt>
                <c:pt idx="1">
                  <c:v>состоящих на учетах в КДН и ПДН ОВД </c:v>
                </c:pt>
                <c:pt idx="2">
                  <c:v>находящихся на социальном обслуживании органов социальной защиты</c:v>
                </c:pt>
                <c:pt idx="3">
                  <c:v>из неполных семей </c:v>
                </c:pt>
                <c:pt idx="4">
                  <c:v>сирот</c:v>
                </c:pt>
                <c:pt idx="5">
                  <c:v>находящихся в социально-опасном положении 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308</c:v>
                </c:pt>
                <c:pt idx="1">
                  <c:v>177</c:v>
                </c:pt>
                <c:pt idx="2">
                  <c:v>42</c:v>
                </c:pt>
                <c:pt idx="3">
                  <c:v>188</c:v>
                </c:pt>
                <c:pt idx="4">
                  <c:v>45</c:v>
                </c:pt>
                <c:pt idx="5">
                  <c:v>164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132-4B48-A781-71C36A273CF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находящихся в трудной жизненной ситуации </c:v>
                </c:pt>
                <c:pt idx="1">
                  <c:v>состоящих на учетах в КДН и ПДН ОВД </c:v>
                </c:pt>
                <c:pt idx="2">
                  <c:v>находящихся на социальном обслуживании органов социальной защиты</c:v>
                </c:pt>
                <c:pt idx="3">
                  <c:v>из неполных семей </c:v>
                </c:pt>
                <c:pt idx="4">
                  <c:v>сирот</c:v>
                </c:pt>
                <c:pt idx="5">
                  <c:v>находящихся в социально-опасном положении 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479</c:v>
                </c:pt>
                <c:pt idx="1">
                  <c:v>202</c:v>
                </c:pt>
                <c:pt idx="2">
                  <c:v>33</c:v>
                </c:pt>
                <c:pt idx="3">
                  <c:v>305</c:v>
                </c:pt>
                <c:pt idx="4">
                  <c:v>28</c:v>
                </c:pt>
                <c:pt idx="5">
                  <c:v>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132-4B48-A781-71C36A273CF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находящихся в трудной жизненной ситуации </c:v>
                </c:pt>
                <c:pt idx="1">
                  <c:v>состоящих на учетах в КДН и ПДН ОВД </c:v>
                </c:pt>
                <c:pt idx="2">
                  <c:v>находящихся на социальном обслуживании органов социальной защиты</c:v>
                </c:pt>
                <c:pt idx="3">
                  <c:v>из неполных семей </c:v>
                </c:pt>
                <c:pt idx="4">
                  <c:v>сирот</c:v>
                </c:pt>
                <c:pt idx="5">
                  <c:v>находящихся в социально-опасном положении 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288</c:v>
                </c:pt>
                <c:pt idx="1">
                  <c:v>172</c:v>
                </c:pt>
                <c:pt idx="2">
                  <c:v>66</c:v>
                </c:pt>
                <c:pt idx="3">
                  <c:v>268</c:v>
                </c:pt>
                <c:pt idx="4">
                  <c:v>39</c:v>
                </c:pt>
                <c:pt idx="5">
                  <c:v>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132-4B48-A781-71C36A273CF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находящихся в трудной жизненной ситуации </c:v>
                </c:pt>
                <c:pt idx="1">
                  <c:v>состоящих на учетах в КДН и ПДН ОВД </c:v>
                </c:pt>
                <c:pt idx="2">
                  <c:v>находящихся на социальном обслуживании органов социальной защиты</c:v>
                </c:pt>
                <c:pt idx="3">
                  <c:v>из неполных семей </c:v>
                </c:pt>
                <c:pt idx="4">
                  <c:v>сирот</c:v>
                </c:pt>
                <c:pt idx="5">
                  <c:v>находящихся в социально-опасном положении </c:v>
                </c:pt>
              </c:strCache>
            </c:strRef>
          </c:cat>
          <c:val>
            <c:numRef>
              <c:f>Лист1!$E$2:$E$7</c:f>
              <c:numCache>
                <c:formatCode>General</c:formatCode>
                <c:ptCount val="6"/>
                <c:pt idx="0">
                  <c:v>349</c:v>
                </c:pt>
                <c:pt idx="1">
                  <c:v>184</c:v>
                </c:pt>
                <c:pt idx="2">
                  <c:v>37</c:v>
                </c:pt>
                <c:pt idx="3">
                  <c:v>272</c:v>
                </c:pt>
                <c:pt idx="4">
                  <c:v>74</c:v>
                </c:pt>
                <c:pt idx="5">
                  <c:v>124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CCE-3744-8D75-440BD96AF28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812544"/>
        <c:axId val="20815288"/>
      </c:barChart>
      <c:catAx>
        <c:axId val="20812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20815288"/>
        <c:crosses val="autoZero"/>
        <c:auto val="1"/>
        <c:lblAlgn val="ctr"/>
        <c:lblOffset val="100"/>
        <c:noMultiLvlLbl val="0"/>
      </c:catAx>
      <c:valAx>
        <c:axId val="20815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20812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6279908383560626"/>
          <c:y val="0.22890429497190354"/>
          <c:w val="0.32170629757525893"/>
          <c:h val="5.75699096202836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Montserrat" panose="00000500000000000000" pitchFamily="2" charset="-52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DB0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2022 
год</c:v>
                </c:pt>
                <c:pt idx="1">
                  <c:v>2023 
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16.600000000000001</c:v>
                </c:pt>
                <c:pt idx="1">
                  <c:v>9.6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092-403A-8EB6-3785BCB4280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220095128"/>
        <c:axId val="220095912"/>
      </c:barChart>
      <c:catAx>
        <c:axId val="220095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BF067A"/>
                </a:solidFill>
                <a:latin typeface="Montserrat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220095912"/>
        <c:crosses val="autoZero"/>
        <c:auto val="1"/>
        <c:lblAlgn val="ctr"/>
        <c:lblOffset val="100"/>
        <c:noMultiLvlLbl val="0"/>
      </c:catAx>
      <c:valAx>
        <c:axId val="2200959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009512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1A9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2021 
год</c:v>
                </c:pt>
                <c:pt idx="1">
                  <c:v>2022 
год</c:v>
                </c:pt>
                <c:pt idx="2">
                  <c:v>2023 
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6.1</c:v>
                </c:pt>
                <c:pt idx="1">
                  <c:v>31.9</c:v>
                </c:pt>
                <c:pt idx="2">
                  <c:v>27.4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533-4776-8FED-A0BAE2577B5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220092384"/>
        <c:axId val="220094344"/>
      </c:barChart>
      <c:catAx>
        <c:axId val="220092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BF067A"/>
                </a:solidFill>
                <a:latin typeface="Montserrat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220094344"/>
        <c:crosses val="autoZero"/>
        <c:auto val="1"/>
        <c:lblAlgn val="ctr"/>
        <c:lblOffset val="100"/>
        <c:noMultiLvlLbl val="0"/>
      </c:catAx>
      <c:valAx>
        <c:axId val="2200943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0092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9CC2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CDC972C4-B508-46B4-8907-26E71152A83A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,0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06D-49A8-BFBE-B3D5A1898F0E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5CD3E2B1-5B53-4233-B9F1-E49B1E421911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,0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06D-49A8-BFBE-B3D5A1898F0E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2C30F6C8-C739-4A2C-B995-852FF93C425F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,0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06D-49A8-BFBE-B3D5A1898F0E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2021 
год</c:v>
                </c:pt>
                <c:pt idx="1">
                  <c:v>2022 
год</c:v>
                </c:pt>
                <c:pt idx="2">
                  <c:v>2023 
год</c:v>
                </c:pt>
                <c:pt idx="3">
                  <c:v>2024 
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16</c:v>
                </c:pt>
                <c:pt idx="1">
                  <c:v>16</c:v>
                </c:pt>
                <c:pt idx="2">
                  <c:v>16</c:v>
                </c:pt>
                <c:pt idx="3">
                  <c:v>11.9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C80-47FE-8088-A2867A07193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58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2021 
год</c:v>
                </c:pt>
                <c:pt idx="1">
                  <c:v>2022 
год</c:v>
                </c:pt>
                <c:pt idx="2">
                  <c:v>2023 
год</c:v>
                </c:pt>
                <c:pt idx="3">
                  <c:v>2024 
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C80-47FE-8088-A2867A07193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222383064"/>
        <c:axId val="222382672"/>
      </c:barChart>
      <c:catAx>
        <c:axId val="222383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BF067A"/>
                </a:solidFill>
                <a:latin typeface="Montserrat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222382672"/>
        <c:crosses val="autoZero"/>
        <c:auto val="1"/>
        <c:lblAlgn val="ctr"/>
        <c:lblOffset val="100"/>
        <c:noMultiLvlLbl val="0"/>
      </c:catAx>
      <c:valAx>
        <c:axId val="2223826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2383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DB0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2021 
год</c:v>
                </c:pt>
                <c:pt idx="1">
                  <c:v>2022 
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13.3</c:v>
                </c:pt>
                <c:pt idx="1">
                  <c:v>26.2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6E0-4213-ABC9-8FA196805B0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222381888"/>
        <c:axId val="222379928"/>
      </c:barChart>
      <c:catAx>
        <c:axId val="222381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BF067A"/>
                </a:solidFill>
                <a:latin typeface="Montserrat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222379928"/>
        <c:crosses val="autoZero"/>
        <c:auto val="1"/>
        <c:lblAlgn val="ctr"/>
        <c:lblOffset val="100"/>
        <c:noMultiLvlLbl val="0"/>
      </c:catAx>
      <c:valAx>
        <c:axId val="222379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238188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C85D5-4AC6-4BF0-83BC-CAD0B4B90D2A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296FB-0A69-4BA4-95ED-53FDA62C0B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622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296FB-0A69-4BA4-95ED-53FDA62C0B7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441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296FB-0A69-4BA4-95ED-53FDA62C0B7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070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296FB-0A69-4BA4-95ED-53FDA62C0B7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6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296FB-0A69-4BA4-95ED-53FDA62C0B7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200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296FB-0A69-4BA4-95ED-53FDA62C0B7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82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A0F2-9B21-481B-AFF9-C2D3A03A26BF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37E8-720A-4FCE-ACA7-640CE3DB4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82508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A0F2-9B21-481B-AFF9-C2D3A03A26BF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37E8-720A-4FCE-ACA7-640CE3DB4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08920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A0F2-9B21-481B-AFF9-C2D3A03A26BF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37E8-720A-4FCE-ACA7-640CE3DB4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5403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A0F2-9B21-481B-AFF9-C2D3A03A26BF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37E8-720A-4FCE-ACA7-640CE3DB4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57696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A0F2-9B21-481B-AFF9-C2D3A03A26BF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37E8-720A-4FCE-ACA7-640CE3DB4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78742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A0F2-9B21-481B-AFF9-C2D3A03A26BF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37E8-720A-4FCE-ACA7-640CE3DB4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40003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A0F2-9B21-481B-AFF9-C2D3A03A26BF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37E8-720A-4FCE-ACA7-640CE3DB4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18308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A0F2-9B21-481B-AFF9-C2D3A03A26BF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37E8-720A-4FCE-ACA7-640CE3DB4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99207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A0F2-9B21-481B-AFF9-C2D3A03A26BF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37E8-720A-4FCE-ACA7-640CE3DB4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39603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A0F2-9B21-481B-AFF9-C2D3A03A26BF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37E8-720A-4FCE-ACA7-640CE3DB4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62797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A0F2-9B21-481B-AFF9-C2D3A03A26BF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37E8-720A-4FCE-ACA7-640CE3DB4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48114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1A0F2-9B21-481B-AFF9-C2D3A03A26BF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E37E8-720A-4FCE-ACA7-640CE3DB4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936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10.png"/><Relationship Id="rId10" Type="http://schemas.openxmlformats.org/officeDocument/2006/relationships/image" Target="../media/image31.png"/><Relationship Id="rId4" Type="http://schemas.openxmlformats.org/officeDocument/2006/relationships/image" Target="../media/image9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9.png"/><Relationship Id="rId10" Type="http://schemas.openxmlformats.org/officeDocument/2006/relationships/image" Target="../media/image39.png"/><Relationship Id="rId4" Type="http://schemas.openxmlformats.org/officeDocument/2006/relationships/image" Target="../media/image35.jpeg"/><Relationship Id="rId9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6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10" Type="http://schemas.openxmlformats.org/officeDocument/2006/relationships/image" Target="../media/image6.png"/><Relationship Id="rId4" Type="http://schemas.openxmlformats.org/officeDocument/2006/relationships/image" Target="../media/image48.jpe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4.jpeg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10.png"/><Relationship Id="rId4" Type="http://schemas.openxmlformats.org/officeDocument/2006/relationships/image" Target="../media/image55.jpeg"/><Relationship Id="rId9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9.png"/><Relationship Id="rId7" Type="http://schemas.openxmlformats.org/officeDocument/2006/relationships/image" Target="../media/image6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10.pn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chart" Target="../charts/chart1.xml"/><Relationship Id="rId4" Type="http://schemas.openxmlformats.org/officeDocument/2006/relationships/image" Target="../media/image6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70.png"/><Relationship Id="rId7" Type="http://schemas.openxmlformats.org/officeDocument/2006/relationships/image" Target="../media/image6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73.png"/><Relationship Id="rId4" Type="http://schemas.openxmlformats.org/officeDocument/2006/relationships/image" Target="../media/image71.png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9.png"/><Relationship Id="rId7" Type="http://schemas.openxmlformats.org/officeDocument/2006/relationships/image" Target="../media/image7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10.png"/><Relationship Id="rId9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2.jpe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9.png"/><Relationship Id="rId7" Type="http://schemas.openxmlformats.org/officeDocument/2006/relationships/image" Target="../media/image8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fif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9.png"/><Relationship Id="rId7" Type="http://schemas.openxmlformats.org/officeDocument/2006/relationships/image" Target="../media/image9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9.png"/><Relationship Id="rId7" Type="http://schemas.openxmlformats.org/officeDocument/2006/relationships/chart" Target="../charts/chart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image" Target="../media/image96.jpeg"/><Relationship Id="rId4" Type="http://schemas.openxmlformats.org/officeDocument/2006/relationships/image" Target="../media/image10.png"/><Relationship Id="rId9" Type="http://schemas.openxmlformats.org/officeDocument/2006/relationships/chart" Target="../charts/char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9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101.png"/><Relationship Id="rId7" Type="http://schemas.openxmlformats.org/officeDocument/2006/relationships/image" Target="../media/image10.png"/><Relationship Id="rId12" Type="http://schemas.openxmlformats.org/officeDocument/2006/relationships/image" Target="../media/image10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07.png"/><Relationship Id="rId5" Type="http://schemas.openxmlformats.org/officeDocument/2006/relationships/image" Target="../media/image103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102.jpe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9.png"/><Relationship Id="rId7" Type="http://schemas.openxmlformats.org/officeDocument/2006/relationships/image" Target="../media/image113.png"/><Relationship Id="rId12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17.png"/><Relationship Id="rId5" Type="http://schemas.openxmlformats.org/officeDocument/2006/relationships/image" Target="../media/image112.png"/><Relationship Id="rId10" Type="http://schemas.openxmlformats.org/officeDocument/2006/relationships/image" Target="../media/image116.png"/><Relationship Id="rId4" Type="http://schemas.openxmlformats.org/officeDocument/2006/relationships/image" Target="../media/image10.png"/><Relationship Id="rId9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3" Type="http://schemas.openxmlformats.org/officeDocument/2006/relationships/image" Target="../media/image9.png"/><Relationship Id="rId7" Type="http://schemas.openxmlformats.org/officeDocument/2006/relationships/image" Target="../media/image120.jpeg"/><Relationship Id="rId12" Type="http://schemas.openxmlformats.org/officeDocument/2006/relationships/image" Target="../media/image1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11" Type="http://schemas.openxmlformats.org/officeDocument/2006/relationships/image" Target="../media/image124.png"/><Relationship Id="rId5" Type="http://schemas.openxmlformats.org/officeDocument/2006/relationships/image" Target="../media/image118.jpeg"/><Relationship Id="rId10" Type="http://schemas.openxmlformats.org/officeDocument/2006/relationships/image" Target="../media/image123.png"/><Relationship Id="rId4" Type="http://schemas.openxmlformats.org/officeDocument/2006/relationships/image" Target="../media/image10.png"/><Relationship Id="rId9" Type="http://schemas.openxmlformats.org/officeDocument/2006/relationships/image" Target="../media/image12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7.png"/><Relationship Id="rId7" Type="http://schemas.openxmlformats.org/officeDocument/2006/relationships/image" Target="../media/image1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0.png"/><Relationship Id="rId10" Type="http://schemas.openxmlformats.org/officeDocument/2006/relationships/image" Target="../media/image132.png"/><Relationship Id="rId4" Type="http://schemas.openxmlformats.org/officeDocument/2006/relationships/image" Target="../media/image9.png"/><Relationship Id="rId9" Type="http://schemas.openxmlformats.org/officeDocument/2006/relationships/image" Target="../media/image1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4.jpeg"/><Relationship Id="rId7" Type="http://schemas.openxmlformats.org/officeDocument/2006/relationships/image" Target="../media/image1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9.jpeg"/><Relationship Id="rId4" Type="http://schemas.openxmlformats.org/officeDocument/2006/relationships/image" Target="../media/image135.png"/><Relationship Id="rId9" Type="http://schemas.openxmlformats.org/officeDocument/2006/relationships/image" Target="../media/image1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4474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43D2F3E-2171-C531-75B6-2D5EC0725070}"/>
              </a:ext>
            </a:extLst>
          </p:cNvPr>
          <p:cNvSpPr/>
          <p:nvPr/>
        </p:nvSpPr>
        <p:spPr>
          <a:xfrm>
            <a:off x="0" y="-29549"/>
            <a:ext cx="1206499" cy="6917099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7A29D664-6549-FF29-AB5E-ABCBEADE33F5}"/>
              </a:ext>
            </a:extLst>
          </p:cNvPr>
          <p:cNvSpPr/>
          <p:nvPr/>
        </p:nvSpPr>
        <p:spPr>
          <a:xfrm>
            <a:off x="8590686" y="1478476"/>
            <a:ext cx="943256" cy="1326477"/>
          </a:xfrm>
          <a:prstGeom prst="rect">
            <a:avLst/>
          </a:prstGeom>
          <a:solidFill>
            <a:srgbClr val="BF077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A955E31C-4BD0-9A9B-6B64-222BBCD75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4811199"/>
            <a:ext cx="3591898" cy="3400327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EAAE155A-44FB-CEA2-2B7C-A05616BF0E65}"/>
              </a:ext>
            </a:extLst>
          </p:cNvPr>
          <p:cNvSpPr/>
          <p:nvPr/>
        </p:nvSpPr>
        <p:spPr>
          <a:xfrm>
            <a:off x="1540291" y="2252670"/>
            <a:ext cx="943256" cy="1656464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aponomarev\Desktop\Макеты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6889D982-2CD6-41C4-A3A9-8092D7762AE5}"/>
              </a:ext>
            </a:extLst>
          </p:cNvPr>
          <p:cNvSpPr txBox="1">
            <a:spLocks/>
          </p:cNvSpPr>
          <p:nvPr/>
        </p:nvSpPr>
        <p:spPr>
          <a:xfrm>
            <a:off x="1" y="821606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Финансирование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72962199-6356-C3A1-71AA-E48A8D43CA7D}"/>
              </a:ext>
            </a:extLst>
          </p:cNvPr>
          <p:cNvSpPr txBox="1">
            <a:spLocks/>
          </p:cNvSpPr>
          <p:nvPr/>
        </p:nvSpPr>
        <p:spPr>
          <a:xfrm>
            <a:off x="1431930" y="230400"/>
            <a:ext cx="10760070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Объем финансирования сферы молодежной политики</a:t>
            </a: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xmlns="" id="{413EB9A7-A708-4B9F-7506-F460F1C60445}"/>
              </a:ext>
            </a:extLst>
          </p:cNvPr>
          <p:cNvSpPr txBox="1">
            <a:spLocks/>
          </p:cNvSpPr>
          <p:nvPr/>
        </p:nvSpPr>
        <p:spPr>
          <a:xfrm>
            <a:off x="2564979" y="2804954"/>
            <a:ext cx="2168369" cy="5928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700" b="1" dirty="0">
                <a:solidFill>
                  <a:srgbClr val="7A66AA"/>
                </a:solidFill>
                <a:latin typeface="Montserrat" pitchFamily="2" charset="0"/>
              </a:rPr>
              <a:t>609 750 500</a:t>
            </a:r>
          </a:p>
          <a:p>
            <a:pPr>
              <a:lnSpc>
                <a:spcPct val="100000"/>
              </a:lnSpc>
            </a:pPr>
            <a:r>
              <a:rPr lang="ru-RU" sz="1700" dirty="0">
                <a:solidFill>
                  <a:srgbClr val="7A66AA"/>
                </a:solidFill>
                <a:latin typeface="Montserrat" pitchFamily="2" charset="0"/>
              </a:rPr>
              <a:t>рублей</a:t>
            </a: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xmlns="" id="{F6887505-DD0C-4ABE-B6AE-3C066A649541}"/>
              </a:ext>
            </a:extLst>
          </p:cNvPr>
          <p:cNvSpPr txBox="1">
            <a:spLocks/>
          </p:cNvSpPr>
          <p:nvPr/>
        </p:nvSpPr>
        <p:spPr>
          <a:xfrm>
            <a:off x="2555341" y="3368055"/>
            <a:ext cx="1734242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областной бюджет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C1D160B-F50B-7DEF-71C1-FD161DA3D2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C33531-8C50-900A-B543-F81A44AF4C18}"/>
              </a:ext>
            </a:extLst>
          </p:cNvPr>
          <p:cNvSpPr txBox="1">
            <a:spLocks/>
          </p:cNvSpPr>
          <p:nvPr/>
        </p:nvSpPr>
        <p:spPr>
          <a:xfrm>
            <a:off x="1879153" y="998873"/>
            <a:ext cx="1734242" cy="5928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500" b="1" dirty="0">
                <a:solidFill>
                  <a:srgbClr val="BF0779"/>
                </a:solidFill>
                <a:latin typeface="Montserrat" pitchFamily="2" charset="0"/>
              </a:rPr>
              <a:t>2023 год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DC264114-1BFA-75EA-6A17-F03827DEC321}"/>
              </a:ext>
            </a:extLst>
          </p:cNvPr>
          <p:cNvSpPr txBox="1">
            <a:spLocks/>
          </p:cNvSpPr>
          <p:nvPr/>
        </p:nvSpPr>
        <p:spPr>
          <a:xfrm>
            <a:off x="4875287" y="998873"/>
            <a:ext cx="1734242" cy="5928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500" b="1" dirty="0">
                <a:solidFill>
                  <a:srgbClr val="BF0779"/>
                </a:solidFill>
                <a:latin typeface="Montserrat" pitchFamily="2" charset="0"/>
              </a:rPr>
              <a:t>2024 год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83CD78A-28BD-0693-A7FF-C2E3CB0AC179}"/>
              </a:ext>
            </a:extLst>
          </p:cNvPr>
          <p:cNvSpPr/>
          <p:nvPr/>
        </p:nvSpPr>
        <p:spPr>
          <a:xfrm>
            <a:off x="4476606" y="2404532"/>
            <a:ext cx="943256" cy="1504601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A9CB0269-2C6E-01DF-4182-47D4854089D1}"/>
              </a:ext>
            </a:extLst>
          </p:cNvPr>
          <p:cNvSpPr txBox="1">
            <a:spLocks/>
          </p:cNvSpPr>
          <p:nvPr/>
        </p:nvSpPr>
        <p:spPr>
          <a:xfrm>
            <a:off x="5501294" y="2804954"/>
            <a:ext cx="2168369" cy="5928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700" b="1" dirty="0">
                <a:solidFill>
                  <a:srgbClr val="7A66AA"/>
                </a:solidFill>
                <a:latin typeface="Montserrat" pitchFamily="2" charset="0"/>
              </a:rPr>
              <a:t>594 893 200</a:t>
            </a:r>
          </a:p>
          <a:p>
            <a:pPr>
              <a:lnSpc>
                <a:spcPct val="100000"/>
              </a:lnSpc>
            </a:pPr>
            <a:r>
              <a:rPr lang="ru-RU" sz="1700" dirty="0">
                <a:solidFill>
                  <a:srgbClr val="7A66AA"/>
                </a:solidFill>
                <a:latin typeface="Montserrat" pitchFamily="2" charset="0"/>
              </a:rPr>
              <a:t>рублей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4B93A7C-BF97-5C10-53CE-D7CF423DB998}"/>
              </a:ext>
            </a:extLst>
          </p:cNvPr>
          <p:cNvSpPr txBox="1">
            <a:spLocks/>
          </p:cNvSpPr>
          <p:nvPr/>
        </p:nvSpPr>
        <p:spPr>
          <a:xfrm>
            <a:off x="5491656" y="3368055"/>
            <a:ext cx="1734242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областной бюджет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8A92FA53-551F-67AC-A262-0C93729F4A5F}"/>
              </a:ext>
            </a:extLst>
          </p:cNvPr>
          <p:cNvSpPr/>
          <p:nvPr/>
        </p:nvSpPr>
        <p:spPr>
          <a:xfrm>
            <a:off x="4476606" y="1490133"/>
            <a:ext cx="943256" cy="914399"/>
          </a:xfrm>
          <a:prstGeom prst="rect">
            <a:avLst/>
          </a:prstGeom>
          <a:solidFill>
            <a:srgbClr val="9CC2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610FDEF6-B2AD-4C8D-3C47-0AC763B2CA87}"/>
              </a:ext>
            </a:extLst>
          </p:cNvPr>
          <p:cNvSpPr txBox="1">
            <a:spLocks/>
          </p:cNvSpPr>
          <p:nvPr/>
        </p:nvSpPr>
        <p:spPr>
          <a:xfrm>
            <a:off x="5501294" y="1624938"/>
            <a:ext cx="2168369" cy="5928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700" b="1" dirty="0" smtClean="0">
                <a:solidFill>
                  <a:srgbClr val="7A66AA"/>
                </a:solidFill>
                <a:latin typeface="Montserrat" pitchFamily="2" charset="0"/>
              </a:rPr>
              <a:t>197 </a:t>
            </a:r>
            <a:r>
              <a:rPr lang="ru-RU" sz="1700" b="1" dirty="0" smtClean="0">
                <a:solidFill>
                  <a:srgbClr val="7A66AA"/>
                </a:solidFill>
                <a:latin typeface="Montserrat" pitchFamily="2" charset="0"/>
              </a:rPr>
              <a:t>617</a:t>
            </a:r>
            <a:r>
              <a:rPr lang="ru-RU" sz="1700" b="1" dirty="0" smtClean="0">
                <a:solidFill>
                  <a:srgbClr val="7A66AA"/>
                </a:solidFill>
                <a:latin typeface="Montserrat" pitchFamily="2" charset="0"/>
              </a:rPr>
              <a:t> </a:t>
            </a:r>
            <a:r>
              <a:rPr lang="ru-RU" sz="1700" b="1" dirty="0">
                <a:solidFill>
                  <a:srgbClr val="7A66AA"/>
                </a:solidFill>
                <a:latin typeface="Montserrat" pitchFamily="2" charset="0"/>
              </a:rPr>
              <a:t>7</a:t>
            </a:r>
            <a:r>
              <a:rPr lang="ru-RU" sz="1700" b="1" dirty="0" smtClean="0">
                <a:solidFill>
                  <a:srgbClr val="7A66AA"/>
                </a:solidFill>
                <a:latin typeface="Montserrat" pitchFamily="2" charset="0"/>
              </a:rPr>
              <a:t>00</a:t>
            </a:r>
            <a:endParaRPr lang="ru-RU" sz="1700" b="1" dirty="0">
              <a:solidFill>
                <a:srgbClr val="7A66AA"/>
              </a:solidFill>
              <a:latin typeface="Montserrat" pitchFamily="2" charset="0"/>
            </a:endParaRPr>
          </a:p>
          <a:p>
            <a:pPr>
              <a:lnSpc>
                <a:spcPct val="100000"/>
              </a:lnSpc>
            </a:pPr>
            <a:r>
              <a:rPr lang="ru-RU" sz="1700" dirty="0">
                <a:solidFill>
                  <a:srgbClr val="7A66AA"/>
                </a:solidFill>
                <a:latin typeface="Montserrat" pitchFamily="2" charset="0"/>
              </a:rPr>
              <a:t>рублей</a:t>
            </a: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xmlns="" id="{CA46A73C-E3F6-792F-BE67-006A6F9E4EA9}"/>
              </a:ext>
            </a:extLst>
          </p:cNvPr>
          <p:cNvSpPr txBox="1">
            <a:spLocks/>
          </p:cNvSpPr>
          <p:nvPr/>
        </p:nvSpPr>
        <p:spPr>
          <a:xfrm>
            <a:off x="5491655" y="2188039"/>
            <a:ext cx="2178007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федеральный бюджет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(24% от общего объёма)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A3385827-69D7-F388-7040-D4975EF7DA0F}"/>
              </a:ext>
            </a:extLst>
          </p:cNvPr>
          <p:cNvCxnSpPr>
            <a:cxnSpLocks/>
          </p:cNvCxnSpPr>
          <p:nvPr/>
        </p:nvCxnSpPr>
        <p:spPr>
          <a:xfrm flipV="1">
            <a:off x="7574066" y="1416963"/>
            <a:ext cx="909691" cy="310234"/>
          </a:xfrm>
          <a:prstGeom prst="line">
            <a:avLst/>
          </a:prstGeom>
          <a:ln w="50800">
            <a:solidFill>
              <a:srgbClr val="BDCC0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27FBA4EE-BCB4-B2F4-83D3-0FFFDD374396}"/>
              </a:ext>
            </a:extLst>
          </p:cNvPr>
          <p:cNvCxnSpPr>
            <a:cxnSpLocks/>
          </p:cNvCxnSpPr>
          <p:nvPr/>
        </p:nvCxnSpPr>
        <p:spPr>
          <a:xfrm>
            <a:off x="7604435" y="2428747"/>
            <a:ext cx="879322" cy="1476817"/>
          </a:xfrm>
          <a:prstGeom prst="line">
            <a:avLst/>
          </a:prstGeom>
          <a:ln w="50800">
            <a:solidFill>
              <a:srgbClr val="BDCC0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2A1C4DD6-79ED-E491-6FA4-ECD3DE762139}"/>
              </a:ext>
            </a:extLst>
          </p:cNvPr>
          <p:cNvSpPr/>
          <p:nvPr/>
        </p:nvSpPr>
        <p:spPr>
          <a:xfrm>
            <a:off x="8590686" y="3655731"/>
            <a:ext cx="943256" cy="253401"/>
          </a:xfrm>
          <a:prstGeom prst="rect">
            <a:avLst/>
          </a:prstGeom>
          <a:solidFill>
            <a:srgbClr val="FF1A97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301C2C70-CB02-0A49-91BF-156B347F977D}"/>
              </a:ext>
            </a:extLst>
          </p:cNvPr>
          <p:cNvSpPr/>
          <p:nvPr/>
        </p:nvSpPr>
        <p:spPr>
          <a:xfrm>
            <a:off x="8590686" y="3103761"/>
            <a:ext cx="943256" cy="551849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520A6C90-5CD4-4A0F-933A-72493F2012D3}"/>
              </a:ext>
            </a:extLst>
          </p:cNvPr>
          <p:cNvSpPr/>
          <p:nvPr/>
        </p:nvSpPr>
        <p:spPr>
          <a:xfrm>
            <a:off x="8590686" y="2683875"/>
            <a:ext cx="943256" cy="477883"/>
          </a:xfrm>
          <a:prstGeom prst="rect">
            <a:avLst/>
          </a:prstGeom>
          <a:solidFill>
            <a:srgbClr val="FF58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Заголовок 1">
            <a:extLst>
              <a:ext uri="{FF2B5EF4-FFF2-40B4-BE49-F238E27FC236}">
                <a16:creationId xmlns:a16="http://schemas.microsoft.com/office/drawing/2014/main" xmlns="" id="{F36D8CCC-333D-E149-E20B-ECD1E95111DD}"/>
              </a:ext>
            </a:extLst>
          </p:cNvPr>
          <p:cNvSpPr txBox="1">
            <a:spLocks/>
          </p:cNvSpPr>
          <p:nvPr/>
        </p:nvSpPr>
        <p:spPr>
          <a:xfrm>
            <a:off x="9681960" y="1371602"/>
            <a:ext cx="2168369" cy="5928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400" dirty="0" smtClean="0">
                <a:solidFill>
                  <a:srgbClr val="7A66AA"/>
                </a:solidFill>
                <a:latin typeface="Montserrat" pitchFamily="2" charset="0"/>
              </a:rPr>
              <a:t>Регион для молодых</a:t>
            </a:r>
            <a:endParaRPr lang="ru-RU" sz="1400" dirty="0">
              <a:solidFill>
                <a:srgbClr val="7A66AA"/>
              </a:solidFill>
              <a:latin typeface="Montserrat" pitchFamily="2" charset="0"/>
            </a:endParaRPr>
          </a:p>
          <a:p>
            <a:pPr>
              <a:lnSpc>
                <a:spcPct val="100000"/>
              </a:lnSpc>
            </a:pPr>
            <a:r>
              <a:rPr lang="ru-RU" sz="1700" b="1" dirty="0">
                <a:solidFill>
                  <a:srgbClr val="7A66AA"/>
                </a:solidFill>
                <a:latin typeface="Montserrat" pitchFamily="2" charset="0"/>
              </a:rPr>
              <a:t>138 465 600</a:t>
            </a:r>
            <a:endParaRPr lang="ru-RU" sz="1700" dirty="0">
              <a:solidFill>
                <a:srgbClr val="7A66AA"/>
              </a:solidFill>
              <a:latin typeface="Montserrat" pitchFamily="2" charset="0"/>
            </a:endParaRPr>
          </a:p>
        </p:txBody>
      </p:sp>
      <p:sp>
        <p:nvSpPr>
          <p:cNvPr id="60" name="Заголовок 1">
            <a:extLst>
              <a:ext uri="{FF2B5EF4-FFF2-40B4-BE49-F238E27FC236}">
                <a16:creationId xmlns:a16="http://schemas.microsoft.com/office/drawing/2014/main" xmlns="" id="{41C2BE7B-FE4F-A71E-23CB-CDF0447AE61D}"/>
              </a:ext>
            </a:extLst>
          </p:cNvPr>
          <p:cNvSpPr txBox="1">
            <a:spLocks/>
          </p:cNvSpPr>
          <p:nvPr/>
        </p:nvSpPr>
        <p:spPr>
          <a:xfrm>
            <a:off x="9681960" y="1893101"/>
            <a:ext cx="2168369" cy="5928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400" dirty="0" smtClean="0">
                <a:solidFill>
                  <a:srgbClr val="7A66AA"/>
                </a:solidFill>
                <a:latin typeface="Montserrat" pitchFamily="2" charset="0"/>
              </a:rPr>
              <a:t>Регион добрых дел</a:t>
            </a:r>
            <a:endParaRPr lang="ru-RU" sz="1400" dirty="0">
              <a:solidFill>
                <a:srgbClr val="7A66AA"/>
              </a:solidFill>
              <a:latin typeface="Montserrat" pitchFamily="2" charset="0"/>
            </a:endParaRPr>
          </a:p>
          <a:p>
            <a:pPr>
              <a:lnSpc>
                <a:spcPct val="100000"/>
              </a:lnSpc>
            </a:pPr>
            <a:r>
              <a:rPr lang="ru-RU" sz="1700" b="1" dirty="0">
                <a:solidFill>
                  <a:srgbClr val="7A66AA"/>
                </a:solidFill>
                <a:latin typeface="Montserrat" pitchFamily="2" charset="0"/>
              </a:rPr>
              <a:t>10 389 600</a:t>
            </a:r>
            <a:endParaRPr lang="ru-RU" sz="1700" dirty="0">
              <a:solidFill>
                <a:srgbClr val="7A66AA"/>
              </a:solidFill>
              <a:latin typeface="Montserrat" pitchFamily="2" charset="0"/>
            </a:endParaRPr>
          </a:p>
        </p:txBody>
      </p:sp>
      <p:sp>
        <p:nvSpPr>
          <p:cNvPr id="61" name="Заголовок 1">
            <a:extLst>
              <a:ext uri="{FF2B5EF4-FFF2-40B4-BE49-F238E27FC236}">
                <a16:creationId xmlns:a16="http://schemas.microsoft.com/office/drawing/2014/main" xmlns="" id="{D06FF7D0-3805-39C5-5D10-50ED1A071E6C}"/>
              </a:ext>
            </a:extLst>
          </p:cNvPr>
          <p:cNvSpPr txBox="1">
            <a:spLocks/>
          </p:cNvSpPr>
          <p:nvPr/>
        </p:nvSpPr>
        <p:spPr>
          <a:xfrm>
            <a:off x="9681959" y="2469273"/>
            <a:ext cx="2316388" cy="5928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400" dirty="0" smtClean="0">
                <a:solidFill>
                  <a:srgbClr val="7A66AA"/>
                </a:solidFill>
                <a:latin typeface="Montserrat" pitchFamily="2" charset="0"/>
              </a:rPr>
              <a:t>Обеспечение жильем</a:t>
            </a:r>
            <a:endParaRPr lang="ru-RU" sz="1400" dirty="0">
              <a:solidFill>
                <a:srgbClr val="7A66AA"/>
              </a:solidFill>
              <a:latin typeface="Montserrat" pitchFamily="2" charset="0"/>
            </a:endParaRPr>
          </a:p>
          <a:p>
            <a:pPr>
              <a:lnSpc>
                <a:spcPct val="100000"/>
              </a:lnSpc>
            </a:pPr>
            <a:r>
              <a:rPr lang="ru-RU" sz="1700" b="1" dirty="0" smtClean="0">
                <a:solidFill>
                  <a:srgbClr val="7A66AA"/>
                </a:solidFill>
                <a:latin typeface="Montserrat" pitchFamily="2" charset="0"/>
              </a:rPr>
              <a:t>48 651 </a:t>
            </a:r>
            <a:r>
              <a:rPr lang="ru-RU" sz="1700" b="1" dirty="0">
                <a:solidFill>
                  <a:srgbClr val="7A66AA"/>
                </a:solidFill>
                <a:latin typeface="Montserrat" pitchFamily="2" charset="0"/>
              </a:rPr>
              <a:t>8</a:t>
            </a:r>
            <a:r>
              <a:rPr lang="ru-RU" sz="1700" b="1" dirty="0" smtClean="0">
                <a:solidFill>
                  <a:srgbClr val="7A66AA"/>
                </a:solidFill>
                <a:latin typeface="Montserrat" pitchFamily="2" charset="0"/>
              </a:rPr>
              <a:t>00</a:t>
            </a:r>
            <a:endParaRPr lang="ru-RU" sz="1700" dirty="0">
              <a:solidFill>
                <a:srgbClr val="7A66AA"/>
              </a:solidFill>
              <a:latin typeface="Montserrat" pitchFamily="2" charset="0"/>
            </a:endParaRPr>
          </a:p>
        </p:txBody>
      </p:sp>
      <p:sp>
        <p:nvSpPr>
          <p:cNvPr id="62" name="Заголовок 1">
            <a:extLst>
              <a:ext uri="{FF2B5EF4-FFF2-40B4-BE49-F238E27FC236}">
                <a16:creationId xmlns:a16="http://schemas.microsoft.com/office/drawing/2014/main" xmlns="" id="{4AFF4FB8-58F3-3FAB-4107-3D91EE2B04DF}"/>
              </a:ext>
            </a:extLst>
          </p:cNvPr>
          <p:cNvSpPr txBox="1">
            <a:spLocks/>
          </p:cNvSpPr>
          <p:nvPr/>
        </p:nvSpPr>
        <p:spPr>
          <a:xfrm>
            <a:off x="9681959" y="3030981"/>
            <a:ext cx="2168369" cy="5928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700" dirty="0">
                <a:solidFill>
                  <a:srgbClr val="7A66AA"/>
                </a:solidFill>
                <a:latin typeface="Montserrat" pitchFamily="2" charset="0"/>
              </a:rPr>
              <a:t>Увековечение памяти</a:t>
            </a:r>
          </a:p>
          <a:p>
            <a:pPr>
              <a:lnSpc>
                <a:spcPct val="100000"/>
              </a:lnSpc>
            </a:pPr>
            <a:r>
              <a:rPr lang="ru-RU" sz="1700" b="1" dirty="0">
                <a:solidFill>
                  <a:srgbClr val="7A66AA"/>
                </a:solidFill>
                <a:latin typeface="Montserrat" pitchFamily="2" charset="0"/>
              </a:rPr>
              <a:t>110 700</a:t>
            </a:r>
            <a:endParaRPr lang="ru-RU" sz="1700" dirty="0">
              <a:solidFill>
                <a:srgbClr val="7A66AA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00263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0BDB24E-DD49-5D88-2F5A-2375D0003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-2046384"/>
            <a:ext cx="3591898" cy="340032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C7666EF-0F13-8D0F-D553-35CBBBF8636E}"/>
              </a:ext>
            </a:extLst>
          </p:cNvPr>
          <p:cNvSpPr/>
          <p:nvPr/>
        </p:nvSpPr>
        <p:spPr>
          <a:xfrm>
            <a:off x="0" y="-29549"/>
            <a:ext cx="1206499" cy="6917099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aponomarev\Desktop\Макеты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C1D160B-F50B-7DEF-71C1-FD161DA3D2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F8E2A54-01BF-9ED6-65BA-AC467DC9EDAC}"/>
              </a:ext>
            </a:extLst>
          </p:cNvPr>
          <p:cNvSpPr txBox="1">
            <a:spLocks/>
          </p:cNvSpPr>
          <p:nvPr/>
        </p:nvSpPr>
        <p:spPr>
          <a:xfrm>
            <a:off x="1" y="821606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Инфраструктура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A4DC4A0C-AF71-B7BC-DAF2-4B8B9CF70F14}"/>
              </a:ext>
            </a:extLst>
          </p:cNvPr>
          <p:cNvSpPr/>
          <p:nvPr/>
        </p:nvSpPr>
        <p:spPr>
          <a:xfrm>
            <a:off x="1494226" y="3875795"/>
            <a:ext cx="3245243" cy="1032873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2F32486F-295C-F206-6386-9A1B5C41DEB8}"/>
              </a:ext>
            </a:extLst>
          </p:cNvPr>
          <p:cNvSpPr/>
          <p:nvPr/>
        </p:nvSpPr>
        <p:spPr>
          <a:xfrm>
            <a:off x="4890142" y="4976189"/>
            <a:ext cx="3245243" cy="1107842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E5654E44-2B44-6D97-1C35-E9015BA4BB82}"/>
              </a:ext>
            </a:extLst>
          </p:cNvPr>
          <p:cNvSpPr/>
          <p:nvPr/>
        </p:nvSpPr>
        <p:spPr>
          <a:xfrm>
            <a:off x="8286057" y="4829196"/>
            <a:ext cx="3245243" cy="1254835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EAAE155A-44FB-CEA2-2B7C-A05616BF0E65}"/>
              </a:ext>
            </a:extLst>
          </p:cNvPr>
          <p:cNvSpPr/>
          <p:nvPr/>
        </p:nvSpPr>
        <p:spPr>
          <a:xfrm>
            <a:off x="1494226" y="2448096"/>
            <a:ext cx="3245243" cy="855327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0FD512A2-B82B-1442-C189-0E90D0B8C969}"/>
              </a:ext>
            </a:extLst>
          </p:cNvPr>
          <p:cNvSpPr/>
          <p:nvPr/>
        </p:nvSpPr>
        <p:spPr>
          <a:xfrm>
            <a:off x="4890142" y="2448096"/>
            <a:ext cx="3245243" cy="1428901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A6D28134-157F-2034-43FB-368FBA60CFDE}"/>
              </a:ext>
            </a:extLst>
          </p:cNvPr>
          <p:cNvSpPr/>
          <p:nvPr/>
        </p:nvSpPr>
        <p:spPr>
          <a:xfrm>
            <a:off x="8286057" y="2448096"/>
            <a:ext cx="3245243" cy="1036321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Заголовок 1">
            <a:extLst>
              <a:ext uri="{FF2B5EF4-FFF2-40B4-BE49-F238E27FC236}">
                <a16:creationId xmlns:a16="http://schemas.microsoft.com/office/drawing/2014/main" xmlns="" id="{72962199-6356-C3A1-71AA-E48A8D43CA7D}"/>
              </a:ext>
            </a:extLst>
          </p:cNvPr>
          <p:cNvSpPr txBox="1">
            <a:spLocks/>
          </p:cNvSpPr>
          <p:nvPr/>
        </p:nvSpPr>
        <p:spPr>
          <a:xfrm>
            <a:off x="1431930" y="230400"/>
            <a:ext cx="10760070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Учреждения молодёжной политики </a:t>
            </a:r>
          </a:p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в Архангельской области</a:t>
            </a:r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xmlns="" id="{413EB9A7-A708-4B9F-7506-F460F1C60445}"/>
              </a:ext>
            </a:extLst>
          </p:cNvPr>
          <p:cNvSpPr txBox="1">
            <a:spLocks/>
          </p:cNvSpPr>
          <p:nvPr/>
        </p:nvSpPr>
        <p:spPr>
          <a:xfrm>
            <a:off x="1623558" y="2725340"/>
            <a:ext cx="3115911" cy="5434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500" dirty="0">
                <a:solidFill>
                  <a:srgbClr val="7A66AA"/>
                </a:solidFill>
                <a:latin typeface="Montserrat Medium" pitchFamily="2" charset="0"/>
              </a:rPr>
              <a:t>Многофункциональный молодежный центр</a:t>
            </a:r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xmlns="" id="{F0173B09-5892-A728-6D2F-4F98E043A75F}"/>
              </a:ext>
            </a:extLst>
          </p:cNvPr>
          <p:cNvSpPr txBox="1">
            <a:spLocks/>
          </p:cNvSpPr>
          <p:nvPr/>
        </p:nvSpPr>
        <p:spPr>
          <a:xfrm>
            <a:off x="5022910" y="2840675"/>
            <a:ext cx="3118678" cy="10363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500" dirty="0">
                <a:solidFill>
                  <a:srgbClr val="7A66AA"/>
                </a:solidFill>
                <a:latin typeface="Montserrat Medium" pitchFamily="2" charset="0"/>
              </a:rPr>
              <a:t>Молодежный центр /</a:t>
            </a:r>
          </a:p>
          <a:p>
            <a:pPr>
              <a:lnSpc>
                <a:spcPct val="100000"/>
              </a:lnSpc>
            </a:pPr>
            <a:r>
              <a:rPr lang="ru-RU" sz="1500" dirty="0">
                <a:solidFill>
                  <a:srgbClr val="7A66AA"/>
                </a:solidFill>
                <a:latin typeface="Montserrat Medium" pitchFamily="2" charset="0"/>
              </a:rPr>
              <a:t>Подростковый досуговый центр /</a:t>
            </a:r>
          </a:p>
          <a:p>
            <a:pPr>
              <a:lnSpc>
                <a:spcPct val="100000"/>
              </a:lnSpc>
            </a:pPr>
            <a:r>
              <a:rPr lang="ru-RU" sz="1500" dirty="0">
                <a:solidFill>
                  <a:srgbClr val="7A66AA"/>
                </a:solidFill>
                <a:latin typeface="Montserrat Medium" pitchFamily="2" charset="0"/>
              </a:rPr>
              <a:t>Молодежное пространство</a:t>
            </a:r>
          </a:p>
        </p:txBody>
      </p:sp>
      <p:sp>
        <p:nvSpPr>
          <p:cNvPr id="46" name="Заголовок 1">
            <a:extLst>
              <a:ext uri="{FF2B5EF4-FFF2-40B4-BE49-F238E27FC236}">
                <a16:creationId xmlns:a16="http://schemas.microsoft.com/office/drawing/2014/main" xmlns="" id="{43F4B610-B5FA-ACB3-5EC0-815720315806}"/>
              </a:ext>
            </a:extLst>
          </p:cNvPr>
          <p:cNvSpPr txBox="1">
            <a:spLocks/>
          </p:cNvSpPr>
          <p:nvPr/>
        </p:nvSpPr>
        <p:spPr>
          <a:xfrm>
            <a:off x="8422261" y="2886580"/>
            <a:ext cx="3109040" cy="4337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500" dirty="0">
                <a:solidFill>
                  <a:srgbClr val="7A66AA"/>
                </a:solidFill>
                <a:latin typeface="Montserrat Medium" pitchFamily="2" charset="0"/>
              </a:rPr>
              <a:t>Арт-резиденция /</a:t>
            </a:r>
          </a:p>
          <a:p>
            <a:pPr>
              <a:lnSpc>
                <a:spcPct val="100000"/>
              </a:lnSpc>
            </a:pPr>
            <a:r>
              <a:rPr lang="ru-RU" sz="1500" dirty="0">
                <a:solidFill>
                  <a:srgbClr val="7A66AA"/>
                </a:solidFill>
                <a:latin typeface="Montserrat Medium" pitchFamily="2" charset="0"/>
              </a:rPr>
              <a:t>Креативное пространство</a:t>
            </a:r>
          </a:p>
        </p:txBody>
      </p:sp>
      <p:sp>
        <p:nvSpPr>
          <p:cNvPr id="47" name="Заголовок 1">
            <a:extLst>
              <a:ext uri="{FF2B5EF4-FFF2-40B4-BE49-F238E27FC236}">
                <a16:creationId xmlns:a16="http://schemas.microsoft.com/office/drawing/2014/main" xmlns="" id="{B3CBBF43-BEF6-787F-9D16-9524274F3EEA}"/>
              </a:ext>
            </a:extLst>
          </p:cNvPr>
          <p:cNvSpPr txBox="1">
            <a:spLocks/>
          </p:cNvSpPr>
          <p:nvPr/>
        </p:nvSpPr>
        <p:spPr>
          <a:xfrm>
            <a:off x="1620792" y="4083870"/>
            <a:ext cx="3118678" cy="4337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500" dirty="0">
                <a:solidFill>
                  <a:srgbClr val="7A66AA"/>
                </a:solidFill>
                <a:latin typeface="Montserrat Medium" pitchFamily="2" charset="0"/>
              </a:rPr>
              <a:t>Центр </a:t>
            </a:r>
          </a:p>
          <a:p>
            <a:pPr>
              <a:lnSpc>
                <a:spcPct val="100000"/>
              </a:lnSpc>
            </a:pPr>
            <a:r>
              <a:rPr lang="ru-RU" sz="1500" dirty="0">
                <a:solidFill>
                  <a:srgbClr val="7A66AA"/>
                </a:solidFill>
                <a:latin typeface="Montserrat Medium" pitchFamily="2" charset="0"/>
              </a:rPr>
              <a:t>психологической поддержки</a:t>
            </a:r>
          </a:p>
        </p:txBody>
      </p:sp>
      <p:sp>
        <p:nvSpPr>
          <p:cNvPr id="48" name="Заголовок 1">
            <a:extLst>
              <a:ext uri="{FF2B5EF4-FFF2-40B4-BE49-F238E27FC236}">
                <a16:creationId xmlns:a16="http://schemas.microsoft.com/office/drawing/2014/main" xmlns="" id="{D00E477C-29C4-4997-42DC-7C4B66D5BEE6}"/>
              </a:ext>
            </a:extLst>
          </p:cNvPr>
          <p:cNvSpPr txBox="1">
            <a:spLocks/>
          </p:cNvSpPr>
          <p:nvPr/>
        </p:nvSpPr>
        <p:spPr>
          <a:xfrm>
            <a:off x="5144839" y="5235193"/>
            <a:ext cx="3118678" cy="4337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500" dirty="0">
                <a:solidFill>
                  <a:srgbClr val="7A66AA"/>
                </a:solidFill>
                <a:latin typeface="Montserrat Medium" pitchFamily="2" charset="0"/>
              </a:rPr>
              <a:t>Центр патриотического воспитания</a:t>
            </a:r>
          </a:p>
        </p:txBody>
      </p:sp>
      <p:sp>
        <p:nvSpPr>
          <p:cNvPr id="49" name="Заголовок 1">
            <a:extLst>
              <a:ext uri="{FF2B5EF4-FFF2-40B4-BE49-F238E27FC236}">
                <a16:creationId xmlns:a16="http://schemas.microsoft.com/office/drawing/2014/main" xmlns="" id="{6BA4D90D-852E-7462-6B9A-885C81725E9B}"/>
              </a:ext>
            </a:extLst>
          </p:cNvPr>
          <p:cNvSpPr txBox="1">
            <a:spLocks/>
          </p:cNvSpPr>
          <p:nvPr/>
        </p:nvSpPr>
        <p:spPr>
          <a:xfrm>
            <a:off x="8419494" y="5119333"/>
            <a:ext cx="3118678" cy="4337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500" dirty="0">
                <a:solidFill>
                  <a:srgbClr val="7A66AA"/>
                </a:solidFill>
                <a:latin typeface="Montserrat Medium" pitchFamily="2" charset="0"/>
              </a:rPr>
              <a:t>Ресурсный центр добровольчества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0D1DA270-1E60-020F-B9FE-3468415FF949}"/>
              </a:ext>
            </a:extLst>
          </p:cNvPr>
          <p:cNvSpPr/>
          <p:nvPr/>
        </p:nvSpPr>
        <p:spPr>
          <a:xfrm>
            <a:off x="1487354" y="5446012"/>
            <a:ext cx="3245243" cy="843625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Заголовок 1">
            <a:extLst>
              <a:ext uri="{FF2B5EF4-FFF2-40B4-BE49-F238E27FC236}">
                <a16:creationId xmlns:a16="http://schemas.microsoft.com/office/drawing/2014/main" xmlns="" id="{EBEE8FBA-0818-F30C-34BE-3A0D458F3CEA}"/>
              </a:ext>
            </a:extLst>
          </p:cNvPr>
          <p:cNvSpPr txBox="1">
            <a:spLocks/>
          </p:cNvSpPr>
          <p:nvPr/>
        </p:nvSpPr>
        <p:spPr>
          <a:xfrm>
            <a:off x="1620791" y="5698041"/>
            <a:ext cx="1942111" cy="4337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500" dirty="0">
                <a:solidFill>
                  <a:srgbClr val="7A66AA"/>
                </a:solidFill>
                <a:latin typeface="Montserrat Medium" pitchFamily="2" charset="0"/>
              </a:rPr>
              <a:t>Стационарный лагерь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1E017A2B-2417-BC2A-FBA9-FBC42BA48E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576" y="1774176"/>
            <a:ext cx="2028712" cy="935571"/>
          </a:xfrm>
          <a:prstGeom prst="rect">
            <a:avLst/>
          </a:prstGeom>
        </p:spPr>
      </p:pic>
      <p:sp>
        <p:nvSpPr>
          <p:cNvPr id="59" name="Заголовок 1">
            <a:extLst>
              <a:ext uri="{FF2B5EF4-FFF2-40B4-BE49-F238E27FC236}">
                <a16:creationId xmlns:a16="http://schemas.microsoft.com/office/drawing/2014/main" xmlns="" id="{B8493D08-4BAF-581D-7B56-2CB77E5CA338}"/>
              </a:ext>
            </a:extLst>
          </p:cNvPr>
          <p:cNvSpPr txBox="1">
            <a:spLocks/>
          </p:cNvSpPr>
          <p:nvPr/>
        </p:nvSpPr>
        <p:spPr>
          <a:xfrm>
            <a:off x="5020144" y="2097560"/>
            <a:ext cx="1075856" cy="79793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5000" b="1" i="1" dirty="0">
                <a:solidFill>
                  <a:srgbClr val="F07B26"/>
                </a:solidFill>
                <a:latin typeface="Montserrat Black" pitchFamily="2" charset="0"/>
              </a:rPr>
              <a:t>25</a:t>
            </a:r>
            <a:endParaRPr lang="ru-RU" sz="5000" b="1" i="1" dirty="0">
              <a:latin typeface="Montserrat Black" pitchFamily="2" charset="0"/>
            </a:endParaRP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68D2F935-A955-5D85-1FBC-DB249BA52E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13" y="1776128"/>
            <a:ext cx="1212083" cy="897839"/>
          </a:xfrm>
          <a:prstGeom prst="rect">
            <a:avLst/>
          </a:prstGeom>
        </p:spPr>
      </p:pic>
      <p:sp>
        <p:nvSpPr>
          <p:cNvPr id="64" name="Заголовок 1">
            <a:extLst>
              <a:ext uri="{FF2B5EF4-FFF2-40B4-BE49-F238E27FC236}">
                <a16:creationId xmlns:a16="http://schemas.microsoft.com/office/drawing/2014/main" xmlns="" id="{09106BDD-26AC-B9E0-4B2E-0A72416CCBF6}"/>
              </a:ext>
            </a:extLst>
          </p:cNvPr>
          <p:cNvSpPr txBox="1">
            <a:spLocks/>
          </p:cNvSpPr>
          <p:nvPr/>
        </p:nvSpPr>
        <p:spPr>
          <a:xfrm>
            <a:off x="1703759" y="2012711"/>
            <a:ext cx="651514" cy="79793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5000" b="1" i="1" dirty="0">
                <a:solidFill>
                  <a:srgbClr val="F07B26"/>
                </a:solidFill>
                <a:latin typeface="Montserrat Black" panose="020B0604020202020204" charset="-52"/>
              </a:rPr>
              <a:t>6</a:t>
            </a:r>
            <a:endParaRPr lang="ru-RU" sz="5000" b="1" i="1" dirty="0">
              <a:latin typeface="Montserrat Black" panose="020B0604020202020204" charset="-52"/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4CDED1F1-EEA3-D4B4-BC1A-7AF0EC1FAB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573" y="3440583"/>
            <a:ext cx="950669" cy="1021614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209C080A-3016-4F72-D0FA-7D7CFDD428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514" y="3941264"/>
            <a:ext cx="1913419" cy="977660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6BE469E6-06D6-09AF-06CF-59F5E6F6A6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26" y="1641593"/>
            <a:ext cx="1349060" cy="1041380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E9A9BD45-0966-ED0D-E7D1-066A4CEBC1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22" y="4181898"/>
            <a:ext cx="1443199" cy="100688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895E018A-1B10-9A1C-5E66-12C0E68E44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912" y="5131036"/>
            <a:ext cx="1523511" cy="781288"/>
          </a:xfrm>
          <a:prstGeom prst="rect">
            <a:avLst/>
          </a:prstGeom>
        </p:spPr>
      </p:pic>
      <p:sp>
        <p:nvSpPr>
          <p:cNvPr id="70" name="Заголовок 1">
            <a:extLst>
              <a:ext uri="{FF2B5EF4-FFF2-40B4-BE49-F238E27FC236}">
                <a16:creationId xmlns:a16="http://schemas.microsoft.com/office/drawing/2014/main" xmlns="" id="{CB497209-B292-CB56-D5B8-57B22CB36A09}"/>
              </a:ext>
            </a:extLst>
          </p:cNvPr>
          <p:cNvSpPr txBox="1">
            <a:spLocks/>
          </p:cNvSpPr>
          <p:nvPr/>
        </p:nvSpPr>
        <p:spPr>
          <a:xfrm>
            <a:off x="8684924" y="2067478"/>
            <a:ext cx="651514" cy="79793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5000" b="1" i="1" dirty="0">
                <a:solidFill>
                  <a:srgbClr val="F07B26"/>
                </a:solidFill>
                <a:latin typeface="Montserrat Black" pitchFamily="2" charset="0"/>
              </a:rPr>
              <a:t>1</a:t>
            </a:r>
            <a:endParaRPr lang="ru-RU" sz="5000" b="1" i="1" dirty="0">
              <a:latin typeface="Montserrat Black" pitchFamily="2" charset="0"/>
            </a:endParaRPr>
          </a:p>
        </p:txBody>
      </p:sp>
      <p:sp>
        <p:nvSpPr>
          <p:cNvPr id="71" name="Заголовок 1">
            <a:extLst>
              <a:ext uri="{FF2B5EF4-FFF2-40B4-BE49-F238E27FC236}">
                <a16:creationId xmlns:a16="http://schemas.microsoft.com/office/drawing/2014/main" xmlns="" id="{72C285F2-62F8-45BC-BE5D-1D377771779D}"/>
              </a:ext>
            </a:extLst>
          </p:cNvPr>
          <p:cNvSpPr txBox="1">
            <a:spLocks/>
          </p:cNvSpPr>
          <p:nvPr/>
        </p:nvSpPr>
        <p:spPr>
          <a:xfrm>
            <a:off x="1767776" y="3412847"/>
            <a:ext cx="651514" cy="79793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5000" b="1" i="1" dirty="0">
                <a:solidFill>
                  <a:srgbClr val="F07B26"/>
                </a:solidFill>
                <a:latin typeface="Montserrat Black" pitchFamily="2" charset="0"/>
              </a:rPr>
              <a:t>1</a:t>
            </a:r>
            <a:endParaRPr lang="ru-RU" sz="5000" b="1" i="1" dirty="0">
              <a:latin typeface="Montserrat Black" pitchFamily="2" charset="0"/>
            </a:endParaRPr>
          </a:p>
        </p:txBody>
      </p:sp>
      <p:sp>
        <p:nvSpPr>
          <p:cNvPr id="72" name="Заголовок 1">
            <a:extLst>
              <a:ext uri="{FF2B5EF4-FFF2-40B4-BE49-F238E27FC236}">
                <a16:creationId xmlns:a16="http://schemas.microsoft.com/office/drawing/2014/main" xmlns="" id="{F10B9707-BBA3-8F23-B05E-5087C1503205}"/>
              </a:ext>
            </a:extLst>
          </p:cNvPr>
          <p:cNvSpPr txBox="1">
            <a:spLocks/>
          </p:cNvSpPr>
          <p:nvPr/>
        </p:nvSpPr>
        <p:spPr>
          <a:xfrm>
            <a:off x="1767776" y="4976189"/>
            <a:ext cx="651514" cy="87773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5000" b="1" i="1" dirty="0">
                <a:solidFill>
                  <a:srgbClr val="F07B26"/>
                </a:solidFill>
                <a:latin typeface="Montserrat Black" pitchFamily="2" charset="0"/>
              </a:rPr>
              <a:t>1</a:t>
            </a:r>
            <a:endParaRPr lang="ru-RU" sz="5000" b="1" i="1" dirty="0">
              <a:latin typeface="Montserrat Black" pitchFamily="2" charset="0"/>
            </a:endParaRPr>
          </a:p>
        </p:txBody>
      </p:sp>
      <p:sp>
        <p:nvSpPr>
          <p:cNvPr id="73" name="Заголовок 1">
            <a:extLst>
              <a:ext uri="{FF2B5EF4-FFF2-40B4-BE49-F238E27FC236}">
                <a16:creationId xmlns:a16="http://schemas.microsoft.com/office/drawing/2014/main" xmlns="" id="{1D233DD2-3B88-E128-63A2-58761206F074}"/>
              </a:ext>
            </a:extLst>
          </p:cNvPr>
          <p:cNvSpPr txBox="1">
            <a:spLocks/>
          </p:cNvSpPr>
          <p:nvPr/>
        </p:nvSpPr>
        <p:spPr>
          <a:xfrm>
            <a:off x="5434775" y="4505181"/>
            <a:ext cx="651514" cy="79793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5000" b="1" i="1" dirty="0">
                <a:solidFill>
                  <a:srgbClr val="F07B26"/>
                </a:solidFill>
                <a:latin typeface="Montserrat Black" pitchFamily="2" charset="0"/>
              </a:rPr>
              <a:t>1</a:t>
            </a:r>
            <a:endParaRPr lang="ru-RU" sz="5000" b="1" i="1" dirty="0">
              <a:latin typeface="Montserrat Black" pitchFamily="2" charset="0"/>
            </a:endParaRPr>
          </a:p>
        </p:txBody>
      </p:sp>
      <p:sp>
        <p:nvSpPr>
          <p:cNvPr id="74" name="Заголовок 1">
            <a:extLst>
              <a:ext uri="{FF2B5EF4-FFF2-40B4-BE49-F238E27FC236}">
                <a16:creationId xmlns:a16="http://schemas.microsoft.com/office/drawing/2014/main" xmlns="" id="{D1AA081A-C9BD-7055-56AE-577B3484B726}"/>
              </a:ext>
            </a:extLst>
          </p:cNvPr>
          <p:cNvSpPr txBox="1">
            <a:spLocks/>
          </p:cNvSpPr>
          <p:nvPr/>
        </p:nvSpPr>
        <p:spPr>
          <a:xfrm>
            <a:off x="8648389" y="4381297"/>
            <a:ext cx="651514" cy="79793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5000" b="1" i="1" dirty="0">
                <a:solidFill>
                  <a:srgbClr val="F07B26"/>
                </a:solidFill>
                <a:latin typeface="Montserrat Black" pitchFamily="2" charset="0"/>
              </a:rPr>
              <a:t>1</a:t>
            </a:r>
            <a:endParaRPr lang="ru-RU" sz="5000" b="1" i="1" dirty="0">
              <a:latin typeface="Montserrat Black" pitchFamily="2" charset="0"/>
            </a:endParaRPr>
          </a:p>
        </p:txBody>
      </p:sp>
      <p:sp>
        <p:nvSpPr>
          <p:cNvPr id="75" name="Заголовок 1">
            <a:extLst>
              <a:ext uri="{FF2B5EF4-FFF2-40B4-BE49-F238E27FC236}">
                <a16:creationId xmlns:a16="http://schemas.microsoft.com/office/drawing/2014/main" xmlns="" id="{167CB44A-BC01-141E-D91F-563CA6D646B6}"/>
              </a:ext>
            </a:extLst>
          </p:cNvPr>
          <p:cNvSpPr txBox="1">
            <a:spLocks/>
          </p:cNvSpPr>
          <p:nvPr/>
        </p:nvSpPr>
        <p:spPr>
          <a:xfrm>
            <a:off x="9852121" y="5595900"/>
            <a:ext cx="1807346" cy="63801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5000" b="1" i="1" dirty="0">
                <a:solidFill>
                  <a:srgbClr val="F07B26"/>
                </a:solidFill>
                <a:latin typeface="Montserrat Black" pitchFamily="2" charset="0"/>
              </a:rPr>
              <a:t>8</a:t>
            </a:r>
            <a:r>
              <a:rPr lang="ru-RU" sz="1500" dirty="0">
                <a:solidFill>
                  <a:srgbClr val="7A66AA"/>
                </a:solidFill>
                <a:latin typeface="Montserrat Medium" pitchFamily="2" charset="0"/>
              </a:rPr>
              <a:t> филиалов</a:t>
            </a:r>
            <a:endParaRPr lang="ru-RU" sz="1500" b="1" i="1" dirty="0">
              <a:latin typeface="Montserrat Black" pitchFamily="2" charset="0"/>
            </a:endParaRPr>
          </a:p>
        </p:txBody>
      </p:sp>
      <p:sp>
        <p:nvSpPr>
          <p:cNvPr id="76" name="Заголовок 1">
            <a:extLst>
              <a:ext uri="{FF2B5EF4-FFF2-40B4-BE49-F238E27FC236}">
                <a16:creationId xmlns:a16="http://schemas.microsoft.com/office/drawing/2014/main" xmlns="" id="{1A079424-4B25-CD62-003A-E7A005737C99}"/>
              </a:ext>
            </a:extLst>
          </p:cNvPr>
          <p:cNvSpPr txBox="1">
            <a:spLocks/>
          </p:cNvSpPr>
          <p:nvPr/>
        </p:nvSpPr>
        <p:spPr>
          <a:xfrm>
            <a:off x="5900550" y="5668932"/>
            <a:ext cx="1050821" cy="63801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5000" b="1" i="1" dirty="0">
                <a:solidFill>
                  <a:srgbClr val="F07B26"/>
                </a:solidFill>
                <a:latin typeface="Montserrat Black" pitchFamily="2" charset="0"/>
              </a:rPr>
              <a:t>26</a:t>
            </a:r>
            <a:endParaRPr lang="ru-RU" sz="1500" b="1" i="1" dirty="0">
              <a:latin typeface="Montserrat Black" pitchFamily="2" charset="0"/>
            </a:endParaRPr>
          </a:p>
        </p:txBody>
      </p:sp>
      <p:sp>
        <p:nvSpPr>
          <p:cNvPr id="77" name="Заголовок 1">
            <a:extLst>
              <a:ext uri="{FF2B5EF4-FFF2-40B4-BE49-F238E27FC236}">
                <a16:creationId xmlns:a16="http://schemas.microsoft.com/office/drawing/2014/main" xmlns="" id="{EE0E476A-2888-9637-FEA2-9C43969FED8C}"/>
              </a:ext>
            </a:extLst>
          </p:cNvPr>
          <p:cNvSpPr txBox="1">
            <a:spLocks/>
          </p:cNvSpPr>
          <p:nvPr/>
        </p:nvSpPr>
        <p:spPr>
          <a:xfrm>
            <a:off x="6839111" y="5812770"/>
            <a:ext cx="1318814" cy="63801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500" dirty="0">
                <a:solidFill>
                  <a:srgbClr val="7A66AA"/>
                </a:solidFill>
                <a:latin typeface="Montserrat Medium" pitchFamily="2" charset="0"/>
              </a:rPr>
              <a:t>зональных центров</a:t>
            </a:r>
            <a:endParaRPr lang="ru-RU" sz="1500" b="1" i="1" dirty="0">
              <a:latin typeface="Montserrat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59025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C08A4B1F-3A62-5DE7-A184-11D02D386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702" y="311068"/>
            <a:ext cx="3148840" cy="209840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D54FA1BB-6FBE-3D32-3A72-C2E55E2F3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4811199"/>
            <a:ext cx="3591898" cy="34003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F00ADD0-D821-063C-E31A-2C97371719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239" y="4646533"/>
            <a:ext cx="3142290" cy="2094041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3D7B831E-EA10-1C05-5531-F587E3EEBC99}"/>
              </a:ext>
            </a:extLst>
          </p:cNvPr>
          <p:cNvSpPr/>
          <p:nvPr/>
        </p:nvSpPr>
        <p:spPr>
          <a:xfrm>
            <a:off x="0" y="-1"/>
            <a:ext cx="1206499" cy="6858001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aponomarev\Desktop\Макеты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6889D982-2CD6-41C4-A3A9-8092D7762AE5}"/>
              </a:ext>
            </a:extLst>
          </p:cNvPr>
          <p:cNvSpPr txBox="1">
            <a:spLocks/>
          </p:cNvSpPr>
          <p:nvPr/>
        </p:nvSpPr>
        <p:spPr>
          <a:xfrm>
            <a:off x="1" y="821606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Патриотическое </a:t>
            </a:r>
          </a:p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воспитание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pic>
        <p:nvPicPr>
          <p:cNvPr id="10" name="object 7">
            <a:extLst>
              <a:ext uri="{FF2B5EF4-FFF2-40B4-BE49-F238E27FC236}">
                <a16:creationId xmlns:a16="http://schemas.microsoft.com/office/drawing/2014/main" xmlns="" id="{510AA846-063A-5FBA-E733-D150DE04DC0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02969" y="6173359"/>
            <a:ext cx="1033243" cy="447272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27ED6291-E946-5ACD-BF99-F4CC0BFE0672}"/>
              </a:ext>
            </a:extLst>
          </p:cNvPr>
          <p:cNvSpPr txBox="1">
            <a:spLocks/>
          </p:cNvSpPr>
          <p:nvPr/>
        </p:nvSpPr>
        <p:spPr>
          <a:xfrm>
            <a:off x="1431930" y="230400"/>
            <a:ext cx="5926813" cy="5314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Патриотическое воспитание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CEEC0A7-F872-6756-8A4E-9C312798A9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E7933B36-2739-E53D-6307-D79BE38DE9DB}"/>
              </a:ext>
            </a:extLst>
          </p:cNvPr>
          <p:cNvSpPr/>
          <p:nvPr/>
        </p:nvSpPr>
        <p:spPr>
          <a:xfrm>
            <a:off x="1471411" y="760193"/>
            <a:ext cx="1936110" cy="496612"/>
          </a:xfrm>
          <a:prstGeom prst="round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AB93586C-ECD2-F3E3-977C-8C4D9A55BFBA}"/>
              </a:ext>
            </a:extLst>
          </p:cNvPr>
          <p:cNvSpPr txBox="1">
            <a:spLocks/>
          </p:cNvSpPr>
          <p:nvPr/>
        </p:nvSpPr>
        <p:spPr>
          <a:xfrm>
            <a:off x="1385262" y="815989"/>
            <a:ext cx="2197354" cy="4879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  <a:latin typeface="Montserrat" pitchFamily="2" charset="0"/>
              </a:rPr>
              <a:t>224</a:t>
            </a:r>
          </a:p>
          <a:p>
            <a:pPr algn="ctr"/>
            <a:r>
              <a:rPr lang="ru-RU" sz="1500" dirty="0">
                <a:latin typeface="Montserrat" pitchFamily="2" charset="0"/>
              </a:rPr>
              <a:t>человека повысили квалификацию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F983A43C-5CE5-0BDA-AE69-AF88A5D34253}"/>
              </a:ext>
            </a:extLst>
          </p:cNvPr>
          <p:cNvSpPr txBox="1">
            <a:spLocks/>
          </p:cNvSpPr>
          <p:nvPr/>
        </p:nvSpPr>
        <p:spPr>
          <a:xfrm>
            <a:off x="3582148" y="765946"/>
            <a:ext cx="2662517" cy="72751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000" b="1" i="1" dirty="0">
                <a:solidFill>
                  <a:srgbClr val="7A66AA"/>
                </a:solidFill>
                <a:latin typeface="Montserrat" pitchFamily="2" charset="0"/>
              </a:rPr>
              <a:t>3</a:t>
            </a:r>
          </a:p>
          <a:p>
            <a:pPr algn="ctr">
              <a:lnSpc>
                <a:spcPct val="100000"/>
              </a:lnSpc>
            </a:pPr>
            <a:r>
              <a:rPr lang="ru-RU" sz="1500" dirty="0">
                <a:latin typeface="Montserrat" pitchFamily="2" charset="0"/>
              </a:rPr>
              <a:t>учебно-методических сбора инструкторов</a:t>
            </a: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xmlns="" id="{E7933B36-2739-E53D-6307-D79BE38DE9DB}"/>
              </a:ext>
            </a:extLst>
          </p:cNvPr>
          <p:cNvSpPr/>
          <p:nvPr/>
        </p:nvSpPr>
        <p:spPr>
          <a:xfrm>
            <a:off x="6514450" y="713109"/>
            <a:ext cx="1936110" cy="496612"/>
          </a:xfrm>
          <a:prstGeom prst="round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xmlns="" id="{AB93586C-ECD2-F3E3-977C-8C4D9A55BFBA}"/>
              </a:ext>
            </a:extLst>
          </p:cNvPr>
          <p:cNvSpPr txBox="1">
            <a:spLocks/>
          </p:cNvSpPr>
          <p:nvPr/>
        </p:nvSpPr>
        <p:spPr>
          <a:xfrm>
            <a:off x="6428301" y="768905"/>
            <a:ext cx="2197354" cy="4879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  <a:latin typeface="Montserrat" pitchFamily="2" charset="0"/>
              </a:rPr>
              <a:t>337</a:t>
            </a:r>
          </a:p>
          <a:p>
            <a:pPr algn="ctr"/>
            <a:r>
              <a:rPr lang="ru-RU" sz="1500" dirty="0">
                <a:latin typeface="Montserrat" pitchFamily="2" charset="0"/>
              </a:rPr>
              <a:t>инструкторов подготовлено</a:t>
            </a:r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xmlns="" id="{F983A43C-5CE5-0BDA-AE69-AF88A5D34253}"/>
              </a:ext>
            </a:extLst>
          </p:cNvPr>
          <p:cNvSpPr txBox="1">
            <a:spLocks/>
          </p:cNvSpPr>
          <p:nvPr/>
        </p:nvSpPr>
        <p:spPr>
          <a:xfrm>
            <a:off x="1385262" y="1725542"/>
            <a:ext cx="2197354" cy="72751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000" b="1" i="1" dirty="0">
                <a:solidFill>
                  <a:srgbClr val="7A66AA"/>
                </a:solidFill>
                <a:latin typeface="Montserrat" pitchFamily="2" charset="0"/>
              </a:rPr>
              <a:t>26</a:t>
            </a:r>
          </a:p>
          <a:p>
            <a:pPr algn="ctr">
              <a:lnSpc>
                <a:spcPct val="100000"/>
              </a:lnSpc>
            </a:pPr>
            <a:r>
              <a:rPr lang="ru-RU" sz="1500" dirty="0">
                <a:latin typeface="Montserrat" pitchFamily="2" charset="0"/>
              </a:rPr>
              <a:t>местных отделений «</a:t>
            </a:r>
            <a:r>
              <a:rPr lang="ru-RU" sz="1500" dirty="0" err="1">
                <a:latin typeface="Montserrat" pitchFamily="2" charset="0"/>
              </a:rPr>
              <a:t>Юнармии</a:t>
            </a:r>
            <a:r>
              <a:rPr lang="ru-RU" sz="1500" dirty="0">
                <a:latin typeface="Montserrat" pitchFamily="2" charset="0"/>
              </a:rPr>
              <a:t>»</a:t>
            </a: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xmlns="" id="{E7933B36-2739-E53D-6307-D79BE38DE9DB}"/>
              </a:ext>
            </a:extLst>
          </p:cNvPr>
          <p:cNvSpPr/>
          <p:nvPr/>
        </p:nvSpPr>
        <p:spPr>
          <a:xfrm>
            <a:off x="4035662" y="1827140"/>
            <a:ext cx="1936110" cy="496612"/>
          </a:xfrm>
          <a:prstGeom prst="round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xmlns="" id="{AB93586C-ECD2-F3E3-977C-8C4D9A55BFBA}"/>
              </a:ext>
            </a:extLst>
          </p:cNvPr>
          <p:cNvSpPr txBox="1">
            <a:spLocks/>
          </p:cNvSpPr>
          <p:nvPr/>
        </p:nvSpPr>
        <p:spPr>
          <a:xfrm>
            <a:off x="3949513" y="1882936"/>
            <a:ext cx="2197354" cy="4879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  <a:latin typeface="Montserrat" pitchFamily="2" charset="0"/>
              </a:rPr>
              <a:t>11 362</a:t>
            </a:r>
          </a:p>
          <a:p>
            <a:pPr algn="ctr"/>
            <a:r>
              <a:rPr lang="ru-RU" sz="1500" dirty="0">
                <a:latin typeface="Montserrat" pitchFamily="2" charset="0"/>
              </a:rPr>
              <a:t>юнармейца</a:t>
            </a: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xmlns="" id="{F983A43C-5CE5-0BDA-AE69-AF88A5D34253}"/>
              </a:ext>
            </a:extLst>
          </p:cNvPr>
          <p:cNvSpPr txBox="1">
            <a:spLocks/>
          </p:cNvSpPr>
          <p:nvPr/>
        </p:nvSpPr>
        <p:spPr>
          <a:xfrm>
            <a:off x="6136207" y="1688754"/>
            <a:ext cx="2637748" cy="72751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000" b="1" i="1" dirty="0">
                <a:solidFill>
                  <a:srgbClr val="7A66AA"/>
                </a:solidFill>
                <a:latin typeface="Montserrat" pitchFamily="2" charset="0"/>
              </a:rPr>
              <a:t>40</a:t>
            </a:r>
          </a:p>
          <a:p>
            <a:pPr algn="ctr">
              <a:lnSpc>
                <a:spcPct val="100000"/>
              </a:lnSpc>
            </a:pPr>
            <a:r>
              <a:rPr lang="ru-RU" sz="1500" dirty="0">
                <a:latin typeface="Montserrat" pitchFamily="2" charset="0"/>
              </a:rPr>
              <a:t>человек проходят службу/учатся в ВС РФ</a:t>
            </a: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E7933B36-2739-E53D-6307-D79BE38DE9DB}"/>
              </a:ext>
            </a:extLst>
          </p:cNvPr>
          <p:cNvSpPr/>
          <p:nvPr/>
        </p:nvSpPr>
        <p:spPr>
          <a:xfrm>
            <a:off x="1471411" y="2806568"/>
            <a:ext cx="1936110" cy="496612"/>
          </a:xfrm>
          <a:prstGeom prst="round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AB93586C-ECD2-F3E3-977C-8C4D9A55BFBA}"/>
              </a:ext>
            </a:extLst>
          </p:cNvPr>
          <p:cNvSpPr txBox="1">
            <a:spLocks/>
          </p:cNvSpPr>
          <p:nvPr/>
        </p:nvSpPr>
        <p:spPr>
          <a:xfrm>
            <a:off x="1385262" y="2862364"/>
            <a:ext cx="2197354" cy="4879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  <a:latin typeface="Montserrat" pitchFamily="2" charset="0"/>
              </a:rPr>
              <a:t>214</a:t>
            </a:r>
          </a:p>
          <a:p>
            <a:pPr algn="ctr"/>
            <a:r>
              <a:rPr lang="ru-RU" sz="1500" dirty="0">
                <a:latin typeface="Montserrat" pitchFamily="2" charset="0"/>
              </a:rPr>
              <a:t>отрядов </a:t>
            </a:r>
            <a:r>
              <a:rPr lang="ru-RU" sz="1500" dirty="0" err="1">
                <a:latin typeface="Montserrat" pitchFamily="2" charset="0"/>
              </a:rPr>
              <a:t>Юнармии</a:t>
            </a:r>
            <a:endParaRPr lang="ru-RU" sz="1500" dirty="0">
              <a:latin typeface="Montserrat" pitchFamily="2" charset="0"/>
            </a:endParaRPr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xmlns="" id="{F983A43C-5CE5-0BDA-AE69-AF88A5D34253}"/>
              </a:ext>
            </a:extLst>
          </p:cNvPr>
          <p:cNvSpPr txBox="1">
            <a:spLocks/>
          </p:cNvSpPr>
          <p:nvPr/>
        </p:nvSpPr>
        <p:spPr>
          <a:xfrm>
            <a:off x="3582148" y="2812321"/>
            <a:ext cx="2662517" cy="72751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000" b="1" i="1" dirty="0">
                <a:solidFill>
                  <a:srgbClr val="7A66AA"/>
                </a:solidFill>
                <a:latin typeface="Montserrat" pitchFamily="2" charset="0"/>
              </a:rPr>
              <a:t>9</a:t>
            </a:r>
          </a:p>
          <a:p>
            <a:pPr algn="ctr">
              <a:lnSpc>
                <a:spcPct val="100000"/>
              </a:lnSpc>
            </a:pPr>
            <a:r>
              <a:rPr lang="ru-RU" sz="1500" dirty="0">
                <a:latin typeface="Montserrat" pitchFamily="2" charset="0"/>
              </a:rPr>
              <a:t>Домов </a:t>
            </a:r>
            <a:r>
              <a:rPr lang="ru-RU" sz="1500" dirty="0" err="1">
                <a:latin typeface="Montserrat" pitchFamily="2" charset="0"/>
              </a:rPr>
              <a:t>Юнармии</a:t>
            </a:r>
            <a:endParaRPr lang="ru-RU" sz="1500" dirty="0">
              <a:latin typeface="Montserrat" pitchFamily="2" charset="0"/>
            </a:endParaRP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xmlns="" id="{E7933B36-2739-E53D-6307-D79BE38DE9DB}"/>
              </a:ext>
            </a:extLst>
          </p:cNvPr>
          <p:cNvSpPr/>
          <p:nvPr/>
        </p:nvSpPr>
        <p:spPr>
          <a:xfrm>
            <a:off x="6514450" y="2759484"/>
            <a:ext cx="1936110" cy="496612"/>
          </a:xfrm>
          <a:prstGeom prst="round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Заголовок 1">
            <a:extLst>
              <a:ext uri="{FF2B5EF4-FFF2-40B4-BE49-F238E27FC236}">
                <a16:creationId xmlns:a16="http://schemas.microsoft.com/office/drawing/2014/main" xmlns="" id="{AB93586C-ECD2-F3E3-977C-8C4D9A55BFBA}"/>
              </a:ext>
            </a:extLst>
          </p:cNvPr>
          <p:cNvSpPr txBox="1">
            <a:spLocks/>
          </p:cNvSpPr>
          <p:nvPr/>
        </p:nvSpPr>
        <p:spPr>
          <a:xfrm>
            <a:off x="6428301" y="2815280"/>
            <a:ext cx="2197354" cy="4879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  <a:latin typeface="Montserrat" pitchFamily="2" charset="0"/>
              </a:rPr>
              <a:t>70 000</a:t>
            </a:r>
          </a:p>
          <a:p>
            <a:pPr algn="ctr"/>
            <a:r>
              <a:rPr lang="ru-RU" sz="1500" dirty="0">
                <a:latin typeface="Montserrat" pitchFamily="2" charset="0"/>
              </a:rPr>
              <a:t>участников мероприятий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E87B9F60-280E-2548-1C85-B44DCD5AEB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032" y="2486996"/>
            <a:ext cx="3129510" cy="206841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4C0E007A-D619-19FD-CE64-06D9F86B58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705" y="3771917"/>
            <a:ext cx="4494038" cy="299485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BF529240-FAFC-A664-0239-845A836027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977" y="4740679"/>
            <a:ext cx="597661" cy="36203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85E82CEE-0FE4-F832-D0E7-5B1AC36EA5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809" y="163387"/>
            <a:ext cx="393571" cy="41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0932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D390025-A102-261C-6C29-10D460DEC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-2046384"/>
            <a:ext cx="3591898" cy="3400327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3D7B831E-EA10-1C05-5531-F587E3EEBC99}"/>
              </a:ext>
            </a:extLst>
          </p:cNvPr>
          <p:cNvSpPr/>
          <p:nvPr/>
        </p:nvSpPr>
        <p:spPr>
          <a:xfrm>
            <a:off x="0" y="-1"/>
            <a:ext cx="1206499" cy="6857999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aponomarev\Desktop\Макеты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6889D982-2CD6-41C4-A3A9-8092D7762AE5}"/>
              </a:ext>
            </a:extLst>
          </p:cNvPr>
          <p:cNvSpPr txBox="1">
            <a:spLocks/>
          </p:cNvSpPr>
          <p:nvPr/>
        </p:nvSpPr>
        <p:spPr>
          <a:xfrm>
            <a:off x="1" y="821606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Авангард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72962199-6356-C3A1-71AA-E48A8D43CA7D}"/>
              </a:ext>
            </a:extLst>
          </p:cNvPr>
          <p:cNvSpPr txBox="1">
            <a:spLocks/>
          </p:cNvSpPr>
          <p:nvPr/>
        </p:nvSpPr>
        <p:spPr>
          <a:xfrm>
            <a:off x="1431930" y="230400"/>
            <a:ext cx="10760070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Учебно-методический центр </a:t>
            </a:r>
          </a:p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военно-патриотического воспитания «Авангард»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C0E3DE5-C793-CC23-BF2C-5D51A85EE4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152" y="3944203"/>
            <a:ext cx="4949588" cy="27841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775947A-D578-1210-5A1D-5C730E058E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391" y="1078174"/>
            <a:ext cx="4949588" cy="278414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CA232E6C-6BBE-B880-AE17-D925E1EB50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152" y="1078174"/>
            <a:ext cx="4949588" cy="278414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AFC0B952-F808-4CE9-1C28-3271173F8A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57" y="2269465"/>
            <a:ext cx="2551218" cy="191341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C82C585E-097F-F17B-ADC4-0143C59F29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629" y="258575"/>
            <a:ext cx="1282700" cy="1435100"/>
          </a:xfrm>
          <a:prstGeom prst="rect">
            <a:avLst/>
          </a:prstGeom>
        </p:spPr>
      </p:pic>
      <p:sp>
        <p:nvSpPr>
          <p:cNvPr id="2" name="object 12">
            <a:extLst>
              <a:ext uri="{FF2B5EF4-FFF2-40B4-BE49-F238E27FC236}">
                <a16:creationId xmlns:a16="http://schemas.microsoft.com/office/drawing/2014/main" xmlns="" id="{DFC6CEF5-C5E0-2256-B0D3-42B542172673}"/>
              </a:ext>
            </a:extLst>
          </p:cNvPr>
          <p:cNvSpPr txBox="1"/>
          <p:nvPr/>
        </p:nvSpPr>
        <p:spPr>
          <a:xfrm>
            <a:off x="6535340" y="4276351"/>
            <a:ext cx="5295590" cy="2451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100" b="1" i="1" dirty="0">
                <a:latin typeface="Montserrat" pitchFamily="2" charset="0"/>
              </a:rPr>
              <a:t>Пятидневные учебные сборы: </a:t>
            </a:r>
            <a:r>
              <a:rPr lang="ru-RU" sz="1100" i="1" dirty="0">
                <a:latin typeface="Montserrat" pitchFamily="2" charset="0"/>
              </a:rPr>
              <a:t>в программу пятидневных учебных сборов входят строевая, огневая, тактическая, физическая и военно-медицинская подготовка.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100" b="1" i="1" dirty="0">
                <a:latin typeface="Montserrat" pitchFamily="2" charset="0"/>
              </a:rPr>
              <a:t>Учебно-методические сборы по подготовке инструкторов: </a:t>
            </a:r>
            <a:r>
              <a:rPr lang="ru-RU" sz="1100" i="1" dirty="0">
                <a:latin typeface="Montserrat" pitchFamily="2" charset="0"/>
              </a:rPr>
              <a:t>Участники получили практические навыки по инженерной подготовке, тактической медицине, тактике ведения боя и управлению БПЛА.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100" b="1" i="1" dirty="0">
                <a:latin typeface="Montserrat" pitchFamily="2" charset="0"/>
              </a:rPr>
              <a:t>Летние смены: </a:t>
            </a:r>
            <a:r>
              <a:rPr lang="ru-RU" sz="1100" i="1" dirty="0">
                <a:latin typeface="Montserrat" pitchFamily="2" charset="0"/>
              </a:rPr>
              <a:t>Для организации досуга детей проводятся развлекательные, спортивные и оздоровительные программы, в том числе: творческие-мастер классы, также посещение космодром «Плесецк» с возможностью осмотра стартовой площадки, а также посещение гарнизонного дома офицеров  </a:t>
            </a:r>
            <a:endParaRPr sz="1100" i="1" dirty="0">
              <a:latin typeface="Montserrat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EEBAF52-FB1A-237C-BF26-0F07106665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9531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2781972-A0DF-2C34-4BF3-76D6C96CF5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303" y="958190"/>
            <a:ext cx="4317110" cy="287694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A48C6B7-2F29-F9BF-6305-DC4797D100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545" y="958190"/>
            <a:ext cx="4352831" cy="287694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3C58D6CC-C162-737C-CFE2-8F87B5F3E8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04" y="3889034"/>
            <a:ext cx="4317111" cy="2876949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85E82CEE-0FE4-F832-D0E7-5B1AC36EA5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407" y="664140"/>
            <a:ext cx="1251371" cy="131316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3764874-CA16-79AC-5B26-32AC33C827A8}"/>
              </a:ext>
            </a:extLst>
          </p:cNvPr>
          <p:cNvSpPr/>
          <p:nvPr/>
        </p:nvSpPr>
        <p:spPr>
          <a:xfrm>
            <a:off x="0" y="-1"/>
            <a:ext cx="1206499" cy="6857999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3" descr="C:\Users\aponomarev\Desktop\Макеты.png">
            <a:extLst>
              <a:ext uri="{FF2B5EF4-FFF2-40B4-BE49-F238E27FC236}">
                <a16:creationId xmlns:a16="http://schemas.microsoft.com/office/drawing/2014/main" xmlns="" id="{4F478DC7-8290-251C-F84E-FF89D4BA1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38965B9D-F914-BFD2-6792-1E7DB03E2172}"/>
              </a:ext>
            </a:extLst>
          </p:cNvPr>
          <p:cNvSpPr txBox="1">
            <a:spLocks/>
          </p:cNvSpPr>
          <p:nvPr/>
        </p:nvSpPr>
        <p:spPr>
          <a:xfrm>
            <a:off x="1" y="821606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Военно-спортивные игры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1A3C4C2D-6236-FAD9-BDDF-4E9DF08ACB42}"/>
              </a:ext>
            </a:extLst>
          </p:cNvPr>
          <p:cNvSpPr txBox="1">
            <a:spLocks/>
          </p:cNvSpPr>
          <p:nvPr/>
        </p:nvSpPr>
        <p:spPr>
          <a:xfrm>
            <a:off x="1431930" y="145992"/>
            <a:ext cx="9653412" cy="8821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Проведено 493 занятия, </a:t>
            </a:r>
          </a:p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конкурсов, военно-спортивных игр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6E7EBEC-F354-99CA-D269-804123CF7A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545" y="3887457"/>
            <a:ext cx="4352830" cy="290075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2CAF2FF-1797-17B9-2B99-DDAB7A8268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13" y="3056906"/>
            <a:ext cx="2492626" cy="166110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BD94FAA-9BD0-6455-8375-C8361C44AC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8A48373-E450-B36B-FCFE-289AEB6403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4811199"/>
            <a:ext cx="3591898" cy="340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2739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55DEA71-57C7-24B6-2A4C-FC753CBBD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-2046384"/>
            <a:ext cx="3591898" cy="340032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CC981554-B3BB-7B34-F70A-8E155D5344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075" y="3295912"/>
            <a:ext cx="5067009" cy="3368768"/>
          </a:xfrm>
          <a:prstGeom prst="rect">
            <a:avLst/>
          </a:prstGeom>
          <a:effectLst>
            <a:softEdge rad="0"/>
          </a:effectLst>
          <a:scene3d>
            <a:camera prst="orthographicFront"/>
            <a:lightRig rig="threePt" dir="t"/>
          </a:scene3d>
          <a:sp3d>
            <a:bevelT w="0" h="0"/>
          </a:sp3d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1E1D3431-FB06-827E-6D6C-95A67C69A4A9}"/>
              </a:ext>
            </a:extLst>
          </p:cNvPr>
          <p:cNvSpPr txBox="1">
            <a:spLocks/>
          </p:cNvSpPr>
          <p:nvPr/>
        </p:nvSpPr>
        <p:spPr>
          <a:xfrm>
            <a:off x="1431930" y="230400"/>
            <a:ext cx="8654179" cy="8941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Всероссийское военно-патриотическое </a:t>
            </a:r>
          </a:p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общественное движение «</a:t>
            </a:r>
            <a:r>
              <a:rPr lang="ru-RU" sz="2500" b="1" dirty="0" err="1">
                <a:solidFill>
                  <a:srgbClr val="7A66AA"/>
                </a:solidFill>
                <a:latin typeface="Montserrat" pitchFamily="2" charset="0"/>
              </a:rPr>
              <a:t>Юнармия</a:t>
            </a: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»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80668AC0-21FA-0B73-4093-FFAE008B7DB4}"/>
              </a:ext>
            </a:extLst>
          </p:cNvPr>
          <p:cNvSpPr/>
          <p:nvPr/>
        </p:nvSpPr>
        <p:spPr>
          <a:xfrm>
            <a:off x="1628251" y="2227435"/>
            <a:ext cx="1936110" cy="496612"/>
          </a:xfrm>
          <a:prstGeom prst="roundRect">
            <a:avLst/>
          </a:prstGeom>
          <a:solidFill>
            <a:srgbClr val="9CC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2EA32CB4-B1C2-38A5-84EA-874CA34CB6DA}"/>
              </a:ext>
            </a:extLst>
          </p:cNvPr>
          <p:cNvSpPr txBox="1">
            <a:spLocks/>
          </p:cNvSpPr>
          <p:nvPr/>
        </p:nvSpPr>
        <p:spPr>
          <a:xfrm>
            <a:off x="1628249" y="2244321"/>
            <a:ext cx="1936112" cy="43209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  <a:latin typeface="Montserrat" pitchFamily="2" charset="0"/>
              </a:rPr>
              <a:t>11 362 </a:t>
            </a:r>
          </a:p>
          <a:p>
            <a:pPr algn="ctr"/>
            <a:r>
              <a:rPr lang="ru-RU" sz="1600" dirty="0">
                <a:latin typeface="Montserrat" pitchFamily="2" charset="0"/>
              </a:rPr>
              <a:t>юнармейца</a:t>
            </a: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xmlns="" id="{805E0B0D-6F0D-8165-6D67-A7074316AC85}"/>
              </a:ext>
            </a:extLst>
          </p:cNvPr>
          <p:cNvSpPr txBox="1">
            <a:spLocks/>
          </p:cNvSpPr>
          <p:nvPr/>
        </p:nvSpPr>
        <p:spPr>
          <a:xfrm>
            <a:off x="3720515" y="2198601"/>
            <a:ext cx="2408554" cy="72751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000" b="1" i="1" dirty="0">
                <a:solidFill>
                  <a:srgbClr val="9CC200"/>
                </a:solidFill>
                <a:latin typeface="Montserrat" pitchFamily="2" charset="0"/>
              </a:rPr>
              <a:t>1 </a:t>
            </a:r>
            <a:r>
              <a:rPr lang="ru-RU" sz="1500" dirty="0">
                <a:latin typeface="Montserrat" pitchFamily="2" charset="0"/>
              </a:rPr>
              <a:t>января 2024 года</a:t>
            </a: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A531681B-3801-B066-B1C3-898437A657B7}"/>
              </a:ext>
            </a:extLst>
          </p:cNvPr>
          <p:cNvSpPr/>
          <p:nvPr/>
        </p:nvSpPr>
        <p:spPr>
          <a:xfrm>
            <a:off x="6012665" y="1197549"/>
            <a:ext cx="1895895" cy="825692"/>
          </a:xfrm>
          <a:prstGeom prst="roundRect">
            <a:avLst/>
          </a:prstGeom>
          <a:solidFill>
            <a:srgbClr val="DBF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Заголовок 1">
            <a:extLst>
              <a:ext uri="{FF2B5EF4-FFF2-40B4-BE49-F238E27FC236}">
                <a16:creationId xmlns:a16="http://schemas.microsoft.com/office/drawing/2014/main" xmlns="" id="{8A4AC658-96F8-A5CF-5DA9-C77539ECAF79}"/>
              </a:ext>
            </a:extLst>
          </p:cNvPr>
          <p:cNvSpPr txBox="1">
            <a:spLocks/>
          </p:cNvSpPr>
          <p:nvPr/>
        </p:nvSpPr>
        <p:spPr>
          <a:xfrm>
            <a:off x="6012663" y="1146749"/>
            <a:ext cx="1876758" cy="7157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5500" b="1" dirty="0">
                <a:solidFill>
                  <a:srgbClr val="7A66AA"/>
                </a:solidFill>
                <a:latin typeface="Montserrat" pitchFamily="2" charset="0"/>
              </a:rPr>
              <a:t>214</a:t>
            </a:r>
          </a:p>
        </p:txBody>
      </p:sp>
      <p:sp>
        <p:nvSpPr>
          <p:cNvPr id="54" name="Заголовок 1">
            <a:extLst>
              <a:ext uri="{FF2B5EF4-FFF2-40B4-BE49-F238E27FC236}">
                <a16:creationId xmlns:a16="http://schemas.microsoft.com/office/drawing/2014/main" xmlns="" id="{41024A3C-48F0-528E-68F0-D00B4E914094}"/>
              </a:ext>
            </a:extLst>
          </p:cNvPr>
          <p:cNvSpPr txBox="1">
            <a:spLocks/>
          </p:cNvSpPr>
          <p:nvPr/>
        </p:nvSpPr>
        <p:spPr>
          <a:xfrm>
            <a:off x="8007952" y="1453328"/>
            <a:ext cx="2002217" cy="4966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отрядов</a:t>
            </a:r>
          </a:p>
        </p:txBody>
      </p:sp>
      <p:sp>
        <p:nvSpPr>
          <p:cNvPr id="29" name="Скругленный прямоугольник 30">
            <a:extLst>
              <a:ext uri="{FF2B5EF4-FFF2-40B4-BE49-F238E27FC236}">
                <a16:creationId xmlns:a16="http://schemas.microsoft.com/office/drawing/2014/main" xmlns="" id="{2D0086A3-CCA0-49F1-90EE-DDD8C1933572}"/>
              </a:ext>
            </a:extLst>
          </p:cNvPr>
          <p:cNvSpPr/>
          <p:nvPr/>
        </p:nvSpPr>
        <p:spPr>
          <a:xfrm>
            <a:off x="1598617" y="1143536"/>
            <a:ext cx="1895895" cy="896637"/>
          </a:xfrm>
          <a:prstGeom prst="roundRect">
            <a:avLst/>
          </a:prstGeom>
          <a:solidFill>
            <a:srgbClr val="DBF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xmlns="" id="{E5B8CA92-310D-4EE6-A2F2-926ADF88E285}"/>
              </a:ext>
            </a:extLst>
          </p:cNvPr>
          <p:cNvSpPr txBox="1">
            <a:spLocks/>
          </p:cNvSpPr>
          <p:nvPr/>
        </p:nvSpPr>
        <p:spPr>
          <a:xfrm>
            <a:off x="1598615" y="1143536"/>
            <a:ext cx="1876758" cy="7157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5500" b="1" dirty="0">
                <a:solidFill>
                  <a:srgbClr val="7A66AA"/>
                </a:solidFill>
                <a:latin typeface="Montserrat" pitchFamily="2" charset="0"/>
              </a:rPr>
              <a:t>26</a:t>
            </a:r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xmlns="" id="{2D2EB8C7-775B-4108-A742-D39C898F383E}"/>
              </a:ext>
            </a:extLst>
          </p:cNvPr>
          <p:cNvSpPr txBox="1">
            <a:spLocks/>
          </p:cNvSpPr>
          <p:nvPr/>
        </p:nvSpPr>
        <p:spPr>
          <a:xfrm>
            <a:off x="3475373" y="1255643"/>
            <a:ext cx="2029556" cy="7252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местных</a:t>
            </a:r>
          </a:p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отделений</a:t>
            </a:r>
          </a:p>
        </p:txBody>
      </p: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xmlns="" id="{9F754843-8DC7-4134-B708-77ECA1831FE9}"/>
              </a:ext>
            </a:extLst>
          </p:cNvPr>
          <p:cNvSpPr txBox="1">
            <a:spLocks/>
          </p:cNvSpPr>
          <p:nvPr/>
        </p:nvSpPr>
        <p:spPr>
          <a:xfrm>
            <a:off x="1390365" y="6102343"/>
            <a:ext cx="5459143" cy="786641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400"/>
              </a:spcAft>
              <a:buSzPct val="200000"/>
            </a:pPr>
            <a:r>
              <a:rPr lang="ru-RU" sz="1400" b="1" dirty="0">
                <a:latin typeface="Montserrat" pitchFamily="2" charset="0"/>
              </a:rPr>
              <a:t>За активное участие в юнармейском движении в 2023 году награждены почетным знаком «Юнармейская доблесть III степени» 35 юнармейцев.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316EA79-A6F1-C228-B09F-D5710533DAC9}"/>
              </a:ext>
            </a:extLst>
          </p:cNvPr>
          <p:cNvSpPr/>
          <p:nvPr/>
        </p:nvSpPr>
        <p:spPr>
          <a:xfrm>
            <a:off x="0" y="-1"/>
            <a:ext cx="1206499" cy="6857999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3" descr="C:\Users\aponomarev\Desktop\Макеты.png">
            <a:extLst>
              <a:ext uri="{FF2B5EF4-FFF2-40B4-BE49-F238E27FC236}">
                <a16:creationId xmlns:a16="http://schemas.microsoft.com/office/drawing/2014/main" xmlns="" id="{63B07832-443D-2AFF-3564-BE8E97C5B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07D68EF-1E8D-0F64-141F-17D9AE23D7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76593"/>
            <a:ext cx="563543" cy="536187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52EC4E96-2F19-3E38-8B5F-EAFD614682E4}"/>
              </a:ext>
            </a:extLst>
          </p:cNvPr>
          <p:cNvSpPr txBox="1">
            <a:spLocks/>
          </p:cNvSpPr>
          <p:nvPr/>
        </p:nvSpPr>
        <p:spPr>
          <a:xfrm>
            <a:off x="1" y="821606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 err="1">
                <a:solidFill>
                  <a:schemeClr val="bg1"/>
                </a:solidFill>
                <a:latin typeface="Montserrat SemiBold" pitchFamily="2" charset="-52"/>
              </a:rPr>
              <a:t>Юнармия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DC4409A4-47CB-B452-87B8-949624BE3DEB}"/>
              </a:ext>
            </a:extLst>
          </p:cNvPr>
          <p:cNvSpPr/>
          <p:nvPr/>
        </p:nvSpPr>
        <p:spPr>
          <a:xfrm>
            <a:off x="6560469" y="2255900"/>
            <a:ext cx="1936110" cy="496612"/>
          </a:xfrm>
          <a:prstGeom prst="roundRect">
            <a:avLst/>
          </a:prstGeom>
          <a:solidFill>
            <a:srgbClr val="9CC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E70A2421-BAC8-CA59-A0D3-9B6B8C540A17}"/>
              </a:ext>
            </a:extLst>
          </p:cNvPr>
          <p:cNvSpPr txBox="1">
            <a:spLocks/>
          </p:cNvSpPr>
          <p:nvPr/>
        </p:nvSpPr>
        <p:spPr>
          <a:xfrm>
            <a:off x="6560467" y="2272786"/>
            <a:ext cx="1936112" cy="43209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  <a:latin typeface="Montserrat" pitchFamily="2" charset="0"/>
              </a:rPr>
              <a:t>11 455 </a:t>
            </a:r>
          </a:p>
          <a:p>
            <a:pPr algn="ctr"/>
            <a:r>
              <a:rPr lang="ru-RU" sz="1600" dirty="0">
                <a:latin typeface="Montserrat" pitchFamily="2" charset="0"/>
              </a:rPr>
              <a:t>юнармейцев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7C56DF3F-1EE3-D9F5-A346-2E5EB22EFB47}"/>
              </a:ext>
            </a:extLst>
          </p:cNvPr>
          <p:cNvSpPr txBox="1">
            <a:spLocks/>
          </p:cNvSpPr>
          <p:nvPr/>
        </p:nvSpPr>
        <p:spPr>
          <a:xfrm>
            <a:off x="8652733" y="2227066"/>
            <a:ext cx="2408554" cy="72751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000" b="1" i="1" dirty="0">
                <a:solidFill>
                  <a:srgbClr val="9CC200"/>
                </a:solidFill>
                <a:latin typeface="Montserrat" pitchFamily="2" charset="0"/>
              </a:rPr>
              <a:t>1 </a:t>
            </a:r>
            <a:r>
              <a:rPr lang="ru-RU" sz="1500" dirty="0">
                <a:latin typeface="Montserrat" pitchFamily="2" charset="0"/>
              </a:rPr>
              <a:t>марта 2024 года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ECE1D87D-6DDD-44B5-2050-39A2A907658E}"/>
              </a:ext>
            </a:extLst>
          </p:cNvPr>
          <p:cNvSpPr/>
          <p:nvPr/>
        </p:nvSpPr>
        <p:spPr>
          <a:xfrm>
            <a:off x="1659321" y="3027581"/>
            <a:ext cx="1895895" cy="825692"/>
          </a:xfrm>
          <a:prstGeom prst="roundRect">
            <a:avLst/>
          </a:prstGeom>
          <a:solidFill>
            <a:srgbClr val="DBF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DE66D746-A548-5A5E-358F-0A8977C19B28}"/>
              </a:ext>
            </a:extLst>
          </p:cNvPr>
          <p:cNvSpPr txBox="1">
            <a:spLocks/>
          </p:cNvSpPr>
          <p:nvPr/>
        </p:nvSpPr>
        <p:spPr>
          <a:xfrm>
            <a:off x="1659319" y="2976781"/>
            <a:ext cx="1876758" cy="7157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5500" b="1" dirty="0">
                <a:solidFill>
                  <a:srgbClr val="7A66AA"/>
                </a:solidFill>
                <a:latin typeface="Montserrat" pitchFamily="2" charset="0"/>
              </a:rPr>
              <a:t>9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93FC5B2C-4796-E47F-F32A-329508F045C7}"/>
              </a:ext>
            </a:extLst>
          </p:cNvPr>
          <p:cNvSpPr txBox="1">
            <a:spLocks/>
          </p:cNvSpPr>
          <p:nvPr/>
        </p:nvSpPr>
        <p:spPr>
          <a:xfrm>
            <a:off x="3654608" y="3054751"/>
            <a:ext cx="2002217" cy="7252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Домов </a:t>
            </a:r>
            <a:r>
              <a:rPr lang="ru-RU" sz="2000" b="1" dirty="0" err="1">
                <a:solidFill>
                  <a:srgbClr val="7A66AA"/>
                </a:solidFill>
                <a:latin typeface="Montserrat" pitchFamily="2" charset="0"/>
              </a:rPr>
              <a:t>Юнармии</a:t>
            </a:r>
            <a:endParaRPr lang="ru-RU" sz="2000" b="1" dirty="0">
              <a:solidFill>
                <a:srgbClr val="7A66AA"/>
              </a:solidFill>
              <a:latin typeface="Montserrat" pitchFamily="2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7084FAF1-DABC-FD00-AE80-30E485D8D8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487" y="331684"/>
            <a:ext cx="1448175" cy="1427921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CEC3B16D-B8ED-DFA4-40C6-7F6CC5E9D4DD}"/>
              </a:ext>
            </a:extLst>
          </p:cNvPr>
          <p:cNvSpPr/>
          <p:nvPr/>
        </p:nvSpPr>
        <p:spPr>
          <a:xfrm>
            <a:off x="3590015" y="3921861"/>
            <a:ext cx="290410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Montserrat" panose="020B0604020202020204" charset="-52"/>
              </a:rPr>
              <a:t>Архангельск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Montserrat" panose="020B0604020202020204" charset="-52"/>
              </a:rPr>
              <a:t>Северодвинск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Montserrat" panose="020B0604020202020204" charset="-52"/>
              </a:rPr>
              <a:t>Мирный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Montserrat" panose="020B0604020202020204" charset="-52"/>
              </a:rPr>
              <a:t>Котлас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Montserrat" panose="020B0604020202020204" charset="-52"/>
              </a:rPr>
              <a:t>Вельский район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Montserrat" panose="020B0604020202020204" charset="-52"/>
              </a:rPr>
              <a:t>Приморский район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Montserrat" panose="020B0604020202020204" charset="-52"/>
              </a:rPr>
              <a:t>Мезенский округ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Montserrat" panose="020B0604020202020204" charset="-52"/>
              </a:rPr>
              <a:t>Каргопольский округ</a:t>
            </a:r>
          </a:p>
        </p:txBody>
      </p:sp>
    </p:spTree>
    <p:extLst>
      <p:ext uri="{BB962C8B-B14F-4D97-AF65-F5344CB8AC3E}">
        <p14:creationId xmlns:p14="http://schemas.microsoft.com/office/powerpoint/2010/main" val="81295571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4FE3316-B4BA-0D8D-36DC-13A2DD229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4811199"/>
            <a:ext cx="3591898" cy="34003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1605B48-E309-CFE9-CAFC-FF98A5AFFE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043" y="4188177"/>
            <a:ext cx="3909433" cy="26083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99BC000-C2AA-F8D1-C260-1B628F9C14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018" y="4163413"/>
            <a:ext cx="3892005" cy="25936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1B2C98B-0D0A-BC72-E4B8-031758039F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854" y="892677"/>
            <a:ext cx="3890169" cy="25924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8303070-3A9E-D628-AAD1-2F09E4E193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258" y="886576"/>
            <a:ext cx="3908488" cy="2598534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85E82CEE-0FE4-F832-D0E7-5B1AC36EA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407" y="664140"/>
            <a:ext cx="1251371" cy="131316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3764874-CA16-79AC-5B26-32AC33C827A8}"/>
              </a:ext>
            </a:extLst>
          </p:cNvPr>
          <p:cNvSpPr/>
          <p:nvPr/>
        </p:nvSpPr>
        <p:spPr>
          <a:xfrm>
            <a:off x="0" y="-64394"/>
            <a:ext cx="1206499" cy="6961029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3" descr="C:\Users\aponomarev\Desktop\Макеты.png">
            <a:extLst>
              <a:ext uri="{FF2B5EF4-FFF2-40B4-BE49-F238E27FC236}">
                <a16:creationId xmlns:a16="http://schemas.microsoft.com/office/drawing/2014/main" xmlns="" id="{4F478DC7-8290-251C-F84E-FF89D4BA1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38965B9D-F914-BFD2-6792-1E7DB03E2172}"/>
              </a:ext>
            </a:extLst>
          </p:cNvPr>
          <p:cNvSpPr txBox="1">
            <a:spLocks/>
          </p:cNvSpPr>
          <p:nvPr/>
        </p:nvSpPr>
        <p:spPr>
          <a:xfrm>
            <a:off x="1" y="694620"/>
            <a:ext cx="1206500" cy="5372254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Инфраструктура патриотического воспитания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1A3C4C2D-6236-FAD9-BDDF-4E9DF08ACB42}"/>
              </a:ext>
            </a:extLst>
          </p:cNvPr>
          <p:cNvSpPr txBox="1">
            <a:spLocks/>
          </p:cNvSpPr>
          <p:nvPr/>
        </p:nvSpPr>
        <p:spPr>
          <a:xfrm>
            <a:off x="1431930" y="145992"/>
            <a:ext cx="8549197" cy="7724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200" b="1" dirty="0">
                <a:solidFill>
                  <a:srgbClr val="7A66AA"/>
                </a:solidFill>
                <a:latin typeface="Montserrat" pitchFamily="2" charset="0"/>
              </a:rPr>
              <a:t>Региональный центр патриотического воспитания и подготовки граждан (молодежи) к военной службе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F5F0D74-B9C9-EFC0-D637-1A48817C77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197" y="2854700"/>
            <a:ext cx="2819848" cy="188136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A3C4C2D-6236-FAD9-BDDF-4E9DF08ACB42}"/>
              </a:ext>
            </a:extLst>
          </p:cNvPr>
          <p:cNvSpPr txBox="1">
            <a:spLocks/>
          </p:cNvSpPr>
          <p:nvPr/>
        </p:nvSpPr>
        <p:spPr>
          <a:xfrm>
            <a:off x="1972845" y="3465110"/>
            <a:ext cx="2480239" cy="6983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Учебный центр </a:t>
            </a:r>
          </a:p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«Патриот»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7FBCC347-A1C0-BA53-64B3-90E2B1EA7754}"/>
              </a:ext>
            </a:extLst>
          </p:cNvPr>
          <p:cNvSpPr txBox="1">
            <a:spLocks/>
          </p:cNvSpPr>
          <p:nvPr/>
        </p:nvSpPr>
        <p:spPr>
          <a:xfrm>
            <a:off x="7607656" y="3485110"/>
            <a:ext cx="3532969" cy="9653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Учебно-методический </a:t>
            </a:r>
          </a:p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центр «Авангард»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5016535-08FC-09DC-C18A-958B5D19E1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49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4C1F281-B957-1FDF-11B6-49C8809C3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-2046384"/>
            <a:ext cx="3591898" cy="3400327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C7714808-38BF-B216-924F-97AC23346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960" y="1304837"/>
            <a:ext cx="5146531" cy="342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7D6BB3C-D73E-D00F-29A1-5F58BC68A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968" y="1073278"/>
            <a:ext cx="4873579" cy="365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3D7B831E-EA10-1C05-5531-F587E3EEBC99}"/>
              </a:ext>
            </a:extLst>
          </p:cNvPr>
          <p:cNvSpPr/>
          <p:nvPr/>
        </p:nvSpPr>
        <p:spPr>
          <a:xfrm>
            <a:off x="0" y="-1"/>
            <a:ext cx="1206499" cy="6857999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aponomarev\Desktop\Макеты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6889D982-2CD6-41C4-A3A9-8092D7762AE5}"/>
              </a:ext>
            </a:extLst>
          </p:cNvPr>
          <p:cNvSpPr txBox="1">
            <a:spLocks/>
          </p:cNvSpPr>
          <p:nvPr/>
        </p:nvSpPr>
        <p:spPr>
          <a:xfrm>
            <a:off x="1" y="821606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Зональные центры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72962199-6356-C3A1-71AA-E48A8D43CA7D}"/>
              </a:ext>
            </a:extLst>
          </p:cNvPr>
          <p:cNvSpPr txBox="1">
            <a:spLocks/>
          </p:cNvSpPr>
          <p:nvPr/>
        </p:nvSpPr>
        <p:spPr>
          <a:xfrm>
            <a:off x="1431930" y="230400"/>
            <a:ext cx="9414261" cy="8428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Зональные центры патриотического воспитания есть во всех муниципальных образованиях региона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4FEC300-47C8-0F43-2D4E-49B149434C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054" y="3705229"/>
            <a:ext cx="3241187" cy="3036148"/>
          </a:xfrm>
          <a:prstGeom prst="rect">
            <a:avLst/>
          </a:prstGeom>
        </p:spPr>
      </p:pic>
      <p:sp>
        <p:nvSpPr>
          <p:cNvPr id="11" name="object 12">
            <a:extLst>
              <a:ext uri="{FF2B5EF4-FFF2-40B4-BE49-F238E27FC236}">
                <a16:creationId xmlns:a16="http://schemas.microsoft.com/office/drawing/2014/main" xmlns="" id="{710E01BD-87E8-BA89-6971-6620AB4ED879}"/>
              </a:ext>
            </a:extLst>
          </p:cNvPr>
          <p:cNvSpPr txBox="1"/>
          <p:nvPr/>
        </p:nvSpPr>
        <p:spPr>
          <a:xfrm>
            <a:off x="1486968" y="4810396"/>
            <a:ext cx="3957229" cy="19163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100" i="1" dirty="0">
                <a:latin typeface="Montserrat" pitchFamily="2" charset="0"/>
              </a:rPr>
              <a:t>В </a:t>
            </a:r>
            <a:r>
              <a:rPr lang="ru-RU" sz="1100" b="1" i="1" dirty="0">
                <a:latin typeface="Montserrat" pitchFamily="2" charset="0"/>
              </a:rPr>
              <a:t>Архангельске, Вельске, Коряжме, Каргополе, Шенкурске, Мезени и Приморском округе </a:t>
            </a:r>
            <a:r>
              <a:rPr lang="ru-RU" sz="1100" i="1" dirty="0">
                <a:latin typeface="Montserrat" pitchFamily="2" charset="0"/>
              </a:rPr>
              <a:t>местными администрациями для размещения зональных центров выделены здания или части зданий с отдельным входом, что позволяет использовать их по своему графику и полностью выполнять функционал.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100" i="1" dirty="0">
                <a:latin typeface="Montserrat" pitchFamily="2" charset="0"/>
              </a:rPr>
              <a:t>Данные зональные центры отремонтированы, оснащены мебелью, на территории создана прикладная инфраструктура. </a:t>
            </a:r>
            <a:endParaRPr sz="1100" i="1" dirty="0">
              <a:latin typeface="Montserrat" pitchFamily="2" charset="0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xmlns="" id="{A18B6E59-482C-DF2B-450C-0561E4C68BE2}"/>
              </a:ext>
            </a:extLst>
          </p:cNvPr>
          <p:cNvSpPr txBox="1"/>
          <p:nvPr/>
        </p:nvSpPr>
        <p:spPr>
          <a:xfrm>
            <a:off x="9314942" y="5222548"/>
            <a:ext cx="2447002" cy="10892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100" i="1" dirty="0">
                <a:latin typeface="Montserrat" pitchFamily="2" charset="0"/>
              </a:rPr>
              <a:t>Во взаимодействии с зональными центрами в Архангельской области проводится </a:t>
            </a:r>
            <a:r>
              <a:rPr lang="ru-RU" sz="1100" b="1" i="1" dirty="0">
                <a:latin typeface="Montserrat" pitchFamily="2" charset="0"/>
              </a:rPr>
              <a:t>более 600 мероприятий</a:t>
            </a:r>
            <a:r>
              <a:rPr lang="ru-RU" sz="1100" i="1" dirty="0">
                <a:latin typeface="Montserrat" pitchFamily="2" charset="0"/>
              </a:rPr>
              <a:t> патриотической направленности.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F5E2026-138F-273B-E852-D3B72229D8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599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54FA1BB-6FBE-3D32-3A72-C2E55E2F3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4811199"/>
            <a:ext cx="3591898" cy="3400327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3D7B831E-EA10-1C05-5531-F587E3EEBC99}"/>
              </a:ext>
            </a:extLst>
          </p:cNvPr>
          <p:cNvSpPr/>
          <p:nvPr/>
        </p:nvSpPr>
        <p:spPr>
          <a:xfrm>
            <a:off x="0" y="-50800"/>
            <a:ext cx="1206499" cy="6959600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aponomarev\Desktop\Макеты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C1D160B-F50B-7DEF-71C1-FD161DA3D2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A1BBDFE5-A384-8D91-0474-280D0966B171}"/>
              </a:ext>
            </a:extLst>
          </p:cNvPr>
          <p:cNvSpPr txBox="1">
            <a:spLocks/>
          </p:cNvSpPr>
          <p:nvPr/>
        </p:nvSpPr>
        <p:spPr>
          <a:xfrm>
            <a:off x="1431930" y="230400"/>
            <a:ext cx="10760070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Работа с молодыми семьями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C2D90AE-3EED-770B-79D2-E574DCF8E8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979" y="397009"/>
            <a:ext cx="3012820" cy="200774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64B0B342-1964-01CE-083B-30C4289AF6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008" y="2521228"/>
            <a:ext cx="3029791" cy="201905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B14EE638-A933-4600-2F10-A957C0C687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576" y="2982283"/>
            <a:ext cx="5520548" cy="367892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FA0BEBF0-A3EE-5FBF-0F7D-6256CE1193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952" y="4656756"/>
            <a:ext cx="3012847" cy="2008565"/>
          </a:xfrm>
          <a:prstGeom prst="rect">
            <a:avLst/>
          </a:prstGeom>
        </p:spPr>
      </p:pic>
      <p:sp>
        <p:nvSpPr>
          <p:cNvPr id="53" name="Заголовок 1">
            <a:extLst>
              <a:ext uri="{FF2B5EF4-FFF2-40B4-BE49-F238E27FC236}">
                <a16:creationId xmlns:a16="http://schemas.microsoft.com/office/drawing/2014/main" xmlns="" id="{929E4E0F-E851-67A4-D4AB-74BB8929F8BB}"/>
              </a:ext>
            </a:extLst>
          </p:cNvPr>
          <p:cNvSpPr txBox="1">
            <a:spLocks/>
          </p:cNvSpPr>
          <p:nvPr/>
        </p:nvSpPr>
        <p:spPr>
          <a:xfrm>
            <a:off x="1" y="821606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Семья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0BC6200-B8E9-D9FB-21B1-8AB7E5F97F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774" y="4017183"/>
            <a:ext cx="1279145" cy="1279146"/>
          </a:xfrm>
          <a:prstGeom prst="rect">
            <a:avLst/>
          </a:prstGeom>
        </p:spPr>
      </p:pic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E7933B36-2739-E53D-6307-D79BE38DE9DB}"/>
              </a:ext>
            </a:extLst>
          </p:cNvPr>
          <p:cNvSpPr/>
          <p:nvPr/>
        </p:nvSpPr>
        <p:spPr>
          <a:xfrm>
            <a:off x="1471411" y="867769"/>
            <a:ext cx="1936110" cy="496612"/>
          </a:xfrm>
          <a:prstGeom prst="round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xmlns="" id="{AB93586C-ECD2-F3E3-977C-8C4D9A55BFBA}"/>
              </a:ext>
            </a:extLst>
          </p:cNvPr>
          <p:cNvSpPr txBox="1">
            <a:spLocks/>
          </p:cNvSpPr>
          <p:nvPr/>
        </p:nvSpPr>
        <p:spPr>
          <a:xfrm>
            <a:off x="1385262" y="923565"/>
            <a:ext cx="2197354" cy="4879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 smtClean="0">
                <a:solidFill>
                  <a:schemeClr val="bg1"/>
                </a:solidFill>
                <a:latin typeface="Montserrat" pitchFamily="2" charset="0"/>
              </a:rPr>
              <a:t>5</a:t>
            </a:r>
            <a:r>
              <a:rPr lang="ru-RU" sz="3000" b="1" dirty="0">
                <a:solidFill>
                  <a:schemeClr val="bg1"/>
                </a:solidFill>
                <a:latin typeface="Montserrat" pitchFamily="2" charset="0"/>
              </a:rPr>
              <a:t>0</a:t>
            </a:r>
            <a:r>
              <a:rPr lang="ru-RU" sz="3000" b="1" dirty="0" smtClean="0">
                <a:solidFill>
                  <a:schemeClr val="bg1"/>
                </a:solidFill>
                <a:latin typeface="Montserrat" pitchFamily="2" charset="0"/>
              </a:rPr>
              <a:t>0</a:t>
            </a:r>
            <a:endParaRPr lang="ru-RU" sz="3000" b="1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r>
              <a:rPr lang="ru-RU" sz="1500" dirty="0">
                <a:latin typeface="Montserrat" pitchFamily="2" charset="0"/>
              </a:rPr>
              <a:t>мероприятий</a:t>
            </a:r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xmlns="" id="{F983A43C-5CE5-0BDA-AE69-AF88A5D34253}"/>
              </a:ext>
            </a:extLst>
          </p:cNvPr>
          <p:cNvSpPr txBox="1">
            <a:spLocks/>
          </p:cNvSpPr>
          <p:nvPr/>
        </p:nvSpPr>
        <p:spPr>
          <a:xfrm>
            <a:off x="3582148" y="873522"/>
            <a:ext cx="2662517" cy="72751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000" b="1" i="1" dirty="0">
                <a:solidFill>
                  <a:srgbClr val="7A66AA"/>
                </a:solidFill>
                <a:latin typeface="Montserrat" pitchFamily="2" charset="0"/>
              </a:rPr>
              <a:t>70</a:t>
            </a:r>
          </a:p>
          <a:p>
            <a:pPr algn="ctr">
              <a:lnSpc>
                <a:spcPct val="100000"/>
              </a:lnSpc>
            </a:pPr>
            <a:r>
              <a:rPr lang="ru-RU" sz="1500" dirty="0">
                <a:latin typeface="Montserrat" pitchFamily="2" charset="0"/>
              </a:rPr>
              <a:t>клубов молодых семей</a:t>
            </a: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E7933B36-2739-E53D-6307-D79BE38DE9DB}"/>
              </a:ext>
            </a:extLst>
          </p:cNvPr>
          <p:cNvSpPr/>
          <p:nvPr/>
        </p:nvSpPr>
        <p:spPr>
          <a:xfrm>
            <a:off x="6541344" y="914814"/>
            <a:ext cx="1936110" cy="496612"/>
          </a:xfrm>
          <a:prstGeom prst="round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Заголовок 1">
            <a:extLst>
              <a:ext uri="{FF2B5EF4-FFF2-40B4-BE49-F238E27FC236}">
                <a16:creationId xmlns:a16="http://schemas.microsoft.com/office/drawing/2014/main" xmlns="" id="{AB93586C-ECD2-F3E3-977C-8C4D9A55BFBA}"/>
              </a:ext>
            </a:extLst>
          </p:cNvPr>
          <p:cNvSpPr txBox="1">
            <a:spLocks/>
          </p:cNvSpPr>
          <p:nvPr/>
        </p:nvSpPr>
        <p:spPr>
          <a:xfrm>
            <a:off x="6541344" y="970610"/>
            <a:ext cx="1936110" cy="4879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chemeClr val="bg1"/>
                </a:solidFill>
                <a:latin typeface="Montserrat" pitchFamily="2" charset="0"/>
              </a:rPr>
              <a:t>более </a:t>
            </a:r>
            <a:r>
              <a:rPr lang="ru-RU" sz="3000" b="1" dirty="0">
                <a:solidFill>
                  <a:schemeClr val="bg1"/>
                </a:solidFill>
                <a:latin typeface="Montserrat" pitchFamily="2" charset="0"/>
              </a:rPr>
              <a:t>500</a:t>
            </a:r>
          </a:p>
          <a:p>
            <a:pPr algn="ctr"/>
            <a:r>
              <a:rPr lang="ru-RU" sz="1500" dirty="0">
                <a:latin typeface="Montserrat" pitchFamily="2" charset="0"/>
              </a:rPr>
              <a:t>консультаций</a:t>
            </a:r>
          </a:p>
        </p:txBody>
      </p:sp>
      <p:sp>
        <p:nvSpPr>
          <p:cNvPr id="47" name="Заголовок 1">
            <a:extLst>
              <a:ext uri="{FF2B5EF4-FFF2-40B4-BE49-F238E27FC236}">
                <a16:creationId xmlns:a16="http://schemas.microsoft.com/office/drawing/2014/main" xmlns="" id="{F983A43C-5CE5-0BDA-AE69-AF88A5D34253}"/>
              </a:ext>
            </a:extLst>
          </p:cNvPr>
          <p:cNvSpPr txBox="1">
            <a:spLocks/>
          </p:cNvSpPr>
          <p:nvPr/>
        </p:nvSpPr>
        <p:spPr>
          <a:xfrm>
            <a:off x="1291132" y="1833118"/>
            <a:ext cx="2485965" cy="72751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i="1" dirty="0">
                <a:solidFill>
                  <a:srgbClr val="7A66AA"/>
                </a:solidFill>
                <a:latin typeface="Montserrat" pitchFamily="2" charset="0"/>
              </a:rPr>
              <a:t>более </a:t>
            </a:r>
            <a:r>
              <a:rPr lang="ru-RU" sz="3000" b="1" i="1" dirty="0">
                <a:solidFill>
                  <a:srgbClr val="7A66AA"/>
                </a:solidFill>
                <a:latin typeface="Montserrat" pitchFamily="2" charset="0"/>
              </a:rPr>
              <a:t>36 000</a:t>
            </a:r>
          </a:p>
          <a:p>
            <a:pPr algn="ctr">
              <a:lnSpc>
                <a:spcPct val="100000"/>
              </a:lnSpc>
            </a:pPr>
            <a:r>
              <a:rPr lang="ru-RU" sz="1500" dirty="0">
                <a:latin typeface="Montserrat" pitchFamily="2" charset="0"/>
              </a:rPr>
              <a:t>участников мероприятий</a:t>
            </a: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xmlns="" id="{E7933B36-2739-E53D-6307-D79BE38DE9DB}"/>
              </a:ext>
            </a:extLst>
          </p:cNvPr>
          <p:cNvSpPr/>
          <p:nvPr/>
        </p:nvSpPr>
        <p:spPr>
          <a:xfrm>
            <a:off x="4035662" y="1934716"/>
            <a:ext cx="1936110" cy="496612"/>
          </a:xfrm>
          <a:prstGeom prst="round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Заголовок 1">
            <a:extLst>
              <a:ext uri="{FF2B5EF4-FFF2-40B4-BE49-F238E27FC236}">
                <a16:creationId xmlns:a16="http://schemas.microsoft.com/office/drawing/2014/main" xmlns="" id="{AB93586C-ECD2-F3E3-977C-8C4D9A55BFBA}"/>
              </a:ext>
            </a:extLst>
          </p:cNvPr>
          <p:cNvSpPr txBox="1">
            <a:spLocks/>
          </p:cNvSpPr>
          <p:nvPr/>
        </p:nvSpPr>
        <p:spPr>
          <a:xfrm>
            <a:off x="3949513" y="1990512"/>
            <a:ext cx="2197354" cy="4879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  <a:latin typeface="Montserrat" pitchFamily="2" charset="0"/>
              </a:rPr>
              <a:t>1 075</a:t>
            </a:r>
          </a:p>
          <a:p>
            <a:pPr algn="ctr"/>
            <a:r>
              <a:rPr lang="ru-RU" sz="1500" dirty="0">
                <a:latin typeface="Montserrat" pitchFamily="2" charset="0"/>
              </a:rPr>
              <a:t>семей состоит в клубах</a:t>
            </a:r>
          </a:p>
        </p:txBody>
      </p:sp>
      <p:sp>
        <p:nvSpPr>
          <p:cNvPr id="50" name="Заголовок 1">
            <a:extLst>
              <a:ext uri="{FF2B5EF4-FFF2-40B4-BE49-F238E27FC236}">
                <a16:creationId xmlns:a16="http://schemas.microsoft.com/office/drawing/2014/main" xmlns="" id="{F983A43C-5CE5-0BDA-AE69-AF88A5D34253}"/>
              </a:ext>
            </a:extLst>
          </p:cNvPr>
          <p:cNvSpPr txBox="1">
            <a:spLocks/>
          </p:cNvSpPr>
          <p:nvPr/>
        </p:nvSpPr>
        <p:spPr>
          <a:xfrm>
            <a:off x="6136207" y="1796330"/>
            <a:ext cx="2637748" cy="72751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i="1" dirty="0">
                <a:solidFill>
                  <a:srgbClr val="7A66AA"/>
                </a:solidFill>
                <a:latin typeface="Montserrat" pitchFamily="2" charset="0"/>
              </a:rPr>
              <a:t>более </a:t>
            </a:r>
            <a:r>
              <a:rPr lang="ru-RU" sz="3000" b="1" i="1" dirty="0">
                <a:solidFill>
                  <a:srgbClr val="7A66AA"/>
                </a:solidFill>
                <a:latin typeface="Montserrat" pitchFamily="2" charset="0"/>
              </a:rPr>
              <a:t>100 000</a:t>
            </a:r>
          </a:p>
          <a:p>
            <a:pPr algn="ctr">
              <a:lnSpc>
                <a:spcPct val="100000"/>
              </a:lnSpc>
            </a:pPr>
            <a:r>
              <a:rPr lang="ru-RU" sz="1500" dirty="0">
                <a:latin typeface="Montserrat" pitchFamily="2" charset="0"/>
              </a:rPr>
              <a:t>просмотров полезного контента</a:t>
            </a:r>
          </a:p>
        </p:txBody>
      </p:sp>
    </p:spTree>
    <p:extLst>
      <p:ext uri="{BB962C8B-B14F-4D97-AF65-F5344CB8AC3E}">
        <p14:creationId xmlns:p14="http://schemas.microsoft.com/office/powerpoint/2010/main" val="159813259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3D7B831E-EA10-1C05-5531-F587E3EEBC99}"/>
              </a:ext>
            </a:extLst>
          </p:cNvPr>
          <p:cNvSpPr/>
          <p:nvPr/>
        </p:nvSpPr>
        <p:spPr>
          <a:xfrm>
            <a:off x="0" y="-50800"/>
            <a:ext cx="1206499" cy="6959600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aponomarev\Desktop\Макеты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C1D160B-F50B-7DEF-71C1-FD161DA3D2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B4A2AA-8CBC-82A6-08D2-64E706EF7315}"/>
              </a:ext>
            </a:extLst>
          </p:cNvPr>
          <p:cNvSpPr txBox="1">
            <a:spLocks/>
          </p:cNvSpPr>
          <p:nvPr/>
        </p:nvSpPr>
        <p:spPr>
          <a:xfrm>
            <a:off x="1" y="821606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Трудоустройство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ED49F2A6-B990-093A-BEF7-53B4256E1CA4}"/>
              </a:ext>
            </a:extLst>
          </p:cNvPr>
          <p:cNvSpPr txBox="1">
            <a:spLocks/>
          </p:cNvSpPr>
          <p:nvPr/>
        </p:nvSpPr>
        <p:spPr>
          <a:xfrm>
            <a:off x="1431930" y="230400"/>
            <a:ext cx="10760070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Трудоустроено 2213 несовершеннолетних</a:t>
            </a:r>
          </a:p>
        </p:txBody>
      </p:sp>
      <p:pic>
        <p:nvPicPr>
          <p:cNvPr id="34" name="Рисунок 33" descr="Изображение выглядит как здание, человек, внеш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FD41DA8-7693-57E6-880A-D1928AE6B4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9" t="-148" r="28221" b="148"/>
          <a:stretch/>
        </p:blipFill>
        <p:spPr>
          <a:xfrm>
            <a:off x="-14820900" y="-4988192"/>
            <a:ext cx="6791514" cy="10363200"/>
          </a:xfrm>
          <a:prstGeom prst="rect">
            <a:avLst/>
          </a:prstGeom>
        </p:spPr>
      </p:pic>
      <p:graphicFrame>
        <p:nvGraphicFramePr>
          <p:cNvPr id="40" name="Диаграмма 39">
            <a:extLst>
              <a:ext uri="{FF2B5EF4-FFF2-40B4-BE49-F238E27FC236}">
                <a16:creationId xmlns:a16="http://schemas.microsoft.com/office/drawing/2014/main" xmlns="" id="{1A9B35EC-FE9F-8571-7576-906EEBF578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6476366"/>
              </p:ext>
            </p:extLst>
          </p:nvPr>
        </p:nvGraphicFramePr>
        <p:xfrm>
          <a:off x="1527975" y="821606"/>
          <a:ext cx="10664025" cy="6122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ED7ED13-6F3E-B3CD-93FB-7260002370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-2046384"/>
            <a:ext cx="3591898" cy="340032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C45BA59A-C324-A00D-9205-F5DC03F7C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409" y="822194"/>
            <a:ext cx="3726753" cy="248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24974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A4D7B3F-A5C9-54D2-983B-0E16D2947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612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A2965EC-1AB4-AB7F-6A75-D9A10FCBA1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753" y="2351414"/>
            <a:ext cx="4264495" cy="24639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3F8EC13-A115-0417-7E3C-4CE1785901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724862"/>
            <a:ext cx="58674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7020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7ECD796C-58CC-ADEB-8C3B-CD5503B44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4811199"/>
            <a:ext cx="3591898" cy="3400327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3D7B831E-EA10-1C05-5531-F587E3EEBC99}"/>
              </a:ext>
            </a:extLst>
          </p:cNvPr>
          <p:cNvSpPr/>
          <p:nvPr/>
        </p:nvSpPr>
        <p:spPr>
          <a:xfrm>
            <a:off x="0" y="-50800"/>
            <a:ext cx="1206499" cy="6959600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aponomarev\Desktop\Макеты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C1D160B-F50B-7DEF-71C1-FD161DA3D2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B024169D-2BF2-F114-ECD8-A3BF8F391F89}"/>
              </a:ext>
            </a:extLst>
          </p:cNvPr>
          <p:cNvSpPr txBox="1">
            <a:spLocks/>
          </p:cNvSpPr>
          <p:nvPr/>
        </p:nvSpPr>
        <p:spPr>
          <a:xfrm>
            <a:off x="1" y="821606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Добровольчество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FC0FA1AC-002C-73A0-2F3C-A8CC58E726E1}"/>
              </a:ext>
            </a:extLst>
          </p:cNvPr>
          <p:cNvSpPr txBox="1">
            <a:spLocks/>
          </p:cNvSpPr>
          <p:nvPr/>
        </p:nvSpPr>
        <p:spPr>
          <a:xfrm>
            <a:off x="1431930" y="230400"/>
            <a:ext cx="10760070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Направления добровольчества: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C9047444-62B8-F430-A45B-838CD4BB5A40}"/>
              </a:ext>
            </a:extLst>
          </p:cNvPr>
          <p:cNvSpPr/>
          <p:nvPr/>
        </p:nvSpPr>
        <p:spPr>
          <a:xfrm>
            <a:off x="9343781" y="336096"/>
            <a:ext cx="2485674" cy="14808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xmlns="" id="{09E3F6D3-8E6F-8F8B-5A06-5A0948D74D8D}"/>
              </a:ext>
            </a:extLst>
          </p:cNvPr>
          <p:cNvSpPr txBox="1">
            <a:spLocks/>
          </p:cNvSpPr>
          <p:nvPr/>
        </p:nvSpPr>
        <p:spPr>
          <a:xfrm>
            <a:off x="9355935" y="1383222"/>
            <a:ext cx="2485674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900" dirty="0" err="1">
                <a:latin typeface="Montserrat" pitchFamily="2" charset="0"/>
              </a:rPr>
              <a:t>мывместе.рф</a:t>
            </a:r>
            <a:endParaRPr lang="ru-RU" sz="1900" dirty="0">
              <a:latin typeface="Montserrat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094FCA3-A987-6B1F-2BE8-FBD88F72FE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439" y="534000"/>
            <a:ext cx="1159282" cy="680112"/>
          </a:xfrm>
          <a:prstGeom prst="rect">
            <a:avLst/>
          </a:prstGeom>
        </p:spPr>
      </p:pic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xmlns="" id="{755A55BD-D2D4-FC4E-D6EB-31E3CAB7EAA8}"/>
              </a:ext>
            </a:extLst>
          </p:cNvPr>
          <p:cNvSpPr/>
          <p:nvPr/>
        </p:nvSpPr>
        <p:spPr>
          <a:xfrm>
            <a:off x="1570656" y="5035237"/>
            <a:ext cx="7582083" cy="1669471"/>
          </a:xfrm>
          <a:prstGeom prst="roundRect">
            <a:avLst/>
          </a:prstGeom>
          <a:solidFill>
            <a:srgbClr val="DBF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xmlns="" id="{DAFD2092-F4B6-FF60-C473-776FE2F97AE0}"/>
              </a:ext>
            </a:extLst>
          </p:cNvPr>
          <p:cNvSpPr txBox="1">
            <a:spLocks/>
          </p:cNvSpPr>
          <p:nvPr/>
        </p:nvSpPr>
        <p:spPr>
          <a:xfrm>
            <a:off x="2095333" y="821606"/>
            <a:ext cx="6949440" cy="42326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помощью участникам СВО и членам их семей (46,2%)</a:t>
            </a: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готовы помогать социально уязвимым группам населения (46%)</a:t>
            </a: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благоустройство и уборка территорий (44,7%)</a:t>
            </a: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«помощь животным» (39%)</a:t>
            </a: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поиск пропавших людей (31,9%)</a:t>
            </a: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экологические и лесовосстановительные работы (26%)</a:t>
            </a: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помощь местным социальным учреждениям – 25,3%.</a:t>
            </a: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endParaRPr lang="ru-RU" sz="2000" b="1" dirty="0">
              <a:solidFill>
                <a:srgbClr val="7A66AA"/>
              </a:solidFill>
              <a:latin typeface="Montserrat" pitchFamily="2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1E9206FF-9BEE-21F0-59CE-0959E87496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367" y="430820"/>
            <a:ext cx="886472" cy="886472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F9F4E4CE-A623-EB92-099E-3E1A4248BAF4}"/>
              </a:ext>
            </a:extLst>
          </p:cNvPr>
          <p:cNvSpPr/>
          <p:nvPr/>
        </p:nvSpPr>
        <p:spPr>
          <a:xfrm>
            <a:off x="1590595" y="1641199"/>
            <a:ext cx="350145" cy="347164"/>
          </a:xfrm>
          <a:prstGeom prst="roundRect">
            <a:avLst/>
          </a:prstGeom>
          <a:gradFill>
            <a:gsLst>
              <a:gs pos="0">
                <a:srgbClr val="FD9649"/>
              </a:gs>
              <a:gs pos="49000">
                <a:srgbClr val="F08227"/>
              </a:gs>
              <a:gs pos="100000">
                <a:srgbClr val="F07B2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398C5921-3DAC-BCD3-5CCC-97CC327A0AC6}"/>
              </a:ext>
            </a:extLst>
          </p:cNvPr>
          <p:cNvSpPr/>
          <p:nvPr/>
        </p:nvSpPr>
        <p:spPr>
          <a:xfrm>
            <a:off x="1590595" y="918669"/>
            <a:ext cx="350145" cy="347164"/>
          </a:xfrm>
          <a:prstGeom prst="roundRect">
            <a:avLst/>
          </a:prstGeom>
          <a:gradFill>
            <a:gsLst>
              <a:gs pos="0">
                <a:srgbClr val="FD9649"/>
              </a:gs>
              <a:gs pos="49000">
                <a:srgbClr val="F08227"/>
              </a:gs>
              <a:gs pos="100000">
                <a:srgbClr val="F07B2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40B3794A-1395-4EB4-67B4-0E5ED1175B97}"/>
              </a:ext>
            </a:extLst>
          </p:cNvPr>
          <p:cNvSpPr/>
          <p:nvPr/>
        </p:nvSpPr>
        <p:spPr>
          <a:xfrm>
            <a:off x="1603751" y="2802625"/>
            <a:ext cx="350145" cy="347164"/>
          </a:xfrm>
          <a:prstGeom prst="roundRect">
            <a:avLst/>
          </a:prstGeom>
          <a:gradFill>
            <a:gsLst>
              <a:gs pos="0">
                <a:srgbClr val="FD9649"/>
              </a:gs>
              <a:gs pos="49000">
                <a:srgbClr val="F08227"/>
              </a:gs>
              <a:gs pos="100000">
                <a:srgbClr val="F07B2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FD965D7D-1A48-A63D-63E9-5AC6E1E2ECC9}"/>
              </a:ext>
            </a:extLst>
          </p:cNvPr>
          <p:cNvSpPr/>
          <p:nvPr/>
        </p:nvSpPr>
        <p:spPr>
          <a:xfrm>
            <a:off x="1603751" y="2314597"/>
            <a:ext cx="350145" cy="347164"/>
          </a:xfrm>
          <a:prstGeom prst="roundRect">
            <a:avLst/>
          </a:prstGeom>
          <a:gradFill>
            <a:gsLst>
              <a:gs pos="0">
                <a:srgbClr val="FD9649"/>
              </a:gs>
              <a:gs pos="49000">
                <a:srgbClr val="F08227"/>
              </a:gs>
              <a:gs pos="100000">
                <a:srgbClr val="F07B2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B61910DA-1666-2C9D-7865-5B3A213664E7}"/>
              </a:ext>
            </a:extLst>
          </p:cNvPr>
          <p:cNvSpPr/>
          <p:nvPr/>
        </p:nvSpPr>
        <p:spPr>
          <a:xfrm>
            <a:off x="1603751" y="3711981"/>
            <a:ext cx="350145" cy="347164"/>
          </a:xfrm>
          <a:prstGeom prst="roundRect">
            <a:avLst/>
          </a:prstGeom>
          <a:gradFill>
            <a:gsLst>
              <a:gs pos="0">
                <a:srgbClr val="FD9649"/>
              </a:gs>
              <a:gs pos="49000">
                <a:srgbClr val="F08227"/>
              </a:gs>
              <a:gs pos="100000">
                <a:srgbClr val="F07B2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1DD9E36E-8130-92B9-A590-B0182C48536A}"/>
              </a:ext>
            </a:extLst>
          </p:cNvPr>
          <p:cNvSpPr/>
          <p:nvPr/>
        </p:nvSpPr>
        <p:spPr>
          <a:xfrm>
            <a:off x="1603751" y="3248366"/>
            <a:ext cx="350145" cy="347164"/>
          </a:xfrm>
          <a:prstGeom prst="roundRect">
            <a:avLst/>
          </a:prstGeom>
          <a:gradFill>
            <a:gsLst>
              <a:gs pos="0">
                <a:srgbClr val="FD9649"/>
              </a:gs>
              <a:gs pos="49000">
                <a:srgbClr val="F08227"/>
              </a:gs>
              <a:gs pos="100000">
                <a:srgbClr val="F07B2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E7742466-EBF7-8EFB-1AF7-C71BFE4EC397}"/>
              </a:ext>
            </a:extLst>
          </p:cNvPr>
          <p:cNvSpPr/>
          <p:nvPr/>
        </p:nvSpPr>
        <p:spPr>
          <a:xfrm>
            <a:off x="1590594" y="4351200"/>
            <a:ext cx="350145" cy="347164"/>
          </a:xfrm>
          <a:prstGeom prst="roundRect">
            <a:avLst/>
          </a:prstGeom>
          <a:gradFill>
            <a:gsLst>
              <a:gs pos="0">
                <a:srgbClr val="FD9649"/>
              </a:gs>
              <a:gs pos="49000">
                <a:srgbClr val="F08227"/>
              </a:gs>
              <a:gs pos="100000">
                <a:srgbClr val="F07B2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72F9E1DC-B714-ECD8-629D-6F4928089AC8}"/>
              </a:ext>
            </a:extLst>
          </p:cNvPr>
          <p:cNvSpPr/>
          <p:nvPr/>
        </p:nvSpPr>
        <p:spPr>
          <a:xfrm>
            <a:off x="9772100" y="3248365"/>
            <a:ext cx="954816" cy="2390513"/>
          </a:xfrm>
          <a:prstGeom prst="rect">
            <a:avLst/>
          </a:prstGeom>
          <a:solidFill>
            <a:srgbClr val="FD964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DE37A62B-151F-DA9A-4CF1-AA55EABAE02C}"/>
              </a:ext>
            </a:extLst>
          </p:cNvPr>
          <p:cNvSpPr/>
          <p:nvPr/>
        </p:nvSpPr>
        <p:spPr>
          <a:xfrm>
            <a:off x="10726916" y="2596003"/>
            <a:ext cx="958069" cy="3043667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xmlns="" id="{F318AB97-D7AC-B0E9-0387-9D1E20E639C4}"/>
              </a:ext>
            </a:extLst>
          </p:cNvPr>
          <p:cNvSpPr txBox="1">
            <a:spLocks/>
          </p:cNvSpPr>
          <p:nvPr/>
        </p:nvSpPr>
        <p:spPr>
          <a:xfrm>
            <a:off x="10726916" y="4022812"/>
            <a:ext cx="958069" cy="538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79,6%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28884074-566D-5CA7-2628-295EB083FF5D}"/>
              </a:ext>
            </a:extLst>
          </p:cNvPr>
          <p:cNvSpPr txBox="1">
            <a:spLocks/>
          </p:cNvSpPr>
          <p:nvPr/>
        </p:nvSpPr>
        <p:spPr>
          <a:xfrm>
            <a:off x="9772100" y="3328039"/>
            <a:ext cx="954816" cy="538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700" b="1" dirty="0">
                <a:solidFill>
                  <a:srgbClr val="BF0779"/>
                </a:solidFill>
                <a:latin typeface="Montserrat" pitchFamily="2" charset="0"/>
              </a:rPr>
              <a:t>2018 год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xmlns="" id="{06AAB05C-A9CD-2F3A-0FCD-7B01987F13AC}"/>
              </a:ext>
            </a:extLst>
          </p:cNvPr>
          <p:cNvSpPr txBox="1">
            <a:spLocks/>
          </p:cNvSpPr>
          <p:nvPr/>
        </p:nvSpPr>
        <p:spPr>
          <a:xfrm>
            <a:off x="10724291" y="3329861"/>
            <a:ext cx="954816" cy="538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700" b="1" dirty="0">
                <a:solidFill>
                  <a:srgbClr val="BF0779"/>
                </a:solidFill>
                <a:latin typeface="Montserrat" pitchFamily="2" charset="0"/>
              </a:rPr>
              <a:t>2023 год</a:t>
            </a: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xmlns="" id="{579F581C-00CD-07CD-8520-CFA55DB3A4A2}"/>
              </a:ext>
            </a:extLst>
          </p:cNvPr>
          <p:cNvSpPr txBox="1">
            <a:spLocks/>
          </p:cNvSpPr>
          <p:nvPr/>
        </p:nvSpPr>
        <p:spPr>
          <a:xfrm>
            <a:off x="9774968" y="4022812"/>
            <a:ext cx="958069" cy="538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61,4%</a:t>
            </a: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xmlns="" id="{48210947-A660-ACE7-B66D-B504B14F09CB}"/>
              </a:ext>
            </a:extLst>
          </p:cNvPr>
          <p:cNvSpPr txBox="1">
            <a:spLocks/>
          </p:cNvSpPr>
          <p:nvPr/>
        </p:nvSpPr>
        <p:spPr>
          <a:xfrm>
            <a:off x="1650915" y="5077705"/>
            <a:ext cx="7676767" cy="9586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5000" b="1" dirty="0">
                <a:solidFill>
                  <a:srgbClr val="BF0779"/>
                </a:solidFill>
                <a:latin typeface="Montserrat" pitchFamily="2" charset="0"/>
              </a:rPr>
              <a:t>79,4% </a:t>
            </a:r>
          </a:p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считают реализуемые добровольцами проекты значимыми для нашего региона</a:t>
            </a:r>
          </a:p>
          <a:p>
            <a:pPr>
              <a:lnSpc>
                <a:spcPct val="100000"/>
              </a:lnSpc>
            </a:pPr>
            <a:endParaRPr lang="ru-RU" sz="2500" b="1" dirty="0">
              <a:solidFill>
                <a:srgbClr val="7A66AA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73920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8ED7ED13-6F3E-B3CD-93FB-726000237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-2046384"/>
            <a:ext cx="3591898" cy="3400327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3D7B831E-EA10-1C05-5531-F587E3EEBC99}"/>
              </a:ext>
            </a:extLst>
          </p:cNvPr>
          <p:cNvSpPr/>
          <p:nvPr/>
        </p:nvSpPr>
        <p:spPr>
          <a:xfrm>
            <a:off x="0" y="-50800"/>
            <a:ext cx="1206499" cy="6959600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83DE350A-59F0-A295-AEA3-09BB884A1B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574" y="1991130"/>
            <a:ext cx="2625405" cy="2625405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DF870733-7264-3623-AE61-8928064A3E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741" y="1704494"/>
            <a:ext cx="1885536" cy="2919540"/>
          </a:xfrm>
          <a:prstGeom prst="rect">
            <a:avLst/>
          </a:prstGeom>
        </p:spPr>
      </p:pic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3E49CE80-C39C-9564-6A76-02BDA97FE3C9}"/>
              </a:ext>
            </a:extLst>
          </p:cNvPr>
          <p:cNvSpPr/>
          <p:nvPr/>
        </p:nvSpPr>
        <p:spPr>
          <a:xfrm>
            <a:off x="1752627" y="3065445"/>
            <a:ext cx="2513722" cy="496612"/>
          </a:xfrm>
          <a:prstGeom prst="roundRect">
            <a:avLst/>
          </a:prstGeom>
          <a:gradFill>
            <a:gsLst>
              <a:gs pos="0">
                <a:srgbClr val="FD9649"/>
              </a:gs>
              <a:gs pos="49000">
                <a:srgbClr val="F08227"/>
              </a:gs>
              <a:gs pos="100000">
                <a:srgbClr val="F07B2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7" name="Picture 3" descr="C:\Users\aponomarev\Desktop\Макеты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C1D160B-F50B-7DEF-71C1-FD161DA3D2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B024169D-2BF2-F114-ECD8-A3BF8F391F89}"/>
              </a:ext>
            </a:extLst>
          </p:cNvPr>
          <p:cNvSpPr txBox="1">
            <a:spLocks/>
          </p:cNvSpPr>
          <p:nvPr/>
        </p:nvSpPr>
        <p:spPr>
          <a:xfrm>
            <a:off x="1" y="821606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Добровольчество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FC0FA1AC-002C-73A0-2F3C-A8CC58E726E1}"/>
              </a:ext>
            </a:extLst>
          </p:cNvPr>
          <p:cNvSpPr txBox="1">
            <a:spLocks/>
          </p:cNvSpPr>
          <p:nvPr/>
        </p:nvSpPr>
        <p:spPr>
          <a:xfrm>
            <a:off x="1431930" y="230400"/>
            <a:ext cx="10760070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Ресурсный центр добровольчества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3E49CE80-C39C-9564-6A76-02BDA97FE3C9}"/>
              </a:ext>
            </a:extLst>
          </p:cNvPr>
          <p:cNvSpPr/>
          <p:nvPr/>
        </p:nvSpPr>
        <p:spPr>
          <a:xfrm>
            <a:off x="1781262" y="2207115"/>
            <a:ext cx="2513722" cy="496612"/>
          </a:xfrm>
          <a:prstGeom prst="roundRect">
            <a:avLst/>
          </a:prstGeom>
          <a:gradFill>
            <a:gsLst>
              <a:gs pos="0">
                <a:srgbClr val="FD9649"/>
              </a:gs>
              <a:gs pos="49000">
                <a:srgbClr val="F08227"/>
              </a:gs>
              <a:gs pos="100000">
                <a:srgbClr val="F07B2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11283976-6D02-7662-B994-EF28F68428E7}"/>
              </a:ext>
            </a:extLst>
          </p:cNvPr>
          <p:cNvSpPr txBox="1">
            <a:spLocks/>
          </p:cNvSpPr>
          <p:nvPr/>
        </p:nvSpPr>
        <p:spPr>
          <a:xfrm>
            <a:off x="1832058" y="2257867"/>
            <a:ext cx="2434291" cy="75539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  <a:latin typeface="Montserrat" pitchFamily="2" charset="0"/>
              </a:rPr>
              <a:t>8</a:t>
            </a:r>
          </a:p>
          <a:p>
            <a:pPr algn="ctr"/>
            <a:r>
              <a:rPr lang="ru-RU" sz="1600" dirty="0" err="1">
                <a:latin typeface="Montserrat" pitchFamily="2" charset="0"/>
              </a:rPr>
              <a:t>Добро.центров</a:t>
            </a:r>
            <a:endParaRPr lang="ru-RU" sz="1600" dirty="0">
              <a:latin typeface="Montserrat" pitchFamily="2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C9047444-62B8-F430-A45B-838CD4BB5A40}"/>
              </a:ext>
            </a:extLst>
          </p:cNvPr>
          <p:cNvSpPr/>
          <p:nvPr/>
        </p:nvSpPr>
        <p:spPr>
          <a:xfrm>
            <a:off x="9343781" y="336096"/>
            <a:ext cx="2485674" cy="14808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xmlns="" id="{09E3F6D3-8E6F-8F8B-5A06-5A0948D74D8D}"/>
              </a:ext>
            </a:extLst>
          </p:cNvPr>
          <p:cNvSpPr txBox="1">
            <a:spLocks/>
          </p:cNvSpPr>
          <p:nvPr/>
        </p:nvSpPr>
        <p:spPr>
          <a:xfrm>
            <a:off x="9355935" y="1383222"/>
            <a:ext cx="2485674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900" dirty="0" err="1">
                <a:latin typeface="Montserrat" pitchFamily="2" charset="0"/>
              </a:rPr>
              <a:t>мывместе.рф</a:t>
            </a:r>
            <a:endParaRPr lang="ru-RU" sz="1900" dirty="0">
              <a:latin typeface="Montserrat" pitchFamily="2" charset="0"/>
            </a:endParaRPr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xmlns="" id="{2D99B23D-D29D-EEE6-76D0-305D87E0C587}"/>
              </a:ext>
            </a:extLst>
          </p:cNvPr>
          <p:cNvSpPr txBox="1">
            <a:spLocks/>
          </p:cNvSpPr>
          <p:nvPr/>
        </p:nvSpPr>
        <p:spPr>
          <a:xfrm>
            <a:off x="1752627" y="3031579"/>
            <a:ext cx="2513722" cy="93245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500" dirty="0">
                <a:solidFill>
                  <a:schemeClr val="bg1"/>
                </a:solidFill>
                <a:latin typeface="Montserrat" pitchFamily="2" charset="0"/>
              </a:rPr>
              <a:t>более </a:t>
            </a:r>
            <a:r>
              <a:rPr lang="ru-RU" sz="3000" b="1" i="1" dirty="0">
                <a:solidFill>
                  <a:schemeClr val="bg1"/>
                </a:solidFill>
                <a:latin typeface="Montserrat" pitchFamily="2" charset="0"/>
              </a:rPr>
              <a:t>250</a:t>
            </a:r>
          </a:p>
          <a:p>
            <a:pPr algn="ctr"/>
            <a:r>
              <a:rPr lang="ru-RU" sz="1500" dirty="0">
                <a:latin typeface="Montserrat" pitchFamily="2" charset="0"/>
              </a:rPr>
              <a:t>мероприятий </a:t>
            </a:r>
          </a:p>
          <a:p>
            <a:pPr algn="ctr"/>
            <a:r>
              <a:rPr lang="ru-RU" sz="1500" dirty="0">
                <a:latin typeface="Montserrat" pitchFamily="2" charset="0"/>
              </a:rPr>
              <a:t>в 2023 году</a:t>
            </a:r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xmlns="" id="{F4B81729-E3EB-47A1-A2DA-176477A89662}"/>
              </a:ext>
            </a:extLst>
          </p:cNvPr>
          <p:cNvSpPr txBox="1">
            <a:spLocks/>
          </p:cNvSpPr>
          <p:nvPr/>
        </p:nvSpPr>
        <p:spPr>
          <a:xfrm>
            <a:off x="1431931" y="678445"/>
            <a:ext cx="7334238" cy="14158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000000"/>
                </a:solidFill>
                <a:latin typeface="Montserrat" pitchFamily="2" charset="0"/>
              </a:rPr>
              <a:t>С </a:t>
            </a:r>
            <a:r>
              <a:rPr lang="ru-RU" sz="1600" b="1" dirty="0">
                <a:solidFill>
                  <a:srgbClr val="7A66AA"/>
                </a:solidFill>
                <a:latin typeface="Montserrat" pitchFamily="2" charset="0"/>
              </a:rPr>
              <a:t>26 марта 2020 года</a:t>
            </a:r>
            <a:r>
              <a:rPr lang="ru-RU" sz="1600" dirty="0">
                <a:solidFill>
                  <a:srgbClr val="000000"/>
                </a:solidFill>
                <a:latin typeface="Montserrat" pitchFamily="2" charset="0"/>
              </a:rPr>
              <a:t> в регионе действуют Региональный штаб Общероссийской акции взаимопомощи «</a:t>
            </a:r>
            <a:r>
              <a:rPr lang="ru-RU" sz="1600" dirty="0">
                <a:latin typeface="Montserrat" pitchFamily="2" charset="0"/>
              </a:rPr>
              <a:t>#</a:t>
            </a:r>
            <a:r>
              <a:rPr lang="ru-RU" sz="1600" dirty="0" err="1">
                <a:latin typeface="Montserrat" pitchFamily="2" charset="0"/>
              </a:rPr>
              <a:t>МыВместе</a:t>
            </a:r>
            <a:r>
              <a:rPr lang="ru-RU" sz="1600" dirty="0">
                <a:solidFill>
                  <a:srgbClr val="000000"/>
                </a:solidFill>
                <a:latin typeface="Montserrat" pitchFamily="2" charset="0"/>
              </a:rPr>
              <a:t>» и 25 муниципальных штабов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000000"/>
                </a:solidFill>
                <a:latin typeface="Montserrat" pitchFamily="2" charset="0"/>
              </a:rPr>
              <a:t>С </a:t>
            </a:r>
            <a:r>
              <a:rPr lang="ru-RU" sz="1600" b="1" dirty="0">
                <a:solidFill>
                  <a:srgbClr val="7A66AA"/>
                </a:solidFill>
                <a:latin typeface="Montserrat" pitchFamily="2" charset="0"/>
              </a:rPr>
              <a:t>27 января 2023 года</a:t>
            </a:r>
            <a:r>
              <a:rPr lang="ru-RU" sz="1600" dirty="0">
                <a:solidFill>
                  <a:srgbClr val="000000"/>
                </a:solidFill>
                <a:latin typeface="Montserrat" pitchFamily="2" charset="0"/>
              </a:rPr>
              <a:t> в регионе создается сеть центров общественного развития «</a:t>
            </a:r>
            <a:r>
              <a:rPr lang="ru-RU" sz="1600" dirty="0" err="1">
                <a:solidFill>
                  <a:srgbClr val="000000"/>
                </a:solidFill>
                <a:latin typeface="Montserrat" pitchFamily="2" charset="0"/>
              </a:rPr>
              <a:t>Добро.Центры</a:t>
            </a:r>
            <a:r>
              <a:rPr lang="ru-RU" sz="1600" dirty="0">
                <a:solidFill>
                  <a:srgbClr val="000000"/>
                </a:solidFill>
                <a:latin typeface="Montserrat" pitchFamily="2" charset="0"/>
              </a:rPr>
              <a:t>»</a:t>
            </a:r>
            <a:endParaRPr lang="ru-RU" sz="1600" dirty="0">
              <a:solidFill>
                <a:srgbClr val="000000"/>
              </a:solidFill>
              <a:latin typeface="system-ui"/>
            </a:endParaRPr>
          </a:p>
          <a:p>
            <a:pPr>
              <a:lnSpc>
                <a:spcPct val="100000"/>
              </a:lnSpc>
            </a:pPr>
            <a:endParaRPr lang="ru-RU" sz="1600" dirty="0">
              <a:solidFill>
                <a:srgbClr val="000000"/>
              </a:solidFill>
              <a:latin typeface="system-ui"/>
            </a:endParaRP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xmlns="" id="{65D3634B-9E52-4CEB-46F4-F831D10085B8}"/>
              </a:ext>
            </a:extLst>
          </p:cNvPr>
          <p:cNvSpPr/>
          <p:nvPr/>
        </p:nvSpPr>
        <p:spPr>
          <a:xfrm>
            <a:off x="5205710" y="2207115"/>
            <a:ext cx="2513722" cy="496612"/>
          </a:xfrm>
          <a:prstGeom prst="roundRect">
            <a:avLst/>
          </a:prstGeom>
          <a:gradFill>
            <a:gsLst>
              <a:gs pos="0">
                <a:srgbClr val="FD9649"/>
              </a:gs>
              <a:gs pos="49000">
                <a:srgbClr val="F08227"/>
              </a:gs>
              <a:gs pos="100000">
                <a:srgbClr val="F07B2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Заголовок 1">
            <a:extLst>
              <a:ext uri="{FF2B5EF4-FFF2-40B4-BE49-F238E27FC236}">
                <a16:creationId xmlns:a16="http://schemas.microsoft.com/office/drawing/2014/main" xmlns="" id="{0BD74FBB-D6CA-44FE-784B-00AB534168CD}"/>
              </a:ext>
            </a:extLst>
          </p:cNvPr>
          <p:cNvSpPr txBox="1">
            <a:spLocks/>
          </p:cNvSpPr>
          <p:nvPr/>
        </p:nvSpPr>
        <p:spPr>
          <a:xfrm>
            <a:off x="5221892" y="2224001"/>
            <a:ext cx="2497540" cy="43209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  <a:latin typeface="Montserrat" pitchFamily="2" charset="0"/>
              </a:rPr>
              <a:t>892</a:t>
            </a:r>
          </a:p>
          <a:p>
            <a:pPr algn="ctr"/>
            <a:r>
              <a:rPr lang="ru-RU" sz="1600" dirty="0">
                <a:latin typeface="Montserrat" pitchFamily="2" charset="0"/>
              </a:rPr>
              <a:t>обученных в </a:t>
            </a:r>
            <a:br>
              <a:rPr lang="ru-RU" sz="1600" dirty="0">
                <a:latin typeface="Montserrat" pitchFamily="2" charset="0"/>
              </a:rPr>
            </a:br>
            <a:r>
              <a:rPr lang="ru-RU" sz="1600" dirty="0">
                <a:latin typeface="Montserrat" pitchFamily="2" charset="0"/>
              </a:rPr>
              <a:t>добро. университете</a:t>
            </a: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xmlns="" id="{61753309-01D5-255E-B590-90381F128D5A}"/>
              </a:ext>
            </a:extLst>
          </p:cNvPr>
          <p:cNvSpPr/>
          <p:nvPr/>
        </p:nvSpPr>
        <p:spPr>
          <a:xfrm>
            <a:off x="5221892" y="3189773"/>
            <a:ext cx="2513722" cy="496612"/>
          </a:xfrm>
          <a:prstGeom prst="roundRect">
            <a:avLst/>
          </a:prstGeom>
          <a:gradFill>
            <a:gsLst>
              <a:gs pos="0">
                <a:srgbClr val="FD9649"/>
              </a:gs>
              <a:gs pos="49000">
                <a:srgbClr val="F08227"/>
              </a:gs>
              <a:gs pos="100000">
                <a:srgbClr val="F07B2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Заголовок 1">
            <a:extLst>
              <a:ext uri="{FF2B5EF4-FFF2-40B4-BE49-F238E27FC236}">
                <a16:creationId xmlns:a16="http://schemas.microsoft.com/office/drawing/2014/main" xmlns="" id="{10EDF768-92BB-0A28-CA10-6F2D18B2E9EA}"/>
              </a:ext>
            </a:extLst>
          </p:cNvPr>
          <p:cNvSpPr txBox="1">
            <a:spLocks/>
          </p:cNvSpPr>
          <p:nvPr/>
        </p:nvSpPr>
        <p:spPr>
          <a:xfrm>
            <a:off x="5221892" y="3206659"/>
            <a:ext cx="2513722" cy="43209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  <a:latin typeface="Montserrat" pitchFamily="2" charset="0"/>
              </a:rPr>
              <a:t>3 489</a:t>
            </a:r>
          </a:p>
          <a:p>
            <a:pPr algn="ctr"/>
            <a:r>
              <a:rPr lang="ru-RU" sz="1600" dirty="0">
                <a:latin typeface="Montserrat" pitchFamily="2" charset="0"/>
              </a:rPr>
              <a:t>всего обученных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094FCA3-A987-6B1F-2BE8-FBD88F72FE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439" y="534000"/>
            <a:ext cx="1159282" cy="6801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46C528D-C090-7AB4-4703-20BAC31474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854" y="4216398"/>
            <a:ext cx="3867713" cy="2529733"/>
          </a:xfrm>
          <a:prstGeom prst="roundRect">
            <a:avLst/>
          </a:prstGeom>
        </p:spPr>
      </p:pic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xmlns="" id="{755A55BD-D2D4-FC4E-D6EB-31E3CAB7EAA8}"/>
              </a:ext>
            </a:extLst>
          </p:cNvPr>
          <p:cNvSpPr/>
          <p:nvPr/>
        </p:nvSpPr>
        <p:spPr>
          <a:xfrm>
            <a:off x="1623643" y="5289598"/>
            <a:ext cx="5544603" cy="1253334"/>
          </a:xfrm>
          <a:prstGeom prst="roundRect">
            <a:avLst/>
          </a:prstGeom>
          <a:solidFill>
            <a:srgbClr val="DBF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xmlns="" id="{DAFD2092-F4B6-FF60-C473-776FE2F97AE0}"/>
              </a:ext>
            </a:extLst>
          </p:cNvPr>
          <p:cNvSpPr txBox="1">
            <a:spLocks/>
          </p:cNvSpPr>
          <p:nvPr/>
        </p:nvSpPr>
        <p:spPr>
          <a:xfrm>
            <a:off x="1678464" y="5289597"/>
            <a:ext cx="5131763" cy="7157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Центр привлечения и подготовки</a:t>
            </a:r>
          </a:p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135 волонтёров ВФМ2024:</a:t>
            </a:r>
          </a:p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АО, НАО, Коми, Вологодская область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1E9206FF-9BEE-21F0-59CE-0959E87496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367" y="430820"/>
            <a:ext cx="886472" cy="886472"/>
          </a:xfrm>
          <a:prstGeom prst="rect">
            <a:avLst/>
          </a:prstGeom>
        </p:spPr>
      </p:pic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xmlns="" id="{3E49CE80-C39C-9564-6A76-02BDA97FE3C9}"/>
              </a:ext>
            </a:extLst>
          </p:cNvPr>
          <p:cNvSpPr/>
          <p:nvPr/>
        </p:nvSpPr>
        <p:spPr>
          <a:xfrm>
            <a:off x="5221892" y="4010587"/>
            <a:ext cx="2513722" cy="496612"/>
          </a:xfrm>
          <a:prstGeom prst="roundRect">
            <a:avLst/>
          </a:prstGeom>
          <a:gradFill>
            <a:gsLst>
              <a:gs pos="0">
                <a:srgbClr val="FD9649"/>
              </a:gs>
              <a:gs pos="49000">
                <a:srgbClr val="F08227"/>
              </a:gs>
              <a:gs pos="100000">
                <a:srgbClr val="F07B2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xmlns="" id="{3E49CE80-C39C-9564-6A76-02BDA97FE3C9}"/>
              </a:ext>
            </a:extLst>
          </p:cNvPr>
          <p:cNvSpPr/>
          <p:nvPr/>
        </p:nvSpPr>
        <p:spPr>
          <a:xfrm>
            <a:off x="1809897" y="4006908"/>
            <a:ext cx="2513722" cy="496612"/>
          </a:xfrm>
          <a:prstGeom prst="roundRect">
            <a:avLst/>
          </a:prstGeom>
          <a:gradFill>
            <a:gsLst>
              <a:gs pos="0">
                <a:srgbClr val="FD9649"/>
              </a:gs>
              <a:gs pos="49000">
                <a:srgbClr val="F08227"/>
              </a:gs>
              <a:gs pos="100000">
                <a:srgbClr val="F07B2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xmlns="" id="{11283976-6D02-7662-B994-EF28F68428E7}"/>
              </a:ext>
            </a:extLst>
          </p:cNvPr>
          <p:cNvSpPr txBox="1">
            <a:spLocks/>
          </p:cNvSpPr>
          <p:nvPr/>
        </p:nvSpPr>
        <p:spPr>
          <a:xfrm>
            <a:off x="1860693" y="4057660"/>
            <a:ext cx="2434291" cy="75539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  <a:latin typeface="Montserrat" pitchFamily="2" charset="0"/>
              </a:rPr>
              <a:t>549</a:t>
            </a:r>
          </a:p>
          <a:p>
            <a:pPr algn="ctr"/>
            <a:r>
              <a:rPr lang="ru-RU" sz="1600" dirty="0">
                <a:latin typeface="Montserrat" pitchFamily="2" charset="0"/>
              </a:rPr>
              <a:t>добровольческих объединений</a:t>
            </a: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xmlns="" id="{2D99B23D-D29D-EEE6-76D0-305D87E0C587}"/>
              </a:ext>
            </a:extLst>
          </p:cNvPr>
          <p:cNvSpPr txBox="1">
            <a:spLocks/>
          </p:cNvSpPr>
          <p:nvPr/>
        </p:nvSpPr>
        <p:spPr>
          <a:xfrm>
            <a:off x="5250527" y="4006908"/>
            <a:ext cx="2513722" cy="93245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000" b="1" i="1" dirty="0">
                <a:solidFill>
                  <a:schemeClr val="bg1"/>
                </a:solidFill>
                <a:latin typeface="Montserrat" pitchFamily="2" charset="0"/>
              </a:rPr>
              <a:t>15 186</a:t>
            </a:r>
          </a:p>
          <a:p>
            <a:pPr algn="ctr"/>
            <a:r>
              <a:rPr lang="ru-RU" sz="1500" dirty="0">
                <a:latin typeface="Montserrat" pitchFamily="2" charset="0"/>
              </a:rPr>
              <a:t>волонтёров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63365" y="4890247"/>
            <a:ext cx="1520955" cy="170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8609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EDBD1E2-DA4D-A9A4-ECEF-16E54069C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4811199"/>
            <a:ext cx="3591898" cy="340032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41E1CB-D1F7-C4E0-4EA4-6A9C414CBC22}"/>
              </a:ext>
            </a:extLst>
          </p:cNvPr>
          <p:cNvSpPr/>
          <p:nvPr/>
        </p:nvSpPr>
        <p:spPr>
          <a:xfrm>
            <a:off x="0" y="-65313"/>
            <a:ext cx="1206499" cy="6988627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aponomarev\Desktop\Макеты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6889D982-2CD6-41C4-A3A9-8092D7762AE5}"/>
              </a:ext>
            </a:extLst>
          </p:cNvPr>
          <p:cNvSpPr txBox="1">
            <a:spLocks/>
          </p:cNvSpPr>
          <p:nvPr/>
        </p:nvSpPr>
        <p:spPr>
          <a:xfrm>
            <a:off x="1" y="821606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Профилактика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C1D160B-F50B-7DEF-71C1-FD161DA3D2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  <p:sp>
        <p:nvSpPr>
          <p:cNvPr id="33" name="Сквиркл">
            <a:extLst>
              <a:ext uri="{FF2B5EF4-FFF2-40B4-BE49-F238E27FC236}">
                <a16:creationId xmlns:a16="http://schemas.microsoft.com/office/drawing/2014/main" xmlns="" id="{C8677B10-4E22-FE75-857F-290578BECDD7}"/>
              </a:ext>
            </a:extLst>
          </p:cNvPr>
          <p:cNvSpPr/>
          <p:nvPr/>
        </p:nvSpPr>
        <p:spPr>
          <a:xfrm>
            <a:off x="5053533" y="963561"/>
            <a:ext cx="3240786" cy="615072"/>
          </a:xfrm>
          <a:prstGeom prst="roundRect">
            <a:avLst>
              <a:gd name="adj" fmla="val 31810"/>
            </a:avLst>
          </a:prstGeom>
          <a:solidFill>
            <a:srgbClr val="DBF011"/>
          </a:solidFill>
          <a:ln w="25400">
            <a:noFill/>
            <a:miter lim="400000"/>
          </a:ln>
        </p:spPr>
        <p:txBody>
          <a:bodyPr lIns="28575" tIns="28575" rIns="28575" bIns="28575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xmlns="" id="{9843B3B2-154C-619B-C46C-4994C85639B2}"/>
              </a:ext>
            </a:extLst>
          </p:cNvPr>
          <p:cNvSpPr txBox="1">
            <a:spLocks/>
          </p:cNvSpPr>
          <p:nvPr/>
        </p:nvSpPr>
        <p:spPr>
          <a:xfrm>
            <a:off x="5053534" y="1020266"/>
            <a:ext cx="3240786" cy="48912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>
                <a:solidFill>
                  <a:srgbClr val="7A66AA"/>
                </a:solidFill>
                <a:latin typeface="Montserrat" pitchFamily="2" charset="0"/>
              </a:rPr>
              <a:t>родительское сообщество</a:t>
            </a:r>
          </a:p>
        </p:txBody>
      </p:sp>
      <p:sp>
        <p:nvSpPr>
          <p:cNvPr id="38" name="Сквиркл">
            <a:extLst>
              <a:ext uri="{FF2B5EF4-FFF2-40B4-BE49-F238E27FC236}">
                <a16:creationId xmlns:a16="http://schemas.microsoft.com/office/drawing/2014/main" xmlns="" id="{C8677B10-4E22-FE75-857F-290578BECDD7}"/>
              </a:ext>
            </a:extLst>
          </p:cNvPr>
          <p:cNvSpPr/>
          <p:nvPr/>
        </p:nvSpPr>
        <p:spPr>
          <a:xfrm>
            <a:off x="5073445" y="2594480"/>
            <a:ext cx="3240786" cy="587264"/>
          </a:xfrm>
          <a:prstGeom prst="roundRect">
            <a:avLst>
              <a:gd name="adj" fmla="val 31810"/>
            </a:avLst>
          </a:prstGeom>
          <a:solidFill>
            <a:srgbClr val="DBF011"/>
          </a:solidFill>
          <a:ln w="25400">
            <a:noFill/>
            <a:miter lim="400000"/>
          </a:ln>
        </p:spPr>
        <p:txBody>
          <a:bodyPr lIns="28575" tIns="28575" rIns="28575" bIns="28575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xmlns="" id="{9843B3B2-154C-619B-C46C-4994C85639B2}"/>
              </a:ext>
            </a:extLst>
          </p:cNvPr>
          <p:cNvSpPr txBox="1">
            <a:spLocks/>
          </p:cNvSpPr>
          <p:nvPr/>
        </p:nvSpPr>
        <p:spPr>
          <a:xfrm>
            <a:off x="5073446" y="2694728"/>
            <a:ext cx="3240786" cy="40787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>
                <a:solidFill>
                  <a:srgbClr val="7A66AA"/>
                </a:solidFill>
                <a:latin typeface="Montserrat" pitchFamily="2" charset="0"/>
              </a:rPr>
              <a:t>обучение специалистов</a:t>
            </a:r>
          </a:p>
        </p:txBody>
      </p:sp>
      <p:sp>
        <p:nvSpPr>
          <p:cNvPr id="41" name="Сквиркл">
            <a:extLst>
              <a:ext uri="{FF2B5EF4-FFF2-40B4-BE49-F238E27FC236}">
                <a16:creationId xmlns:a16="http://schemas.microsoft.com/office/drawing/2014/main" xmlns="" id="{C8677B10-4E22-FE75-857F-290578BECDD7}"/>
              </a:ext>
            </a:extLst>
          </p:cNvPr>
          <p:cNvSpPr/>
          <p:nvPr/>
        </p:nvSpPr>
        <p:spPr>
          <a:xfrm>
            <a:off x="5053532" y="1770846"/>
            <a:ext cx="3240786" cy="620149"/>
          </a:xfrm>
          <a:prstGeom prst="roundRect">
            <a:avLst>
              <a:gd name="adj" fmla="val 31810"/>
            </a:avLst>
          </a:prstGeom>
          <a:solidFill>
            <a:srgbClr val="DBF011"/>
          </a:solidFill>
          <a:ln w="25400">
            <a:noFill/>
            <a:miter lim="400000"/>
          </a:ln>
        </p:spPr>
        <p:txBody>
          <a:bodyPr lIns="28575" tIns="28575" rIns="28575" bIns="28575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xmlns="" id="{9843B3B2-154C-619B-C46C-4994C85639B2}"/>
              </a:ext>
            </a:extLst>
          </p:cNvPr>
          <p:cNvSpPr txBox="1">
            <a:spLocks/>
          </p:cNvSpPr>
          <p:nvPr/>
        </p:nvSpPr>
        <p:spPr>
          <a:xfrm>
            <a:off x="5053533" y="1827552"/>
            <a:ext cx="3240786" cy="56344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>
                <a:solidFill>
                  <a:srgbClr val="7A66AA"/>
                </a:solidFill>
                <a:latin typeface="Montserrat" pitchFamily="2" charset="0"/>
              </a:rPr>
              <a:t>несовершеннолетние</a:t>
            </a:r>
          </a:p>
        </p:txBody>
      </p:sp>
      <p:sp>
        <p:nvSpPr>
          <p:cNvPr id="43" name="Сквиркл">
            <a:extLst>
              <a:ext uri="{FF2B5EF4-FFF2-40B4-BE49-F238E27FC236}">
                <a16:creationId xmlns:a16="http://schemas.microsoft.com/office/drawing/2014/main" xmlns="" id="{C8677B10-4E22-FE75-857F-290578BECDD7}"/>
              </a:ext>
            </a:extLst>
          </p:cNvPr>
          <p:cNvSpPr/>
          <p:nvPr/>
        </p:nvSpPr>
        <p:spPr>
          <a:xfrm>
            <a:off x="5073445" y="3381220"/>
            <a:ext cx="3240786" cy="587264"/>
          </a:xfrm>
          <a:prstGeom prst="roundRect">
            <a:avLst>
              <a:gd name="adj" fmla="val 31810"/>
            </a:avLst>
          </a:prstGeom>
          <a:solidFill>
            <a:srgbClr val="DBF011"/>
          </a:solidFill>
          <a:ln w="25400">
            <a:noFill/>
            <a:miter lim="400000"/>
          </a:ln>
        </p:spPr>
        <p:txBody>
          <a:bodyPr lIns="28575" tIns="28575" rIns="28575" bIns="28575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xmlns="" id="{9843B3B2-154C-619B-C46C-4994C85639B2}"/>
              </a:ext>
            </a:extLst>
          </p:cNvPr>
          <p:cNvSpPr txBox="1">
            <a:spLocks/>
          </p:cNvSpPr>
          <p:nvPr/>
        </p:nvSpPr>
        <p:spPr>
          <a:xfrm>
            <a:off x="5073446" y="3481468"/>
            <a:ext cx="3240786" cy="40787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>
                <a:solidFill>
                  <a:srgbClr val="7A66AA"/>
                </a:solidFill>
                <a:latin typeface="Montserrat" pitchFamily="2" charset="0"/>
              </a:rPr>
              <a:t>информационная среда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706" y="4088188"/>
            <a:ext cx="3452558" cy="2640191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89" y="990317"/>
            <a:ext cx="3433779" cy="240364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243" y="1029886"/>
            <a:ext cx="3474289" cy="23644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243" y="4405412"/>
            <a:ext cx="3479912" cy="23202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89" y="4405412"/>
            <a:ext cx="3485000" cy="2322766"/>
          </a:xfrm>
          <a:prstGeom prst="rect">
            <a:avLst/>
          </a:prstGeom>
        </p:spPr>
      </p:pic>
      <p:sp>
        <p:nvSpPr>
          <p:cNvPr id="50" name="Заголовок 1">
            <a:extLst>
              <a:ext uri="{FF2B5EF4-FFF2-40B4-BE49-F238E27FC236}">
                <a16:creationId xmlns:a16="http://schemas.microsoft.com/office/drawing/2014/main" xmlns="" id="{72962199-6356-C3A1-71AA-E48A8D43CA7D}"/>
              </a:ext>
            </a:extLst>
          </p:cNvPr>
          <p:cNvSpPr txBox="1">
            <a:spLocks/>
          </p:cNvSpPr>
          <p:nvPr/>
        </p:nvSpPr>
        <p:spPr>
          <a:xfrm>
            <a:off x="1431930" y="230400"/>
            <a:ext cx="7397096" cy="5314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Ключевые направления работы:</a:t>
            </a:r>
          </a:p>
        </p:txBody>
      </p:sp>
    </p:spTree>
    <p:extLst>
      <p:ext uri="{BB962C8B-B14F-4D97-AF65-F5344CB8AC3E}">
        <p14:creationId xmlns:p14="http://schemas.microsoft.com/office/powerpoint/2010/main" val="5113931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2BB7040-9A08-51AB-AE7E-6C68C6C59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-2046384"/>
            <a:ext cx="3591898" cy="340032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41E1CB-D1F7-C4E0-4EA4-6A9C414CBC22}"/>
              </a:ext>
            </a:extLst>
          </p:cNvPr>
          <p:cNvSpPr/>
          <p:nvPr/>
        </p:nvSpPr>
        <p:spPr>
          <a:xfrm>
            <a:off x="0" y="-53788"/>
            <a:ext cx="1206499" cy="6923314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aponomarev\Desktop\Макеты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6889D982-2CD6-41C4-A3A9-8092D7762AE5}"/>
              </a:ext>
            </a:extLst>
          </p:cNvPr>
          <p:cNvSpPr txBox="1">
            <a:spLocks/>
          </p:cNvSpPr>
          <p:nvPr/>
        </p:nvSpPr>
        <p:spPr>
          <a:xfrm>
            <a:off x="1" y="821606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Родительское сообщество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72962199-6356-C3A1-71AA-E48A8D43CA7D}"/>
              </a:ext>
            </a:extLst>
          </p:cNvPr>
          <p:cNvSpPr txBox="1">
            <a:spLocks/>
          </p:cNvSpPr>
          <p:nvPr/>
        </p:nvSpPr>
        <p:spPr>
          <a:xfrm>
            <a:off x="1431930" y="230400"/>
            <a:ext cx="6901724" cy="5314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Работа с родительским сообществом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C1D160B-F50B-7DEF-71C1-FD161DA3D2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xmlns="" id="{E7933B36-2739-E53D-6307-D79BE38DE9DB}"/>
              </a:ext>
            </a:extLst>
          </p:cNvPr>
          <p:cNvSpPr/>
          <p:nvPr/>
        </p:nvSpPr>
        <p:spPr>
          <a:xfrm>
            <a:off x="1698170" y="925441"/>
            <a:ext cx="2881693" cy="2616046"/>
          </a:xfrm>
          <a:prstGeom prst="round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Заголовок 1">
            <a:extLst>
              <a:ext uri="{FF2B5EF4-FFF2-40B4-BE49-F238E27FC236}">
                <a16:creationId xmlns:a16="http://schemas.microsoft.com/office/drawing/2014/main" xmlns="" id="{AB93586C-ECD2-F3E3-977C-8C4D9A55BFBA}"/>
              </a:ext>
            </a:extLst>
          </p:cNvPr>
          <p:cNvSpPr txBox="1">
            <a:spLocks/>
          </p:cNvSpPr>
          <p:nvPr/>
        </p:nvSpPr>
        <p:spPr>
          <a:xfrm>
            <a:off x="1814281" y="1070580"/>
            <a:ext cx="2652523" cy="230590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chemeClr val="bg1"/>
                </a:solidFill>
                <a:latin typeface="Montserrat" pitchFamily="2" charset="0"/>
              </a:rPr>
              <a:t>Обучающие семинары</a:t>
            </a:r>
          </a:p>
          <a:p>
            <a:pPr algn="ctr"/>
            <a:r>
              <a:rPr lang="ru-RU" sz="1500" dirty="0">
                <a:solidFill>
                  <a:schemeClr val="bg1"/>
                </a:solidFill>
                <a:latin typeface="Montserrat" pitchFamily="2" charset="0"/>
              </a:rPr>
              <a:t>39 семинаров</a:t>
            </a:r>
          </a:p>
          <a:p>
            <a:pPr algn="ctr"/>
            <a:r>
              <a:rPr lang="ru-RU" sz="1500" dirty="0">
                <a:solidFill>
                  <a:schemeClr val="bg1"/>
                </a:solidFill>
                <a:latin typeface="Montserrat" pitchFamily="2" charset="0"/>
              </a:rPr>
              <a:t>444 человека</a:t>
            </a:r>
          </a:p>
          <a:p>
            <a:pPr algn="ctr"/>
            <a:r>
              <a:rPr lang="ru-RU" sz="1500" dirty="0">
                <a:solidFill>
                  <a:schemeClr val="bg1"/>
                </a:solidFill>
                <a:latin typeface="Montserrat" pitchFamily="2" charset="0"/>
              </a:rPr>
              <a:t>«Я родитель подроста», «Как защитить ребенка от рисков в интернете?», «Различия воспитания мальчиков и девочек» и другие</a:t>
            </a:r>
          </a:p>
        </p:txBody>
      </p:sp>
      <p:sp>
        <p:nvSpPr>
          <p:cNvPr id="66" name="Заголовок 1">
            <a:extLst>
              <a:ext uri="{FF2B5EF4-FFF2-40B4-BE49-F238E27FC236}">
                <a16:creationId xmlns:a16="http://schemas.microsoft.com/office/drawing/2014/main" xmlns="" id="{AB93586C-ECD2-F3E3-977C-8C4D9A55BFBA}"/>
              </a:ext>
            </a:extLst>
          </p:cNvPr>
          <p:cNvSpPr txBox="1">
            <a:spLocks/>
          </p:cNvSpPr>
          <p:nvPr/>
        </p:nvSpPr>
        <p:spPr>
          <a:xfrm>
            <a:off x="3766767" y="3552370"/>
            <a:ext cx="2514735" cy="107141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B53400"/>
                </a:solidFill>
                <a:latin typeface="Montserrat" pitchFamily="2" charset="0"/>
              </a:rPr>
              <a:t>16 370</a:t>
            </a:r>
          </a:p>
          <a:p>
            <a:pPr algn="ctr"/>
            <a:r>
              <a:rPr lang="ru-RU" sz="3000" b="1" dirty="0">
                <a:solidFill>
                  <a:srgbClr val="B53400"/>
                </a:solidFill>
                <a:latin typeface="Montserrat" pitchFamily="2" charset="0"/>
              </a:rPr>
              <a:t>родителей</a:t>
            </a:r>
            <a:endParaRPr lang="ru-RU" sz="1500" dirty="0">
              <a:solidFill>
                <a:srgbClr val="B53400"/>
              </a:solidFill>
              <a:latin typeface="Montserrat" pitchFamily="2" charset="0"/>
            </a:endParaRPr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xmlns="" id="{E7933B36-2739-E53D-6307-D79BE38DE9DB}"/>
              </a:ext>
            </a:extLst>
          </p:cNvPr>
          <p:cNvSpPr/>
          <p:nvPr/>
        </p:nvSpPr>
        <p:spPr>
          <a:xfrm>
            <a:off x="5529047" y="921810"/>
            <a:ext cx="2881693" cy="2616046"/>
          </a:xfrm>
          <a:prstGeom prst="roundRect">
            <a:avLst/>
          </a:prstGeom>
          <a:solidFill>
            <a:srgbClr val="F07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5" name="Заголовок 1">
            <a:extLst>
              <a:ext uri="{FF2B5EF4-FFF2-40B4-BE49-F238E27FC236}">
                <a16:creationId xmlns:a16="http://schemas.microsoft.com/office/drawing/2014/main" xmlns="" id="{AB93586C-ECD2-F3E3-977C-8C4D9A55BFBA}"/>
              </a:ext>
            </a:extLst>
          </p:cNvPr>
          <p:cNvSpPr txBox="1">
            <a:spLocks/>
          </p:cNvSpPr>
          <p:nvPr/>
        </p:nvSpPr>
        <p:spPr>
          <a:xfrm>
            <a:off x="5645158" y="1066949"/>
            <a:ext cx="2652523" cy="230590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err="1">
                <a:solidFill>
                  <a:schemeClr val="bg1"/>
                </a:solidFill>
                <a:latin typeface="Montserrat" pitchFamily="2" charset="0"/>
              </a:rPr>
              <a:t>Вебинары</a:t>
            </a:r>
            <a:endParaRPr lang="ru-RU" sz="2000" b="1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r>
              <a:rPr lang="ru-RU" sz="1500" dirty="0">
                <a:solidFill>
                  <a:schemeClr val="bg1"/>
                </a:solidFill>
                <a:latin typeface="Montserrat" pitchFamily="2" charset="0"/>
              </a:rPr>
              <a:t>9 </a:t>
            </a:r>
            <a:r>
              <a:rPr lang="ru-RU" sz="1500" dirty="0" err="1">
                <a:solidFill>
                  <a:schemeClr val="bg1"/>
                </a:solidFill>
                <a:latin typeface="Montserrat" pitchFamily="2" charset="0"/>
              </a:rPr>
              <a:t>вебинаров</a:t>
            </a:r>
            <a:endParaRPr lang="ru-RU" sz="1500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r>
              <a:rPr lang="ru-RU" sz="1500" dirty="0">
                <a:solidFill>
                  <a:schemeClr val="bg1"/>
                </a:solidFill>
                <a:latin typeface="Montserrat" pitchFamily="2" charset="0"/>
              </a:rPr>
              <a:t>15492 просмотра</a:t>
            </a:r>
          </a:p>
          <a:p>
            <a:pPr algn="ctr"/>
            <a:r>
              <a:rPr lang="ru-RU" sz="1500" dirty="0">
                <a:solidFill>
                  <a:schemeClr val="bg1"/>
                </a:solidFill>
                <a:latin typeface="Montserrat" pitchFamily="2" charset="0"/>
              </a:rPr>
              <a:t>«Как справиться с конфликтами», «Насилие в семье»</a:t>
            </a:r>
          </a:p>
          <a:p>
            <a:pPr algn="ctr"/>
            <a:r>
              <a:rPr lang="ru-RU" sz="1500" dirty="0">
                <a:solidFill>
                  <a:schemeClr val="bg1"/>
                </a:solidFill>
                <a:latin typeface="Montserrat" pitchFamily="2" charset="0"/>
              </a:rPr>
              <a:t>и другие</a:t>
            </a:r>
          </a:p>
        </p:txBody>
      </p:sp>
      <p:sp>
        <p:nvSpPr>
          <p:cNvPr id="79" name="Скругленный прямоугольник 78">
            <a:extLst>
              <a:ext uri="{FF2B5EF4-FFF2-40B4-BE49-F238E27FC236}">
                <a16:creationId xmlns:a16="http://schemas.microsoft.com/office/drawing/2014/main" xmlns="" id="{E7933B36-2739-E53D-6307-D79BE38DE9DB}"/>
              </a:ext>
            </a:extLst>
          </p:cNvPr>
          <p:cNvSpPr/>
          <p:nvPr/>
        </p:nvSpPr>
        <p:spPr>
          <a:xfrm>
            <a:off x="1698170" y="4627109"/>
            <a:ext cx="2881693" cy="1918831"/>
          </a:xfrm>
          <a:prstGeom prst="roundRect">
            <a:avLst/>
          </a:prstGeom>
          <a:solidFill>
            <a:srgbClr val="BDC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xmlns="" id="{AB93586C-ECD2-F3E3-977C-8C4D9A55BFBA}"/>
              </a:ext>
            </a:extLst>
          </p:cNvPr>
          <p:cNvSpPr txBox="1">
            <a:spLocks/>
          </p:cNvSpPr>
          <p:nvPr/>
        </p:nvSpPr>
        <p:spPr>
          <a:xfrm>
            <a:off x="1814281" y="4772248"/>
            <a:ext cx="2652523" cy="164306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chemeClr val="bg1"/>
                </a:solidFill>
                <a:latin typeface="Montserrat" pitchFamily="2" charset="0"/>
              </a:rPr>
              <a:t>Проект «Академия родителей»</a:t>
            </a:r>
          </a:p>
          <a:p>
            <a:pPr algn="ctr"/>
            <a:endParaRPr lang="ru-RU" sz="2000" b="1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r>
              <a:rPr lang="ru-RU" sz="1500" dirty="0">
                <a:solidFill>
                  <a:schemeClr val="bg1"/>
                </a:solidFill>
                <a:latin typeface="Montserrat" pitchFamily="2" charset="0"/>
              </a:rPr>
              <a:t>9 занятий</a:t>
            </a:r>
          </a:p>
          <a:p>
            <a:pPr algn="ctr"/>
            <a:r>
              <a:rPr lang="ru-RU" sz="1500" dirty="0">
                <a:solidFill>
                  <a:schemeClr val="bg1"/>
                </a:solidFill>
                <a:latin typeface="Montserrat" pitchFamily="2" charset="0"/>
              </a:rPr>
              <a:t>135 человек</a:t>
            </a:r>
          </a:p>
        </p:txBody>
      </p:sp>
      <p:sp>
        <p:nvSpPr>
          <p:cNvPr id="81" name="Скругленный прямоугольник 80">
            <a:extLst>
              <a:ext uri="{FF2B5EF4-FFF2-40B4-BE49-F238E27FC236}">
                <a16:creationId xmlns:a16="http://schemas.microsoft.com/office/drawing/2014/main" xmlns="" id="{E7933B36-2739-E53D-6307-D79BE38DE9DB}"/>
              </a:ext>
            </a:extLst>
          </p:cNvPr>
          <p:cNvSpPr/>
          <p:nvPr/>
        </p:nvSpPr>
        <p:spPr>
          <a:xfrm>
            <a:off x="5529047" y="4627109"/>
            <a:ext cx="2881693" cy="1918831"/>
          </a:xfrm>
          <a:prstGeom prst="roundRect">
            <a:avLst/>
          </a:prstGeom>
          <a:solidFill>
            <a:srgbClr val="BF07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2" name="Заголовок 1">
            <a:extLst>
              <a:ext uri="{FF2B5EF4-FFF2-40B4-BE49-F238E27FC236}">
                <a16:creationId xmlns:a16="http://schemas.microsoft.com/office/drawing/2014/main" xmlns="" id="{AB93586C-ECD2-F3E3-977C-8C4D9A55BFBA}"/>
              </a:ext>
            </a:extLst>
          </p:cNvPr>
          <p:cNvSpPr txBox="1">
            <a:spLocks/>
          </p:cNvSpPr>
          <p:nvPr/>
        </p:nvSpPr>
        <p:spPr>
          <a:xfrm>
            <a:off x="5645158" y="4772248"/>
            <a:ext cx="2765582" cy="164306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chemeClr val="bg1"/>
                </a:solidFill>
                <a:latin typeface="Montserrat" pitchFamily="2" charset="0"/>
              </a:rPr>
              <a:t>Психологические консультации</a:t>
            </a:r>
          </a:p>
          <a:p>
            <a:pPr algn="ctr"/>
            <a:endParaRPr lang="ru-RU" sz="2000" b="1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r>
              <a:rPr lang="ru-RU" sz="1500" dirty="0">
                <a:solidFill>
                  <a:schemeClr val="bg1"/>
                </a:solidFill>
                <a:latin typeface="Montserrat" pitchFamily="2" charset="0"/>
              </a:rPr>
              <a:t>299</a:t>
            </a:r>
          </a:p>
        </p:txBody>
      </p:sp>
      <p:pic>
        <p:nvPicPr>
          <p:cNvPr id="83" name="Рисунок 8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040" y="1673266"/>
            <a:ext cx="3296434" cy="27912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040" y="279094"/>
            <a:ext cx="3296434" cy="21976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040" y="4449727"/>
            <a:ext cx="3296434" cy="219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52113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1860DF1-DA21-4B26-5295-8A0DAED67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4811199"/>
            <a:ext cx="3591898" cy="340032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070" y="3801516"/>
            <a:ext cx="3410314" cy="215635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643" y="750036"/>
            <a:ext cx="3424741" cy="282986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823" y="3802432"/>
            <a:ext cx="3421103" cy="254565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54" y="754744"/>
            <a:ext cx="3420473" cy="209603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41E1CB-D1F7-C4E0-4EA4-6A9C414CBC22}"/>
              </a:ext>
            </a:extLst>
          </p:cNvPr>
          <p:cNvSpPr/>
          <p:nvPr/>
        </p:nvSpPr>
        <p:spPr>
          <a:xfrm>
            <a:off x="0" y="-53788"/>
            <a:ext cx="1206499" cy="6923314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aponomarev\Desktop\Макеты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6889D982-2CD6-41C4-A3A9-8092D7762AE5}"/>
              </a:ext>
            </a:extLst>
          </p:cNvPr>
          <p:cNvSpPr txBox="1">
            <a:spLocks/>
          </p:cNvSpPr>
          <p:nvPr/>
        </p:nvSpPr>
        <p:spPr>
          <a:xfrm>
            <a:off x="1" y="821606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Несовершеннолетние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C1D160B-F50B-7DEF-71C1-FD161DA3D2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xmlns="" id="{E7933B36-2739-E53D-6307-D79BE38DE9DB}"/>
              </a:ext>
            </a:extLst>
          </p:cNvPr>
          <p:cNvSpPr/>
          <p:nvPr/>
        </p:nvSpPr>
        <p:spPr>
          <a:xfrm>
            <a:off x="1480454" y="2550645"/>
            <a:ext cx="3420473" cy="1063411"/>
          </a:xfrm>
          <a:prstGeom prst="round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Заголовок 1">
            <a:extLst>
              <a:ext uri="{FF2B5EF4-FFF2-40B4-BE49-F238E27FC236}">
                <a16:creationId xmlns:a16="http://schemas.microsoft.com/office/drawing/2014/main" xmlns="" id="{AB93586C-ECD2-F3E3-977C-8C4D9A55BFBA}"/>
              </a:ext>
            </a:extLst>
          </p:cNvPr>
          <p:cNvSpPr txBox="1">
            <a:spLocks/>
          </p:cNvSpPr>
          <p:nvPr/>
        </p:nvSpPr>
        <p:spPr>
          <a:xfrm>
            <a:off x="1596565" y="2681564"/>
            <a:ext cx="3146105" cy="78200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700" b="1" dirty="0">
                <a:solidFill>
                  <a:schemeClr val="bg1"/>
                </a:solidFill>
                <a:latin typeface="Montserrat" pitchFamily="2" charset="0"/>
              </a:rPr>
              <a:t>Проект «Скажи </a:t>
            </a:r>
            <a:r>
              <a:rPr lang="ru-RU" sz="1700" b="1" dirty="0" err="1">
                <a:solidFill>
                  <a:schemeClr val="bg1"/>
                </a:solidFill>
                <a:latin typeface="Montserrat" pitchFamily="2" charset="0"/>
              </a:rPr>
              <a:t>буллингу</a:t>
            </a:r>
            <a:r>
              <a:rPr lang="ru-RU" sz="1700" b="1" dirty="0">
                <a:solidFill>
                  <a:schemeClr val="bg1"/>
                </a:solidFill>
                <a:latin typeface="Montserrat" pitchFamily="2" charset="0"/>
              </a:rPr>
              <a:t> нет» </a:t>
            </a:r>
          </a:p>
          <a:p>
            <a:pPr algn="ctr"/>
            <a:r>
              <a:rPr lang="ru-RU" sz="1500" dirty="0">
                <a:solidFill>
                  <a:schemeClr val="bg1"/>
                </a:solidFill>
                <a:latin typeface="Montserrat" pitchFamily="2" charset="0"/>
              </a:rPr>
              <a:t>592 подростка</a:t>
            </a:r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xmlns="" id="{E7933B36-2739-E53D-6307-D79BE38DE9DB}"/>
              </a:ext>
            </a:extLst>
          </p:cNvPr>
          <p:cNvSpPr/>
          <p:nvPr/>
        </p:nvSpPr>
        <p:spPr>
          <a:xfrm>
            <a:off x="8544643" y="2536133"/>
            <a:ext cx="3424741" cy="1059780"/>
          </a:xfrm>
          <a:prstGeom prst="roundRect">
            <a:avLst/>
          </a:prstGeom>
          <a:solidFill>
            <a:srgbClr val="F07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5" name="Заголовок 1">
            <a:extLst>
              <a:ext uri="{FF2B5EF4-FFF2-40B4-BE49-F238E27FC236}">
                <a16:creationId xmlns:a16="http://schemas.microsoft.com/office/drawing/2014/main" xmlns="" id="{AB93586C-ECD2-F3E3-977C-8C4D9A55BFBA}"/>
              </a:ext>
            </a:extLst>
          </p:cNvPr>
          <p:cNvSpPr txBox="1">
            <a:spLocks/>
          </p:cNvSpPr>
          <p:nvPr/>
        </p:nvSpPr>
        <p:spPr>
          <a:xfrm>
            <a:off x="8939902" y="2579678"/>
            <a:ext cx="2652523" cy="98185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700" b="1" dirty="0">
                <a:solidFill>
                  <a:schemeClr val="bg1"/>
                </a:solidFill>
                <a:latin typeface="Montserrat" pitchFamily="2" charset="0"/>
              </a:rPr>
              <a:t>34 игры профилактической направленности</a:t>
            </a:r>
          </a:p>
          <a:p>
            <a:pPr algn="ctr"/>
            <a:r>
              <a:rPr lang="ru-RU" sz="1500" dirty="0">
                <a:solidFill>
                  <a:schemeClr val="bg1"/>
                </a:solidFill>
                <a:latin typeface="Montserrat" pitchFamily="2" charset="0"/>
              </a:rPr>
              <a:t>1724 подростка</a:t>
            </a:r>
          </a:p>
        </p:txBody>
      </p:sp>
      <p:sp>
        <p:nvSpPr>
          <p:cNvPr id="79" name="Скругленный прямоугольник 78">
            <a:extLst>
              <a:ext uri="{FF2B5EF4-FFF2-40B4-BE49-F238E27FC236}">
                <a16:creationId xmlns:a16="http://schemas.microsoft.com/office/drawing/2014/main" xmlns="" id="{E7933B36-2739-E53D-6307-D79BE38DE9DB}"/>
              </a:ext>
            </a:extLst>
          </p:cNvPr>
          <p:cNvSpPr/>
          <p:nvPr/>
        </p:nvSpPr>
        <p:spPr>
          <a:xfrm>
            <a:off x="1476184" y="5660567"/>
            <a:ext cx="3424741" cy="1001485"/>
          </a:xfrm>
          <a:prstGeom prst="roundRect">
            <a:avLst/>
          </a:prstGeom>
          <a:solidFill>
            <a:srgbClr val="BDC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xmlns="" id="{AB93586C-ECD2-F3E3-977C-8C4D9A55BFBA}"/>
              </a:ext>
            </a:extLst>
          </p:cNvPr>
          <p:cNvSpPr txBox="1">
            <a:spLocks/>
          </p:cNvSpPr>
          <p:nvPr/>
        </p:nvSpPr>
        <p:spPr>
          <a:xfrm>
            <a:off x="1814281" y="5776684"/>
            <a:ext cx="2765582" cy="740225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700" b="1" dirty="0">
                <a:solidFill>
                  <a:schemeClr val="bg1"/>
                </a:solidFill>
                <a:latin typeface="Montserrat" pitchFamily="2" charset="0"/>
              </a:rPr>
              <a:t>Просмотр фильма – беседа с психологом</a:t>
            </a:r>
          </a:p>
          <a:p>
            <a:pPr algn="ctr"/>
            <a:r>
              <a:rPr lang="ru-RU" sz="1500" dirty="0">
                <a:solidFill>
                  <a:schemeClr val="bg1"/>
                </a:solidFill>
                <a:latin typeface="Montserrat" pitchFamily="2" charset="0"/>
              </a:rPr>
              <a:t>40 несовершеннолетних</a:t>
            </a:r>
          </a:p>
        </p:txBody>
      </p:sp>
      <p:sp>
        <p:nvSpPr>
          <p:cNvPr id="81" name="Скругленный прямоугольник 80">
            <a:extLst>
              <a:ext uri="{FF2B5EF4-FFF2-40B4-BE49-F238E27FC236}">
                <a16:creationId xmlns:a16="http://schemas.microsoft.com/office/drawing/2014/main" xmlns="" id="{E7933B36-2739-E53D-6307-D79BE38DE9DB}"/>
              </a:ext>
            </a:extLst>
          </p:cNvPr>
          <p:cNvSpPr/>
          <p:nvPr/>
        </p:nvSpPr>
        <p:spPr>
          <a:xfrm>
            <a:off x="8559070" y="5660567"/>
            <a:ext cx="3410314" cy="1001485"/>
          </a:xfrm>
          <a:prstGeom prst="roundRect">
            <a:avLst/>
          </a:prstGeom>
          <a:solidFill>
            <a:srgbClr val="BF07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2" name="Заголовок 1">
            <a:extLst>
              <a:ext uri="{FF2B5EF4-FFF2-40B4-BE49-F238E27FC236}">
                <a16:creationId xmlns:a16="http://schemas.microsoft.com/office/drawing/2014/main" xmlns="" id="{AB93586C-ECD2-F3E3-977C-8C4D9A55BFBA}"/>
              </a:ext>
            </a:extLst>
          </p:cNvPr>
          <p:cNvSpPr txBox="1">
            <a:spLocks/>
          </p:cNvSpPr>
          <p:nvPr/>
        </p:nvSpPr>
        <p:spPr>
          <a:xfrm>
            <a:off x="8694057" y="5791197"/>
            <a:ext cx="3171084" cy="725711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700" b="1" dirty="0">
                <a:solidFill>
                  <a:schemeClr val="bg1"/>
                </a:solidFill>
                <a:latin typeface="Montserrat" pitchFamily="2" charset="0"/>
              </a:rPr>
              <a:t>Экскурсии по Молодежному центру</a:t>
            </a:r>
          </a:p>
          <a:p>
            <a:pPr algn="ctr"/>
            <a:r>
              <a:rPr lang="ru-RU" sz="1500" dirty="0">
                <a:solidFill>
                  <a:schemeClr val="bg1"/>
                </a:solidFill>
                <a:latin typeface="Montserrat" pitchFamily="2" charset="0"/>
              </a:rPr>
              <a:t>96 человек</a:t>
            </a:r>
          </a:p>
        </p:txBody>
      </p:sp>
      <p:sp>
        <p:nvSpPr>
          <p:cNvPr id="20" name="Сквиркл">
            <a:extLst>
              <a:ext uri="{FF2B5EF4-FFF2-40B4-BE49-F238E27FC236}">
                <a16:creationId xmlns:a16="http://schemas.microsoft.com/office/drawing/2014/main" xmlns="" id="{C8677B10-4E22-FE75-857F-290578BECDD7}"/>
              </a:ext>
            </a:extLst>
          </p:cNvPr>
          <p:cNvSpPr/>
          <p:nvPr/>
        </p:nvSpPr>
        <p:spPr>
          <a:xfrm>
            <a:off x="5053533" y="963561"/>
            <a:ext cx="3240786" cy="615072"/>
          </a:xfrm>
          <a:prstGeom prst="roundRect">
            <a:avLst>
              <a:gd name="adj" fmla="val 31810"/>
            </a:avLst>
          </a:prstGeom>
          <a:solidFill>
            <a:srgbClr val="DBF011"/>
          </a:solidFill>
          <a:ln w="25400">
            <a:noFill/>
            <a:miter lim="400000"/>
          </a:ln>
        </p:spPr>
        <p:txBody>
          <a:bodyPr lIns="28575" tIns="28575" rIns="28575" bIns="28575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xmlns="" id="{9843B3B2-154C-619B-C46C-4994C85639B2}"/>
              </a:ext>
            </a:extLst>
          </p:cNvPr>
          <p:cNvSpPr txBox="1">
            <a:spLocks/>
          </p:cNvSpPr>
          <p:nvPr/>
        </p:nvSpPr>
        <p:spPr>
          <a:xfrm>
            <a:off x="5053534" y="1020266"/>
            <a:ext cx="3240786" cy="48912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игры</a:t>
            </a:r>
          </a:p>
        </p:txBody>
      </p:sp>
      <p:sp>
        <p:nvSpPr>
          <p:cNvPr id="22" name="Сквиркл">
            <a:extLst>
              <a:ext uri="{FF2B5EF4-FFF2-40B4-BE49-F238E27FC236}">
                <a16:creationId xmlns:a16="http://schemas.microsoft.com/office/drawing/2014/main" xmlns="" id="{C8677B10-4E22-FE75-857F-290578BECDD7}"/>
              </a:ext>
            </a:extLst>
          </p:cNvPr>
          <p:cNvSpPr/>
          <p:nvPr/>
        </p:nvSpPr>
        <p:spPr>
          <a:xfrm>
            <a:off x="5073445" y="2594480"/>
            <a:ext cx="3240786" cy="587264"/>
          </a:xfrm>
          <a:prstGeom prst="roundRect">
            <a:avLst>
              <a:gd name="adj" fmla="val 31810"/>
            </a:avLst>
          </a:prstGeom>
          <a:solidFill>
            <a:srgbClr val="DBF011"/>
          </a:solidFill>
          <a:ln w="25400">
            <a:noFill/>
            <a:miter lim="400000"/>
          </a:ln>
        </p:spPr>
        <p:txBody>
          <a:bodyPr lIns="28575" tIns="28575" rIns="28575" bIns="28575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xmlns="" id="{9843B3B2-154C-619B-C46C-4994C85639B2}"/>
              </a:ext>
            </a:extLst>
          </p:cNvPr>
          <p:cNvSpPr txBox="1">
            <a:spLocks/>
          </p:cNvSpPr>
          <p:nvPr/>
        </p:nvSpPr>
        <p:spPr>
          <a:xfrm>
            <a:off x="5073446" y="2694728"/>
            <a:ext cx="3240786" cy="40787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беседы</a:t>
            </a:r>
          </a:p>
        </p:txBody>
      </p:sp>
      <p:sp>
        <p:nvSpPr>
          <p:cNvPr id="24" name="Сквиркл">
            <a:extLst>
              <a:ext uri="{FF2B5EF4-FFF2-40B4-BE49-F238E27FC236}">
                <a16:creationId xmlns:a16="http://schemas.microsoft.com/office/drawing/2014/main" xmlns="" id="{C8677B10-4E22-FE75-857F-290578BECDD7}"/>
              </a:ext>
            </a:extLst>
          </p:cNvPr>
          <p:cNvSpPr/>
          <p:nvPr/>
        </p:nvSpPr>
        <p:spPr>
          <a:xfrm>
            <a:off x="5053532" y="1770846"/>
            <a:ext cx="3240786" cy="620149"/>
          </a:xfrm>
          <a:prstGeom prst="roundRect">
            <a:avLst>
              <a:gd name="adj" fmla="val 31810"/>
            </a:avLst>
          </a:prstGeom>
          <a:solidFill>
            <a:srgbClr val="DBF011"/>
          </a:solidFill>
          <a:ln w="25400">
            <a:noFill/>
            <a:miter lim="400000"/>
          </a:ln>
        </p:spPr>
        <p:txBody>
          <a:bodyPr lIns="28575" tIns="28575" rIns="28575" bIns="28575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9843B3B2-154C-619B-C46C-4994C85639B2}"/>
              </a:ext>
            </a:extLst>
          </p:cNvPr>
          <p:cNvSpPr txBox="1">
            <a:spLocks/>
          </p:cNvSpPr>
          <p:nvPr/>
        </p:nvSpPr>
        <p:spPr>
          <a:xfrm>
            <a:off x="5053533" y="1827552"/>
            <a:ext cx="3240786" cy="56344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экскурсии</a:t>
            </a:r>
          </a:p>
        </p:txBody>
      </p:sp>
      <p:sp>
        <p:nvSpPr>
          <p:cNvPr id="26" name="Сквиркл">
            <a:extLst>
              <a:ext uri="{FF2B5EF4-FFF2-40B4-BE49-F238E27FC236}">
                <a16:creationId xmlns:a16="http://schemas.microsoft.com/office/drawing/2014/main" xmlns="" id="{C8677B10-4E22-FE75-857F-290578BECDD7}"/>
              </a:ext>
            </a:extLst>
          </p:cNvPr>
          <p:cNvSpPr/>
          <p:nvPr/>
        </p:nvSpPr>
        <p:spPr>
          <a:xfrm>
            <a:off x="5073445" y="3381220"/>
            <a:ext cx="3240786" cy="587264"/>
          </a:xfrm>
          <a:prstGeom prst="roundRect">
            <a:avLst>
              <a:gd name="adj" fmla="val 31810"/>
            </a:avLst>
          </a:prstGeom>
          <a:solidFill>
            <a:srgbClr val="DBF011"/>
          </a:solidFill>
          <a:ln w="25400">
            <a:noFill/>
            <a:miter lim="400000"/>
          </a:ln>
        </p:spPr>
        <p:txBody>
          <a:bodyPr lIns="28575" tIns="28575" rIns="28575" bIns="28575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xmlns="" id="{9843B3B2-154C-619B-C46C-4994C85639B2}"/>
              </a:ext>
            </a:extLst>
          </p:cNvPr>
          <p:cNvSpPr txBox="1">
            <a:spLocks/>
          </p:cNvSpPr>
          <p:nvPr/>
        </p:nvSpPr>
        <p:spPr>
          <a:xfrm>
            <a:off x="5073446" y="3481468"/>
            <a:ext cx="3240786" cy="40787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проекты и акции</a:t>
            </a: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xmlns="" id="{72962199-6356-C3A1-71AA-E48A8D43CA7D}"/>
              </a:ext>
            </a:extLst>
          </p:cNvPr>
          <p:cNvSpPr txBox="1">
            <a:spLocks/>
          </p:cNvSpPr>
          <p:nvPr/>
        </p:nvSpPr>
        <p:spPr>
          <a:xfrm>
            <a:off x="1431930" y="230400"/>
            <a:ext cx="7397096" cy="5314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Ключевые направления работы: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531" y="4499429"/>
            <a:ext cx="3244727" cy="216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35203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18EBEDA-85A0-D26E-74F1-78E6C8E77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-2046384"/>
            <a:ext cx="3591898" cy="340032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41E1CB-D1F7-C4E0-4EA4-6A9C414CBC22}"/>
              </a:ext>
            </a:extLst>
          </p:cNvPr>
          <p:cNvSpPr/>
          <p:nvPr/>
        </p:nvSpPr>
        <p:spPr>
          <a:xfrm>
            <a:off x="0" y="-53788"/>
            <a:ext cx="1206499" cy="6923314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aponomarev\Desktop\Макеты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6889D982-2CD6-41C4-A3A9-8092D7762AE5}"/>
              </a:ext>
            </a:extLst>
          </p:cNvPr>
          <p:cNvSpPr txBox="1">
            <a:spLocks/>
          </p:cNvSpPr>
          <p:nvPr/>
        </p:nvSpPr>
        <p:spPr>
          <a:xfrm>
            <a:off x="1" y="821606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Обучение специалистов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C1D160B-F50B-7DEF-71C1-FD161DA3D2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xmlns="" id="{E7933B36-2739-E53D-6307-D79BE38DE9DB}"/>
              </a:ext>
            </a:extLst>
          </p:cNvPr>
          <p:cNvSpPr/>
          <p:nvPr/>
        </p:nvSpPr>
        <p:spPr>
          <a:xfrm>
            <a:off x="5016177" y="1306279"/>
            <a:ext cx="3420473" cy="1948686"/>
          </a:xfrm>
          <a:prstGeom prst="round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Заголовок 1">
            <a:extLst>
              <a:ext uri="{FF2B5EF4-FFF2-40B4-BE49-F238E27FC236}">
                <a16:creationId xmlns:a16="http://schemas.microsoft.com/office/drawing/2014/main" xmlns="" id="{AB93586C-ECD2-F3E3-977C-8C4D9A55BFBA}"/>
              </a:ext>
            </a:extLst>
          </p:cNvPr>
          <p:cNvSpPr txBox="1">
            <a:spLocks/>
          </p:cNvSpPr>
          <p:nvPr/>
        </p:nvSpPr>
        <p:spPr>
          <a:xfrm>
            <a:off x="5161316" y="1433328"/>
            <a:ext cx="3146105" cy="142598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chemeClr val="bg1"/>
                </a:solidFill>
                <a:latin typeface="Montserrat" pitchFamily="2" charset="0"/>
              </a:rPr>
              <a:t>Профилактика </a:t>
            </a:r>
            <a:r>
              <a:rPr lang="ru-RU" sz="2000" b="1" dirty="0" err="1">
                <a:solidFill>
                  <a:schemeClr val="bg1"/>
                </a:solidFill>
                <a:latin typeface="Montserrat" pitchFamily="2" charset="0"/>
              </a:rPr>
              <a:t>психоактивных</a:t>
            </a:r>
            <a:r>
              <a:rPr lang="ru-RU" sz="2000" b="1" dirty="0">
                <a:solidFill>
                  <a:schemeClr val="bg1"/>
                </a:solidFill>
                <a:latin typeface="Montserrat" pitchFamily="2" charset="0"/>
              </a:rPr>
              <a:t> веществ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Montserrat" pitchFamily="2" charset="0"/>
              </a:rPr>
              <a:t>71 человек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Montserrat" pitchFamily="2" charset="0"/>
              </a:rPr>
              <a:t>5 муниципальных образований</a:t>
            </a:r>
          </a:p>
        </p:txBody>
      </p:sp>
      <p:sp>
        <p:nvSpPr>
          <p:cNvPr id="79" name="Скругленный прямоугольник 78">
            <a:extLst>
              <a:ext uri="{FF2B5EF4-FFF2-40B4-BE49-F238E27FC236}">
                <a16:creationId xmlns:a16="http://schemas.microsoft.com/office/drawing/2014/main" xmlns="" id="{E7933B36-2739-E53D-6307-D79BE38DE9DB}"/>
              </a:ext>
            </a:extLst>
          </p:cNvPr>
          <p:cNvSpPr/>
          <p:nvPr/>
        </p:nvSpPr>
        <p:spPr>
          <a:xfrm>
            <a:off x="1476184" y="1306279"/>
            <a:ext cx="3424741" cy="1948686"/>
          </a:xfrm>
          <a:prstGeom prst="roundRect">
            <a:avLst/>
          </a:prstGeom>
          <a:solidFill>
            <a:srgbClr val="BDC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xmlns="" id="{AB93586C-ECD2-F3E3-977C-8C4D9A55BFBA}"/>
              </a:ext>
            </a:extLst>
          </p:cNvPr>
          <p:cNvSpPr txBox="1">
            <a:spLocks/>
          </p:cNvSpPr>
          <p:nvPr/>
        </p:nvSpPr>
        <p:spPr>
          <a:xfrm>
            <a:off x="1814281" y="1422396"/>
            <a:ext cx="2765582" cy="740225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dirty="0" err="1">
                <a:solidFill>
                  <a:schemeClr val="bg1"/>
                </a:solidFill>
                <a:latin typeface="Montserrat" pitchFamily="2" charset="0"/>
              </a:rPr>
              <a:t>Суцид</a:t>
            </a:r>
            <a:r>
              <a:rPr lang="ru-RU" sz="2000" b="1" dirty="0">
                <a:solidFill>
                  <a:schemeClr val="bg1"/>
                </a:solidFill>
                <a:latin typeface="Montserrat" pitchFamily="2" charset="0"/>
              </a:rPr>
              <a:t> и травля</a:t>
            </a:r>
          </a:p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chemeClr val="bg1"/>
                </a:solidFill>
                <a:latin typeface="Montserrat" pitchFamily="2" charset="0"/>
              </a:rPr>
              <a:t>50 человек </a:t>
            </a:r>
          </a:p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chemeClr val="bg1"/>
                </a:solidFill>
                <a:latin typeface="Montserrat" pitchFamily="2" charset="0"/>
              </a:rPr>
              <a:t>8 муниципальных образований</a:t>
            </a:r>
          </a:p>
        </p:txBody>
      </p:sp>
      <p:sp>
        <p:nvSpPr>
          <p:cNvPr id="81" name="Скругленный прямоугольник 80">
            <a:extLst>
              <a:ext uri="{FF2B5EF4-FFF2-40B4-BE49-F238E27FC236}">
                <a16:creationId xmlns:a16="http://schemas.microsoft.com/office/drawing/2014/main" xmlns="" id="{E7933B36-2739-E53D-6307-D79BE38DE9DB}"/>
              </a:ext>
            </a:extLst>
          </p:cNvPr>
          <p:cNvSpPr/>
          <p:nvPr/>
        </p:nvSpPr>
        <p:spPr>
          <a:xfrm>
            <a:off x="8559070" y="1306279"/>
            <a:ext cx="3410314" cy="1948686"/>
          </a:xfrm>
          <a:prstGeom prst="roundRect">
            <a:avLst/>
          </a:prstGeom>
          <a:solidFill>
            <a:srgbClr val="BF07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2" name="Заголовок 1">
            <a:extLst>
              <a:ext uri="{FF2B5EF4-FFF2-40B4-BE49-F238E27FC236}">
                <a16:creationId xmlns:a16="http://schemas.microsoft.com/office/drawing/2014/main" xmlns="" id="{AB93586C-ECD2-F3E3-977C-8C4D9A55BFBA}"/>
              </a:ext>
            </a:extLst>
          </p:cNvPr>
          <p:cNvSpPr txBox="1">
            <a:spLocks/>
          </p:cNvSpPr>
          <p:nvPr/>
        </p:nvSpPr>
        <p:spPr>
          <a:xfrm>
            <a:off x="8694057" y="1436909"/>
            <a:ext cx="3171084" cy="1422405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chemeClr val="bg1"/>
                </a:solidFill>
                <a:latin typeface="Montserrat" pitchFamily="2" charset="0"/>
              </a:rPr>
              <a:t>Половая неприкосновенность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Montserrat" pitchFamily="2" charset="0"/>
              </a:rPr>
              <a:t>88 человек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Montserrat" pitchFamily="2" charset="0"/>
              </a:rPr>
              <a:t>13 муниципальных образований</a:t>
            </a: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xmlns="" id="{72962199-6356-C3A1-71AA-E48A8D43CA7D}"/>
              </a:ext>
            </a:extLst>
          </p:cNvPr>
          <p:cNvSpPr txBox="1">
            <a:spLocks/>
          </p:cNvSpPr>
          <p:nvPr/>
        </p:nvSpPr>
        <p:spPr>
          <a:xfrm>
            <a:off x="1431930" y="230400"/>
            <a:ext cx="7397096" cy="5314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Семинары по профилактике социально-негативных явлений среди молодежи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035" y="3635052"/>
            <a:ext cx="3446323" cy="214864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452" y="3584441"/>
            <a:ext cx="3387871" cy="230085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133" y="3584441"/>
            <a:ext cx="3387871" cy="23008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070" y="3584441"/>
            <a:ext cx="3451288" cy="230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53283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701C0F4-2F82-B3BC-2728-1E4AB5F5D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4811199"/>
            <a:ext cx="3591898" cy="3400327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3D7B831E-EA10-1C05-5531-F587E3EEBC99}"/>
              </a:ext>
            </a:extLst>
          </p:cNvPr>
          <p:cNvSpPr/>
          <p:nvPr/>
        </p:nvSpPr>
        <p:spPr>
          <a:xfrm>
            <a:off x="0" y="-50800"/>
            <a:ext cx="1206499" cy="6959600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aponomarev\Desktop\Макеты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C1D160B-F50B-7DEF-71C1-FD161DA3D2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B14EE638-A933-4600-2F10-A957C0C687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203" y="3472698"/>
            <a:ext cx="4780643" cy="318585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FA0BEBF0-A3EE-5FBF-0F7D-6256CE1193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160" y="3472698"/>
            <a:ext cx="4778774" cy="31858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203" y="167562"/>
            <a:ext cx="4780643" cy="31870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160" y="188120"/>
            <a:ext cx="4774914" cy="318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28523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A6C8517-F563-090C-7385-7F391EA8F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-2046384"/>
            <a:ext cx="3591898" cy="3400327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3D7B831E-EA10-1C05-5531-F587E3EEBC99}"/>
              </a:ext>
            </a:extLst>
          </p:cNvPr>
          <p:cNvSpPr/>
          <p:nvPr/>
        </p:nvSpPr>
        <p:spPr>
          <a:xfrm>
            <a:off x="0" y="-50800"/>
            <a:ext cx="1206499" cy="6959600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aponomarev\Desktop\Макеты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C1D160B-F50B-7DEF-71C1-FD161DA3D2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B4A2AA-8CBC-82A6-08D2-64E706EF7315}"/>
              </a:ext>
            </a:extLst>
          </p:cNvPr>
          <p:cNvSpPr txBox="1">
            <a:spLocks/>
          </p:cNvSpPr>
          <p:nvPr/>
        </p:nvSpPr>
        <p:spPr>
          <a:xfrm>
            <a:off x="1" y="821606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Муниципалитеты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ED49F2A6-B990-093A-BEF7-53B4256E1CA4}"/>
              </a:ext>
            </a:extLst>
          </p:cNvPr>
          <p:cNvSpPr txBox="1">
            <a:spLocks/>
          </p:cNvSpPr>
          <p:nvPr/>
        </p:nvSpPr>
        <p:spPr>
          <a:xfrm>
            <a:off x="1431930" y="230400"/>
            <a:ext cx="10760070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Поддержка муниципальных образований (субсидии)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DA0E3B8-CF2F-8FBA-69B3-0DF20EF5919D}"/>
              </a:ext>
            </a:extLst>
          </p:cNvPr>
          <p:cNvSpPr/>
          <p:nvPr/>
        </p:nvSpPr>
        <p:spPr>
          <a:xfrm>
            <a:off x="1496913" y="1428693"/>
            <a:ext cx="451533" cy="450097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921B22F5-D380-DCB2-C14F-6870EB16508A}"/>
              </a:ext>
            </a:extLst>
          </p:cNvPr>
          <p:cNvSpPr txBox="1">
            <a:spLocks/>
          </p:cNvSpPr>
          <p:nvPr/>
        </p:nvSpPr>
        <p:spPr>
          <a:xfrm>
            <a:off x="1948446" y="1398294"/>
            <a:ext cx="3213754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rgbClr val="7A66AA"/>
                </a:solidFill>
                <a:latin typeface="Montserrat" pitchFamily="2" charset="0"/>
              </a:rPr>
              <a:t>9,6 </a:t>
            </a:r>
            <a:r>
              <a:rPr lang="ru-RU" sz="1800" b="1" dirty="0" err="1">
                <a:solidFill>
                  <a:srgbClr val="7A66AA"/>
                </a:solidFill>
                <a:latin typeface="Montserrat" pitchFamily="2" charset="0"/>
              </a:rPr>
              <a:t>млн.рублей</a:t>
            </a:r>
            <a:endParaRPr lang="ru-RU" sz="1800" dirty="0">
              <a:solidFill>
                <a:srgbClr val="7A66AA"/>
              </a:solidFill>
              <a:latin typeface="Montserrat" pitchFamily="2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9E84DE0B-DCB7-D74B-9D55-199B6ED2F5DB}"/>
              </a:ext>
            </a:extLst>
          </p:cNvPr>
          <p:cNvSpPr txBox="1">
            <a:spLocks/>
          </p:cNvSpPr>
          <p:nvPr/>
        </p:nvSpPr>
        <p:spPr>
          <a:xfrm>
            <a:off x="1948446" y="1740201"/>
            <a:ext cx="4238316" cy="5108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latin typeface="Montserrat" pitchFamily="2" charset="0"/>
              </a:rPr>
              <a:t>поддержка молодежных центров (5)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2B8047DD-DB44-D69F-115D-1B40C6A7EAB5}"/>
              </a:ext>
            </a:extLst>
          </p:cNvPr>
          <p:cNvSpPr txBox="1">
            <a:spLocks/>
          </p:cNvSpPr>
          <p:nvPr/>
        </p:nvSpPr>
        <p:spPr>
          <a:xfrm>
            <a:off x="1948444" y="864360"/>
            <a:ext cx="3545805" cy="5920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500" b="1" dirty="0">
                <a:solidFill>
                  <a:srgbClr val="BF0779"/>
                </a:solidFill>
                <a:latin typeface="Montserrat" pitchFamily="2" charset="0"/>
              </a:rPr>
              <a:t>60 700 000 рублей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81D2351E-2D4B-FB53-A5AC-86A25DC19600}"/>
              </a:ext>
            </a:extLst>
          </p:cNvPr>
          <p:cNvSpPr/>
          <p:nvPr/>
        </p:nvSpPr>
        <p:spPr>
          <a:xfrm>
            <a:off x="1496913" y="2260554"/>
            <a:ext cx="451533" cy="450097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xmlns="" id="{52F90AE6-09B5-DB76-31DF-F578B0D9079E}"/>
              </a:ext>
            </a:extLst>
          </p:cNvPr>
          <p:cNvSpPr txBox="1">
            <a:spLocks/>
          </p:cNvSpPr>
          <p:nvPr/>
        </p:nvSpPr>
        <p:spPr>
          <a:xfrm>
            <a:off x="1948446" y="2230155"/>
            <a:ext cx="3213754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rgbClr val="7A66AA"/>
                </a:solidFill>
                <a:latin typeface="Montserrat" pitchFamily="2" charset="0"/>
              </a:rPr>
              <a:t>2 </a:t>
            </a:r>
            <a:r>
              <a:rPr lang="ru-RU" sz="1800" b="1" dirty="0" err="1">
                <a:solidFill>
                  <a:srgbClr val="7A66AA"/>
                </a:solidFill>
                <a:latin typeface="Montserrat" pitchFamily="2" charset="0"/>
              </a:rPr>
              <a:t>млн.рублей</a:t>
            </a:r>
            <a:endParaRPr lang="ru-RU" sz="1800" dirty="0">
              <a:solidFill>
                <a:srgbClr val="7A66AA"/>
              </a:solidFill>
              <a:latin typeface="Montserrat" pitchFamily="2" charset="0"/>
            </a:endParaRPr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xmlns="" id="{B64AEA53-634E-1205-B41B-6E8222058523}"/>
              </a:ext>
            </a:extLst>
          </p:cNvPr>
          <p:cNvSpPr txBox="1">
            <a:spLocks/>
          </p:cNvSpPr>
          <p:nvPr/>
        </p:nvSpPr>
        <p:spPr>
          <a:xfrm>
            <a:off x="1948446" y="2572063"/>
            <a:ext cx="4516746" cy="5271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latin typeface="Montserrat" pitchFamily="2" charset="0"/>
              </a:rPr>
              <a:t>проведение молодежных форумов (6)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CBEAC987-1C7A-E747-C877-B31E261D0009}"/>
              </a:ext>
            </a:extLst>
          </p:cNvPr>
          <p:cNvSpPr/>
          <p:nvPr/>
        </p:nvSpPr>
        <p:spPr>
          <a:xfrm>
            <a:off x="1496913" y="3082890"/>
            <a:ext cx="451533" cy="450097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xmlns="" id="{E235664E-8499-398C-A0D4-15328A4C9409}"/>
              </a:ext>
            </a:extLst>
          </p:cNvPr>
          <p:cNvSpPr txBox="1">
            <a:spLocks/>
          </p:cNvSpPr>
          <p:nvPr/>
        </p:nvSpPr>
        <p:spPr>
          <a:xfrm>
            <a:off x="1948446" y="3052491"/>
            <a:ext cx="3213754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rgbClr val="7A66AA"/>
                </a:solidFill>
                <a:latin typeface="Montserrat" pitchFamily="2" charset="0"/>
              </a:rPr>
              <a:t>21,4 </a:t>
            </a:r>
            <a:r>
              <a:rPr lang="ru-RU" sz="1800" b="1" dirty="0" err="1">
                <a:solidFill>
                  <a:srgbClr val="7A66AA"/>
                </a:solidFill>
                <a:latin typeface="Montserrat" pitchFamily="2" charset="0"/>
              </a:rPr>
              <a:t>млн.рублей</a:t>
            </a:r>
            <a:endParaRPr lang="ru-RU" sz="1800" dirty="0">
              <a:solidFill>
                <a:srgbClr val="7A66AA"/>
              </a:solidFill>
              <a:latin typeface="Montserrat" pitchFamily="2" charset="0"/>
            </a:endParaRP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xmlns="" id="{8EE96366-CF40-43DF-6DE8-0A61CD665A25}"/>
              </a:ext>
            </a:extLst>
          </p:cNvPr>
          <p:cNvSpPr txBox="1">
            <a:spLocks/>
          </p:cNvSpPr>
          <p:nvPr/>
        </p:nvSpPr>
        <p:spPr>
          <a:xfrm>
            <a:off x="1948446" y="3394399"/>
            <a:ext cx="4238316" cy="62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latin typeface="Montserrat" pitchFamily="2" charset="0"/>
              </a:rPr>
              <a:t>трудоустройство </a:t>
            </a:r>
            <a:br>
              <a:rPr lang="ru-RU" sz="1600" dirty="0">
                <a:latin typeface="Montserrat" pitchFamily="2" charset="0"/>
              </a:rPr>
            </a:br>
            <a:r>
              <a:rPr lang="ru-RU" sz="1600" dirty="0">
                <a:latin typeface="Montserrat" pitchFamily="2" charset="0"/>
              </a:rPr>
              <a:t>несовершеннолетних (более 2200)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DB67F3EA-DF33-EC8B-4D1F-6598A974C6D9}"/>
              </a:ext>
            </a:extLst>
          </p:cNvPr>
          <p:cNvSpPr/>
          <p:nvPr/>
        </p:nvSpPr>
        <p:spPr>
          <a:xfrm>
            <a:off x="1496913" y="4095726"/>
            <a:ext cx="451533" cy="450097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xmlns="" id="{07154062-7120-413D-FFC6-0A4BF0E4EFCC}"/>
              </a:ext>
            </a:extLst>
          </p:cNvPr>
          <p:cNvSpPr txBox="1">
            <a:spLocks/>
          </p:cNvSpPr>
          <p:nvPr/>
        </p:nvSpPr>
        <p:spPr>
          <a:xfrm>
            <a:off x="1948446" y="4065327"/>
            <a:ext cx="3213754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rgbClr val="7A66AA"/>
                </a:solidFill>
                <a:latin typeface="Montserrat" pitchFamily="2" charset="0"/>
              </a:rPr>
              <a:t>18,4 </a:t>
            </a:r>
            <a:r>
              <a:rPr lang="ru-RU" sz="1800" b="1" dirty="0" err="1">
                <a:solidFill>
                  <a:srgbClr val="7A66AA"/>
                </a:solidFill>
                <a:latin typeface="Montserrat" pitchFamily="2" charset="0"/>
              </a:rPr>
              <a:t>млн.рублей</a:t>
            </a:r>
            <a:endParaRPr lang="ru-RU" sz="1800" dirty="0">
              <a:solidFill>
                <a:srgbClr val="7A66AA"/>
              </a:solidFill>
              <a:latin typeface="Montserrat" pitchFamily="2" charset="0"/>
            </a:endParaRPr>
          </a:p>
        </p:txBody>
      </p:sp>
      <p:sp>
        <p:nvSpPr>
          <p:cNvPr id="53" name="Заголовок 1">
            <a:extLst>
              <a:ext uri="{FF2B5EF4-FFF2-40B4-BE49-F238E27FC236}">
                <a16:creationId xmlns:a16="http://schemas.microsoft.com/office/drawing/2014/main" xmlns="" id="{F10F6499-48E4-2FCE-A4EC-7B238E3B6DA7}"/>
              </a:ext>
            </a:extLst>
          </p:cNvPr>
          <p:cNvSpPr txBox="1">
            <a:spLocks/>
          </p:cNvSpPr>
          <p:nvPr/>
        </p:nvSpPr>
        <p:spPr>
          <a:xfrm>
            <a:off x="1948445" y="4407235"/>
            <a:ext cx="4238317" cy="7009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latin typeface="Montserrat" pitchFamily="2" charset="0"/>
              </a:rPr>
              <a:t>увековечение памяти погибших </a:t>
            </a:r>
            <a:br>
              <a:rPr lang="ru-RU" sz="1600" dirty="0">
                <a:latin typeface="Montserrat" pitchFamily="2" charset="0"/>
              </a:rPr>
            </a:br>
            <a:r>
              <a:rPr lang="ru-RU" sz="1600" dirty="0">
                <a:latin typeface="Montserrat" pitchFamily="2" charset="0"/>
              </a:rPr>
              <a:t>при защите Отечества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latin typeface="Montserrat" pitchFamily="2" charset="0"/>
              </a:rPr>
              <a:t>(56 памятных знака, 24 захоронения)</a:t>
            </a: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E7933B36-2739-E53D-6307-D79BE38DE9DB}"/>
              </a:ext>
            </a:extLst>
          </p:cNvPr>
          <p:cNvSpPr/>
          <p:nvPr/>
        </p:nvSpPr>
        <p:spPr>
          <a:xfrm>
            <a:off x="7073925" y="2015288"/>
            <a:ext cx="1936110" cy="496612"/>
          </a:xfrm>
          <a:prstGeom prst="round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xmlns="" id="{AB93586C-ECD2-F3E3-977C-8C4D9A55BFBA}"/>
              </a:ext>
            </a:extLst>
          </p:cNvPr>
          <p:cNvSpPr txBox="1">
            <a:spLocks/>
          </p:cNvSpPr>
          <p:nvPr/>
        </p:nvSpPr>
        <p:spPr>
          <a:xfrm>
            <a:off x="6987776" y="2071084"/>
            <a:ext cx="2197354" cy="4879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  <a:latin typeface="Montserrat" pitchFamily="2" charset="0"/>
              </a:rPr>
              <a:t>5</a:t>
            </a:r>
          </a:p>
          <a:p>
            <a:pPr algn="ctr"/>
            <a:r>
              <a:rPr lang="ru-RU" sz="1500" dirty="0">
                <a:latin typeface="Montserrat" pitchFamily="2" charset="0"/>
              </a:rPr>
              <a:t>муниципальных центров поддержаны</a:t>
            </a: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F983A43C-5CE5-0BDA-AE69-AF88A5D34253}"/>
              </a:ext>
            </a:extLst>
          </p:cNvPr>
          <p:cNvSpPr txBox="1">
            <a:spLocks/>
          </p:cNvSpPr>
          <p:nvPr/>
        </p:nvSpPr>
        <p:spPr>
          <a:xfrm>
            <a:off x="9184662" y="2021041"/>
            <a:ext cx="2662517" cy="72751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000" b="1" i="1" dirty="0">
                <a:solidFill>
                  <a:srgbClr val="7A66AA"/>
                </a:solidFill>
                <a:latin typeface="Montserrat" pitchFamily="2" charset="0"/>
              </a:rPr>
              <a:t>30</a:t>
            </a:r>
          </a:p>
          <a:p>
            <a:pPr algn="ctr">
              <a:lnSpc>
                <a:spcPct val="100000"/>
              </a:lnSpc>
            </a:pPr>
            <a:r>
              <a:rPr lang="ru-RU" sz="1500" dirty="0">
                <a:latin typeface="Montserrat" pitchFamily="2" charset="0"/>
              </a:rPr>
              <a:t>специалистам в МО увеличены заработные платы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xmlns="" id="{F983A43C-5CE5-0BDA-AE69-AF88A5D34253}"/>
              </a:ext>
            </a:extLst>
          </p:cNvPr>
          <p:cNvSpPr txBox="1">
            <a:spLocks/>
          </p:cNvSpPr>
          <p:nvPr/>
        </p:nvSpPr>
        <p:spPr>
          <a:xfrm>
            <a:off x="6987776" y="3304649"/>
            <a:ext cx="2197354" cy="72751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000" b="1" i="1" dirty="0">
                <a:solidFill>
                  <a:srgbClr val="7A66AA"/>
                </a:solidFill>
                <a:latin typeface="Montserrat" pitchFamily="2" charset="0"/>
              </a:rPr>
              <a:t>5</a:t>
            </a:r>
          </a:p>
          <a:p>
            <a:pPr algn="ctr">
              <a:lnSpc>
                <a:spcPct val="100000"/>
              </a:lnSpc>
            </a:pPr>
            <a:r>
              <a:rPr lang="ru-RU" sz="1500" dirty="0">
                <a:latin typeface="Montserrat" pitchFamily="2" charset="0"/>
              </a:rPr>
              <a:t>молодежных пространств открыто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xmlns="" id="{E7933B36-2739-E53D-6307-D79BE38DE9DB}"/>
              </a:ext>
            </a:extLst>
          </p:cNvPr>
          <p:cNvSpPr/>
          <p:nvPr/>
        </p:nvSpPr>
        <p:spPr>
          <a:xfrm>
            <a:off x="9638176" y="3406247"/>
            <a:ext cx="1936110" cy="496612"/>
          </a:xfrm>
          <a:prstGeom prst="round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xmlns="" id="{AB93586C-ECD2-F3E3-977C-8C4D9A55BFBA}"/>
              </a:ext>
            </a:extLst>
          </p:cNvPr>
          <p:cNvSpPr txBox="1">
            <a:spLocks/>
          </p:cNvSpPr>
          <p:nvPr/>
        </p:nvSpPr>
        <p:spPr>
          <a:xfrm>
            <a:off x="9552027" y="3462043"/>
            <a:ext cx="2197354" cy="4879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  <a:latin typeface="Montserrat" pitchFamily="2" charset="0"/>
              </a:rPr>
              <a:t>53 500</a:t>
            </a:r>
          </a:p>
          <a:p>
            <a:pPr algn="ctr"/>
            <a:r>
              <a:rPr lang="ru-RU" sz="1500" dirty="0">
                <a:latin typeface="Montserrat" pitchFamily="2" charset="0"/>
              </a:rPr>
              <a:t>рублей </a:t>
            </a:r>
          </a:p>
          <a:p>
            <a:pPr algn="ctr"/>
            <a:r>
              <a:rPr lang="ru-RU" sz="1500" dirty="0">
                <a:latin typeface="Montserrat" pitchFamily="2" charset="0"/>
              </a:rPr>
              <a:t>(средняя з/п)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51AA601B-5132-C693-E359-234DC29743AB}"/>
              </a:ext>
            </a:extLst>
          </p:cNvPr>
          <p:cNvSpPr txBox="1">
            <a:spLocks/>
          </p:cNvSpPr>
          <p:nvPr/>
        </p:nvSpPr>
        <p:spPr>
          <a:xfrm>
            <a:off x="1496913" y="5242836"/>
            <a:ext cx="5716687" cy="4337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Заработная плата сотрудников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E2DF21AB-8956-7B74-4BE7-AFB731E1AE94}"/>
              </a:ext>
            </a:extLst>
          </p:cNvPr>
          <p:cNvSpPr txBox="1">
            <a:spLocks/>
          </p:cNvSpPr>
          <p:nvPr/>
        </p:nvSpPr>
        <p:spPr>
          <a:xfrm>
            <a:off x="1957342" y="5604830"/>
            <a:ext cx="8321188" cy="11300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ru-RU" sz="1700" b="1" dirty="0">
                <a:solidFill>
                  <a:srgbClr val="7A66AA"/>
                </a:solidFill>
                <a:latin typeface="Montserrat" pitchFamily="2" charset="0"/>
              </a:rPr>
              <a:t>регионального учреждения — </a:t>
            </a:r>
            <a:r>
              <a:rPr lang="ru-RU" sz="1700" b="1" dirty="0">
                <a:solidFill>
                  <a:srgbClr val="BF0779"/>
                </a:solidFill>
                <a:latin typeface="Montserrat" pitchFamily="2" charset="0"/>
              </a:rPr>
              <a:t>42 531,46 рублей</a:t>
            </a:r>
          </a:p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ru-RU" sz="1700" b="1" dirty="0">
                <a:solidFill>
                  <a:srgbClr val="7A66AA"/>
                </a:solidFill>
                <a:latin typeface="Montserrat" pitchFamily="2" charset="0"/>
              </a:rPr>
              <a:t>муниципального учреждения —   </a:t>
            </a:r>
            <a:r>
              <a:rPr lang="ru-RU" sz="1700" b="1" dirty="0">
                <a:solidFill>
                  <a:srgbClr val="BF0779"/>
                </a:solidFill>
                <a:latin typeface="Montserrat" pitchFamily="2" charset="0"/>
              </a:rPr>
              <a:t>44 927,15 рублей </a:t>
            </a:r>
            <a:r>
              <a:rPr lang="ru-RU" sz="1700" dirty="0">
                <a:solidFill>
                  <a:srgbClr val="BF0779"/>
                </a:solidFill>
                <a:latin typeface="Montserrat" pitchFamily="2" charset="0"/>
              </a:rPr>
              <a:t>(до субсидии)</a:t>
            </a:r>
          </a:p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ru-RU" sz="1700" b="1" dirty="0">
                <a:solidFill>
                  <a:srgbClr val="BF0779"/>
                </a:solidFill>
                <a:latin typeface="Montserrat" pitchFamily="2" charset="0"/>
              </a:rPr>
              <a:t>                                                                   53 591,92 рубля</a:t>
            </a:r>
            <a:r>
              <a:rPr lang="ru-RU" sz="1700" dirty="0">
                <a:solidFill>
                  <a:srgbClr val="BF0779"/>
                </a:solidFill>
                <a:latin typeface="Montserrat" pitchFamily="2" charset="0"/>
              </a:rPr>
              <a:t> (с учётом субсидии)</a:t>
            </a:r>
          </a:p>
        </p:txBody>
      </p:sp>
    </p:spTree>
    <p:extLst>
      <p:ext uri="{BB962C8B-B14F-4D97-AF65-F5344CB8AC3E}">
        <p14:creationId xmlns:p14="http://schemas.microsoft.com/office/powerpoint/2010/main" val="4010095249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3319217-B137-DB60-1E99-CF9B9FE65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4811199"/>
            <a:ext cx="3591898" cy="340032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1CAC5C6-5F7F-95A1-3EBF-6C84E020D7C2}"/>
              </a:ext>
            </a:extLst>
          </p:cNvPr>
          <p:cNvSpPr/>
          <p:nvPr/>
        </p:nvSpPr>
        <p:spPr>
          <a:xfrm>
            <a:off x="0" y="-29549"/>
            <a:ext cx="1206499" cy="6917099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aponomarev\Desktop\Макеты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C1D160B-F50B-7DEF-71C1-FD161DA3D2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F8E2A54-01BF-9ED6-65BA-AC467DC9EDAC}"/>
              </a:ext>
            </a:extLst>
          </p:cNvPr>
          <p:cNvSpPr txBox="1">
            <a:spLocks/>
          </p:cNvSpPr>
          <p:nvPr/>
        </p:nvSpPr>
        <p:spPr>
          <a:xfrm>
            <a:off x="1" y="821606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Муниципалитеты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700C3312-D648-0373-8534-4C0F5DBC58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478" y="821606"/>
            <a:ext cx="5219700" cy="4889500"/>
          </a:xfrm>
          <a:prstGeom prst="rect">
            <a:avLst/>
          </a:prstGeom>
        </p:spPr>
      </p:pic>
      <p:sp>
        <p:nvSpPr>
          <p:cNvPr id="45" name="Заголовок 1">
            <a:extLst>
              <a:ext uri="{FF2B5EF4-FFF2-40B4-BE49-F238E27FC236}">
                <a16:creationId xmlns:a16="http://schemas.microsoft.com/office/drawing/2014/main" xmlns="" id="{948A3132-926A-ED3F-5F68-DDFBC765FA3E}"/>
              </a:ext>
            </a:extLst>
          </p:cNvPr>
          <p:cNvSpPr txBox="1">
            <a:spLocks/>
          </p:cNvSpPr>
          <p:nvPr/>
        </p:nvSpPr>
        <p:spPr>
          <a:xfrm>
            <a:off x="4211235" y="1296324"/>
            <a:ext cx="1190771" cy="32346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«Амбр»</a:t>
            </a:r>
          </a:p>
        </p:txBody>
      </p:sp>
      <p:sp>
        <p:nvSpPr>
          <p:cNvPr id="54" name="Заголовок 1">
            <a:extLst>
              <a:ext uri="{FF2B5EF4-FFF2-40B4-BE49-F238E27FC236}">
                <a16:creationId xmlns:a16="http://schemas.microsoft.com/office/drawing/2014/main" xmlns="" id="{1E96C6C5-5542-601F-7B13-0F23DF324206}"/>
              </a:ext>
            </a:extLst>
          </p:cNvPr>
          <p:cNvSpPr txBox="1">
            <a:spLocks/>
          </p:cNvSpPr>
          <p:nvPr/>
        </p:nvSpPr>
        <p:spPr>
          <a:xfrm>
            <a:off x="5406591" y="1947953"/>
            <a:ext cx="1231881" cy="34080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«Причал»</a:t>
            </a:r>
          </a:p>
        </p:txBody>
      </p:sp>
      <p:sp>
        <p:nvSpPr>
          <p:cNvPr id="56" name="Заголовок 1">
            <a:extLst>
              <a:ext uri="{FF2B5EF4-FFF2-40B4-BE49-F238E27FC236}">
                <a16:creationId xmlns:a16="http://schemas.microsoft.com/office/drawing/2014/main" xmlns="" id="{0C8B101D-3314-D57D-1D28-D1504E8BC145}"/>
              </a:ext>
            </a:extLst>
          </p:cNvPr>
          <p:cNvSpPr txBox="1">
            <a:spLocks/>
          </p:cNvSpPr>
          <p:nvPr/>
        </p:nvSpPr>
        <p:spPr>
          <a:xfrm>
            <a:off x="2190921" y="2967675"/>
            <a:ext cx="1190771" cy="32346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«Море»</a:t>
            </a:r>
          </a:p>
        </p:txBody>
      </p:sp>
      <p:sp>
        <p:nvSpPr>
          <p:cNvPr id="57" name="Заголовок 1">
            <a:extLst>
              <a:ext uri="{FF2B5EF4-FFF2-40B4-BE49-F238E27FC236}">
                <a16:creationId xmlns:a16="http://schemas.microsoft.com/office/drawing/2014/main" xmlns="" id="{666771AD-BC79-D987-4295-248ECC908026}"/>
              </a:ext>
            </a:extLst>
          </p:cNvPr>
          <p:cNvSpPr txBox="1">
            <a:spLocks/>
          </p:cNvSpPr>
          <p:nvPr/>
        </p:nvSpPr>
        <p:spPr>
          <a:xfrm>
            <a:off x="1961159" y="3266356"/>
            <a:ext cx="1266731" cy="30582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«Люди дела»</a:t>
            </a:r>
          </a:p>
        </p:txBody>
      </p:sp>
      <p:sp>
        <p:nvSpPr>
          <p:cNvPr id="58" name="Заголовок 1">
            <a:extLst>
              <a:ext uri="{FF2B5EF4-FFF2-40B4-BE49-F238E27FC236}">
                <a16:creationId xmlns:a16="http://schemas.microsoft.com/office/drawing/2014/main" xmlns="" id="{0D4770FE-1D2D-F2B7-AF9D-AE1AE1D2091B}"/>
              </a:ext>
            </a:extLst>
          </p:cNvPr>
          <p:cNvSpPr txBox="1">
            <a:spLocks/>
          </p:cNvSpPr>
          <p:nvPr/>
        </p:nvSpPr>
        <p:spPr>
          <a:xfrm>
            <a:off x="3530365" y="2805942"/>
            <a:ext cx="1190771" cy="32346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«Берег»</a:t>
            </a:r>
          </a:p>
        </p:txBody>
      </p:sp>
      <p:sp>
        <p:nvSpPr>
          <p:cNvPr id="60" name="Заголовок 1">
            <a:extLst>
              <a:ext uri="{FF2B5EF4-FFF2-40B4-BE49-F238E27FC236}">
                <a16:creationId xmlns:a16="http://schemas.microsoft.com/office/drawing/2014/main" xmlns="" id="{1DEF3DCD-5197-0809-6C42-D638A6240E3A}"/>
              </a:ext>
            </a:extLst>
          </p:cNvPr>
          <p:cNvSpPr txBox="1">
            <a:spLocks/>
          </p:cNvSpPr>
          <p:nvPr/>
        </p:nvSpPr>
        <p:spPr>
          <a:xfrm>
            <a:off x="3951018" y="3604126"/>
            <a:ext cx="1450988" cy="36949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«Чемодан»</a:t>
            </a:r>
          </a:p>
        </p:txBody>
      </p:sp>
      <p:sp>
        <p:nvSpPr>
          <p:cNvPr id="61" name="Заголовок 1">
            <a:extLst>
              <a:ext uri="{FF2B5EF4-FFF2-40B4-BE49-F238E27FC236}">
                <a16:creationId xmlns:a16="http://schemas.microsoft.com/office/drawing/2014/main" xmlns="" id="{DBE68F61-4BE5-D005-C8E8-0040BEDCD620}"/>
              </a:ext>
            </a:extLst>
          </p:cNvPr>
          <p:cNvSpPr txBox="1">
            <a:spLocks/>
          </p:cNvSpPr>
          <p:nvPr/>
        </p:nvSpPr>
        <p:spPr>
          <a:xfrm>
            <a:off x="3721745" y="4293730"/>
            <a:ext cx="1190771" cy="32346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«Остров»</a:t>
            </a:r>
          </a:p>
        </p:txBody>
      </p:sp>
      <p:sp>
        <p:nvSpPr>
          <p:cNvPr id="63" name="Заголовок 1">
            <a:extLst>
              <a:ext uri="{FF2B5EF4-FFF2-40B4-BE49-F238E27FC236}">
                <a16:creationId xmlns:a16="http://schemas.microsoft.com/office/drawing/2014/main" xmlns="" id="{D04F0ADB-9990-81A1-E2FE-6CAC3174B0B0}"/>
              </a:ext>
            </a:extLst>
          </p:cNvPr>
          <p:cNvSpPr txBox="1">
            <a:spLocks/>
          </p:cNvSpPr>
          <p:nvPr/>
        </p:nvSpPr>
        <p:spPr>
          <a:xfrm>
            <a:off x="2944504" y="4563377"/>
            <a:ext cx="1266731" cy="30582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«Точка»</a:t>
            </a:r>
          </a:p>
        </p:txBody>
      </p:sp>
      <p:sp>
        <p:nvSpPr>
          <p:cNvPr id="78" name="Заголовок 1">
            <a:extLst>
              <a:ext uri="{FF2B5EF4-FFF2-40B4-BE49-F238E27FC236}">
                <a16:creationId xmlns:a16="http://schemas.microsoft.com/office/drawing/2014/main" xmlns="" id="{D2E56BCC-9CDF-CFA2-BACA-6C12B49EB026}"/>
              </a:ext>
            </a:extLst>
          </p:cNvPr>
          <p:cNvSpPr txBox="1">
            <a:spLocks/>
          </p:cNvSpPr>
          <p:nvPr/>
        </p:nvSpPr>
        <p:spPr>
          <a:xfrm>
            <a:off x="2829861" y="5288993"/>
            <a:ext cx="1266731" cy="30582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«Портал»</a:t>
            </a:r>
          </a:p>
        </p:txBody>
      </p:sp>
      <p:sp>
        <p:nvSpPr>
          <p:cNvPr id="79" name="Заголовок 1">
            <a:extLst>
              <a:ext uri="{FF2B5EF4-FFF2-40B4-BE49-F238E27FC236}">
                <a16:creationId xmlns:a16="http://schemas.microsoft.com/office/drawing/2014/main" xmlns="" id="{D7F5D87F-B13C-5D54-4BC3-0AD0A66664D7}"/>
              </a:ext>
            </a:extLst>
          </p:cNvPr>
          <p:cNvSpPr txBox="1">
            <a:spLocks/>
          </p:cNvSpPr>
          <p:nvPr/>
        </p:nvSpPr>
        <p:spPr>
          <a:xfrm>
            <a:off x="3492384" y="4846221"/>
            <a:ext cx="1420132" cy="34308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«Панорама»</a:t>
            </a:r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xmlns="" id="{28742585-7718-65B7-0E58-CCB9252D907C}"/>
              </a:ext>
            </a:extLst>
          </p:cNvPr>
          <p:cNvSpPr txBox="1">
            <a:spLocks/>
          </p:cNvSpPr>
          <p:nvPr/>
        </p:nvSpPr>
        <p:spPr>
          <a:xfrm>
            <a:off x="3386526" y="5103933"/>
            <a:ext cx="1420132" cy="34308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«Тепло»</a:t>
            </a:r>
          </a:p>
        </p:txBody>
      </p:sp>
      <p:sp>
        <p:nvSpPr>
          <p:cNvPr id="81" name="Заголовок 1">
            <a:extLst>
              <a:ext uri="{FF2B5EF4-FFF2-40B4-BE49-F238E27FC236}">
                <a16:creationId xmlns:a16="http://schemas.microsoft.com/office/drawing/2014/main" xmlns="" id="{11A1E40A-8B28-7AE8-68DC-FE13D142E86A}"/>
              </a:ext>
            </a:extLst>
          </p:cNvPr>
          <p:cNvSpPr txBox="1">
            <a:spLocks/>
          </p:cNvSpPr>
          <p:nvPr/>
        </p:nvSpPr>
        <p:spPr>
          <a:xfrm>
            <a:off x="4894697" y="4607535"/>
            <a:ext cx="1420132" cy="34308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«Воронин»</a:t>
            </a:r>
          </a:p>
        </p:txBody>
      </p:sp>
      <p:sp>
        <p:nvSpPr>
          <p:cNvPr id="82" name="Заголовок 1">
            <a:extLst>
              <a:ext uri="{FF2B5EF4-FFF2-40B4-BE49-F238E27FC236}">
                <a16:creationId xmlns:a16="http://schemas.microsoft.com/office/drawing/2014/main" xmlns="" id="{B3562264-78E6-5EF5-C6DD-16CFEE6D39FF}"/>
              </a:ext>
            </a:extLst>
          </p:cNvPr>
          <p:cNvSpPr txBox="1">
            <a:spLocks/>
          </p:cNvSpPr>
          <p:nvPr/>
        </p:nvSpPr>
        <p:spPr>
          <a:xfrm>
            <a:off x="5841904" y="5017765"/>
            <a:ext cx="1420132" cy="34308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500" dirty="0">
                <a:latin typeface="Montserrat" pitchFamily="2" charset="0"/>
              </a:rPr>
              <a:t>«Шалаш»</a:t>
            </a:r>
          </a:p>
        </p:txBody>
      </p:sp>
      <p:sp>
        <p:nvSpPr>
          <p:cNvPr id="83" name="Заголовок 1">
            <a:extLst>
              <a:ext uri="{FF2B5EF4-FFF2-40B4-BE49-F238E27FC236}">
                <a16:creationId xmlns:a16="http://schemas.microsoft.com/office/drawing/2014/main" xmlns="" id="{BEF5C2F1-FDE1-191D-C126-047F0EB3646C}"/>
              </a:ext>
            </a:extLst>
          </p:cNvPr>
          <p:cNvSpPr txBox="1">
            <a:spLocks/>
          </p:cNvSpPr>
          <p:nvPr/>
        </p:nvSpPr>
        <p:spPr>
          <a:xfrm>
            <a:off x="2590424" y="3804651"/>
            <a:ext cx="1420132" cy="34308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«Чемодан»</a:t>
            </a:r>
          </a:p>
        </p:txBody>
      </p:sp>
      <p:sp>
        <p:nvSpPr>
          <p:cNvPr id="84" name="Заголовок 1">
            <a:extLst>
              <a:ext uri="{FF2B5EF4-FFF2-40B4-BE49-F238E27FC236}">
                <a16:creationId xmlns:a16="http://schemas.microsoft.com/office/drawing/2014/main" xmlns="" id="{7F6CD7B3-465F-105A-5D7B-BF8C459B9BDE}"/>
              </a:ext>
            </a:extLst>
          </p:cNvPr>
          <p:cNvSpPr txBox="1">
            <a:spLocks/>
          </p:cNvSpPr>
          <p:nvPr/>
        </p:nvSpPr>
        <p:spPr>
          <a:xfrm>
            <a:off x="2671626" y="1473781"/>
            <a:ext cx="1420132" cy="34308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«Уйма историй»</a:t>
            </a:r>
          </a:p>
        </p:txBody>
      </p:sp>
      <p:sp>
        <p:nvSpPr>
          <p:cNvPr id="85" name="Заголовок 1">
            <a:extLst>
              <a:ext uri="{FF2B5EF4-FFF2-40B4-BE49-F238E27FC236}">
                <a16:creationId xmlns:a16="http://schemas.microsoft.com/office/drawing/2014/main" xmlns="" id="{F6BF66A0-1E3F-5829-CB14-F2207254B5DA}"/>
              </a:ext>
            </a:extLst>
          </p:cNvPr>
          <p:cNvSpPr txBox="1">
            <a:spLocks/>
          </p:cNvSpPr>
          <p:nvPr/>
        </p:nvSpPr>
        <p:spPr>
          <a:xfrm>
            <a:off x="2450590" y="2034555"/>
            <a:ext cx="1716671" cy="34308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«</a:t>
            </a:r>
            <a:r>
              <a:rPr lang="ru-RU" sz="1200" dirty="0" err="1">
                <a:latin typeface="Montserrat" pitchFamily="2" charset="0"/>
              </a:rPr>
              <a:t>РИКАиСИХА</a:t>
            </a:r>
            <a:r>
              <a:rPr lang="ru-RU" sz="1200" dirty="0">
                <a:latin typeface="Montserrat" pitchFamily="2" charset="0"/>
              </a:rPr>
              <a:t>»</a:t>
            </a:r>
          </a:p>
        </p:txBody>
      </p:sp>
      <p:sp>
        <p:nvSpPr>
          <p:cNvPr id="86" name="Заголовок 1">
            <a:extLst>
              <a:ext uri="{FF2B5EF4-FFF2-40B4-BE49-F238E27FC236}">
                <a16:creationId xmlns:a16="http://schemas.microsoft.com/office/drawing/2014/main" xmlns="" id="{4C9CC274-0C2D-80FB-ACAB-D3E70C708A10}"/>
              </a:ext>
            </a:extLst>
          </p:cNvPr>
          <p:cNvSpPr txBox="1">
            <a:spLocks/>
          </p:cNvSpPr>
          <p:nvPr/>
        </p:nvSpPr>
        <p:spPr>
          <a:xfrm>
            <a:off x="1133708" y="2187285"/>
            <a:ext cx="1716671" cy="34308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500" dirty="0">
                <a:latin typeface="Montserrat" pitchFamily="2" charset="0"/>
              </a:rPr>
              <a:t>«Белая ночь»</a:t>
            </a:r>
          </a:p>
        </p:txBody>
      </p:sp>
      <p:sp>
        <p:nvSpPr>
          <p:cNvPr id="87" name="Заголовок 1">
            <a:extLst>
              <a:ext uri="{FF2B5EF4-FFF2-40B4-BE49-F238E27FC236}">
                <a16:creationId xmlns:a16="http://schemas.microsoft.com/office/drawing/2014/main" xmlns="" id="{2154C515-366F-AD7E-39BD-43F0EDB0F333}"/>
              </a:ext>
            </a:extLst>
          </p:cNvPr>
          <p:cNvSpPr txBox="1">
            <a:spLocks/>
          </p:cNvSpPr>
          <p:nvPr/>
        </p:nvSpPr>
        <p:spPr>
          <a:xfrm>
            <a:off x="4848376" y="5060933"/>
            <a:ext cx="1420132" cy="34308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«Ярче»</a:t>
            </a:r>
          </a:p>
        </p:txBody>
      </p:sp>
      <p:sp>
        <p:nvSpPr>
          <p:cNvPr id="88" name="Заголовок 1">
            <a:extLst>
              <a:ext uri="{FF2B5EF4-FFF2-40B4-BE49-F238E27FC236}">
                <a16:creationId xmlns:a16="http://schemas.microsoft.com/office/drawing/2014/main" xmlns="" id="{369DC921-E45C-07CE-ACEE-ABBB41E9581F}"/>
              </a:ext>
            </a:extLst>
          </p:cNvPr>
          <p:cNvSpPr txBox="1">
            <a:spLocks/>
          </p:cNvSpPr>
          <p:nvPr/>
        </p:nvSpPr>
        <p:spPr>
          <a:xfrm>
            <a:off x="4709715" y="5368018"/>
            <a:ext cx="1790096" cy="34308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«Зеленый цех»</a:t>
            </a:r>
          </a:p>
        </p:txBody>
      </p:sp>
      <p:sp>
        <p:nvSpPr>
          <p:cNvPr id="89" name="Заголовок 1">
            <a:extLst>
              <a:ext uri="{FF2B5EF4-FFF2-40B4-BE49-F238E27FC236}">
                <a16:creationId xmlns:a16="http://schemas.microsoft.com/office/drawing/2014/main" xmlns="" id="{F58C044B-D020-143E-3E7A-85D4AC1C605F}"/>
              </a:ext>
            </a:extLst>
          </p:cNvPr>
          <p:cNvSpPr txBox="1">
            <a:spLocks/>
          </p:cNvSpPr>
          <p:nvPr/>
        </p:nvSpPr>
        <p:spPr>
          <a:xfrm>
            <a:off x="4721136" y="5642407"/>
            <a:ext cx="1790096" cy="34308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«Лес»</a:t>
            </a:r>
          </a:p>
        </p:txBody>
      </p:sp>
      <p:sp>
        <p:nvSpPr>
          <p:cNvPr id="90" name="Заголовок 1">
            <a:extLst>
              <a:ext uri="{FF2B5EF4-FFF2-40B4-BE49-F238E27FC236}">
                <a16:creationId xmlns:a16="http://schemas.microsoft.com/office/drawing/2014/main" xmlns="" id="{716F249D-43AD-B028-FF37-4CE5B265C8A9}"/>
              </a:ext>
            </a:extLst>
          </p:cNvPr>
          <p:cNvSpPr txBox="1">
            <a:spLocks/>
          </p:cNvSpPr>
          <p:nvPr/>
        </p:nvSpPr>
        <p:spPr>
          <a:xfrm>
            <a:off x="4318528" y="5889436"/>
            <a:ext cx="1790096" cy="34308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«Эверест»</a:t>
            </a:r>
          </a:p>
        </p:txBody>
      </p:sp>
      <p:sp>
        <p:nvSpPr>
          <p:cNvPr id="91" name="Заголовок 1">
            <a:extLst>
              <a:ext uri="{FF2B5EF4-FFF2-40B4-BE49-F238E27FC236}">
                <a16:creationId xmlns:a16="http://schemas.microsoft.com/office/drawing/2014/main" xmlns="" id="{9A980CC0-5D32-6924-D379-0187F881AD65}"/>
              </a:ext>
            </a:extLst>
          </p:cNvPr>
          <p:cNvSpPr txBox="1">
            <a:spLocks/>
          </p:cNvSpPr>
          <p:nvPr/>
        </p:nvSpPr>
        <p:spPr>
          <a:xfrm>
            <a:off x="5157354" y="5890114"/>
            <a:ext cx="1790096" cy="34308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«Спектр»</a:t>
            </a:r>
          </a:p>
        </p:txBody>
      </p:sp>
      <p:sp>
        <p:nvSpPr>
          <p:cNvPr id="92" name="Заголовок 1">
            <a:extLst>
              <a:ext uri="{FF2B5EF4-FFF2-40B4-BE49-F238E27FC236}">
                <a16:creationId xmlns:a16="http://schemas.microsoft.com/office/drawing/2014/main" xmlns="" id="{4AD868B9-C8CE-8400-D9FC-904C1F9B9C35}"/>
              </a:ext>
            </a:extLst>
          </p:cNvPr>
          <p:cNvSpPr txBox="1">
            <a:spLocks/>
          </p:cNvSpPr>
          <p:nvPr/>
        </p:nvSpPr>
        <p:spPr>
          <a:xfrm>
            <a:off x="3653739" y="6129145"/>
            <a:ext cx="1790096" cy="34308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«Молодежка»</a:t>
            </a:r>
          </a:p>
        </p:txBody>
      </p:sp>
      <p:sp>
        <p:nvSpPr>
          <p:cNvPr id="93" name="Заголовок 1">
            <a:extLst>
              <a:ext uri="{FF2B5EF4-FFF2-40B4-BE49-F238E27FC236}">
                <a16:creationId xmlns:a16="http://schemas.microsoft.com/office/drawing/2014/main" xmlns="" id="{03AF51FE-0D3C-D43D-B458-5DDB947C2489}"/>
              </a:ext>
            </a:extLst>
          </p:cNvPr>
          <p:cNvSpPr txBox="1">
            <a:spLocks/>
          </p:cNvSpPr>
          <p:nvPr/>
        </p:nvSpPr>
        <p:spPr>
          <a:xfrm>
            <a:off x="3883311" y="5896292"/>
            <a:ext cx="1145150" cy="34308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«4К»</a:t>
            </a:r>
          </a:p>
        </p:txBody>
      </p:sp>
      <p:sp>
        <p:nvSpPr>
          <p:cNvPr id="94" name="Заголовок 1">
            <a:extLst>
              <a:ext uri="{FF2B5EF4-FFF2-40B4-BE49-F238E27FC236}">
                <a16:creationId xmlns:a16="http://schemas.microsoft.com/office/drawing/2014/main" xmlns="" id="{D7C49F7F-2EC2-D7A9-FF37-9E910DFE2054}"/>
              </a:ext>
            </a:extLst>
          </p:cNvPr>
          <p:cNvSpPr txBox="1">
            <a:spLocks/>
          </p:cNvSpPr>
          <p:nvPr/>
        </p:nvSpPr>
        <p:spPr>
          <a:xfrm>
            <a:off x="4894697" y="6116069"/>
            <a:ext cx="1790096" cy="34308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«Мануфактура»</a:t>
            </a:r>
          </a:p>
        </p:txBody>
      </p:sp>
      <p:sp>
        <p:nvSpPr>
          <p:cNvPr id="95" name="Заголовок 1">
            <a:extLst>
              <a:ext uri="{FF2B5EF4-FFF2-40B4-BE49-F238E27FC236}">
                <a16:creationId xmlns:a16="http://schemas.microsoft.com/office/drawing/2014/main" xmlns="" id="{C224DD9A-E5BF-6BCF-E968-74A3BC06140B}"/>
              </a:ext>
            </a:extLst>
          </p:cNvPr>
          <p:cNvSpPr txBox="1">
            <a:spLocks/>
          </p:cNvSpPr>
          <p:nvPr/>
        </p:nvSpPr>
        <p:spPr>
          <a:xfrm>
            <a:off x="1431930" y="230400"/>
            <a:ext cx="10760070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Молодёжные пространства</a:t>
            </a:r>
          </a:p>
        </p:txBody>
      </p:sp>
      <p:sp>
        <p:nvSpPr>
          <p:cNvPr id="96" name="Заголовок 1">
            <a:extLst>
              <a:ext uri="{FF2B5EF4-FFF2-40B4-BE49-F238E27FC236}">
                <a16:creationId xmlns:a16="http://schemas.microsoft.com/office/drawing/2014/main" xmlns="" id="{BB84FF44-319B-B4A4-E848-CD9C865480E2}"/>
              </a:ext>
            </a:extLst>
          </p:cNvPr>
          <p:cNvSpPr txBox="1">
            <a:spLocks/>
          </p:cNvSpPr>
          <p:nvPr/>
        </p:nvSpPr>
        <p:spPr>
          <a:xfrm>
            <a:off x="7362600" y="1041097"/>
            <a:ext cx="4565672" cy="580599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ru-RU" sz="1300" dirty="0">
                <a:latin typeface="Montserrat" pitchFamily="2" charset="0"/>
              </a:rPr>
              <a:t>«Белая ночь» (Северодвинск)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ru-RU" sz="1300" dirty="0">
                <a:latin typeface="Montserrat" pitchFamily="2" charset="0"/>
              </a:rPr>
              <a:t>«Уйма историй» (Уйма Приморского района)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ru-RU" sz="1300" dirty="0">
                <a:latin typeface="Montserrat" pitchFamily="2" charset="0"/>
              </a:rPr>
              <a:t>«</a:t>
            </a:r>
            <a:r>
              <a:rPr lang="ru-RU" sz="1300" dirty="0" err="1">
                <a:latin typeface="Montserrat" pitchFamily="2" charset="0"/>
              </a:rPr>
              <a:t>РИКАиСИХА</a:t>
            </a:r>
            <a:r>
              <a:rPr lang="ru-RU" sz="1300" dirty="0">
                <a:latin typeface="Montserrat" pitchFamily="2" charset="0"/>
              </a:rPr>
              <a:t>» (</a:t>
            </a:r>
            <a:r>
              <a:rPr lang="ru-RU" sz="1300" dirty="0" err="1">
                <a:latin typeface="Montserrat" pitchFamily="2" charset="0"/>
              </a:rPr>
              <a:t>Рикасиха</a:t>
            </a:r>
            <a:r>
              <a:rPr lang="ru-RU" sz="1300" dirty="0">
                <a:latin typeface="Montserrat" pitchFamily="2" charset="0"/>
              </a:rPr>
              <a:t> Приморского района)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ru-RU" sz="1300" dirty="0">
                <a:latin typeface="Montserrat" pitchFamily="2" charset="0"/>
              </a:rPr>
              <a:t>«Амбр» (Мезень)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ru-RU" sz="1300" dirty="0">
                <a:latin typeface="Montserrat" pitchFamily="2" charset="0"/>
              </a:rPr>
              <a:t>«Причал» (Лешуконское)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ru-RU" sz="1300" dirty="0">
                <a:latin typeface="Montserrat" pitchFamily="2" charset="0"/>
              </a:rPr>
              <a:t>«Берег» (Холмогоры)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ru-RU" sz="1300" dirty="0">
                <a:latin typeface="Montserrat" pitchFamily="2" charset="0"/>
              </a:rPr>
              <a:t>«Море» (Онега)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ru-RU" sz="1300" dirty="0">
                <a:latin typeface="Montserrat" pitchFamily="2" charset="0"/>
              </a:rPr>
              <a:t>«Люди дела» (ст. Малошуйка Онежского района)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ru-RU" sz="1300" dirty="0">
                <a:latin typeface="Montserrat" pitchFamily="2" charset="0"/>
              </a:rPr>
              <a:t>«Чемодан» (Плесецк)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ru-RU" sz="1300" dirty="0">
                <a:latin typeface="Montserrat" pitchFamily="2" charset="0"/>
              </a:rPr>
              <a:t>«Чердак» (Березник Виноградовского округа)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ru-RU" sz="1300" dirty="0">
                <a:latin typeface="Montserrat" pitchFamily="2" charset="0"/>
              </a:rPr>
              <a:t>«Остров» (Шенкурск)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ru-RU" sz="1300" dirty="0">
                <a:latin typeface="Montserrat" pitchFamily="2" charset="0"/>
              </a:rPr>
              <a:t>«Точка» (Няндома)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ru-RU" sz="1300" dirty="0">
                <a:latin typeface="Montserrat" pitchFamily="2" charset="0"/>
              </a:rPr>
              <a:t>«Портал» (Коноша)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ru-RU" sz="1300" dirty="0">
                <a:latin typeface="Montserrat" pitchFamily="2" charset="0"/>
              </a:rPr>
              <a:t>«Воронин» (Красноборск)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ru-RU" sz="1300" dirty="0">
                <a:latin typeface="Montserrat" pitchFamily="2" charset="0"/>
              </a:rPr>
              <a:t>«Шалаш» (Вилегодский округ)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ru-RU" sz="1300" dirty="0">
                <a:latin typeface="Montserrat" pitchFamily="2" charset="0"/>
              </a:rPr>
              <a:t>«Панорама» (Вельск)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ru-RU" sz="1300" dirty="0">
                <a:latin typeface="Montserrat" pitchFamily="2" charset="0"/>
              </a:rPr>
              <a:t>«Тепло» (Вельск)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ru-RU" sz="1300" dirty="0">
                <a:latin typeface="Montserrat" pitchFamily="2" charset="0"/>
              </a:rPr>
              <a:t>«Зеленый цех» (п. Приводино Котласского округа)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ru-RU" sz="1300" dirty="0">
                <a:latin typeface="Montserrat" pitchFamily="2" charset="0"/>
              </a:rPr>
              <a:t>«Ярче» (Котласский округ)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ru-RU" sz="1300" dirty="0">
                <a:latin typeface="Montserrat" pitchFamily="2" charset="0"/>
              </a:rPr>
              <a:t>«Лес» (Коряжма)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ru-RU" sz="1300" dirty="0">
                <a:latin typeface="Montserrat" pitchFamily="2" charset="0"/>
              </a:rPr>
              <a:t>«Эверест» (Котлас)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ru-RU" sz="1300" dirty="0">
                <a:latin typeface="Montserrat" pitchFamily="2" charset="0"/>
              </a:rPr>
              <a:t>«Спектр» (Котлас)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ru-RU" sz="1300" dirty="0">
                <a:latin typeface="Montserrat" pitchFamily="2" charset="0"/>
              </a:rPr>
              <a:t>«Молодежка» (Котлас)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ru-RU" sz="1300" dirty="0">
                <a:latin typeface="Montserrat" pitchFamily="2" charset="0"/>
              </a:rPr>
              <a:t>«4К» (Котлас)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ru-RU" sz="1300" dirty="0">
                <a:latin typeface="Montserrat" pitchFamily="2" charset="0"/>
              </a:rPr>
              <a:t>«Мануфактура» (Котлас)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endParaRPr lang="ru-RU" sz="1300" dirty="0">
              <a:latin typeface="Montserrat" pitchFamily="2" charset="0"/>
            </a:endParaRPr>
          </a:p>
          <a:p>
            <a:pPr>
              <a:lnSpc>
                <a:spcPct val="100000"/>
              </a:lnSpc>
              <a:spcAft>
                <a:spcPts val="200"/>
              </a:spcAft>
            </a:pPr>
            <a:endParaRPr lang="ru-RU" sz="1300" dirty="0">
              <a:latin typeface="Montserrat" pitchFamily="2" charset="0"/>
            </a:endParaRPr>
          </a:p>
          <a:p>
            <a:pPr>
              <a:lnSpc>
                <a:spcPct val="100000"/>
              </a:lnSpc>
              <a:spcAft>
                <a:spcPts val="200"/>
              </a:spcAft>
            </a:pPr>
            <a:endParaRPr lang="ru-RU" sz="1300" dirty="0">
              <a:latin typeface="Montserrat" pitchFamily="2" charset="0"/>
            </a:endParaRPr>
          </a:p>
        </p:txBody>
      </p:sp>
      <p:sp>
        <p:nvSpPr>
          <p:cNvPr id="97" name="Заголовок 1">
            <a:extLst>
              <a:ext uri="{FF2B5EF4-FFF2-40B4-BE49-F238E27FC236}">
                <a16:creationId xmlns:a16="http://schemas.microsoft.com/office/drawing/2014/main" xmlns="" id="{C170EFF3-A10B-C7AC-D2FA-86837832684F}"/>
              </a:ext>
            </a:extLst>
          </p:cNvPr>
          <p:cNvSpPr txBox="1">
            <a:spLocks/>
          </p:cNvSpPr>
          <p:nvPr/>
        </p:nvSpPr>
        <p:spPr>
          <a:xfrm>
            <a:off x="10584891" y="225618"/>
            <a:ext cx="1343381" cy="1121725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6000" b="1" i="1" dirty="0">
                <a:solidFill>
                  <a:srgbClr val="F07B26"/>
                </a:solidFill>
                <a:latin typeface="Montserrat Black" pitchFamily="2" charset="0"/>
              </a:rPr>
              <a:t>25</a:t>
            </a:r>
            <a:endParaRPr lang="ru-RU" sz="6000" b="1" i="1" dirty="0">
              <a:latin typeface="Montserrat Black" pitchFamily="2" charset="0"/>
            </a:endParaRPr>
          </a:p>
        </p:txBody>
      </p:sp>
      <p:pic>
        <p:nvPicPr>
          <p:cNvPr id="98" name="Рисунок 97">
            <a:extLst>
              <a:ext uri="{FF2B5EF4-FFF2-40B4-BE49-F238E27FC236}">
                <a16:creationId xmlns:a16="http://schemas.microsoft.com/office/drawing/2014/main" xmlns="" id="{3F0A9B60-1B69-BAB1-C398-EA331AD46E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56" y="465261"/>
            <a:ext cx="1560475" cy="43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85702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44" y="1922952"/>
            <a:ext cx="5776086" cy="3850724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3D7B831E-EA10-1C05-5531-F587E3EEBC99}"/>
              </a:ext>
            </a:extLst>
          </p:cNvPr>
          <p:cNvSpPr/>
          <p:nvPr/>
        </p:nvSpPr>
        <p:spPr>
          <a:xfrm>
            <a:off x="0" y="-50800"/>
            <a:ext cx="1206499" cy="6959600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aponomarev\Desktop\Макеты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C1D160B-F50B-7DEF-71C1-FD161DA3D2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B4A2AA-8CBC-82A6-08D2-64E706EF7315}"/>
              </a:ext>
            </a:extLst>
          </p:cNvPr>
          <p:cNvSpPr txBox="1">
            <a:spLocks/>
          </p:cNvSpPr>
          <p:nvPr/>
        </p:nvSpPr>
        <p:spPr>
          <a:xfrm>
            <a:off x="1" y="821606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НКО 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ED49F2A6-B990-093A-BEF7-53B4256E1CA4}"/>
              </a:ext>
            </a:extLst>
          </p:cNvPr>
          <p:cNvSpPr txBox="1">
            <a:spLocks/>
          </p:cNvSpPr>
          <p:nvPr/>
        </p:nvSpPr>
        <p:spPr>
          <a:xfrm>
            <a:off x="1431930" y="230400"/>
            <a:ext cx="10760070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Поддержка некоммерческих организаций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6070460E-573B-D1F3-D0B4-B8750F80610B}"/>
              </a:ext>
            </a:extLst>
          </p:cNvPr>
          <p:cNvSpPr/>
          <p:nvPr/>
        </p:nvSpPr>
        <p:spPr>
          <a:xfrm>
            <a:off x="1480894" y="1213734"/>
            <a:ext cx="450000" cy="450000"/>
          </a:xfrm>
          <a:prstGeom prst="rect">
            <a:avLst/>
          </a:prstGeom>
          <a:solidFill>
            <a:srgbClr val="BDCC0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xmlns="" id="{98F16D64-3B2A-6817-C78F-07C656AE0890}"/>
              </a:ext>
            </a:extLst>
          </p:cNvPr>
          <p:cNvSpPr txBox="1">
            <a:spLocks/>
          </p:cNvSpPr>
          <p:nvPr/>
        </p:nvSpPr>
        <p:spPr>
          <a:xfrm>
            <a:off x="1940017" y="1155561"/>
            <a:ext cx="3213754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rgbClr val="7A66AA"/>
                </a:solidFill>
                <a:latin typeface="Montserrat" pitchFamily="2" charset="0"/>
              </a:rPr>
              <a:t>10,6 </a:t>
            </a:r>
            <a:r>
              <a:rPr lang="ru-RU" sz="1800" b="1" dirty="0" err="1">
                <a:solidFill>
                  <a:srgbClr val="7A66AA"/>
                </a:solidFill>
                <a:latin typeface="Montserrat" pitchFamily="2" charset="0"/>
              </a:rPr>
              <a:t>млн.рублей</a:t>
            </a:r>
            <a:endParaRPr lang="ru-RU" sz="1800" dirty="0">
              <a:solidFill>
                <a:srgbClr val="7A66AA"/>
              </a:solidFill>
              <a:latin typeface="Montserrat" pitchFamily="2" charset="0"/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xmlns="" id="{7832878E-06CB-5438-D9D0-01B81097F359}"/>
              </a:ext>
            </a:extLst>
          </p:cNvPr>
          <p:cNvSpPr txBox="1">
            <a:spLocks/>
          </p:cNvSpPr>
          <p:nvPr/>
        </p:nvSpPr>
        <p:spPr>
          <a:xfrm>
            <a:off x="1814303" y="726235"/>
            <a:ext cx="3695732" cy="4804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500" b="1" dirty="0">
                <a:solidFill>
                  <a:srgbClr val="BF0779"/>
                </a:solidFill>
                <a:latin typeface="Montserrat" pitchFamily="2" charset="0"/>
              </a:rPr>
              <a:t>5</a:t>
            </a:r>
            <a:r>
              <a:rPr lang="ru-RU" sz="2500" b="1" dirty="0" smtClean="0">
                <a:solidFill>
                  <a:srgbClr val="BF0779"/>
                </a:solidFill>
                <a:latin typeface="Montserrat" pitchFamily="2" charset="0"/>
              </a:rPr>
              <a:t>7 </a:t>
            </a:r>
            <a:r>
              <a:rPr lang="ru-RU" sz="2500" b="1" dirty="0">
                <a:solidFill>
                  <a:srgbClr val="BF0779"/>
                </a:solidFill>
                <a:latin typeface="Montserrat" pitchFamily="2" charset="0"/>
              </a:rPr>
              <a:t>400 000 рублей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E41841AC-79DB-7D34-4E38-C65528BCCC55}"/>
              </a:ext>
            </a:extLst>
          </p:cNvPr>
          <p:cNvSpPr/>
          <p:nvPr/>
        </p:nvSpPr>
        <p:spPr>
          <a:xfrm>
            <a:off x="1490017" y="1797011"/>
            <a:ext cx="450000" cy="450000"/>
          </a:xfrm>
          <a:prstGeom prst="rect">
            <a:avLst/>
          </a:prstGeom>
          <a:solidFill>
            <a:srgbClr val="BDCC0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xmlns="" id="{103B448A-ABA5-E8B0-A69F-B437FB71868B}"/>
              </a:ext>
            </a:extLst>
          </p:cNvPr>
          <p:cNvSpPr txBox="1">
            <a:spLocks/>
          </p:cNvSpPr>
          <p:nvPr/>
        </p:nvSpPr>
        <p:spPr>
          <a:xfrm>
            <a:off x="1940017" y="1736312"/>
            <a:ext cx="3213754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rgbClr val="7A66AA"/>
                </a:solidFill>
                <a:latin typeface="Montserrat" pitchFamily="2" charset="0"/>
              </a:rPr>
              <a:t>16 </a:t>
            </a:r>
            <a:r>
              <a:rPr lang="ru-RU" sz="1800" b="1" dirty="0" err="1">
                <a:solidFill>
                  <a:srgbClr val="7A66AA"/>
                </a:solidFill>
                <a:latin typeface="Montserrat" pitchFamily="2" charset="0"/>
              </a:rPr>
              <a:t>млн.рублей</a:t>
            </a:r>
            <a:endParaRPr lang="ru-RU" sz="1800" dirty="0">
              <a:solidFill>
                <a:srgbClr val="7A66AA"/>
              </a:solidFill>
              <a:latin typeface="Montserrat" pitchFamily="2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957F2D09-D4A3-7C7D-B7ED-646A8C42BA29}"/>
              </a:ext>
            </a:extLst>
          </p:cNvPr>
          <p:cNvSpPr/>
          <p:nvPr/>
        </p:nvSpPr>
        <p:spPr>
          <a:xfrm>
            <a:off x="1490017" y="2400242"/>
            <a:ext cx="450000" cy="450000"/>
          </a:xfrm>
          <a:prstGeom prst="rect">
            <a:avLst/>
          </a:prstGeom>
          <a:solidFill>
            <a:srgbClr val="BDCC0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xmlns="" id="{0B1DB752-4C79-C886-B2A6-FA023EB8A720}"/>
              </a:ext>
            </a:extLst>
          </p:cNvPr>
          <p:cNvSpPr txBox="1">
            <a:spLocks/>
          </p:cNvSpPr>
          <p:nvPr/>
        </p:nvSpPr>
        <p:spPr>
          <a:xfrm>
            <a:off x="1940017" y="2337024"/>
            <a:ext cx="3213754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rgbClr val="7A66AA"/>
                </a:solidFill>
                <a:latin typeface="Montserrat" pitchFamily="2" charset="0"/>
              </a:rPr>
              <a:t>10 </a:t>
            </a:r>
            <a:r>
              <a:rPr lang="ru-RU" sz="1800" b="1" dirty="0" err="1">
                <a:solidFill>
                  <a:srgbClr val="7A66AA"/>
                </a:solidFill>
                <a:latin typeface="Montserrat" pitchFamily="2" charset="0"/>
              </a:rPr>
              <a:t>млн.рублей</a:t>
            </a:r>
            <a:endParaRPr lang="ru-RU" sz="1800" dirty="0">
              <a:solidFill>
                <a:srgbClr val="7A66AA"/>
              </a:solidFill>
              <a:latin typeface="Montserrat" pitchFamily="2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919E3EC5-AA50-2E83-7939-C71EC39519E4}"/>
              </a:ext>
            </a:extLst>
          </p:cNvPr>
          <p:cNvSpPr/>
          <p:nvPr/>
        </p:nvSpPr>
        <p:spPr>
          <a:xfrm>
            <a:off x="1509922" y="3188528"/>
            <a:ext cx="450000" cy="450000"/>
          </a:xfrm>
          <a:prstGeom prst="rect">
            <a:avLst/>
          </a:prstGeom>
          <a:solidFill>
            <a:srgbClr val="BDCC0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Заголовок 1">
            <a:extLst>
              <a:ext uri="{FF2B5EF4-FFF2-40B4-BE49-F238E27FC236}">
                <a16:creationId xmlns:a16="http://schemas.microsoft.com/office/drawing/2014/main" xmlns="" id="{B81299E3-1EE7-36DA-D285-A352E521ADE2}"/>
              </a:ext>
            </a:extLst>
          </p:cNvPr>
          <p:cNvSpPr txBox="1">
            <a:spLocks/>
          </p:cNvSpPr>
          <p:nvPr/>
        </p:nvSpPr>
        <p:spPr>
          <a:xfrm>
            <a:off x="1969045" y="3210529"/>
            <a:ext cx="3213754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rgbClr val="7A66AA"/>
                </a:solidFill>
                <a:latin typeface="Montserrat" pitchFamily="2" charset="0"/>
              </a:rPr>
              <a:t>7,8 </a:t>
            </a:r>
            <a:r>
              <a:rPr lang="ru-RU" sz="1800" b="1" dirty="0" err="1">
                <a:solidFill>
                  <a:srgbClr val="7A66AA"/>
                </a:solidFill>
                <a:latin typeface="Montserrat" pitchFamily="2" charset="0"/>
              </a:rPr>
              <a:t>млн.рублей</a:t>
            </a:r>
            <a:endParaRPr lang="ru-RU" sz="1800" dirty="0">
              <a:solidFill>
                <a:srgbClr val="7A66AA"/>
              </a:solidFill>
              <a:latin typeface="Montserrat" pitchFamily="2" charset="0"/>
            </a:endParaRPr>
          </a:p>
        </p:txBody>
      </p:sp>
      <p:sp>
        <p:nvSpPr>
          <p:cNvPr id="47" name="Заголовок 1">
            <a:extLst>
              <a:ext uri="{FF2B5EF4-FFF2-40B4-BE49-F238E27FC236}">
                <a16:creationId xmlns:a16="http://schemas.microsoft.com/office/drawing/2014/main" xmlns="" id="{F516D71D-0DBF-25B0-69CC-017446E2C2FB}"/>
              </a:ext>
            </a:extLst>
          </p:cNvPr>
          <p:cNvSpPr txBox="1">
            <a:spLocks/>
          </p:cNvSpPr>
          <p:nvPr/>
        </p:nvSpPr>
        <p:spPr>
          <a:xfrm>
            <a:off x="1930894" y="1411844"/>
            <a:ext cx="5185356" cy="5145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latin typeface="Montserrat" pitchFamily="2" charset="0"/>
              </a:rPr>
              <a:t>поддержка добровольческих практик (РДД)</a:t>
            </a:r>
          </a:p>
        </p:txBody>
      </p:sp>
      <p:sp>
        <p:nvSpPr>
          <p:cNvPr id="48" name="Заголовок 1">
            <a:extLst>
              <a:ext uri="{FF2B5EF4-FFF2-40B4-BE49-F238E27FC236}">
                <a16:creationId xmlns:a16="http://schemas.microsoft.com/office/drawing/2014/main" xmlns="" id="{02DDA2BA-4615-F76C-5C4A-886D300D1D53}"/>
              </a:ext>
            </a:extLst>
          </p:cNvPr>
          <p:cNvSpPr txBox="1">
            <a:spLocks/>
          </p:cNvSpPr>
          <p:nvPr/>
        </p:nvSpPr>
        <p:spPr>
          <a:xfrm>
            <a:off x="1930894" y="1992595"/>
            <a:ext cx="4876306" cy="4892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latin typeface="Montserrat" pitchFamily="2" charset="0"/>
              </a:rPr>
              <a:t>грантовые конкурсы</a:t>
            </a:r>
          </a:p>
        </p:txBody>
      </p:sp>
      <p:sp>
        <p:nvSpPr>
          <p:cNvPr id="49" name="Заголовок 1">
            <a:extLst>
              <a:ext uri="{FF2B5EF4-FFF2-40B4-BE49-F238E27FC236}">
                <a16:creationId xmlns:a16="http://schemas.microsoft.com/office/drawing/2014/main" xmlns="" id="{C144D35A-30A4-678D-C896-E73CD992A52B}"/>
              </a:ext>
            </a:extLst>
          </p:cNvPr>
          <p:cNvSpPr txBox="1">
            <a:spLocks/>
          </p:cNvSpPr>
          <p:nvPr/>
        </p:nvSpPr>
        <p:spPr>
          <a:xfrm>
            <a:off x="1930894" y="2656804"/>
            <a:ext cx="5185356" cy="5442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latin typeface="Montserrat" pitchFamily="2" charset="0"/>
              </a:rPr>
              <a:t>поддержка программ развития 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latin typeface="Montserrat" pitchFamily="2" charset="0"/>
              </a:rPr>
              <a:t>некоммерческих организаций </a:t>
            </a:r>
          </a:p>
        </p:txBody>
      </p:sp>
      <p:sp>
        <p:nvSpPr>
          <p:cNvPr id="50" name="Заголовок 1">
            <a:extLst>
              <a:ext uri="{FF2B5EF4-FFF2-40B4-BE49-F238E27FC236}">
                <a16:creationId xmlns:a16="http://schemas.microsoft.com/office/drawing/2014/main" xmlns="" id="{B4ED59DA-DBF9-949B-B8CF-C4CF2BA293C4}"/>
              </a:ext>
            </a:extLst>
          </p:cNvPr>
          <p:cNvSpPr txBox="1">
            <a:spLocks/>
          </p:cNvSpPr>
          <p:nvPr/>
        </p:nvSpPr>
        <p:spPr>
          <a:xfrm>
            <a:off x="1959923" y="3510354"/>
            <a:ext cx="5156328" cy="5546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latin typeface="Montserrat" pitchFamily="2" charset="0"/>
              </a:rPr>
              <a:t>субсидия работодателям на рабочие 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latin typeface="Montserrat" pitchFamily="2" charset="0"/>
              </a:rPr>
              <a:t>места для несовершеннолетних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8B0AFF84-A5A8-3EA4-F166-5C2043083EC7}"/>
              </a:ext>
            </a:extLst>
          </p:cNvPr>
          <p:cNvSpPr/>
          <p:nvPr/>
        </p:nvSpPr>
        <p:spPr>
          <a:xfrm>
            <a:off x="1519045" y="4116515"/>
            <a:ext cx="450000" cy="450000"/>
          </a:xfrm>
          <a:prstGeom prst="rect">
            <a:avLst/>
          </a:prstGeom>
          <a:solidFill>
            <a:srgbClr val="BDCC0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41FBD928-4FD6-9386-F1EF-556102E23BCA}"/>
              </a:ext>
            </a:extLst>
          </p:cNvPr>
          <p:cNvSpPr/>
          <p:nvPr/>
        </p:nvSpPr>
        <p:spPr>
          <a:xfrm>
            <a:off x="1509922" y="4932017"/>
            <a:ext cx="450000" cy="450000"/>
          </a:xfrm>
          <a:prstGeom prst="rect">
            <a:avLst/>
          </a:prstGeom>
          <a:solidFill>
            <a:srgbClr val="BDCC0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Заголовок 1">
            <a:extLst>
              <a:ext uri="{FF2B5EF4-FFF2-40B4-BE49-F238E27FC236}">
                <a16:creationId xmlns:a16="http://schemas.microsoft.com/office/drawing/2014/main" xmlns="" id="{DDC711D2-3C36-5D72-D534-B86CC7982ED7}"/>
              </a:ext>
            </a:extLst>
          </p:cNvPr>
          <p:cNvSpPr txBox="1">
            <a:spLocks/>
          </p:cNvSpPr>
          <p:nvPr/>
        </p:nvSpPr>
        <p:spPr>
          <a:xfrm>
            <a:off x="1963143" y="4044888"/>
            <a:ext cx="3213754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rgbClr val="7A66AA"/>
                </a:solidFill>
                <a:latin typeface="Montserrat" pitchFamily="2" charset="0"/>
              </a:rPr>
              <a:t>4 </a:t>
            </a:r>
            <a:r>
              <a:rPr lang="ru-RU" sz="1800" b="1" dirty="0" err="1">
                <a:solidFill>
                  <a:srgbClr val="7A66AA"/>
                </a:solidFill>
                <a:latin typeface="Montserrat" pitchFamily="2" charset="0"/>
              </a:rPr>
              <a:t>млн.рублей</a:t>
            </a:r>
            <a:endParaRPr lang="ru-RU" sz="1800" dirty="0">
              <a:solidFill>
                <a:srgbClr val="7A66AA"/>
              </a:solidFill>
              <a:latin typeface="Montserrat" pitchFamily="2" charset="0"/>
            </a:endParaRPr>
          </a:p>
        </p:txBody>
      </p:sp>
      <p:sp>
        <p:nvSpPr>
          <p:cNvPr id="57" name="Заголовок 1">
            <a:extLst>
              <a:ext uri="{FF2B5EF4-FFF2-40B4-BE49-F238E27FC236}">
                <a16:creationId xmlns:a16="http://schemas.microsoft.com/office/drawing/2014/main" xmlns="" id="{4F8B1883-06D4-55A8-68AC-FC5630D0FC8F}"/>
              </a:ext>
            </a:extLst>
          </p:cNvPr>
          <p:cNvSpPr txBox="1">
            <a:spLocks/>
          </p:cNvSpPr>
          <p:nvPr/>
        </p:nvSpPr>
        <p:spPr>
          <a:xfrm>
            <a:off x="1954019" y="4330203"/>
            <a:ext cx="5162231" cy="7009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latin typeface="Montserrat" pitchFamily="2" charset="0"/>
              </a:rPr>
              <a:t>адресная поддержка поискового 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latin typeface="Montserrat" pitchFamily="2" charset="0"/>
              </a:rPr>
              <a:t>движения (26 отрядов)</a:t>
            </a:r>
          </a:p>
        </p:txBody>
      </p:sp>
      <p:sp>
        <p:nvSpPr>
          <p:cNvPr id="58" name="Заголовок 1">
            <a:extLst>
              <a:ext uri="{FF2B5EF4-FFF2-40B4-BE49-F238E27FC236}">
                <a16:creationId xmlns:a16="http://schemas.microsoft.com/office/drawing/2014/main" xmlns="" id="{31109A66-81C3-6B72-C442-B3A407E48A61}"/>
              </a:ext>
            </a:extLst>
          </p:cNvPr>
          <p:cNvSpPr txBox="1">
            <a:spLocks/>
          </p:cNvSpPr>
          <p:nvPr/>
        </p:nvSpPr>
        <p:spPr>
          <a:xfrm>
            <a:off x="1963143" y="4833593"/>
            <a:ext cx="3213754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rgbClr val="7A66AA"/>
                </a:solidFill>
                <a:latin typeface="Montserrat" pitchFamily="2" charset="0"/>
              </a:rPr>
              <a:t>9 </a:t>
            </a:r>
            <a:r>
              <a:rPr lang="ru-RU" sz="1800" b="1" dirty="0" err="1">
                <a:solidFill>
                  <a:srgbClr val="7A66AA"/>
                </a:solidFill>
                <a:latin typeface="Montserrat" pitchFamily="2" charset="0"/>
              </a:rPr>
              <a:t>млн.рублей</a:t>
            </a:r>
            <a:endParaRPr lang="ru-RU" sz="1800" dirty="0">
              <a:solidFill>
                <a:srgbClr val="7A66AA"/>
              </a:solidFill>
              <a:latin typeface="Montserrat" pitchFamily="2" charset="0"/>
            </a:endParaRPr>
          </a:p>
        </p:txBody>
      </p:sp>
      <p:sp>
        <p:nvSpPr>
          <p:cNvPr id="59" name="Заголовок 1">
            <a:extLst>
              <a:ext uri="{FF2B5EF4-FFF2-40B4-BE49-F238E27FC236}">
                <a16:creationId xmlns:a16="http://schemas.microsoft.com/office/drawing/2014/main" xmlns="" id="{ACCB59AA-C7AC-C67D-B41B-3554470ADA52}"/>
              </a:ext>
            </a:extLst>
          </p:cNvPr>
          <p:cNvSpPr txBox="1">
            <a:spLocks/>
          </p:cNvSpPr>
          <p:nvPr/>
        </p:nvSpPr>
        <p:spPr>
          <a:xfrm>
            <a:off x="1954020" y="5089877"/>
            <a:ext cx="5162230" cy="7009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latin typeface="Montserrat" pitchFamily="2" charset="0"/>
              </a:rPr>
              <a:t>адресная поддержка ресурсного 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latin typeface="Montserrat" pitchFamily="2" charset="0"/>
              </a:rPr>
              <a:t>центра добровольчества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4DEFB11-51F4-668C-F1ED-E86428CE9B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-2046384"/>
            <a:ext cx="3591898" cy="340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7426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2CA0369-FD04-35C5-AE4A-25AC200F5E0E}"/>
              </a:ext>
            </a:extLst>
          </p:cNvPr>
          <p:cNvSpPr/>
          <p:nvPr/>
        </p:nvSpPr>
        <p:spPr>
          <a:xfrm>
            <a:off x="0" y="5198533"/>
            <a:ext cx="12191999" cy="1659465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54FA1BB-6FBE-3D32-3A72-C2E55E2F3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4811199"/>
            <a:ext cx="3591898" cy="3400327"/>
          </a:xfrm>
          <a:prstGeom prst="rect">
            <a:avLst/>
          </a:prstGeom>
        </p:spPr>
      </p:pic>
      <p:pic>
        <p:nvPicPr>
          <p:cNvPr id="2" name="object 2">
            <a:extLst>
              <a:ext uri="{FF2B5EF4-FFF2-40B4-BE49-F238E27FC236}">
                <a16:creationId xmlns:a16="http://schemas.microsoft.com/office/drawing/2014/main" xmlns="" id="{619F84A7-E823-EED9-999C-E4FC5C06E41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535880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D80E930A-4BC8-8EB8-FD47-71888DB076AB}"/>
              </a:ext>
            </a:extLst>
          </p:cNvPr>
          <p:cNvSpPr txBox="1">
            <a:spLocks/>
          </p:cNvSpPr>
          <p:nvPr/>
        </p:nvSpPr>
        <p:spPr>
          <a:xfrm>
            <a:off x="350874" y="3782391"/>
            <a:ext cx="6902542" cy="14161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3500" b="1" dirty="0">
                <a:solidFill>
                  <a:srgbClr val="EEEBF4"/>
                </a:solidFill>
                <a:latin typeface="Montserrat ExtraBold" pitchFamily="2" charset="0"/>
              </a:rPr>
              <a:t>О практике реализации</a:t>
            </a:r>
          </a:p>
          <a:p>
            <a:pPr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3500" b="1" dirty="0">
                <a:solidFill>
                  <a:srgbClr val="EEEBF4"/>
                </a:solidFill>
                <a:latin typeface="Montserrat ExtraBold" pitchFamily="2" charset="0"/>
              </a:rPr>
              <a:t>молодёжной политики </a:t>
            </a:r>
          </a:p>
          <a:p>
            <a:pPr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3500" b="1" dirty="0">
                <a:solidFill>
                  <a:srgbClr val="EEEBF4"/>
                </a:solidFill>
                <a:latin typeface="Montserrat ExtraBold" pitchFamily="2" charset="0"/>
              </a:rPr>
              <a:t>в Архангельской области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A0556358-1E61-93C4-BD13-9AE368182797}"/>
              </a:ext>
            </a:extLst>
          </p:cNvPr>
          <p:cNvSpPr txBox="1">
            <a:spLocks/>
          </p:cNvSpPr>
          <p:nvPr/>
        </p:nvSpPr>
        <p:spPr>
          <a:xfrm>
            <a:off x="3814079" y="5641265"/>
            <a:ext cx="6601618" cy="9172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1700" dirty="0">
                <a:solidFill>
                  <a:schemeClr val="bg1"/>
                </a:solidFill>
                <a:latin typeface="Montserrat SemiBold" pitchFamily="2" charset="-52"/>
              </a:rPr>
              <a:t>Марич Юрий Сергеевич,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1700" dirty="0">
                <a:solidFill>
                  <a:schemeClr val="bg1"/>
                </a:solidFill>
                <a:latin typeface="Montserrat SemiBold" pitchFamily="2" charset="-52"/>
              </a:rPr>
              <a:t>исполняющий обязанности руководителя агентства по делам молодёжи Архангельской области</a:t>
            </a:r>
            <a:endParaRPr lang="ru-RU" sz="17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1B38ED0-1597-1FC7-ED7B-4E2596F916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29" y="5659168"/>
            <a:ext cx="2673831" cy="82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13599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6A05936-A7C4-7506-D096-8448BE205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4811199"/>
            <a:ext cx="3591898" cy="340032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9B79E32-0AD6-1FAE-E6AE-FDD842948B37}"/>
              </a:ext>
            </a:extLst>
          </p:cNvPr>
          <p:cNvSpPr/>
          <p:nvPr/>
        </p:nvSpPr>
        <p:spPr>
          <a:xfrm>
            <a:off x="0" y="-50800"/>
            <a:ext cx="1206499" cy="6959600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aponomarev\Desktop\Макеты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6889D982-2CD6-41C4-A3A9-8092D7762AE5}"/>
              </a:ext>
            </a:extLst>
          </p:cNvPr>
          <p:cNvSpPr txBox="1">
            <a:spLocks/>
          </p:cNvSpPr>
          <p:nvPr/>
        </p:nvSpPr>
        <p:spPr>
          <a:xfrm>
            <a:off x="1" y="821606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Гранты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72962199-6356-C3A1-71AA-E48A8D43CA7D}"/>
              </a:ext>
            </a:extLst>
          </p:cNvPr>
          <p:cNvSpPr txBox="1">
            <a:spLocks/>
          </p:cNvSpPr>
          <p:nvPr/>
        </p:nvSpPr>
        <p:spPr>
          <a:xfrm>
            <a:off x="1482636" y="235138"/>
            <a:ext cx="4877176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Всероссийский конкурс молодежных проектов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C1D160B-F50B-7DEF-71C1-FD161DA3D2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E0A0AA6A-5BC8-87FB-619F-42658EF68C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428" y="5128172"/>
            <a:ext cx="5132572" cy="2074304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224DF32B-0AD6-09A4-9F95-17C8953F6138}"/>
              </a:ext>
            </a:extLst>
          </p:cNvPr>
          <p:cNvSpPr txBox="1">
            <a:spLocks/>
          </p:cNvSpPr>
          <p:nvPr/>
        </p:nvSpPr>
        <p:spPr>
          <a:xfrm>
            <a:off x="1420723" y="2757153"/>
            <a:ext cx="5764737" cy="422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Грантовый конкурс Движения Первых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836FB63F-13D6-4311-0242-E54DF502196B}"/>
              </a:ext>
            </a:extLst>
          </p:cNvPr>
          <p:cNvSpPr txBox="1">
            <a:spLocks/>
          </p:cNvSpPr>
          <p:nvPr/>
        </p:nvSpPr>
        <p:spPr>
          <a:xfrm>
            <a:off x="1206499" y="3251751"/>
            <a:ext cx="1734242" cy="5928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400" b="1" dirty="0">
                <a:solidFill>
                  <a:srgbClr val="BF0779"/>
                </a:solidFill>
                <a:latin typeface="Montserrat" pitchFamily="2" charset="0"/>
              </a:rPr>
              <a:t>2023 год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71D9FB1-87DA-F3DF-C7CA-31D33130B20A}"/>
              </a:ext>
            </a:extLst>
          </p:cNvPr>
          <p:cNvSpPr/>
          <p:nvPr/>
        </p:nvSpPr>
        <p:spPr>
          <a:xfrm>
            <a:off x="1584044" y="3588417"/>
            <a:ext cx="943256" cy="452011"/>
          </a:xfrm>
          <a:prstGeom prst="rect">
            <a:avLst/>
          </a:prstGeom>
          <a:solidFill>
            <a:srgbClr val="FF58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A350664E-F4AC-FEF8-65EB-2EE50D994613}"/>
              </a:ext>
            </a:extLst>
          </p:cNvPr>
          <p:cNvSpPr txBox="1">
            <a:spLocks/>
          </p:cNvSpPr>
          <p:nvPr/>
        </p:nvSpPr>
        <p:spPr>
          <a:xfrm>
            <a:off x="2553798" y="3511641"/>
            <a:ext cx="2168369" cy="5928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700" b="1" dirty="0">
                <a:solidFill>
                  <a:srgbClr val="7A66AA"/>
                </a:solidFill>
                <a:latin typeface="Montserrat" pitchFamily="2" charset="0"/>
              </a:rPr>
              <a:t>15,8 млн. рублей</a:t>
            </a:r>
            <a:endParaRPr lang="ru-RU" sz="1700" dirty="0">
              <a:solidFill>
                <a:srgbClr val="7A66AA"/>
              </a:solidFill>
              <a:latin typeface="Montserrat" pitchFamily="2" charset="0"/>
            </a:endParaRP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00203BC3-213B-93E8-FFD5-2A07EF630231}"/>
              </a:ext>
            </a:extLst>
          </p:cNvPr>
          <p:cNvSpPr txBox="1">
            <a:spLocks/>
          </p:cNvSpPr>
          <p:nvPr/>
        </p:nvSpPr>
        <p:spPr>
          <a:xfrm>
            <a:off x="2553796" y="3823558"/>
            <a:ext cx="1734242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7 проектов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xmlns="" id="{901826D8-8A87-7C1C-BDD1-00595855275B}"/>
              </a:ext>
            </a:extLst>
          </p:cNvPr>
          <p:cNvSpPr txBox="1">
            <a:spLocks/>
          </p:cNvSpPr>
          <p:nvPr/>
        </p:nvSpPr>
        <p:spPr>
          <a:xfrm>
            <a:off x="6246218" y="290217"/>
            <a:ext cx="4506450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Фонд Президентских грантов</a:t>
            </a: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xmlns="" id="{02B6A06B-D7DA-AC62-D118-9368B1C6615E}"/>
              </a:ext>
            </a:extLst>
          </p:cNvPr>
          <p:cNvSpPr txBox="1">
            <a:spLocks/>
          </p:cNvSpPr>
          <p:nvPr/>
        </p:nvSpPr>
        <p:spPr>
          <a:xfrm>
            <a:off x="1452232" y="4246988"/>
            <a:ext cx="5347493" cy="422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Областная грантовая поддержка</a:t>
            </a: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7CD71E42-8311-F8A8-6040-48EA2FF1C95F}"/>
              </a:ext>
            </a:extLst>
          </p:cNvPr>
          <p:cNvSpPr txBox="1">
            <a:spLocks/>
          </p:cNvSpPr>
          <p:nvPr/>
        </p:nvSpPr>
        <p:spPr>
          <a:xfrm>
            <a:off x="5263658" y="4942449"/>
            <a:ext cx="1648811" cy="7943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b="1" dirty="0">
                <a:solidFill>
                  <a:srgbClr val="FF5800"/>
                </a:solidFill>
                <a:latin typeface="Montserrat" pitchFamily="2" charset="0"/>
              </a:rPr>
              <a:t>+ 2,5 млн. </a:t>
            </a:r>
          </a:p>
          <a:p>
            <a:pPr>
              <a:lnSpc>
                <a:spcPct val="100000"/>
              </a:lnSpc>
            </a:pPr>
            <a:r>
              <a:rPr lang="ru-RU" sz="1200" b="1" dirty="0">
                <a:solidFill>
                  <a:srgbClr val="FF5800"/>
                </a:solidFill>
                <a:latin typeface="Montserrat" pitchFamily="2" charset="0"/>
              </a:rPr>
              <a:t>рублей</a:t>
            </a:r>
            <a:endParaRPr lang="ru-RU" sz="1200" dirty="0">
              <a:solidFill>
                <a:srgbClr val="FF5800"/>
              </a:solidFill>
              <a:latin typeface="Montserrat" pitchFamily="2" charset="0"/>
            </a:endParaRPr>
          </a:p>
        </p:txBody>
      </p:sp>
      <p:graphicFrame>
        <p:nvGraphicFramePr>
          <p:cNvPr id="39" name="Диаграмма 38">
            <a:extLst>
              <a:ext uri="{FF2B5EF4-FFF2-40B4-BE49-F238E27FC236}">
                <a16:creationId xmlns:a16="http://schemas.microsoft.com/office/drawing/2014/main" xmlns="" id="{840C95D0-0BD5-FE88-6486-660B9F658E22}"/>
              </a:ext>
            </a:extLst>
          </p:cNvPr>
          <p:cNvGraphicFramePr/>
          <p:nvPr/>
        </p:nvGraphicFramePr>
        <p:xfrm>
          <a:off x="1485598" y="1049471"/>
          <a:ext cx="2426415" cy="167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1" name="Диаграмма 40">
            <a:extLst>
              <a:ext uri="{FF2B5EF4-FFF2-40B4-BE49-F238E27FC236}">
                <a16:creationId xmlns:a16="http://schemas.microsoft.com/office/drawing/2014/main" xmlns="" id="{3C341B02-82CA-52B7-1D08-9D403474FA95}"/>
              </a:ext>
            </a:extLst>
          </p:cNvPr>
          <p:cNvGraphicFramePr/>
          <p:nvPr/>
        </p:nvGraphicFramePr>
        <p:xfrm>
          <a:off x="6297281" y="909890"/>
          <a:ext cx="4675372" cy="1782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4" name="Заголовок 1">
            <a:extLst>
              <a:ext uri="{FF2B5EF4-FFF2-40B4-BE49-F238E27FC236}">
                <a16:creationId xmlns:a16="http://schemas.microsoft.com/office/drawing/2014/main" xmlns="" id="{6367E0F7-ABA3-89A7-872D-C5A714FD2104}"/>
              </a:ext>
            </a:extLst>
          </p:cNvPr>
          <p:cNvSpPr txBox="1">
            <a:spLocks/>
          </p:cNvSpPr>
          <p:nvPr/>
        </p:nvSpPr>
        <p:spPr>
          <a:xfrm rot="16200000">
            <a:off x="1932790" y="1296082"/>
            <a:ext cx="1222353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22 проекта</a:t>
            </a:r>
          </a:p>
        </p:txBody>
      </p:sp>
      <p:sp>
        <p:nvSpPr>
          <p:cNvPr id="46" name="Заголовок 1">
            <a:extLst>
              <a:ext uri="{FF2B5EF4-FFF2-40B4-BE49-F238E27FC236}">
                <a16:creationId xmlns:a16="http://schemas.microsoft.com/office/drawing/2014/main" xmlns="" id="{B2B5F70F-2749-3456-6D5A-F228FCAAE2B5}"/>
              </a:ext>
            </a:extLst>
          </p:cNvPr>
          <p:cNvSpPr txBox="1">
            <a:spLocks/>
          </p:cNvSpPr>
          <p:nvPr/>
        </p:nvSpPr>
        <p:spPr>
          <a:xfrm rot="16200000">
            <a:off x="3047331" y="1296081"/>
            <a:ext cx="1222353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20 проектов</a:t>
            </a:r>
          </a:p>
        </p:txBody>
      </p:sp>
      <p:sp>
        <p:nvSpPr>
          <p:cNvPr id="47" name="Заголовок 1">
            <a:extLst>
              <a:ext uri="{FF2B5EF4-FFF2-40B4-BE49-F238E27FC236}">
                <a16:creationId xmlns:a16="http://schemas.microsoft.com/office/drawing/2014/main" xmlns="" id="{CF32952F-2CED-B1F1-539A-75BC51B64479}"/>
              </a:ext>
            </a:extLst>
          </p:cNvPr>
          <p:cNvSpPr txBox="1">
            <a:spLocks/>
          </p:cNvSpPr>
          <p:nvPr/>
        </p:nvSpPr>
        <p:spPr>
          <a:xfrm rot="16200000">
            <a:off x="7077876" y="1296071"/>
            <a:ext cx="1222353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6 проектов</a:t>
            </a:r>
          </a:p>
        </p:txBody>
      </p:sp>
      <p:sp>
        <p:nvSpPr>
          <p:cNvPr id="48" name="Заголовок 1">
            <a:extLst>
              <a:ext uri="{FF2B5EF4-FFF2-40B4-BE49-F238E27FC236}">
                <a16:creationId xmlns:a16="http://schemas.microsoft.com/office/drawing/2014/main" xmlns="" id="{ED8471FC-5C70-79B6-82BE-A69651B4DF9D}"/>
              </a:ext>
            </a:extLst>
          </p:cNvPr>
          <p:cNvSpPr txBox="1">
            <a:spLocks/>
          </p:cNvSpPr>
          <p:nvPr/>
        </p:nvSpPr>
        <p:spPr>
          <a:xfrm rot="16200000">
            <a:off x="8500772" y="1268294"/>
            <a:ext cx="1222353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21 проект</a:t>
            </a:r>
          </a:p>
        </p:txBody>
      </p:sp>
      <p:sp>
        <p:nvSpPr>
          <p:cNvPr id="49" name="Заголовок 1">
            <a:extLst>
              <a:ext uri="{FF2B5EF4-FFF2-40B4-BE49-F238E27FC236}">
                <a16:creationId xmlns:a16="http://schemas.microsoft.com/office/drawing/2014/main" xmlns="" id="{83F7B807-A1AF-4A0A-830A-C63E404BCBD8}"/>
              </a:ext>
            </a:extLst>
          </p:cNvPr>
          <p:cNvSpPr txBox="1">
            <a:spLocks/>
          </p:cNvSpPr>
          <p:nvPr/>
        </p:nvSpPr>
        <p:spPr>
          <a:xfrm rot="16200000">
            <a:off x="10006903" y="1286245"/>
            <a:ext cx="1222353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11 проектов</a:t>
            </a:r>
          </a:p>
        </p:txBody>
      </p:sp>
      <p:graphicFrame>
        <p:nvGraphicFramePr>
          <p:cNvPr id="59" name="Диаграмма 58">
            <a:extLst>
              <a:ext uri="{FF2B5EF4-FFF2-40B4-BE49-F238E27FC236}">
                <a16:creationId xmlns:a16="http://schemas.microsoft.com/office/drawing/2014/main" xmlns="" id="{0F0964D1-50F6-3F07-7876-76E9126AE683}"/>
              </a:ext>
            </a:extLst>
          </p:cNvPr>
          <p:cNvGraphicFramePr/>
          <p:nvPr/>
        </p:nvGraphicFramePr>
        <p:xfrm>
          <a:off x="1177145" y="4768600"/>
          <a:ext cx="4583328" cy="1402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60" name="Заголовок 1">
            <a:extLst>
              <a:ext uri="{FF2B5EF4-FFF2-40B4-BE49-F238E27FC236}">
                <a16:creationId xmlns:a16="http://schemas.microsoft.com/office/drawing/2014/main" xmlns="" id="{B8AC735D-1C0E-7D4E-935E-4CED502A3EA5}"/>
              </a:ext>
            </a:extLst>
          </p:cNvPr>
          <p:cNvSpPr txBox="1">
            <a:spLocks/>
          </p:cNvSpPr>
          <p:nvPr/>
        </p:nvSpPr>
        <p:spPr>
          <a:xfrm>
            <a:off x="7240655" y="2728498"/>
            <a:ext cx="4465844" cy="422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Грантовый конкурс </a:t>
            </a:r>
          </a:p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Губернаторского центра АО</a:t>
            </a:r>
          </a:p>
        </p:txBody>
      </p:sp>
      <p:graphicFrame>
        <p:nvGraphicFramePr>
          <p:cNvPr id="61" name="Диаграмма 60">
            <a:extLst>
              <a:ext uri="{FF2B5EF4-FFF2-40B4-BE49-F238E27FC236}">
                <a16:creationId xmlns:a16="http://schemas.microsoft.com/office/drawing/2014/main" xmlns="" id="{10FBA3B2-87AE-E376-A38B-591678B16635}"/>
              </a:ext>
            </a:extLst>
          </p:cNvPr>
          <p:cNvGraphicFramePr/>
          <p:nvPr/>
        </p:nvGraphicFramePr>
        <p:xfrm>
          <a:off x="7480902" y="3743770"/>
          <a:ext cx="2426415" cy="1402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024" name="Заголовок 1">
            <a:extLst>
              <a:ext uri="{FF2B5EF4-FFF2-40B4-BE49-F238E27FC236}">
                <a16:creationId xmlns:a16="http://schemas.microsoft.com/office/drawing/2014/main" xmlns="" id="{ED5E345F-139C-D3CF-054B-B88C25A65AA6}"/>
              </a:ext>
            </a:extLst>
          </p:cNvPr>
          <p:cNvSpPr txBox="1">
            <a:spLocks/>
          </p:cNvSpPr>
          <p:nvPr/>
        </p:nvSpPr>
        <p:spPr>
          <a:xfrm rot="16200000">
            <a:off x="8006694" y="3715991"/>
            <a:ext cx="1204403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14 проектов</a:t>
            </a:r>
          </a:p>
        </p:txBody>
      </p:sp>
      <p:sp>
        <p:nvSpPr>
          <p:cNvPr id="1025" name="Заголовок 1">
            <a:extLst>
              <a:ext uri="{FF2B5EF4-FFF2-40B4-BE49-F238E27FC236}">
                <a16:creationId xmlns:a16="http://schemas.microsoft.com/office/drawing/2014/main" xmlns="" id="{6F3C3CF0-7619-E6FE-FD8C-B38CDE9D42F2}"/>
              </a:ext>
            </a:extLst>
          </p:cNvPr>
          <p:cNvSpPr txBox="1">
            <a:spLocks/>
          </p:cNvSpPr>
          <p:nvPr/>
        </p:nvSpPr>
        <p:spPr>
          <a:xfrm rot="16200000">
            <a:off x="9079271" y="3707016"/>
            <a:ext cx="1222353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23 проекта</a:t>
            </a:r>
          </a:p>
        </p:txBody>
      </p:sp>
      <p:sp>
        <p:nvSpPr>
          <p:cNvPr id="1029" name="Заголовок 1">
            <a:extLst>
              <a:ext uri="{FF2B5EF4-FFF2-40B4-BE49-F238E27FC236}">
                <a16:creationId xmlns:a16="http://schemas.microsoft.com/office/drawing/2014/main" xmlns="" id="{BB2D3179-84F7-5A48-5178-FE245B0889F9}"/>
              </a:ext>
            </a:extLst>
          </p:cNvPr>
          <p:cNvSpPr txBox="1">
            <a:spLocks/>
          </p:cNvSpPr>
          <p:nvPr/>
        </p:nvSpPr>
        <p:spPr>
          <a:xfrm rot="16200000">
            <a:off x="1143221" y="1499571"/>
            <a:ext cx="1021352" cy="2794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000" dirty="0">
                <a:latin typeface="Montserrat" pitchFamily="2" charset="0"/>
              </a:rPr>
              <a:t>млн. рублей</a:t>
            </a:r>
          </a:p>
        </p:txBody>
      </p:sp>
      <p:sp>
        <p:nvSpPr>
          <p:cNvPr id="1030" name="Заголовок 1">
            <a:extLst>
              <a:ext uri="{FF2B5EF4-FFF2-40B4-BE49-F238E27FC236}">
                <a16:creationId xmlns:a16="http://schemas.microsoft.com/office/drawing/2014/main" xmlns="" id="{8923DCF1-C4A1-298A-1942-91A5938FEA42}"/>
              </a:ext>
            </a:extLst>
          </p:cNvPr>
          <p:cNvSpPr txBox="1">
            <a:spLocks/>
          </p:cNvSpPr>
          <p:nvPr/>
        </p:nvSpPr>
        <p:spPr>
          <a:xfrm rot="16200000">
            <a:off x="5962973" y="1444597"/>
            <a:ext cx="1021352" cy="2794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000" dirty="0">
                <a:latin typeface="Montserrat" pitchFamily="2" charset="0"/>
              </a:rPr>
              <a:t>млн. рублей</a:t>
            </a:r>
          </a:p>
        </p:txBody>
      </p:sp>
      <p:sp>
        <p:nvSpPr>
          <p:cNvPr id="1031" name="Заголовок 1">
            <a:extLst>
              <a:ext uri="{FF2B5EF4-FFF2-40B4-BE49-F238E27FC236}">
                <a16:creationId xmlns:a16="http://schemas.microsoft.com/office/drawing/2014/main" xmlns="" id="{53D0041E-44D2-1056-123D-DC7D427D250C}"/>
              </a:ext>
            </a:extLst>
          </p:cNvPr>
          <p:cNvSpPr txBox="1">
            <a:spLocks/>
          </p:cNvSpPr>
          <p:nvPr/>
        </p:nvSpPr>
        <p:spPr>
          <a:xfrm rot="16200000">
            <a:off x="971960" y="4915243"/>
            <a:ext cx="1021352" cy="2794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000" dirty="0">
                <a:latin typeface="Montserrat" pitchFamily="2" charset="0"/>
              </a:rPr>
              <a:t>млн. рублей</a:t>
            </a:r>
          </a:p>
        </p:txBody>
      </p:sp>
      <p:sp>
        <p:nvSpPr>
          <p:cNvPr id="1032" name="Заголовок 1">
            <a:extLst>
              <a:ext uri="{FF2B5EF4-FFF2-40B4-BE49-F238E27FC236}">
                <a16:creationId xmlns:a16="http://schemas.microsoft.com/office/drawing/2014/main" xmlns="" id="{4C949EAE-18E2-25A8-6652-04E9060EBD94}"/>
              </a:ext>
            </a:extLst>
          </p:cNvPr>
          <p:cNvSpPr txBox="1">
            <a:spLocks/>
          </p:cNvSpPr>
          <p:nvPr/>
        </p:nvSpPr>
        <p:spPr>
          <a:xfrm rot="16200000">
            <a:off x="7199646" y="3899433"/>
            <a:ext cx="1021352" cy="2794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000" dirty="0">
                <a:latin typeface="Montserrat" pitchFamily="2" charset="0"/>
              </a:rPr>
              <a:t>млн. рублей</a:t>
            </a:r>
          </a:p>
        </p:txBody>
      </p: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xmlns="" id="{5C0F3107-63F4-A74A-5B5D-CFC43A9C9AD9}"/>
              </a:ext>
            </a:extLst>
          </p:cNvPr>
          <p:cNvSpPr txBox="1">
            <a:spLocks/>
          </p:cNvSpPr>
          <p:nvPr/>
        </p:nvSpPr>
        <p:spPr>
          <a:xfrm>
            <a:off x="5271854" y="5376834"/>
            <a:ext cx="2175708" cy="2885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000" dirty="0">
                <a:latin typeface="Montserrat" pitchFamily="2" charset="0"/>
              </a:rPr>
              <a:t>субсидии</a:t>
            </a:r>
          </a:p>
          <a:p>
            <a:pPr>
              <a:lnSpc>
                <a:spcPct val="100000"/>
              </a:lnSpc>
            </a:pPr>
            <a:r>
              <a:rPr lang="ru-RU" sz="1000" dirty="0">
                <a:latin typeface="Montserrat" pitchFamily="2" charset="0"/>
              </a:rPr>
              <a:t>муниципалитетам</a:t>
            </a:r>
          </a:p>
        </p:txBody>
      </p:sp>
    </p:spTree>
    <p:extLst>
      <p:ext uri="{BB962C8B-B14F-4D97-AF65-F5344CB8AC3E}">
        <p14:creationId xmlns:p14="http://schemas.microsoft.com/office/powerpoint/2010/main" val="1454171654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24FA7E1-1A4D-51D2-AC9B-51993A19C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-2046384"/>
            <a:ext cx="3591898" cy="340032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54E42A4-1F1B-611C-C1EA-65718E271D37}"/>
              </a:ext>
            </a:extLst>
          </p:cNvPr>
          <p:cNvSpPr/>
          <p:nvPr/>
        </p:nvSpPr>
        <p:spPr>
          <a:xfrm>
            <a:off x="0" y="-50800"/>
            <a:ext cx="1206499" cy="6959600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aponomarev\Desktop\Макеты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C1D160B-F50B-7DEF-71C1-FD161DA3D2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264FF6-587A-2F48-3DC0-6439D14A6B0D}"/>
              </a:ext>
            </a:extLst>
          </p:cNvPr>
          <p:cNvSpPr txBox="1">
            <a:spLocks/>
          </p:cNvSpPr>
          <p:nvPr/>
        </p:nvSpPr>
        <p:spPr>
          <a:xfrm>
            <a:off x="1" y="821606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Движение Первых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1E1D3431-FB06-827E-6D6C-95A67C69A4A9}"/>
              </a:ext>
            </a:extLst>
          </p:cNvPr>
          <p:cNvSpPr txBox="1">
            <a:spLocks/>
          </p:cNvSpPr>
          <p:nvPr/>
        </p:nvSpPr>
        <p:spPr>
          <a:xfrm>
            <a:off x="1431930" y="230400"/>
            <a:ext cx="10760070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Российское движение детей и молодёжи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F363EFE-EA66-CC3D-D740-2A132DD4A4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355" y="447270"/>
            <a:ext cx="800100" cy="1536700"/>
          </a:xfrm>
          <a:prstGeom prst="rect">
            <a:avLst/>
          </a:prstGeom>
        </p:spPr>
      </p:pic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80668AC0-21FA-0B73-4093-FFAE008B7DB4}"/>
              </a:ext>
            </a:extLst>
          </p:cNvPr>
          <p:cNvSpPr/>
          <p:nvPr/>
        </p:nvSpPr>
        <p:spPr>
          <a:xfrm>
            <a:off x="2140872" y="1924172"/>
            <a:ext cx="1936110" cy="496612"/>
          </a:xfrm>
          <a:prstGeom prst="roundRect">
            <a:avLst/>
          </a:prstGeom>
          <a:solidFill>
            <a:srgbClr val="9CC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2EA32CB4-B1C2-38A5-84EA-874CA34CB6DA}"/>
              </a:ext>
            </a:extLst>
          </p:cNvPr>
          <p:cNvSpPr txBox="1">
            <a:spLocks/>
          </p:cNvSpPr>
          <p:nvPr/>
        </p:nvSpPr>
        <p:spPr>
          <a:xfrm>
            <a:off x="2140870" y="1941058"/>
            <a:ext cx="1936112" cy="43209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  <a:latin typeface="Montserrat" pitchFamily="2" charset="0"/>
              </a:rPr>
              <a:t>2 </a:t>
            </a:r>
          </a:p>
          <a:p>
            <a:pPr algn="ctr"/>
            <a:r>
              <a:rPr lang="ru-RU" sz="1600" dirty="0">
                <a:latin typeface="Montserrat" pitchFamily="2" charset="0"/>
              </a:rPr>
              <a:t>в вузах</a:t>
            </a: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xmlns="" id="{805E0B0D-6F0D-8165-6D67-A7074316AC85}"/>
              </a:ext>
            </a:extLst>
          </p:cNvPr>
          <p:cNvSpPr txBox="1">
            <a:spLocks/>
          </p:cNvSpPr>
          <p:nvPr/>
        </p:nvSpPr>
        <p:spPr>
          <a:xfrm>
            <a:off x="4482521" y="1895338"/>
            <a:ext cx="1923063" cy="72751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000" b="1" i="1" dirty="0">
                <a:solidFill>
                  <a:srgbClr val="9CC200"/>
                </a:solidFill>
                <a:latin typeface="Montserrat" pitchFamily="2" charset="0"/>
              </a:rPr>
              <a:t>317</a:t>
            </a:r>
          </a:p>
          <a:p>
            <a:pPr algn="ctr"/>
            <a:r>
              <a:rPr lang="ru-RU" sz="1500" dirty="0">
                <a:latin typeface="Montserrat" pitchFamily="2" charset="0"/>
              </a:rPr>
              <a:t>в школах</a:t>
            </a: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A531681B-3801-B066-B1C3-898437A657B7}"/>
              </a:ext>
            </a:extLst>
          </p:cNvPr>
          <p:cNvSpPr/>
          <p:nvPr/>
        </p:nvSpPr>
        <p:spPr>
          <a:xfrm>
            <a:off x="7304216" y="809620"/>
            <a:ext cx="1895895" cy="825692"/>
          </a:xfrm>
          <a:prstGeom prst="roundRect">
            <a:avLst/>
          </a:prstGeom>
          <a:solidFill>
            <a:srgbClr val="DBF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Заголовок 1">
            <a:extLst>
              <a:ext uri="{FF2B5EF4-FFF2-40B4-BE49-F238E27FC236}">
                <a16:creationId xmlns:a16="http://schemas.microsoft.com/office/drawing/2014/main" xmlns="" id="{8A4AC658-96F8-A5CF-5DA9-C77539ECAF79}"/>
              </a:ext>
            </a:extLst>
          </p:cNvPr>
          <p:cNvSpPr txBox="1">
            <a:spLocks/>
          </p:cNvSpPr>
          <p:nvPr/>
        </p:nvSpPr>
        <p:spPr>
          <a:xfrm>
            <a:off x="7304214" y="758820"/>
            <a:ext cx="1876758" cy="7157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5500" b="1" dirty="0">
                <a:solidFill>
                  <a:srgbClr val="7A66AA"/>
                </a:solidFill>
                <a:latin typeface="Montserrat" pitchFamily="2" charset="0"/>
              </a:rPr>
              <a:t>404</a:t>
            </a:r>
          </a:p>
        </p:txBody>
      </p:sp>
      <p:sp>
        <p:nvSpPr>
          <p:cNvPr id="54" name="Заголовок 1">
            <a:extLst>
              <a:ext uri="{FF2B5EF4-FFF2-40B4-BE49-F238E27FC236}">
                <a16:creationId xmlns:a16="http://schemas.microsoft.com/office/drawing/2014/main" xmlns="" id="{41024A3C-48F0-528E-68F0-D00B4E914094}"/>
              </a:ext>
            </a:extLst>
          </p:cNvPr>
          <p:cNvSpPr txBox="1">
            <a:spLocks/>
          </p:cNvSpPr>
          <p:nvPr/>
        </p:nvSpPr>
        <p:spPr>
          <a:xfrm>
            <a:off x="9028570" y="836790"/>
            <a:ext cx="2002217" cy="7252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первичных</a:t>
            </a:r>
          </a:p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отделений</a:t>
            </a: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xmlns="" id="{F3684456-49AE-5FB1-ACD7-6E11A08E4959}"/>
              </a:ext>
            </a:extLst>
          </p:cNvPr>
          <p:cNvSpPr/>
          <p:nvPr/>
        </p:nvSpPr>
        <p:spPr>
          <a:xfrm>
            <a:off x="6891079" y="1956770"/>
            <a:ext cx="1936110" cy="496612"/>
          </a:xfrm>
          <a:prstGeom prst="roundRect">
            <a:avLst/>
          </a:prstGeom>
          <a:solidFill>
            <a:srgbClr val="9CC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Заголовок 1">
            <a:extLst>
              <a:ext uri="{FF2B5EF4-FFF2-40B4-BE49-F238E27FC236}">
                <a16:creationId xmlns:a16="http://schemas.microsoft.com/office/drawing/2014/main" xmlns="" id="{B034D2AA-B509-7A1D-0021-7201D74EA4C3}"/>
              </a:ext>
            </a:extLst>
          </p:cNvPr>
          <p:cNvSpPr txBox="1">
            <a:spLocks/>
          </p:cNvSpPr>
          <p:nvPr/>
        </p:nvSpPr>
        <p:spPr>
          <a:xfrm>
            <a:off x="6891077" y="2015220"/>
            <a:ext cx="1936112" cy="43209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  <a:latin typeface="Montserrat" pitchFamily="2" charset="0"/>
              </a:rPr>
              <a:t>35 </a:t>
            </a:r>
          </a:p>
          <a:p>
            <a:pPr algn="ctr"/>
            <a:r>
              <a:rPr lang="ru-RU" sz="1600" dirty="0">
                <a:latin typeface="Montserrat" pitchFamily="2" charset="0"/>
              </a:rPr>
              <a:t>в СПО</a:t>
            </a:r>
          </a:p>
        </p:txBody>
      </p:sp>
      <p:sp>
        <p:nvSpPr>
          <p:cNvPr id="57" name="Заголовок 1">
            <a:extLst>
              <a:ext uri="{FF2B5EF4-FFF2-40B4-BE49-F238E27FC236}">
                <a16:creationId xmlns:a16="http://schemas.microsoft.com/office/drawing/2014/main" xmlns="" id="{B96DBF80-BFEA-4A07-BF53-78E84547F0F9}"/>
              </a:ext>
            </a:extLst>
          </p:cNvPr>
          <p:cNvSpPr txBox="1">
            <a:spLocks/>
          </p:cNvSpPr>
          <p:nvPr/>
        </p:nvSpPr>
        <p:spPr>
          <a:xfrm>
            <a:off x="1995056" y="2691763"/>
            <a:ext cx="2193570" cy="72751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000" b="1" i="1" dirty="0">
                <a:solidFill>
                  <a:srgbClr val="9CC200"/>
                </a:solidFill>
                <a:latin typeface="Montserrat" pitchFamily="2" charset="0"/>
              </a:rPr>
              <a:t>24</a:t>
            </a:r>
          </a:p>
          <a:p>
            <a:pPr algn="ctr"/>
            <a:r>
              <a:rPr lang="ru-RU" sz="1500" dirty="0">
                <a:latin typeface="Montserrat" pitchFamily="2" charset="0"/>
              </a:rPr>
              <a:t>в учреждениях </a:t>
            </a:r>
            <a:r>
              <a:rPr lang="ru-RU" sz="1500" dirty="0" err="1">
                <a:latin typeface="Montserrat" pitchFamily="2" charset="0"/>
              </a:rPr>
              <a:t>доп.оброазования</a:t>
            </a:r>
            <a:endParaRPr lang="ru-RU" sz="1500" dirty="0">
              <a:latin typeface="Montserrat" pitchFamily="2" charset="0"/>
            </a:endParaRP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xmlns="" id="{AA674194-99FD-A4F7-6A46-74B1F11FD0B3}"/>
              </a:ext>
            </a:extLst>
          </p:cNvPr>
          <p:cNvSpPr/>
          <p:nvPr/>
        </p:nvSpPr>
        <p:spPr>
          <a:xfrm>
            <a:off x="4558469" y="2721742"/>
            <a:ext cx="1936110" cy="496612"/>
          </a:xfrm>
          <a:prstGeom prst="roundRect">
            <a:avLst/>
          </a:prstGeom>
          <a:solidFill>
            <a:srgbClr val="9CC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Заголовок 1">
            <a:extLst>
              <a:ext uri="{FF2B5EF4-FFF2-40B4-BE49-F238E27FC236}">
                <a16:creationId xmlns:a16="http://schemas.microsoft.com/office/drawing/2014/main" xmlns="" id="{F6C91578-EEBE-35F4-2B17-83ABEDB80F2A}"/>
              </a:ext>
            </a:extLst>
          </p:cNvPr>
          <p:cNvSpPr txBox="1">
            <a:spLocks/>
          </p:cNvSpPr>
          <p:nvPr/>
        </p:nvSpPr>
        <p:spPr>
          <a:xfrm>
            <a:off x="4558467" y="2738628"/>
            <a:ext cx="1936112" cy="43209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  <a:latin typeface="Montserrat" pitchFamily="2" charset="0"/>
              </a:rPr>
              <a:t>9</a:t>
            </a:r>
          </a:p>
          <a:p>
            <a:pPr algn="ctr"/>
            <a:r>
              <a:rPr lang="ru-RU" sz="1600" dirty="0">
                <a:latin typeface="Montserrat" pitchFamily="2" charset="0"/>
              </a:rPr>
              <a:t>в молодежных центрах</a:t>
            </a:r>
          </a:p>
        </p:txBody>
      </p:sp>
      <p:sp>
        <p:nvSpPr>
          <p:cNvPr id="60" name="Заголовок 1">
            <a:extLst>
              <a:ext uri="{FF2B5EF4-FFF2-40B4-BE49-F238E27FC236}">
                <a16:creationId xmlns:a16="http://schemas.microsoft.com/office/drawing/2014/main" xmlns="" id="{C5A260F6-60A8-887F-8047-280FED8DD3A7}"/>
              </a:ext>
            </a:extLst>
          </p:cNvPr>
          <p:cNvSpPr txBox="1">
            <a:spLocks/>
          </p:cNvSpPr>
          <p:nvPr/>
        </p:nvSpPr>
        <p:spPr>
          <a:xfrm>
            <a:off x="6762348" y="2695024"/>
            <a:ext cx="2193570" cy="72751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000" b="1" i="1" dirty="0">
                <a:solidFill>
                  <a:srgbClr val="9CC200"/>
                </a:solidFill>
                <a:latin typeface="Montserrat" pitchFamily="2" charset="0"/>
              </a:rPr>
              <a:t>12</a:t>
            </a:r>
          </a:p>
          <a:p>
            <a:pPr algn="ctr"/>
            <a:r>
              <a:rPr lang="ru-RU" sz="1500" dirty="0">
                <a:latin typeface="Montserrat" pitchFamily="2" charset="0"/>
              </a:rPr>
              <a:t>в организациях культуры и спорта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0610BC5-FC87-4D4A-A087-BD5A08C601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" t="-698" r="-324" b="-1"/>
          <a:stretch/>
        </p:blipFill>
        <p:spPr>
          <a:xfrm flipH="1">
            <a:off x="7628955" y="3799410"/>
            <a:ext cx="4563034" cy="3059212"/>
          </a:xfrm>
          <a:prstGeom prst="round2SameRect">
            <a:avLst/>
          </a:prstGeom>
        </p:spPr>
      </p:pic>
      <p:sp>
        <p:nvSpPr>
          <p:cNvPr id="61" name="Скругленный прямоугольник 60">
            <a:extLst>
              <a:ext uri="{FF2B5EF4-FFF2-40B4-BE49-F238E27FC236}">
                <a16:creationId xmlns:a16="http://schemas.microsoft.com/office/drawing/2014/main" xmlns="" id="{57C4F576-0EFA-C53D-6DDC-94BD9389E05C}"/>
              </a:ext>
            </a:extLst>
          </p:cNvPr>
          <p:cNvSpPr/>
          <p:nvPr/>
        </p:nvSpPr>
        <p:spPr>
          <a:xfrm>
            <a:off x="9148549" y="2735925"/>
            <a:ext cx="1936110" cy="496612"/>
          </a:xfrm>
          <a:prstGeom prst="roundRect">
            <a:avLst/>
          </a:prstGeom>
          <a:solidFill>
            <a:srgbClr val="9CC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Заголовок 1">
            <a:extLst>
              <a:ext uri="{FF2B5EF4-FFF2-40B4-BE49-F238E27FC236}">
                <a16:creationId xmlns:a16="http://schemas.microsoft.com/office/drawing/2014/main" xmlns="" id="{AE4BF9F9-DCC7-D766-38BB-DDAEECDD4BB4}"/>
              </a:ext>
            </a:extLst>
          </p:cNvPr>
          <p:cNvSpPr txBox="1">
            <a:spLocks/>
          </p:cNvSpPr>
          <p:nvPr/>
        </p:nvSpPr>
        <p:spPr>
          <a:xfrm>
            <a:off x="9036563" y="2752811"/>
            <a:ext cx="2193570" cy="49661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chemeClr val="bg1"/>
                </a:solidFill>
                <a:latin typeface="Montserrat" pitchFamily="2" charset="0"/>
              </a:rPr>
              <a:t>1 </a:t>
            </a:r>
          </a:p>
          <a:p>
            <a:pPr algn="ctr"/>
            <a:r>
              <a:rPr lang="ru-RU" sz="1600" dirty="0">
                <a:latin typeface="Montserrat" pitchFamily="2" charset="0"/>
              </a:rPr>
              <a:t>в детских центрах (лагерях)</a:t>
            </a:r>
          </a:p>
        </p:txBody>
      </p:sp>
      <p:sp>
        <p:nvSpPr>
          <p:cNvPr id="63" name="Заголовок 1">
            <a:extLst>
              <a:ext uri="{FF2B5EF4-FFF2-40B4-BE49-F238E27FC236}">
                <a16:creationId xmlns:a16="http://schemas.microsoft.com/office/drawing/2014/main" xmlns="" id="{3AE7E33A-8C82-CD33-89C1-5DE7D220B3DF}"/>
              </a:ext>
            </a:extLst>
          </p:cNvPr>
          <p:cNvSpPr txBox="1">
            <a:spLocks/>
          </p:cNvSpPr>
          <p:nvPr/>
        </p:nvSpPr>
        <p:spPr>
          <a:xfrm>
            <a:off x="8971909" y="1921750"/>
            <a:ext cx="2193570" cy="72751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000" b="1" i="1" dirty="0">
                <a:solidFill>
                  <a:srgbClr val="9CC200"/>
                </a:solidFill>
                <a:latin typeface="Montserrat" pitchFamily="2" charset="0"/>
              </a:rPr>
              <a:t>1</a:t>
            </a:r>
          </a:p>
          <a:p>
            <a:pPr algn="ctr"/>
            <a:r>
              <a:rPr lang="ru-RU" sz="1500" dirty="0">
                <a:latin typeface="Montserrat" pitchFamily="2" charset="0"/>
              </a:rPr>
              <a:t>на предприятиях</a:t>
            </a:r>
          </a:p>
        </p:txBody>
      </p:sp>
      <p:sp>
        <p:nvSpPr>
          <p:cNvPr id="29" name="Скругленный прямоугольник 30">
            <a:extLst>
              <a:ext uri="{FF2B5EF4-FFF2-40B4-BE49-F238E27FC236}">
                <a16:creationId xmlns:a16="http://schemas.microsoft.com/office/drawing/2014/main" xmlns="" id="{2D0086A3-CCA0-49F1-90EE-DDD8C1933572}"/>
              </a:ext>
            </a:extLst>
          </p:cNvPr>
          <p:cNvSpPr/>
          <p:nvPr/>
        </p:nvSpPr>
        <p:spPr>
          <a:xfrm>
            <a:off x="4121429" y="789473"/>
            <a:ext cx="1206500" cy="896637"/>
          </a:xfrm>
          <a:prstGeom prst="roundRect">
            <a:avLst/>
          </a:prstGeom>
          <a:solidFill>
            <a:srgbClr val="DBF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xmlns="" id="{E5B8CA92-310D-4EE6-A2F2-926ADF88E285}"/>
              </a:ext>
            </a:extLst>
          </p:cNvPr>
          <p:cNvSpPr txBox="1">
            <a:spLocks/>
          </p:cNvSpPr>
          <p:nvPr/>
        </p:nvSpPr>
        <p:spPr>
          <a:xfrm>
            <a:off x="4102290" y="789473"/>
            <a:ext cx="1206500" cy="7157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5500" b="1" dirty="0">
                <a:solidFill>
                  <a:srgbClr val="7A66AA"/>
                </a:solidFill>
                <a:latin typeface="Montserrat" pitchFamily="2" charset="0"/>
              </a:rPr>
              <a:t>25</a:t>
            </a:r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xmlns="" id="{2D2EB8C7-775B-4108-A742-D39C898F383E}"/>
              </a:ext>
            </a:extLst>
          </p:cNvPr>
          <p:cNvSpPr txBox="1">
            <a:spLocks/>
          </p:cNvSpPr>
          <p:nvPr/>
        </p:nvSpPr>
        <p:spPr>
          <a:xfrm>
            <a:off x="5156390" y="901580"/>
            <a:ext cx="2029556" cy="7252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местных</a:t>
            </a:r>
          </a:p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отделения</a:t>
            </a: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9FCD9193-B3B7-4389-94B9-372F76E9D033}"/>
              </a:ext>
            </a:extLst>
          </p:cNvPr>
          <p:cNvSpPr txBox="1">
            <a:spLocks/>
          </p:cNvSpPr>
          <p:nvPr/>
        </p:nvSpPr>
        <p:spPr>
          <a:xfrm>
            <a:off x="1611667" y="3739520"/>
            <a:ext cx="5612122" cy="4781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300" b="1" dirty="0">
                <a:solidFill>
                  <a:srgbClr val="7A66AA"/>
                </a:solidFill>
                <a:latin typeface="Montserrat" pitchFamily="2" charset="0"/>
              </a:rPr>
              <a:t>Ключевые мероприятия:</a:t>
            </a:r>
          </a:p>
        </p:txBody>
      </p: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xmlns="" id="{9F754843-8DC7-4134-B708-77ECA1831FE9}"/>
              </a:ext>
            </a:extLst>
          </p:cNvPr>
          <p:cNvSpPr txBox="1">
            <a:spLocks/>
          </p:cNvSpPr>
          <p:nvPr/>
        </p:nvSpPr>
        <p:spPr>
          <a:xfrm>
            <a:off x="1527002" y="4180649"/>
            <a:ext cx="6017285" cy="254188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spcAft>
                <a:spcPts val="400"/>
              </a:spcAft>
              <a:buSzPct val="200000"/>
              <a:buBlip>
                <a:blip r:embed="rId7"/>
              </a:buBlip>
            </a:pPr>
            <a:r>
              <a:rPr lang="ru-RU" sz="1400" b="1" dirty="0">
                <a:latin typeface="Montserrat" pitchFamily="2" charset="0"/>
              </a:rPr>
              <a:t>Проект «Доверено Первым» </a:t>
            </a:r>
            <a:r>
              <a:rPr lang="ru-RU" sz="1400" dirty="0">
                <a:latin typeface="Montserrat" pitchFamily="2" charset="0"/>
              </a:rPr>
              <a:t>по внедрению культуры раздельного сбора отходов</a:t>
            </a:r>
          </a:p>
          <a:p>
            <a:pPr marL="285750" indent="-285750">
              <a:lnSpc>
                <a:spcPct val="100000"/>
              </a:lnSpc>
              <a:spcAft>
                <a:spcPts val="400"/>
              </a:spcAft>
              <a:buSzPct val="200000"/>
              <a:buBlip>
                <a:blip r:embed="rId7"/>
              </a:buBlip>
            </a:pPr>
            <a:r>
              <a:rPr lang="ru-RU" sz="1400" b="1" dirty="0">
                <a:latin typeface="Montserrat" pitchFamily="2" charset="0"/>
              </a:rPr>
              <a:t>Сад Первых</a:t>
            </a:r>
            <a:r>
              <a:rPr lang="ru-RU" sz="1400" dirty="0">
                <a:latin typeface="Montserrat" pitchFamily="2" charset="0"/>
              </a:rPr>
              <a:t>: 7 Аллей Первых в честь 56 первичных отделений Архангельска</a:t>
            </a:r>
          </a:p>
          <a:p>
            <a:pPr marL="285750" indent="-285750">
              <a:lnSpc>
                <a:spcPct val="100000"/>
              </a:lnSpc>
              <a:spcAft>
                <a:spcPts val="400"/>
              </a:spcAft>
              <a:buSzPct val="200000"/>
              <a:buBlip>
                <a:blip r:embed="rId7"/>
              </a:buBlip>
            </a:pPr>
            <a:r>
              <a:rPr lang="ru-RU" sz="1400" dirty="0">
                <a:latin typeface="Montserrat" pitchFamily="2" charset="0"/>
              </a:rPr>
              <a:t>Комплекс мероприятий, приуроченных к </a:t>
            </a:r>
            <a:r>
              <a:rPr lang="ru-RU" sz="1400" b="1" dirty="0">
                <a:latin typeface="Montserrat" pitchFamily="2" charset="0"/>
              </a:rPr>
              <a:t>105-летию Комсомола</a:t>
            </a:r>
            <a:endParaRPr lang="ru-RU" sz="1400" dirty="0">
              <a:latin typeface="Montserrat" pitchFamily="2" charset="0"/>
            </a:endParaRPr>
          </a:p>
          <a:p>
            <a:pPr marL="285750" indent="-285750">
              <a:lnSpc>
                <a:spcPct val="100000"/>
              </a:lnSpc>
              <a:spcAft>
                <a:spcPts val="400"/>
              </a:spcAft>
              <a:buSzPct val="200000"/>
              <a:buBlip>
                <a:blip r:embed="rId7"/>
              </a:buBlip>
            </a:pPr>
            <a:r>
              <a:rPr lang="ru-RU" sz="1400" b="1" dirty="0">
                <a:latin typeface="Montserrat" pitchFamily="2" charset="0"/>
              </a:rPr>
              <a:t>Профильная смена</a:t>
            </a:r>
            <a:r>
              <a:rPr lang="ru-RU" sz="1400" dirty="0">
                <a:latin typeface="Montserrat" pitchFamily="2" charset="0"/>
              </a:rPr>
              <a:t> лидеров Движения первых в Авангарде</a:t>
            </a:r>
          </a:p>
          <a:p>
            <a:pPr marL="285750" indent="-285750">
              <a:lnSpc>
                <a:spcPct val="100000"/>
              </a:lnSpc>
              <a:spcAft>
                <a:spcPts val="400"/>
              </a:spcAft>
              <a:buSzPct val="200000"/>
              <a:buBlip>
                <a:blip r:embed="rId7"/>
              </a:buBlip>
            </a:pPr>
            <a:r>
              <a:rPr lang="ru-RU" sz="1400" b="1" dirty="0">
                <a:latin typeface="Montserrat" pitchFamily="2" charset="0"/>
              </a:rPr>
              <a:t>Региональный чемпионат </a:t>
            </a:r>
            <a:r>
              <a:rPr lang="ru-RU" sz="1400" dirty="0">
                <a:latin typeface="Montserrat" pitchFamily="2" charset="0"/>
              </a:rPr>
              <a:t>по оказанию первой помощи</a:t>
            </a:r>
          </a:p>
          <a:p>
            <a:pPr marL="285750" indent="-285750">
              <a:lnSpc>
                <a:spcPct val="100000"/>
              </a:lnSpc>
              <a:spcAft>
                <a:spcPts val="400"/>
              </a:spcAft>
              <a:buSzPct val="200000"/>
              <a:buBlip>
                <a:blip r:embed="rId7"/>
              </a:buBlip>
            </a:pPr>
            <a:r>
              <a:rPr lang="ru-RU" sz="1400" dirty="0">
                <a:latin typeface="Montserrat" pitchFamily="2" charset="0"/>
              </a:rPr>
              <a:t>Посвящение в </a:t>
            </a:r>
            <a:r>
              <a:rPr lang="ru-RU" sz="1400" b="1" dirty="0">
                <a:latin typeface="Montserrat" pitchFamily="2" charset="0"/>
              </a:rPr>
              <a:t>Хранители истории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0D8C677A-CD8C-7081-6757-E0227E2AAABA}"/>
              </a:ext>
            </a:extLst>
          </p:cNvPr>
          <p:cNvSpPr/>
          <p:nvPr/>
        </p:nvSpPr>
        <p:spPr>
          <a:xfrm>
            <a:off x="1728972" y="826728"/>
            <a:ext cx="1895895" cy="825692"/>
          </a:xfrm>
          <a:prstGeom prst="roundRect">
            <a:avLst/>
          </a:prstGeom>
          <a:solidFill>
            <a:srgbClr val="DBF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2B1BA7AB-B817-091C-1271-F072FAED31F6}"/>
              </a:ext>
            </a:extLst>
          </p:cNvPr>
          <p:cNvSpPr txBox="1">
            <a:spLocks/>
          </p:cNvSpPr>
          <p:nvPr/>
        </p:nvSpPr>
        <p:spPr>
          <a:xfrm>
            <a:off x="1680628" y="775928"/>
            <a:ext cx="2060564" cy="7157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5500" b="1" dirty="0">
                <a:solidFill>
                  <a:srgbClr val="7A66AA"/>
                </a:solidFill>
                <a:latin typeface="Montserrat" pitchFamily="2" charset="0"/>
              </a:rPr>
              <a:t>9759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65BFEFBB-FA16-28AE-A49E-36782EAC15D7}"/>
              </a:ext>
            </a:extLst>
          </p:cNvPr>
          <p:cNvSpPr txBox="1">
            <a:spLocks/>
          </p:cNvSpPr>
          <p:nvPr/>
        </p:nvSpPr>
        <p:spPr>
          <a:xfrm>
            <a:off x="1689207" y="1483632"/>
            <a:ext cx="2002217" cy="4320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участников</a:t>
            </a:r>
          </a:p>
        </p:txBody>
      </p:sp>
    </p:spTree>
    <p:extLst>
      <p:ext uri="{BB962C8B-B14F-4D97-AF65-F5344CB8AC3E}">
        <p14:creationId xmlns:p14="http://schemas.microsoft.com/office/powerpoint/2010/main" val="1759484500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528BDB75-2A58-0634-5250-E3ADF7B3AB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99" y="1572902"/>
            <a:ext cx="7257679" cy="4836563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3D7B831E-EA10-1C05-5531-F587E3EEBC99}"/>
              </a:ext>
            </a:extLst>
          </p:cNvPr>
          <p:cNvSpPr/>
          <p:nvPr/>
        </p:nvSpPr>
        <p:spPr>
          <a:xfrm>
            <a:off x="0" y="-116113"/>
            <a:ext cx="1206499" cy="7024915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aponomarev\Desktop\Макеты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6889D982-2CD6-41C4-A3A9-8092D7762AE5}"/>
              </a:ext>
            </a:extLst>
          </p:cNvPr>
          <p:cNvSpPr txBox="1">
            <a:spLocks/>
          </p:cNvSpPr>
          <p:nvPr/>
        </p:nvSpPr>
        <p:spPr>
          <a:xfrm>
            <a:off x="1" y="821606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Работа с новыми территориями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701B6704-636A-8F29-B9A3-1FF3319F0424}"/>
              </a:ext>
            </a:extLst>
          </p:cNvPr>
          <p:cNvSpPr/>
          <p:nvPr/>
        </p:nvSpPr>
        <p:spPr>
          <a:xfrm>
            <a:off x="1989253" y="369576"/>
            <a:ext cx="3073080" cy="496612"/>
          </a:xfrm>
          <a:prstGeom prst="roundRect">
            <a:avLst/>
          </a:prstGeom>
          <a:solidFill>
            <a:srgbClr val="FFDB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17313266-56D2-BB07-BBE4-F304D73D4F4A}"/>
              </a:ext>
            </a:extLst>
          </p:cNvPr>
          <p:cNvSpPr txBox="1">
            <a:spLocks/>
          </p:cNvSpPr>
          <p:nvPr/>
        </p:nvSpPr>
        <p:spPr>
          <a:xfrm>
            <a:off x="2239619" y="381218"/>
            <a:ext cx="2654024" cy="43209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7A66AA"/>
                </a:solidFill>
                <a:latin typeface="Montserrat" pitchFamily="2" charset="0"/>
              </a:rPr>
              <a:t>Дари тепло</a:t>
            </a:r>
            <a:endParaRPr lang="ru-RU" sz="1500" dirty="0">
              <a:latin typeface="Montserrat" pitchFamily="2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BF0473F9-1B33-B54A-0250-62D8AC0D66E7}"/>
              </a:ext>
            </a:extLst>
          </p:cNvPr>
          <p:cNvSpPr/>
          <p:nvPr/>
        </p:nvSpPr>
        <p:spPr>
          <a:xfrm>
            <a:off x="1848901" y="1842552"/>
            <a:ext cx="3326427" cy="1012293"/>
          </a:xfrm>
          <a:prstGeom prst="roundRect">
            <a:avLst/>
          </a:prstGeom>
          <a:solidFill>
            <a:srgbClr val="FFDB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B181018C-1126-6EDF-17C4-8A6F4E3AD267}"/>
              </a:ext>
            </a:extLst>
          </p:cNvPr>
          <p:cNvSpPr txBox="1">
            <a:spLocks/>
          </p:cNvSpPr>
          <p:nvPr/>
        </p:nvSpPr>
        <p:spPr>
          <a:xfrm>
            <a:off x="2052427" y="1906516"/>
            <a:ext cx="2881390" cy="43209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rgbClr val="7A66AA"/>
                </a:solidFill>
                <a:latin typeface="Montserrat" pitchFamily="2" charset="0"/>
              </a:rPr>
              <a:t>Книги детям Донбасса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41DD3FA2-52E7-45D8-4B20-9BD19A229171}"/>
              </a:ext>
            </a:extLst>
          </p:cNvPr>
          <p:cNvSpPr/>
          <p:nvPr/>
        </p:nvSpPr>
        <p:spPr>
          <a:xfrm>
            <a:off x="1975989" y="3260043"/>
            <a:ext cx="3031672" cy="496612"/>
          </a:xfrm>
          <a:prstGeom prst="roundRect">
            <a:avLst/>
          </a:prstGeom>
          <a:solidFill>
            <a:srgbClr val="FFDB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BA0681EE-5340-3B14-26FB-14D8400E20BA}"/>
              </a:ext>
            </a:extLst>
          </p:cNvPr>
          <p:cNvSpPr txBox="1">
            <a:spLocks/>
          </p:cNvSpPr>
          <p:nvPr/>
        </p:nvSpPr>
        <p:spPr>
          <a:xfrm>
            <a:off x="2126159" y="3265696"/>
            <a:ext cx="2733925" cy="43209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rgbClr val="7A66AA"/>
                </a:solidFill>
                <a:latin typeface="Montserrat" pitchFamily="2" charset="0"/>
              </a:rPr>
              <a:t>#</a:t>
            </a:r>
            <a:r>
              <a:rPr lang="ru-RU" sz="3000" b="1" dirty="0" err="1">
                <a:solidFill>
                  <a:srgbClr val="7A66AA"/>
                </a:solidFill>
                <a:latin typeface="Montserrat" pitchFamily="2" charset="0"/>
              </a:rPr>
              <a:t>МыВместе</a:t>
            </a:r>
            <a:endParaRPr lang="ru-RU" sz="3000" b="1" dirty="0">
              <a:solidFill>
                <a:srgbClr val="7A66AA"/>
              </a:solidFill>
              <a:latin typeface="Montserrat" pitchFamily="2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56E10662-8EDD-3C44-5463-F0C14606F83B}"/>
              </a:ext>
            </a:extLst>
          </p:cNvPr>
          <p:cNvSpPr txBox="1">
            <a:spLocks/>
          </p:cNvSpPr>
          <p:nvPr/>
        </p:nvSpPr>
        <p:spPr>
          <a:xfrm>
            <a:off x="1229191" y="836279"/>
            <a:ext cx="4593204" cy="43209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500" dirty="0">
                <a:latin typeface="Montserrat" pitchFamily="2" charset="0"/>
              </a:rPr>
              <a:t>сбор вещей для военнослужащих</a:t>
            </a:r>
          </a:p>
          <a:p>
            <a:pPr algn="ctr"/>
            <a:r>
              <a:rPr lang="ru-RU" sz="1500" dirty="0">
                <a:latin typeface="Montserrat" pitchFamily="2" charset="0"/>
              </a:rPr>
              <a:t>(200 участников, 76 коробок, 3 генератора, 9 раций, 12 коробок батареек, 5 спальных мешков, квадрокоптер)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B403D1B1-9B98-44A0-A3B6-26A74965FD83}"/>
              </a:ext>
            </a:extLst>
          </p:cNvPr>
          <p:cNvSpPr txBox="1">
            <a:spLocks/>
          </p:cNvSpPr>
          <p:nvPr/>
        </p:nvSpPr>
        <p:spPr>
          <a:xfrm>
            <a:off x="2052427" y="2900044"/>
            <a:ext cx="2733924" cy="34169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500" dirty="0">
                <a:latin typeface="Montserrat" pitchFamily="2" charset="0"/>
              </a:rPr>
              <a:t>(8000 книг)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0F952E49-86EB-4900-37AB-7223094E3FD2}"/>
              </a:ext>
            </a:extLst>
          </p:cNvPr>
          <p:cNvSpPr txBox="1">
            <a:spLocks/>
          </p:cNvSpPr>
          <p:nvPr/>
        </p:nvSpPr>
        <p:spPr>
          <a:xfrm>
            <a:off x="2052427" y="3835089"/>
            <a:ext cx="2733924" cy="34169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500" dirty="0">
                <a:latin typeface="Montserrat" pitchFamily="2" charset="0"/>
              </a:rPr>
              <a:t>(помощь волонтеров с документооборотом в военкоматах)</a:t>
            </a: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xmlns="" id="{E7D4D16C-F79C-C62E-5C97-4D1D50B700C1}"/>
              </a:ext>
            </a:extLst>
          </p:cNvPr>
          <p:cNvSpPr/>
          <p:nvPr/>
        </p:nvSpPr>
        <p:spPr>
          <a:xfrm>
            <a:off x="1497599" y="4575592"/>
            <a:ext cx="4797286" cy="946469"/>
          </a:xfrm>
          <a:prstGeom prst="roundRect">
            <a:avLst/>
          </a:prstGeom>
          <a:solidFill>
            <a:srgbClr val="FFDB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xmlns="" id="{1DCAF063-F177-7668-F8ED-5BE8891E9967}"/>
              </a:ext>
            </a:extLst>
          </p:cNvPr>
          <p:cNvSpPr txBox="1">
            <a:spLocks/>
          </p:cNvSpPr>
          <p:nvPr/>
        </p:nvSpPr>
        <p:spPr>
          <a:xfrm>
            <a:off x="1418087" y="4587235"/>
            <a:ext cx="4960525" cy="43209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rgbClr val="7A66AA"/>
                </a:solidFill>
                <a:latin typeface="Montserrat" pitchFamily="2" charset="0"/>
              </a:rPr>
              <a:t>Жители Поморья – женщинам Донбасса</a:t>
            </a:r>
            <a:endParaRPr lang="ru-RU" sz="1500" dirty="0">
              <a:latin typeface="Montserrat" pitchFamily="2" charset="0"/>
            </a:endParaRP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xmlns="" id="{119A724F-8890-2FAD-EF1D-F87CEDC346F6}"/>
              </a:ext>
            </a:extLst>
          </p:cNvPr>
          <p:cNvSpPr txBox="1">
            <a:spLocks/>
          </p:cNvSpPr>
          <p:nvPr/>
        </p:nvSpPr>
        <p:spPr>
          <a:xfrm>
            <a:off x="1470916" y="5614665"/>
            <a:ext cx="3260481" cy="85578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500" dirty="0">
                <a:latin typeface="Montserrat" pitchFamily="2" charset="0"/>
              </a:rPr>
              <a:t>сбор вещей для военнослужащих</a:t>
            </a:r>
          </a:p>
          <a:p>
            <a:pPr algn="ctr"/>
            <a:r>
              <a:rPr lang="ru-RU" sz="1500" dirty="0">
                <a:latin typeface="Montserrat" pitchFamily="2" charset="0"/>
              </a:rPr>
              <a:t>(80 000 рублей, подарочные наборы для женщин (вещи, средства гигиены)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0C1D160B-F50B-7DEF-71C1-FD161DA3D2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7C50917-746A-819B-71D7-36CCB0E3AB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4811199"/>
            <a:ext cx="3591898" cy="340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84894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B8933E7-7255-620A-5017-70BE75583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-2046384"/>
            <a:ext cx="3591898" cy="3400327"/>
          </a:xfrm>
          <a:prstGeom prst="rect">
            <a:avLst/>
          </a:prstGeom>
        </p:spPr>
      </p:pic>
      <p:pic>
        <p:nvPicPr>
          <p:cNvPr id="10242" name="Picture 2" descr="https://school230.ru/wp-content/uploads/2023/06/logo_novy_RDDDM-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380" y="4135955"/>
            <a:ext cx="2815449" cy="72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72962199-6356-C3A1-71AA-E48A8D43CA7D}"/>
              </a:ext>
            </a:extLst>
          </p:cNvPr>
          <p:cNvSpPr txBox="1">
            <a:spLocks/>
          </p:cNvSpPr>
          <p:nvPr/>
        </p:nvSpPr>
        <p:spPr>
          <a:xfrm>
            <a:off x="1631404" y="318797"/>
            <a:ext cx="4838431" cy="4347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Самые крупные проекты: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86514" y="1262429"/>
            <a:ext cx="4022725" cy="571500"/>
          </a:xfrm>
          <a:prstGeom prst="roundRect">
            <a:avLst/>
          </a:prstGeom>
          <a:solidFill>
            <a:srgbClr val="DADD2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E49BA"/>
                </a:solidFill>
                <a:latin typeface="Montserrat" panose="020B0604020202020204" charset="-52"/>
              </a:rPr>
              <a:t>Межнациональная повестка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86514" y="2056108"/>
            <a:ext cx="4022725" cy="571500"/>
          </a:xfrm>
          <a:prstGeom prst="roundRect">
            <a:avLst/>
          </a:prstGeom>
          <a:solidFill>
            <a:srgbClr val="DADD2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E49BA"/>
                </a:solidFill>
                <a:latin typeface="Montserrat" panose="020B0604020202020204" charset="-52"/>
              </a:rPr>
              <a:t>Регион для молодых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86515" y="2832325"/>
            <a:ext cx="4022725" cy="1093928"/>
          </a:xfrm>
          <a:prstGeom prst="roundRect">
            <a:avLst/>
          </a:prstGeom>
          <a:solidFill>
            <a:srgbClr val="DADD2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E49BA"/>
                </a:solidFill>
                <a:latin typeface="Montserrat" panose="020B0604020202020204" charset="-52"/>
              </a:rPr>
              <a:t>Круглогодичные всероссийские центры компетенций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86514" y="4130970"/>
            <a:ext cx="4022725" cy="571500"/>
          </a:xfrm>
          <a:prstGeom prst="roundRect">
            <a:avLst/>
          </a:prstGeom>
          <a:solidFill>
            <a:srgbClr val="DADD2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E49BA"/>
                </a:solidFill>
                <a:latin typeface="Montserrat" panose="020B0604020202020204" charset="-52"/>
              </a:rPr>
              <a:t>Работа с новыми регионами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86513" y="4858115"/>
            <a:ext cx="4022725" cy="571500"/>
          </a:xfrm>
          <a:prstGeom prst="roundRect">
            <a:avLst/>
          </a:prstGeom>
          <a:solidFill>
            <a:srgbClr val="DADD2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E49BA"/>
                </a:solidFill>
                <a:latin typeface="Montserrat" panose="020B0604020202020204" charset="-52"/>
              </a:rPr>
              <a:t>Патриотическое воспитание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86512" y="5585259"/>
            <a:ext cx="4022725" cy="776217"/>
          </a:xfrm>
          <a:prstGeom prst="roundRect">
            <a:avLst/>
          </a:prstGeom>
          <a:solidFill>
            <a:srgbClr val="DADD2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E49BA"/>
                </a:solidFill>
                <a:latin typeface="Montserrat" panose="020B0604020202020204" charset="-52"/>
              </a:rPr>
              <a:t>Федеральная </a:t>
            </a:r>
            <a:r>
              <a:rPr lang="ru-RU" b="1" dirty="0" err="1">
                <a:solidFill>
                  <a:srgbClr val="7E49BA"/>
                </a:solidFill>
                <a:latin typeface="Montserrat" panose="020B0604020202020204" charset="-52"/>
              </a:rPr>
              <a:t>форумная</a:t>
            </a:r>
            <a:r>
              <a:rPr lang="ru-RU" b="1" dirty="0">
                <a:solidFill>
                  <a:srgbClr val="7E49BA"/>
                </a:solidFill>
                <a:latin typeface="Montserrat" panose="020B0604020202020204" charset="-52"/>
              </a:rPr>
              <a:t> кампания</a:t>
            </a:r>
          </a:p>
        </p:txBody>
      </p:sp>
      <p:pic>
        <p:nvPicPr>
          <p:cNvPr id="19460" name="Picture 4" descr="https://nashregion33.ru/wp-content/uploads/2023/12/7f14c13e267b479ac2e191e28d070234c41f94405de624b2dcdcdf2ffd1b222c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470" y="4481288"/>
            <a:ext cx="3063873" cy="17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s://www.rospatriotcentr.ru/upload/iblock/c8d/gjemm9pb1o7ut21m8lwqed6mvmk7a6x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444" y="5733577"/>
            <a:ext cx="3435927" cy="62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FD945BD-D02F-ACD4-1217-38DD94D44C8D}"/>
              </a:ext>
            </a:extLst>
          </p:cNvPr>
          <p:cNvSpPr/>
          <p:nvPr/>
        </p:nvSpPr>
        <p:spPr>
          <a:xfrm>
            <a:off x="0" y="-68580"/>
            <a:ext cx="1206499" cy="6986335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3" descr="C:\Users\aponomarev\Desktop\Макеты.png">
            <a:extLst>
              <a:ext uri="{FF2B5EF4-FFF2-40B4-BE49-F238E27FC236}">
                <a16:creationId xmlns:a16="http://schemas.microsoft.com/office/drawing/2014/main" xmlns="" id="{4B262E1F-AE3B-11FB-4F71-43D31DA2E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308235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8CE0555F-8891-0C62-E803-7D5BF34AC869}"/>
              </a:ext>
            </a:extLst>
          </p:cNvPr>
          <p:cNvSpPr txBox="1">
            <a:spLocks/>
          </p:cNvSpPr>
          <p:nvPr/>
        </p:nvSpPr>
        <p:spPr>
          <a:xfrm>
            <a:off x="1" y="904223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Федеральные </a:t>
            </a:r>
          </a:p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проекты и программы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C66FB31-F3B2-8D79-1245-CABE92E506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96325"/>
            <a:ext cx="563543" cy="53348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E391CBF-6875-A83D-EC51-CA7B29B6DF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659" y="443619"/>
            <a:ext cx="2531341" cy="64240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95519A3-D121-B1F2-4A91-FDD4008822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047" y="1429269"/>
            <a:ext cx="1698573" cy="137598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83B9EE04-D785-218A-50E8-A77A246C49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87" y="3216832"/>
            <a:ext cx="1589847" cy="148563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282C358-CE12-A43C-5A73-F2523F92CA1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966" y="5031359"/>
            <a:ext cx="1913491" cy="123170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9FF58505-DE61-A704-1FD6-779A3988DE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47" y="2512504"/>
            <a:ext cx="2654082" cy="126682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FCC52EAC-6478-063A-8CD5-DB0C8FFEF63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984" y="3948376"/>
            <a:ext cx="524911" cy="101733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76C20BC6-9BBC-DB9A-313A-5B2AF22BF7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640" y="421771"/>
            <a:ext cx="2265413" cy="125936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6DA963D0-70F6-3B5B-C36A-B8A5227EEF0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51" y="1829944"/>
            <a:ext cx="3117273" cy="53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23529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72FDFD4-9418-FF51-033B-106BF64F5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4811199"/>
            <a:ext cx="3591898" cy="3400327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72962199-6356-C3A1-71AA-E48A8D43CA7D}"/>
              </a:ext>
            </a:extLst>
          </p:cNvPr>
          <p:cNvSpPr txBox="1">
            <a:spLocks/>
          </p:cNvSpPr>
          <p:nvPr/>
        </p:nvSpPr>
        <p:spPr>
          <a:xfrm>
            <a:off x="1631404" y="318797"/>
            <a:ext cx="4838431" cy="4347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В Архангельской области: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67237" y="1040789"/>
            <a:ext cx="4022725" cy="571500"/>
          </a:xfrm>
          <a:prstGeom prst="roundRect">
            <a:avLst/>
          </a:prstGeom>
          <a:solidFill>
            <a:srgbClr val="DADD2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E49BA"/>
                </a:solidFill>
                <a:latin typeface="Montserrat" panose="020B0604020202020204" charset="-52"/>
              </a:rPr>
              <a:t>Центр компетенций «Наука»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795169" y="1040789"/>
            <a:ext cx="4022725" cy="571500"/>
          </a:xfrm>
          <a:prstGeom prst="roundRect">
            <a:avLst/>
          </a:prstGeom>
          <a:solidFill>
            <a:srgbClr val="DADD2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E49BA"/>
                </a:solidFill>
                <a:latin typeface="Montserrat" panose="020B0604020202020204" charset="-52"/>
              </a:rPr>
              <a:t>Молодежный медиа-центр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67235" y="1832676"/>
            <a:ext cx="4022725" cy="1093928"/>
          </a:xfrm>
          <a:prstGeom prst="roundRect">
            <a:avLst/>
          </a:prstGeom>
          <a:solidFill>
            <a:srgbClr val="DADD2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E49BA"/>
                </a:solidFill>
                <a:latin typeface="Montserrat" panose="020B0604020202020204" charset="-52"/>
              </a:rPr>
              <a:t>Форум </a:t>
            </a:r>
          </a:p>
          <a:p>
            <a:pPr algn="ctr"/>
            <a:r>
              <a:rPr lang="ru-RU" b="1" dirty="0">
                <a:solidFill>
                  <a:srgbClr val="7E49BA"/>
                </a:solidFill>
                <a:latin typeface="Montserrat" panose="020B0604020202020204" charset="-52"/>
              </a:rPr>
              <a:t>«Снежный десант РСО»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Montserrat" panose="020B0604020202020204" charset="-52"/>
              </a:rPr>
              <a:t>23-25 февраля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795168" y="1832516"/>
            <a:ext cx="4022725" cy="1093928"/>
          </a:xfrm>
          <a:prstGeom prst="roundRect">
            <a:avLst/>
          </a:prstGeom>
          <a:solidFill>
            <a:srgbClr val="DADD2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E49BA"/>
                </a:solidFill>
                <a:latin typeface="Montserrat" panose="020B0604020202020204" charset="-52"/>
              </a:rPr>
              <a:t>Патриотический форум </a:t>
            </a:r>
          </a:p>
          <a:p>
            <a:pPr algn="ctr"/>
            <a:r>
              <a:rPr lang="ru-RU" b="1" dirty="0">
                <a:solidFill>
                  <a:srgbClr val="7E49BA"/>
                </a:solidFill>
                <a:latin typeface="Montserrat" panose="020B0604020202020204" charset="-52"/>
              </a:rPr>
              <a:t>«Я – </a:t>
            </a:r>
            <a:r>
              <a:rPr lang="ru-RU" b="1" dirty="0" err="1">
                <a:solidFill>
                  <a:srgbClr val="7E49BA"/>
                </a:solidFill>
                <a:latin typeface="Montserrat" panose="020B0604020202020204" charset="-52"/>
              </a:rPr>
              <a:t>Юнармия</a:t>
            </a:r>
            <a:r>
              <a:rPr lang="ru-RU" b="1" dirty="0">
                <a:solidFill>
                  <a:srgbClr val="7E49BA"/>
                </a:solidFill>
                <a:latin typeface="Montserrat" panose="020B0604020202020204" charset="-52"/>
              </a:rPr>
              <a:t>»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Montserrat" panose="020B0604020202020204" charset="-52"/>
              </a:rPr>
              <a:t>март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795168" y="3085952"/>
            <a:ext cx="4022725" cy="1093928"/>
          </a:xfrm>
          <a:prstGeom prst="roundRect">
            <a:avLst/>
          </a:prstGeom>
          <a:solidFill>
            <a:srgbClr val="DADD2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E49BA"/>
                </a:solidFill>
                <a:latin typeface="Montserrat" panose="020B0604020202020204" charset="-52"/>
              </a:rPr>
              <a:t>Форум «Команда 29. Развитие Поморья»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Montserrat" panose="020B0604020202020204" charset="-52"/>
              </a:rPr>
              <a:t>1-6 июля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FD945BD-D02F-ACD4-1217-38DD94D44C8D}"/>
              </a:ext>
            </a:extLst>
          </p:cNvPr>
          <p:cNvSpPr/>
          <p:nvPr/>
        </p:nvSpPr>
        <p:spPr>
          <a:xfrm>
            <a:off x="0" y="-41565"/>
            <a:ext cx="1206499" cy="6917755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3" descr="C:\Users\aponomarev\Desktop\Макеты.png">
            <a:extLst>
              <a:ext uri="{FF2B5EF4-FFF2-40B4-BE49-F238E27FC236}">
                <a16:creationId xmlns:a16="http://schemas.microsoft.com/office/drawing/2014/main" xmlns="" id="{4B262E1F-AE3B-11FB-4F71-43D31DA2E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308235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8CE0555F-8891-0C62-E803-7D5BF34AC869}"/>
              </a:ext>
            </a:extLst>
          </p:cNvPr>
          <p:cNvSpPr txBox="1">
            <a:spLocks/>
          </p:cNvSpPr>
          <p:nvPr/>
        </p:nvSpPr>
        <p:spPr>
          <a:xfrm>
            <a:off x="1" y="904223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Федеральные </a:t>
            </a:r>
          </a:p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проекты и программы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C66FB31-F3B2-8D79-1245-CABE92E506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96325"/>
            <a:ext cx="563543" cy="533487"/>
          </a:xfrm>
          <a:prstGeom prst="rect">
            <a:avLst/>
          </a:prstGeom>
        </p:spPr>
      </p:pic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8E0062AB-776C-2465-1654-2CB06E444D56}"/>
              </a:ext>
            </a:extLst>
          </p:cNvPr>
          <p:cNvSpPr/>
          <p:nvPr/>
        </p:nvSpPr>
        <p:spPr>
          <a:xfrm>
            <a:off x="2567234" y="4392036"/>
            <a:ext cx="4022725" cy="1041917"/>
          </a:xfrm>
          <a:prstGeom prst="roundRect">
            <a:avLst/>
          </a:prstGeom>
          <a:solidFill>
            <a:srgbClr val="DADD2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E49BA"/>
                </a:solidFill>
                <a:latin typeface="Montserrat" panose="020B0604020202020204" charset="-52"/>
              </a:rPr>
              <a:t>«Авангард 2024.</a:t>
            </a:r>
          </a:p>
          <a:p>
            <a:pPr algn="ctr"/>
            <a:r>
              <a:rPr lang="ru-RU" b="1" dirty="0">
                <a:solidFill>
                  <a:srgbClr val="7E49BA"/>
                </a:solidFill>
                <a:latin typeface="Montserrat" panose="020B0604020202020204" charset="-52"/>
              </a:rPr>
              <a:t>Дух сотрудничества»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Montserrat" panose="020B0604020202020204" charset="-52"/>
              </a:rPr>
              <a:t>сентябрь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9902816B-210B-9EFA-6B28-57BE8FFB302C}"/>
              </a:ext>
            </a:extLst>
          </p:cNvPr>
          <p:cNvSpPr/>
          <p:nvPr/>
        </p:nvSpPr>
        <p:spPr>
          <a:xfrm>
            <a:off x="7795168" y="4392035"/>
            <a:ext cx="4022725" cy="1009947"/>
          </a:xfrm>
          <a:prstGeom prst="roundRect">
            <a:avLst/>
          </a:prstGeom>
          <a:solidFill>
            <a:srgbClr val="DADD2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E49BA"/>
                </a:solidFill>
                <a:latin typeface="Montserrat" panose="020B0604020202020204" charset="-52"/>
              </a:rPr>
              <a:t>Форум молодых ученых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Montserrat" panose="020B0604020202020204" charset="-52"/>
              </a:rPr>
              <a:t>30 сентября – 4 октября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3B20D515-E7FC-A6E8-3DE5-1744B7E72BD3}"/>
              </a:ext>
            </a:extLst>
          </p:cNvPr>
          <p:cNvSpPr/>
          <p:nvPr/>
        </p:nvSpPr>
        <p:spPr>
          <a:xfrm>
            <a:off x="2601206" y="3183282"/>
            <a:ext cx="4022725" cy="952076"/>
          </a:xfrm>
          <a:prstGeom prst="roundRect">
            <a:avLst/>
          </a:prstGeom>
          <a:solidFill>
            <a:srgbClr val="DADD2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E49BA"/>
                </a:solidFill>
                <a:latin typeface="Montserrat" panose="020B0604020202020204" charset="-52"/>
              </a:rPr>
              <a:t>Форум по профилактике «Магистрали»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Montserrat" panose="020B0604020202020204" charset="-52"/>
              </a:rPr>
              <a:t>ноябрь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B431BB7D-A42D-5AA7-42CC-D84309C98F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436" y="3219187"/>
            <a:ext cx="940255" cy="86641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550A37B7-6344-EC85-3340-16673F0132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156" y="927132"/>
            <a:ext cx="798813" cy="79881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DEA84A39-6B5E-7A24-1D5B-9FE35F360C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011" y="4515718"/>
            <a:ext cx="813596" cy="81359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87BCCBD4-D514-6E6B-7E97-23EFADE96D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293" y="4471422"/>
            <a:ext cx="771380" cy="86302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7D663349-414B-A025-3E94-DAF0273E3C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472" y="2001079"/>
            <a:ext cx="908050" cy="89535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29106403-143D-BFE5-7C11-0911C27851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42" y="3226113"/>
            <a:ext cx="825642" cy="86641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DBB79675-C11B-0F70-EC4F-4D8A9B1E56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42" y="1947965"/>
            <a:ext cx="860535" cy="8630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7B14EC5-D6B7-A475-192F-5396BD61DC3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920" y="936273"/>
            <a:ext cx="1068125" cy="89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52085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818C0EE-41EF-36D8-565D-AF03C3315244}"/>
              </a:ext>
            </a:extLst>
          </p:cNvPr>
          <p:cNvSpPr/>
          <p:nvPr/>
        </p:nvSpPr>
        <p:spPr>
          <a:xfrm>
            <a:off x="0" y="-50800"/>
            <a:ext cx="1206499" cy="6959600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ED7ED13-6F3E-B3CD-93FB-726000237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-2046384"/>
            <a:ext cx="3591898" cy="3400327"/>
          </a:xfrm>
          <a:prstGeom prst="rect">
            <a:avLst/>
          </a:prstGeom>
        </p:spPr>
      </p:pic>
      <p:pic>
        <p:nvPicPr>
          <p:cNvPr id="1027" name="Picture 3" descr="C:\Users\aponomarev\Desktop\Макеты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6889D982-2CD6-41C4-A3A9-8092D7762AE5}"/>
              </a:ext>
            </a:extLst>
          </p:cNvPr>
          <p:cNvSpPr txBox="1">
            <a:spLocks/>
          </p:cNvSpPr>
          <p:nvPr/>
        </p:nvSpPr>
        <p:spPr>
          <a:xfrm>
            <a:off x="1" y="821606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Направления работы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72962199-6356-C3A1-71AA-E48A8D43CA7D}"/>
              </a:ext>
            </a:extLst>
          </p:cNvPr>
          <p:cNvSpPr txBox="1">
            <a:spLocks/>
          </p:cNvSpPr>
          <p:nvPr/>
        </p:nvSpPr>
        <p:spPr>
          <a:xfrm>
            <a:off x="1431930" y="230400"/>
            <a:ext cx="10760070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Площадка для федеральных мероприятий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C1D160B-F50B-7DEF-71C1-FD161DA3D2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071CD43-7F53-6E73-17AE-F6CA858587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24" y="773672"/>
            <a:ext cx="4325781" cy="288385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4BE7C01-457E-2B55-44F5-52E647A217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77" y="773671"/>
            <a:ext cx="4325781" cy="288385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7055784F-0D67-60BF-FCBD-E9458A790A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328" y="3847656"/>
            <a:ext cx="4325782" cy="28861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F426405-2F4A-4FB6-AB43-3CE39D2989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8922" y="774853"/>
            <a:ext cx="4325781" cy="28844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DFD4945-F063-49EC-9651-5AB8671D7A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9475" y="771417"/>
            <a:ext cx="4369986" cy="29121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60B72B9-2054-4D4C-8AE2-17C5F08615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9475" y="3862360"/>
            <a:ext cx="4369986" cy="288762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6BC0DCB-9D6B-4469-BC5B-C478F8B2E3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1329" y="3845912"/>
            <a:ext cx="4347623" cy="290407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86DDA863-E2C4-0318-A7CF-838403F901E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707" y="2978082"/>
            <a:ext cx="4547573" cy="154901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6ECD2CF-A820-AF29-B218-55489EB41E8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619" y="952429"/>
            <a:ext cx="1968822" cy="54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35828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01ACE12-13EB-120D-0585-B5AD450A3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4811199"/>
            <a:ext cx="3591898" cy="340032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B8839C0-FE2A-A2A0-E308-BD0671DF5C56}"/>
              </a:ext>
            </a:extLst>
          </p:cNvPr>
          <p:cNvSpPr/>
          <p:nvPr/>
        </p:nvSpPr>
        <p:spPr>
          <a:xfrm>
            <a:off x="0" y="-50800"/>
            <a:ext cx="1206499" cy="6959600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4" name="Изображение" descr="Изображение">
            <a:extLst>
              <a:ext uri="{FF2B5EF4-FFF2-40B4-BE49-F238E27FC236}">
                <a16:creationId xmlns:a16="http://schemas.microsoft.com/office/drawing/2014/main" xmlns="" id="{828DA41A-4E57-2B0C-CEF5-0FBD08A235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5318"/>
          </a:blip>
          <a:stretch>
            <a:fillRect/>
          </a:stretch>
        </p:blipFill>
        <p:spPr>
          <a:xfrm>
            <a:off x="-776106" y="3429000"/>
            <a:ext cx="4898026" cy="4920579"/>
          </a:xfrm>
          <a:prstGeom prst="rect">
            <a:avLst/>
          </a:prstGeom>
          <a:ln w="3175">
            <a:miter lim="400000"/>
          </a:ln>
        </p:spPr>
      </p:pic>
      <p:pic>
        <p:nvPicPr>
          <p:cNvPr id="1027" name="Picture 3" descr="C:\Users\aponomarev\Desktop\Макеты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6889D982-2CD6-41C4-A3A9-8092D7762AE5}"/>
              </a:ext>
            </a:extLst>
          </p:cNvPr>
          <p:cNvSpPr txBox="1">
            <a:spLocks/>
          </p:cNvSpPr>
          <p:nvPr/>
        </p:nvSpPr>
        <p:spPr>
          <a:xfrm>
            <a:off x="1" y="821606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Проекты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C1D160B-F50B-7DEF-71C1-FD161DA3D2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6B0290-20E4-4CA6-A7B9-661F7E243791}"/>
              </a:ext>
            </a:extLst>
          </p:cNvPr>
          <p:cNvSpPr txBox="1">
            <a:spLocks/>
          </p:cNvSpPr>
          <p:nvPr/>
        </p:nvSpPr>
        <p:spPr>
          <a:xfrm>
            <a:off x="1431930" y="230400"/>
            <a:ext cx="10760070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Федеральные проекты и программы </a:t>
            </a:r>
          </a:p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в Архангельской области</a:t>
            </a: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xmlns="" id="{E0376BB3-B769-7F62-F83C-43027CE9A841}"/>
              </a:ext>
            </a:extLst>
          </p:cNvPr>
          <p:cNvSpPr/>
          <p:nvPr/>
        </p:nvSpPr>
        <p:spPr>
          <a:xfrm>
            <a:off x="8991600" y="336095"/>
            <a:ext cx="2837855" cy="24240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6EB4A85C-E777-F9DD-4BBE-3A09DEECE2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332" y="565761"/>
            <a:ext cx="1732390" cy="1615160"/>
          </a:xfrm>
          <a:prstGeom prst="rect">
            <a:avLst/>
          </a:prstGeom>
        </p:spPr>
      </p:pic>
      <p:sp>
        <p:nvSpPr>
          <p:cNvPr id="34" name="Заголовок 1">
            <a:extLst>
              <a:ext uri="{FF2B5EF4-FFF2-40B4-BE49-F238E27FC236}">
                <a16:creationId xmlns:a16="http://schemas.microsoft.com/office/drawing/2014/main" xmlns="" id="{558AC64D-3116-DD16-43FE-63458118795E}"/>
              </a:ext>
            </a:extLst>
          </p:cNvPr>
          <p:cNvSpPr txBox="1">
            <a:spLocks/>
          </p:cNvSpPr>
          <p:nvPr/>
        </p:nvSpPr>
        <p:spPr>
          <a:xfrm>
            <a:off x="9167690" y="2232809"/>
            <a:ext cx="2485674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900" dirty="0" err="1">
                <a:latin typeface="Montserrat" pitchFamily="2" charset="0"/>
              </a:rPr>
              <a:t>morethantrip.ru</a:t>
            </a:r>
            <a:endParaRPr lang="ru-RU" sz="1900" dirty="0">
              <a:latin typeface="Montserrat" pitchFamily="2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xmlns="" id="{D779B3B7-D1BB-75DF-EEB3-774F3BF6B335}"/>
              </a:ext>
            </a:extLst>
          </p:cNvPr>
          <p:cNvSpPr/>
          <p:nvPr/>
        </p:nvSpPr>
        <p:spPr>
          <a:xfrm>
            <a:off x="1448839" y="1041468"/>
            <a:ext cx="6679161" cy="1491564"/>
          </a:xfrm>
          <a:prstGeom prst="roundRect">
            <a:avLst/>
          </a:prstGeom>
          <a:solidFill>
            <a:srgbClr val="FFDB01"/>
          </a:solidFill>
          <a:ln w="25400">
            <a:solidFill>
              <a:srgbClr val="7A66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xmlns="" id="{BFDBBF4D-0DF9-7EA0-40C5-896CAC292970}"/>
              </a:ext>
            </a:extLst>
          </p:cNvPr>
          <p:cNvSpPr txBox="1">
            <a:spLocks/>
          </p:cNvSpPr>
          <p:nvPr/>
        </p:nvSpPr>
        <p:spPr>
          <a:xfrm>
            <a:off x="1638589" y="1623294"/>
            <a:ext cx="6489411" cy="8359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b="1" dirty="0">
                <a:latin typeface="Montserrat" pitchFamily="2" charset="0"/>
              </a:rPr>
              <a:t>32</a:t>
            </a:r>
            <a:r>
              <a:rPr lang="en-US" sz="1600" b="1" dirty="0">
                <a:latin typeface="Montserrat" pitchFamily="2" charset="0"/>
              </a:rPr>
              <a:t>0 </a:t>
            </a:r>
            <a:r>
              <a:rPr lang="ru-RU" sz="1600" dirty="0">
                <a:latin typeface="Montserrat" pitchFamily="2" charset="0"/>
              </a:rPr>
              <a:t>участников в 2023 году отправились в бесплатные туры по 6 маршрутам, участниками стали финалисты и победители спец-проекта «Лидеры регионов»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CEA4D4EB-4F22-A24B-4059-A80D31BC93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248" y="2921942"/>
            <a:ext cx="4955553" cy="3752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1033" name="Заголовок 1">
            <a:extLst>
              <a:ext uri="{FF2B5EF4-FFF2-40B4-BE49-F238E27FC236}">
                <a16:creationId xmlns:a16="http://schemas.microsoft.com/office/drawing/2014/main" xmlns="" id="{FDDDFB34-E51D-0501-D8BD-9D0428DFA081}"/>
              </a:ext>
            </a:extLst>
          </p:cNvPr>
          <p:cNvSpPr txBox="1">
            <a:spLocks/>
          </p:cNvSpPr>
          <p:nvPr/>
        </p:nvSpPr>
        <p:spPr>
          <a:xfrm>
            <a:off x="1784063" y="1115510"/>
            <a:ext cx="6142334" cy="5077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Больше, чем путешествие</a:t>
            </a:r>
          </a:p>
        </p:txBody>
      </p:sp>
      <p:sp>
        <p:nvSpPr>
          <p:cNvPr id="1037" name="Сквиркл">
            <a:extLst>
              <a:ext uri="{FF2B5EF4-FFF2-40B4-BE49-F238E27FC236}">
                <a16:creationId xmlns:a16="http://schemas.microsoft.com/office/drawing/2014/main" xmlns="" id="{59D9686E-D9E7-D9F3-F32C-F0260DDF9693}"/>
              </a:ext>
            </a:extLst>
          </p:cNvPr>
          <p:cNvSpPr/>
          <p:nvPr/>
        </p:nvSpPr>
        <p:spPr>
          <a:xfrm>
            <a:off x="1498052" y="2664342"/>
            <a:ext cx="5318384" cy="1643414"/>
          </a:xfrm>
          <a:prstGeom prst="roundRect">
            <a:avLst>
              <a:gd name="adj" fmla="val 31810"/>
            </a:avLst>
          </a:prstGeom>
          <a:solidFill>
            <a:srgbClr val="8A63D2"/>
          </a:solidFill>
          <a:ln w="25400">
            <a:solidFill>
              <a:srgbClr val="00C3F5"/>
            </a:solidFill>
            <a:miter lim="400000"/>
          </a:ln>
        </p:spPr>
        <p:txBody>
          <a:bodyPr lIns="28575" tIns="28575" rIns="28575" bIns="28575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39" name="Заголовок 1">
            <a:extLst>
              <a:ext uri="{FF2B5EF4-FFF2-40B4-BE49-F238E27FC236}">
                <a16:creationId xmlns:a16="http://schemas.microsoft.com/office/drawing/2014/main" xmlns="" id="{199BDCC8-C710-8D8B-83C2-0C6EDBE95893}"/>
              </a:ext>
            </a:extLst>
          </p:cNvPr>
          <p:cNvSpPr txBox="1">
            <a:spLocks/>
          </p:cNvSpPr>
          <p:nvPr/>
        </p:nvSpPr>
        <p:spPr>
          <a:xfrm>
            <a:off x="1700934" y="2880037"/>
            <a:ext cx="4841973" cy="11039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chemeClr val="bg1"/>
                </a:solidFill>
                <a:latin typeface="Montserrat" pitchFamily="2" charset="0"/>
              </a:rPr>
              <a:t>1</a:t>
            </a:r>
            <a:r>
              <a:rPr lang="en-US" sz="1600" b="1" dirty="0">
                <a:solidFill>
                  <a:schemeClr val="bg1"/>
                </a:solidFill>
                <a:latin typeface="Montserrat" pitchFamily="2" charset="0"/>
              </a:rPr>
              <a:t>0 </a:t>
            </a:r>
            <a:r>
              <a:rPr lang="ru-RU" sz="1600" dirty="0" err="1">
                <a:solidFill>
                  <a:schemeClr val="bg1"/>
                </a:solidFill>
                <a:latin typeface="Montserrat" pitchFamily="2" charset="0"/>
              </a:rPr>
              <a:t>ГосСтарт</a:t>
            </a:r>
            <a:r>
              <a:rPr lang="ru-RU" sz="1600" dirty="0">
                <a:solidFill>
                  <a:schemeClr val="bg1"/>
                </a:solidFill>
                <a:latin typeface="Montserrat" pitchFamily="2" charset="0"/>
              </a:rPr>
              <a:t> встреч</a:t>
            </a:r>
          </a:p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chemeClr val="bg1"/>
                </a:solidFill>
                <a:latin typeface="Montserrat" pitchFamily="2" charset="0"/>
              </a:rPr>
              <a:t>14</a:t>
            </a:r>
            <a:r>
              <a:rPr lang="en-US" sz="1600" b="1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Montserrat" pitchFamily="2" charset="0"/>
              </a:rPr>
              <a:t>государственных служащих приняли участие в диалогах</a:t>
            </a:r>
          </a:p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chemeClr val="bg1"/>
                </a:solidFill>
                <a:latin typeface="Montserrat" pitchFamily="2" charset="0"/>
              </a:rPr>
              <a:t>22</a:t>
            </a:r>
            <a:r>
              <a:rPr lang="en-US" sz="1600" b="1" dirty="0">
                <a:solidFill>
                  <a:schemeClr val="bg1"/>
                </a:solidFill>
                <a:latin typeface="Montserrat" pitchFamily="2" charset="0"/>
              </a:rPr>
              <a:t>0 </a:t>
            </a:r>
            <a:r>
              <a:rPr lang="ru-RU" sz="1600" dirty="0">
                <a:solidFill>
                  <a:schemeClr val="bg1"/>
                </a:solidFill>
                <a:latin typeface="Montserrat" pitchFamily="2" charset="0"/>
              </a:rPr>
              <a:t>участников диалога с госслужащими</a:t>
            </a:r>
          </a:p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chemeClr val="bg1"/>
                </a:solidFill>
                <a:latin typeface="Montserrat" pitchFamily="2" charset="0"/>
              </a:rPr>
              <a:t>8</a:t>
            </a:r>
            <a:r>
              <a:rPr lang="en-US" sz="1600" b="1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Montserrat" pitchFamily="2" charset="0"/>
              </a:rPr>
              <a:t>участников стажировок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BC6CF9AB-C25B-13B3-A45C-0DE558DD9648}"/>
              </a:ext>
            </a:extLst>
          </p:cNvPr>
          <p:cNvSpPr/>
          <p:nvPr/>
        </p:nvSpPr>
        <p:spPr>
          <a:xfrm>
            <a:off x="1589954" y="4451038"/>
            <a:ext cx="6806818" cy="961770"/>
          </a:xfrm>
          <a:prstGeom prst="roundRect">
            <a:avLst/>
          </a:prstGeom>
          <a:solidFill>
            <a:srgbClr val="DBF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8FD04B41-F783-05DE-FDD7-EEC5785CBBA7}"/>
              </a:ext>
            </a:extLst>
          </p:cNvPr>
          <p:cNvSpPr txBox="1">
            <a:spLocks/>
          </p:cNvSpPr>
          <p:nvPr/>
        </p:nvSpPr>
        <p:spPr>
          <a:xfrm>
            <a:off x="1589952" y="4560750"/>
            <a:ext cx="6806820" cy="50592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b="1" dirty="0">
                <a:solidFill>
                  <a:srgbClr val="FF5800"/>
                </a:solidFill>
                <a:latin typeface="Montserrat" pitchFamily="2" charset="0"/>
              </a:rPr>
              <a:t>программа «</a:t>
            </a:r>
            <a:r>
              <a:rPr lang="ru-RU" sz="2500" b="1" dirty="0" err="1">
                <a:solidFill>
                  <a:srgbClr val="FF5800"/>
                </a:solidFill>
                <a:latin typeface="Montserrat" pitchFamily="2" charset="0"/>
              </a:rPr>
              <a:t>РосМолодёжь.Бизнес</a:t>
            </a:r>
            <a:r>
              <a:rPr lang="ru-RU" sz="2500" b="1" dirty="0">
                <a:solidFill>
                  <a:srgbClr val="FF5800"/>
                </a:solidFill>
                <a:latin typeface="Montserrat" pitchFamily="2" charset="0"/>
              </a:rPr>
              <a:t>»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CDA5A94F-DE19-A729-1AEB-5396FE7E36AA}"/>
              </a:ext>
            </a:extLst>
          </p:cNvPr>
          <p:cNvSpPr txBox="1">
            <a:spLocks/>
          </p:cNvSpPr>
          <p:nvPr/>
        </p:nvSpPr>
        <p:spPr>
          <a:xfrm>
            <a:off x="1388379" y="5455361"/>
            <a:ext cx="5626869" cy="8404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700" b="0" i="0" dirty="0">
                <a:solidFill>
                  <a:srgbClr val="2F2F2F"/>
                </a:solidFill>
                <a:effectLst/>
                <a:latin typeface="Montserrat" pitchFamily="2" charset="0"/>
              </a:rPr>
              <a:t>– </a:t>
            </a:r>
            <a:r>
              <a:rPr lang="ru-RU" sz="1700" b="0" i="0" dirty="0">
                <a:solidFill>
                  <a:srgbClr val="252525"/>
                </a:solidFill>
                <a:effectLst/>
                <a:latin typeface="Montserrat" pitchFamily="2" charset="0"/>
              </a:rPr>
              <a:t>направлена на вовлечение молодёжи в профессиональную, предпринимательскую и инновационную деятельность, а также формирование </a:t>
            </a:r>
            <a:r>
              <a:rPr lang="ru-RU" sz="1700" b="0" i="0" dirty="0" err="1">
                <a:solidFill>
                  <a:srgbClr val="252525"/>
                </a:solidFill>
                <a:effectLst/>
                <a:latin typeface="Montserrat" pitchFamily="2" charset="0"/>
              </a:rPr>
              <a:t>надпрофессиональных</a:t>
            </a:r>
            <a:r>
              <a:rPr lang="ru-RU" sz="1700" b="0" i="0" dirty="0">
                <a:solidFill>
                  <a:srgbClr val="252525"/>
                </a:solidFill>
                <a:effectLst/>
                <a:latin typeface="Montserrat" pitchFamily="2" charset="0"/>
              </a:rPr>
              <a:t> навыков молодых людей</a:t>
            </a:r>
            <a:endParaRPr lang="ru-RU" sz="1700" dirty="0">
              <a:latin typeface="Montserrat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8263374-5E87-7479-7480-F2C3A85061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303" y="6036394"/>
            <a:ext cx="1394220" cy="519775"/>
          </a:xfrm>
          <a:prstGeom prst="rect">
            <a:avLst/>
          </a:prstGeom>
        </p:spPr>
      </p:pic>
      <p:pic>
        <p:nvPicPr>
          <p:cNvPr id="1036" name="Изображение" descr="Изображение">
            <a:extLst>
              <a:ext uri="{FF2B5EF4-FFF2-40B4-BE49-F238E27FC236}">
                <a16:creationId xmlns:a16="http://schemas.microsoft.com/office/drawing/2014/main" xmlns="" id="{AD9A7831-97E8-B425-D60C-B99F99FDA7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2077" y="2789686"/>
            <a:ext cx="2641600" cy="392265"/>
          </a:xfrm>
          <a:prstGeom prst="rect">
            <a:avLst/>
          </a:prstGeom>
          <a:ln w="3175">
            <a:miter lim="400000"/>
          </a:ln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2BD4F0FD-E8E9-E198-3994-64DF99474177}"/>
              </a:ext>
            </a:extLst>
          </p:cNvPr>
          <p:cNvSpPr txBox="1">
            <a:spLocks/>
          </p:cNvSpPr>
          <p:nvPr/>
        </p:nvSpPr>
        <p:spPr>
          <a:xfrm>
            <a:off x="3648559" y="4976978"/>
            <a:ext cx="2664316" cy="3091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900" dirty="0" err="1">
                <a:latin typeface="Montserrat" pitchFamily="2" charset="0"/>
              </a:rPr>
              <a:t>бизнесмолодых.рф</a:t>
            </a:r>
            <a:endParaRPr lang="ru-RU" sz="1900" dirty="0">
              <a:latin typeface="Montserrat" pitchFamily="2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2C79DAF-7ABE-39BB-E5D3-179E17D2EC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430" y="6116222"/>
            <a:ext cx="1383032" cy="3200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6F0194F-C90B-290A-B892-CE97713B85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248" y="5489769"/>
            <a:ext cx="885319" cy="49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7536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13B9398-1220-F159-4EA0-6578D1462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-2046384"/>
            <a:ext cx="3591898" cy="340032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B3E63A5-CA5F-C020-5BA2-FF8BC23F5731}"/>
              </a:ext>
            </a:extLst>
          </p:cNvPr>
          <p:cNvSpPr/>
          <p:nvPr/>
        </p:nvSpPr>
        <p:spPr>
          <a:xfrm>
            <a:off x="0" y="-50800"/>
            <a:ext cx="1206499" cy="6959600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aponomarev\Desktop\Макеты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C1D160B-F50B-7DEF-71C1-FD161DA3D2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F8E2A54-01BF-9ED6-65BA-AC467DC9EDAC}"/>
              </a:ext>
            </a:extLst>
          </p:cNvPr>
          <p:cNvSpPr txBox="1">
            <a:spLocks/>
          </p:cNvSpPr>
          <p:nvPr/>
        </p:nvSpPr>
        <p:spPr>
          <a:xfrm>
            <a:off x="1" y="821606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Аудит ГМП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sp>
        <p:nvSpPr>
          <p:cNvPr id="40" name="object 6">
            <a:extLst>
              <a:ext uri="{FF2B5EF4-FFF2-40B4-BE49-F238E27FC236}">
                <a16:creationId xmlns:a16="http://schemas.microsoft.com/office/drawing/2014/main" xmlns="" id="{E39C46F9-F0BD-E9EE-AE86-E0EBEDBBEEE5}"/>
              </a:ext>
            </a:extLst>
          </p:cNvPr>
          <p:cNvSpPr/>
          <p:nvPr/>
        </p:nvSpPr>
        <p:spPr>
          <a:xfrm>
            <a:off x="2570041" y="1288164"/>
            <a:ext cx="2539365" cy="372745"/>
          </a:xfrm>
          <a:custGeom>
            <a:avLst/>
            <a:gdLst/>
            <a:ahLst/>
            <a:cxnLst/>
            <a:rect l="l" t="t" r="r" b="b"/>
            <a:pathLst>
              <a:path w="2539365" h="372744">
                <a:moveTo>
                  <a:pt x="2490776" y="0"/>
                </a:moveTo>
                <a:lnTo>
                  <a:pt x="48573" y="0"/>
                </a:lnTo>
                <a:lnTo>
                  <a:pt x="29666" y="3817"/>
                </a:lnTo>
                <a:lnTo>
                  <a:pt x="14226" y="14226"/>
                </a:lnTo>
                <a:lnTo>
                  <a:pt x="3817" y="29666"/>
                </a:lnTo>
                <a:lnTo>
                  <a:pt x="0" y="48573"/>
                </a:lnTo>
                <a:lnTo>
                  <a:pt x="0" y="324006"/>
                </a:lnTo>
                <a:lnTo>
                  <a:pt x="3817" y="342913"/>
                </a:lnTo>
                <a:lnTo>
                  <a:pt x="14226" y="358353"/>
                </a:lnTo>
                <a:lnTo>
                  <a:pt x="29666" y="368762"/>
                </a:lnTo>
                <a:lnTo>
                  <a:pt x="48573" y="372579"/>
                </a:lnTo>
                <a:lnTo>
                  <a:pt x="2490776" y="372579"/>
                </a:lnTo>
                <a:lnTo>
                  <a:pt x="2509683" y="368762"/>
                </a:lnTo>
                <a:lnTo>
                  <a:pt x="2525122" y="358353"/>
                </a:lnTo>
                <a:lnTo>
                  <a:pt x="2535532" y="342913"/>
                </a:lnTo>
                <a:lnTo>
                  <a:pt x="2539349" y="324006"/>
                </a:lnTo>
                <a:lnTo>
                  <a:pt x="2539349" y="48573"/>
                </a:lnTo>
                <a:lnTo>
                  <a:pt x="2535532" y="29666"/>
                </a:lnTo>
                <a:lnTo>
                  <a:pt x="2525122" y="14226"/>
                </a:lnTo>
                <a:lnTo>
                  <a:pt x="2509683" y="3817"/>
                </a:lnTo>
                <a:lnTo>
                  <a:pt x="2490776" y="0"/>
                </a:lnTo>
                <a:close/>
              </a:path>
            </a:pathLst>
          </a:custGeom>
          <a:solidFill>
            <a:srgbClr val="9362DF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0"/>
            </a:endParaRPr>
          </a:p>
        </p:txBody>
      </p:sp>
      <p:sp>
        <p:nvSpPr>
          <p:cNvPr id="45" name="object 8">
            <a:extLst>
              <a:ext uri="{FF2B5EF4-FFF2-40B4-BE49-F238E27FC236}">
                <a16:creationId xmlns:a16="http://schemas.microsoft.com/office/drawing/2014/main" xmlns="" id="{B3EB7DB1-BB4D-67CA-B5D9-528BC2C90DAD}"/>
              </a:ext>
            </a:extLst>
          </p:cNvPr>
          <p:cNvSpPr/>
          <p:nvPr/>
        </p:nvSpPr>
        <p:spPr>
          <a:xfrm>
            <a:off x="6356140" y="1288526"/>
            <a:ext cx="4191783" cy="379095"/>
          </a:xfrm>
          <a:custGeom>
            <a:avLst/>
            <a:gdLst/>
            <a:ahLst/>
            <a:cxnLst/>
            <a:rect l="l" t="t" r="r" b="b"/>
            <a:pathLst>
              <a:path w="2539365" h="379094">
                <a:moveTo>
                  <a:pt x="2489949" y="0"/>
                </a:moveTo>
                <a:lnTo>
                  <a:pt x="49401" y="0"/>
                </a:lnTo>
                <a:lnTo>
                  <a:pt x="30172" y="3882"/>
                </a:lnTo>
                <a:lnTo>
                  <a:pt x="14469" y="14468"/>
                </a:lnTo>
                <a:lnTo>
                  <a:pt x="3882" y="30171"/>
                </a:lnTo>
                <a:lnTo>
                  <a:pt x="0" y="49400"/>
                </a:lnTo>
                <a:lnTo>
                  <a:pt x="0" y="329526"/>
                </a:lnTo>
                <a:lnTo>
                  <a:pt x="3882" y="348756"/>
                </a:lnTo>
                <a:lnTo>
                  <a:pt x="14469" y="364459"/>
                </a:lnTo>
                <a:lnTo>
                  <a:pt x="30172" y="375046"/>
                </a:lnTo>
                <a:lnTo>
                  <a:pt x="49401" y="378928"/>
                </a:lnTo>
                <a:lnTo>
                  <a:pt x="2489949" y="378928"/>
                </a:lnTo>
                <a:lnTo>
                  <a:pt x="2509178" y="375046"/>
                </a:lnTo>
                <a:lnTo>
                  <a:pt x="2524880" y="364459"/>
                </a:lnTo>
                <a:lnTo>
                  <a:pt x="2535467" y="348756"/>
                </a:lnTo>
                <a:lnTo>
                  <a:pt x="2539349" y="329526"/>
                </a:lnTo>
                <a:lnTo>
                  <a:pt x="2539349" y="49400"/>
                </a:lnTo>
                <a:lnTo>
                  <a:pt x="2535467" y="30171"/>
                </a:lnTo>
                <a:lnTo>
                  <a:pt x="2524880" y="14468"/>
                </a:lnTo>
                <a:lnTo>
                  <a:pt x="2509178" y="3882"/>
                </a:lnTo>
                <a:lnTo>
                  <a:pt x="2489949" y="0"/>
                </a:lnTo>
                <a:close/>
              </a:path>
            </a:pathLst>
          </a:custGeom>
          <a:solidFill>
            <a:srgbClr val="9362DF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0"/>
            </a:endParaRPr>
          </a:p>
        </p:txBody>
      </p:sp>
      <p:sp>
        <p:nvSpPr>
          <p:cNvPr id="54" name="Заголовок 1">
            <a:extLst>
              <a:ext uri="{FF2B5EF4-FFF2-40B4-BE49-F238E27FC236}">
                <a16:creationId xmlns:a16="http://schemas.microsoft.com/office/drawing/2014/main" xmlns="" id="{72962199-6356-C3A1-71AA-E48A8D43CA7D}"/>
              </a:ext>
            </a:extLst>
          </p:cNvPr>
          <p:cNvSpPr txBox="1">
            <a:spLocks/>
          </p:cNvSpPr>
          <p:nvPr/>
        </p:nvSpPr>
        <p:spPr>
          <a:xfrm>
            <a:off x="1431930" y="230400"/>
            <a:ext cx="10760070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Анализ состояния инфраструктуры</a:t>
            </a:r>
          </a:p>
        </p:txBody>
      </p:sp>
      <p:sp>
        <p:nvSpPr>
          <p:cNvPr id="56" name="Заголовок 1">
            <a:extLst>
              <a:ext uri="{FF2B5EF4-FFF2-40B4-BE49-F238E27FC236}">
                <a16:creationId xmlns:a16="http://schemas.microsoft.com/office/drawing/2014/main" xmlns="" id="{04884CCC-DA09-0EEA-8FF9-23D95EB136DC}"/>
              </a:ext>
            </a:extLst>
          </p:cNvPr>
          <p:cNvSpPr txBox="1">
            <a:spLocks/>
          </p:cNvSpPr>
          <p:nvPr/>
        </p:nvSpPr>
        <p:spPr>
          <a:xfrm>
            <a:off x="9827785" y="251785"/>
            <a:ext cx="2364215" cy="3945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latin typeface="Montserrat" pitchFamily="2" charset="0"/>
              </a:rPr>
              <a:t>*</a:t>
            </a:r>
            <a:r>
              <a:rPr lang="ru-RU" sz="1600" dirty="0">
                <a:latin typeface="Montserrat" pitchFamily="2" charset="0"/>
              </a:rPr>
              <a:t> апрель 2023 года</a:t>
            </a:r>
          </a:p>
        </p:txBody>
      </p:sp>
      <p:sp>
        <p:nvSpPr>
          <p:cNvPr id="57" name="object 6">
            <a:extLst>
              <a:ext uri="{FF2B5EF4-FFF2-40B4-BE49-F238E27FC236}">
                <a16:creationId xmlns:a16="http://schemas.microsoft.com/office/drawing/2014/main" xmlns="" id="{FFC28541-C0E3-935A-612A-961AA2BD4020}"/>
              </a:ext>
            </a:extLst>
          </p:cNvPr>
          <p:cNvSpPr txBox="1"/>
          <p:nvPr/>
        </p:nvSpPr>
        <p:spPr>
          <a:xfrm>
            <a:off x="2705018" y="1358687"/>
            <a:ext cx="821389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77615" algn="l"/>
              </a:tabLst>
            </a:pPr>
            <a:r>
              <a:rPr sz="1200" spc="-5" dirty="0">
                <a:solidFill>
                  <a:srgbClr val="FFFFFF"/>
                </a:solidFill>
                <a:latin typeface="Montserrat" pitchFamily="2" charset="0"/>
                <a:cs typeface="Trebuchet MS"/>
              </a:rPr>
              <a:t>Состояние</a:t>
            </a:r>
            <a:r>
              <a:rPr sz="1200" spc="10" dirty="0">
                <a:solidFill>
                  <a:srgbClr val="FFFFFF"/>
                </a:solidFill>
                <a:latin typeface="Montserrat" pitchFamily="2" charset="0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Montserrat" pitchFamily="2" charset="0"/>
                <a:cs typeface="Trebuchet MS"/>
              </a:rPr>
              <a:t>помещений</a:t>
            </a:r>
            <a:r>
              <a:rPr sz="1200" spc="10" dirty="0">
                <a:solidFill>
                  <a:srgbClr val="FFFFFF"/>
                </a:solidFill>
                <a:latin typeface="Montserrat" pitchFamily="2" charset="0"/>
                <a:cs typeface="Trebuchet MS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Montserrat" pitchFamily="2" charset="0"/>
                <a:cs typeface="Yu Gothic UI Light"/>
              </a:rPr>
              <a:t>(</a:t>
            </a:r>
            <a:r>
              <a:rPr sz="1200" spc="-15" dirty="0">
                <a:solidFill>
                  <a:srgbClr val="FFFFFF"/>
                </a:solidFill>
                <a:latin typeface="Montserrat" pitchFamily="2" charset="0"/>
                <a:cs typeface="Trebuchet MS"/>
              </a:rPr>
              <a:t>м</a:t>
            </a:r>
            <a:r>
              <a:rPr sz="1200" spc="-15" dirty="0">
                <a:solidFill>
                  <a:srgbClr val="FFFFFF"/>
                </a:solidFill>
                <a:latin typeface="Montserrat" pitchFamily="2" charset="0"/>
                <a:cs typeface="Yu Gothic UI Light"/>
              </a:rPr>
              <a:t>2)	</a:t>
            </a:r>
            <a:r>
              <a:rPr sz="1200" spc="-5" dirty="0">
                <a:solidFill>
                  <a:srgbClr val="FFFFFF"/>
                </a:solidFill>
                <a:latin typeface="Montserrat" pitchFamily="2" charset="0"/>
                <a:cs typeface="Trebuchet MS"/>
              </a:rPr>
              <a:t>Состояние</a:t>
            </a:r>
            <a:r>
              <a:rPr sz="1200" dirty="0">
                <a:solidFill>
                  <a:srgbClr val="FFFFFF"/>
                </a:solidFill>
                <a:latin typeface="Montserrat" pitchFamily="2" charset="0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Montserrat" pitchFamily="2" charset="0"/>
                <a:cs typeface="Trebuchet MS"/>
              </a:rPr>
              <a:t>помещений</a:t>
            </a:r>
            <a:r>
              <a:rPr sz="1200" dirty="0">
                <a:solidFill>
                  <a:srgbClr val="FFFFFF"/>
                </a:solidFill>
                <a:latin typeface="Montserrat" pitchFamily="2" charset="0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Montserrat" pitchFamily="2" charset="0"/>
                <a:cs typeface="Trebuchet MS"/>
              </a:rPr>
              <a:t>в</a:t>
            </a:r>
            <a:r>
              <a:rPr sz="1200" dirty="0">
                <a:solidFill>
                  <a:srgbClr val="FFFFFF"/>
                </a:solidFill>
                <a:latin typeface="Montserrat" pitchFamily="2" charset="0"/>
                <a:cs typeface="Trebuchet MS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Montserrat" pitchFamily="2" charset="0"/>
                <a:cs typeface="Trebuchet MS"/>
              </a:rPr>
              <a:t>разрезе</a:t>
            </a:r>
            <a:r>
              <a:rPr sz="1200" dirty="0">
                <a:solidFill>
                  <a:srgbClr val="FFFFFF"/>
                </a:solidFill>
                <a:latin typeface="Montserrat" pitchFamily="2" charset="0"/>
                <a:cs typeface="Trebuchet MS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Montserrat" pitchFamily="2" charset="0"/>
                <a:cs typeface="Trebuchet MS"/>
              </a:rPr>
              <a:t>территорий</a:t>
            </a:r>
            <a:r>
              <a:rPr sz="1200" dirty="0">
                <a:solidFill>
                  <a:srgbClr val="FFFFFF"/>
                </a:solidFill>
                <a:latin typeface="Montserrat" pitchFamily="2" charset="0"/>
                <a:cs typeface="Trebuchet MS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Montserrat" pitchFamily="2" charset="0"/>
                <a:cs typeface="Yu Gothic UI Light"/>
              </a:rPr>
              <a:t>(</a:t>
            </a:r>
            <a:r>
              <a:rPr sz="1200" spc="-15" dirty="0">
                <a:solidFill>
                  <a:srgbClr val="FFFFFF"/>
                </a:solidFill>
                <a:latin typeface="Montserrat" pitchFamily="2" charset="0"/>
                <a:cs typeface="Trebuchet MS"/>
              </a:rPr>
              <a:t>м</a:t>
            </a:r>
            <a:r>
              <a:rPr sz="1200" spc="-15" dirty="0">
                <a:solidFill>
                  <a:srgbClr val="FFFFFF"/>
                </a:solidFill>
                <a:latin typeface="Montserrat" pitchFamily="2" charset="0"/>
                <a:cs typeface="Yu Gothic UI Light"/>
              </a:rPr>
              <a:t>2)</a:t>
            </a:r>
            <a:endParaRPr sz="1200" dirty="0">
              <a:latin typeface="Montserrat" pitchFamily="2" charset="0"/>
              <a:cs typeface="Yu Gothic UI Light"/>
            </a:endParaRPr>
          </a:p>
        </p:txBody>
      </p:sp>
      <p:sp>
        <p:nvSpPr>
          <p:cNvPr id="58" name="object 7">
            <a:extLst>
              <a:ext uri="{FF2B5EF4-FFF2-40B4-BE49-F238E27FC236}">
                <a16:creationId xmlns:a16="http://schemas.microsoft.com/office/drawing/2014/main" xmlns="" id="{0B1622BC-5CAD-2ADC-6E9C-1E2EB51C43CC}"/>
              </a:ext>
            </a:extLst>
          </p:cNvPr>
          <p:cNvSpPr/>
          <p:nvPr/>
        </p:nvSpPr>
        <p:spPr>
          <a:xfrm>
            <a:off x="5727703" y="3931992"/>
            <a:ext cx="2662555" cy="290195"/>
          </a:xfrm>
          <a:custGeom>
            <a:avLst/>
            <a:gdLst/>
            <a:ahLst/>
            <a:cxnLst/>
            <a:rect l="l" t="t" r="r" b="b"/>
            <a:pathLst>
              <a:path w="2662554" h="290195">
                <a:moveTo>
                  <a:pt x="2624628" y="0"/>
                </a:moveTo>
                <a:lnTo>
                  <a:pt x="37829" y="0"/>
                </a:lnTo>
                <a:lnTo>
                  <a:pt x="23104" y="2972"/>
                </a:lnTo>
                <a:lnTo>
                  <a:pt x="11079" y="11079"/>
                </a:lnTo>
                <a:lnTo>
                  <a:pt x="2972" y="23103"/>
                </a:lnTo>
                <a:lnTo>
                  <a:pt x="0" y="37828"/>
                </a:lnTo>
                <a:lnTo>
                  <a:pt x="0" y="252343"/>
                </a:lnTo>
                <a:lnTo>
                  <a:pt x="2972" y="267068"/>
                </a:lnTo>
                <a:lnTo>
                  <a:pt x="11079" y="279092"/>
                </a:lnTo>
                <a:lnTo>
                  <a:pt x="23104" y="287199"/>
                </a:lnTo>
                <a:lnTo>
                  <a:pt x="37829" y="290172"/>
                </a:lnTo>
                <a:lnTo>
                  <a:pt x="2624628" y="290172"/>
                </a:lnTo>
                <a:lnTo>
                  <a:pt x="2639353" y="287199"/>
                </a:lnTo>
                <a:lnTo>
                  <a:pt x="2651377" y="279092"/>
                </a:lnTo>
                <a:lnTo>
                  <a:pt x="2659484" y="267068"/>
                </a:lnTo>
                <a:lnTo>
                  <a:pt x="2662457" y="252343"/>
                </a:lnTo>
                <a:lnTo>
                  <a:pt x="2662457" y="37828"/>
                </a:lnTo>
                <a:lnTo>
                  <a:pt x="2659484" y="23103"/>
                </a:lnTo>
                <a:lnTo>
                  <a:pt x="2651377" y="11079"/>
                </a:lnTo>
                <a:lnTo>
                  <a:pt x="2639353" y="2972"/>
                </a:lnTo>
                <a:lnTo>
                  <a:pt x="2624628" y="0"/>
                </a:lnTo>
                <a:close/>
              </a:path>
            </a:pathLst>
          </a:custGeom>
          <a:solidFill>
            <a:srgbClr val="9362DF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0"/>
            </a:endParaRPr>
          </a:p>
        </p:txBody>
      </p:sp>
      <p:sp>
        <p:nvSpPr>
          <p:cNvPr id="60" name="object 8">
            <a:extLst>
              <a:ext uri="{FF2B5EF4-FFF2-40B4-BE49-F238E27FC236}">
                <a16:creationId xmlns:a16="http://schemas.microsoft.com/office/drawing/2014/main" xmlns="" id="{3BF11E70-4998-0FC5-65EC-7FED9AB9EEC6}"/>
              </a:ext>
            </a:extLst>
          </p:cNvPr>
          <p:cNvSpPr txBox="1"/>
          <p:nvPr/>
        </p:nvSpPr>
        <p:spPr>
          <a:xfrm>
            <a:off x="6163581" y="3958910"/>
            <a:ext cx="220836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0" dirty="0">
                <a:solidFill>
                  <a:srgbClr val="FFFFFF"/>
                </a:solidFill>
                <a:latin typeface="Montserrat" pitchFamily="2" charset="0"/>
                <a:cs typeface="Trebuchet MS"/>
              </a:rPr>
              <a:t>Численность</a:t>
            </a:r>
            <a:r>
              <a:rPr sz="1200" spc="-50" dirty="0">
                <a:solidFill>
                  <a:srgbClr val="FFFFFF"/>
                </a:solidFill>
                <a:latin typeface="Montserrat" pitchFamily="2" charset="0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Montserrat" pitchFamily="2" charset="0"/>
                <a:cs typeface="Trebuchet MS"/>
              </a:rPr>
              <a:t>сотрудников</a:t>
            </a:r>
            <a:endParaRPr sz="1200" dirty="0">
              <a:latin typeface="Montserrat" pitchFamily="2" charset="0"/>
              <a:cs typeface="Trebuchet MS"/>
            </a:endParaRPr>
          </a:p>
        </p:txBody>
      </p:sp>
      <p:sp>
        <p:nvSpPr>
          <p:cNvPr id="61" name="object 9">
            <a:extLst>
              <a:ext uri="{FF2B5EF4-FFF2-40B4-BE49-F238E27FC236}">
                <a16:creationId xmlns:a16="http://schemas.microsoft.com/office/drawing/2014/main" xmlns="" id="{B35995DB-21EF-B058-665A-29387F6EC54D}"/>
              </a:ext>
            </a:extLst>
          </p:cNvPr>
          <p:cNvSpPr/>
          <p:nvPr/>
        </p:nvSpPr>
        <p:spPr>
          <a:xfrm>
            <a:off x="8481715" y="3930242"/>
            <a:ext cx="2995028" cy="290195"/>
          </a:xfrm>
          <a:custGeom>
            <a:avLst/>
            <a:gdLst/>
            <a:ahLst/>
            <a:cxnLst/>
            <a:rect l="l" t="t" r="r" b="b"/>
            <a:pathLst>
              <a:path w="2662554" h="290195">
                <a:moveTo>
                  <a:pt x="2624627" y="0"/>
                </a:moveTo>
                <a:lnTo>
                  <a:pt x="37829" y="0"/>
                </a:lnTo>
                <a:lnTo>
                  <a:pt x="23104" y="2972"/>
                </a:lnTo>
                <a:lnTo>
                  <a:pt x="11079" y="11079"/>
                </a:lnTo>
                <a:lnTo>
                  <a:pt x="2972" y="23103"/>
                </a:lnTo>
                <a:lnTo>
                  <a:pt x="0" y="37828"/>
                </a:lnTo>
                <a:lnTo>
                  <a:pt x="0" y="252343"/>
                </a:lnTo>
                <a:lnTo>
                  <a:pt x="2972" y="267068"/>
                </a:lnTo>
                <a:lnTo>
                  <a:pt x="11079" y="279092"/>
                </a:lnTo>
                <a:lnTo>
                  <a:pt x="23104" y="287199"/>
                </a:lnTo>
                <a:lnTo>
                  <a:pt x="37829" y="290172"/>
                </a:lnTo>
                <a:lnTo>
                  <a:pt x="2624627" y="290172"/>
                </a:lnTo>
                <a:lnTo>
                  <a:pt x="2639352" y="287199"/>
                </a:lnTo>
                <a:lnTo>
                  <a:pt x="2651377" y="279092"/>
                </a:lnTo>
                <a:lnTo>
                  <a:pt x="2659484" y="267068"/>
                </a:lnTo>
                <a:lnTo>
                  <a:pt x="2662457" y="252343"/>
                </a:lnTo>
                <a:lnTo>
                  <a:pt x="2662457" y="37828"/>
                </a:lnTo>
                <a:lnTo>
                  <a:pt x="2659484" y="23103"/>
                </a:lnTo>
                <a:lnTo>
                  <a:pt x="2651377" y="11079"/>
                </a:lnTo>
                <a:lnTo>
                  <a:pt x="2639352" y="2972"/>
                </a:lnTo>
                <a:lnTo>
                  <a:pt x="2624627" y="0"/>
                </a:lnTo>
                <a:close/>
              </a:path>
            </a:pathLst>
          </a:custGeom>
          <a:solidFill>
            <a:srgbClr val="9362DF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0"/>
            </a:endParaRPr>
          </a:p>
        </p:txBody>
      </p:sp>
      <p:sp>
        <p:nvSpPr>
          <p:cNvPr id="63" name="object 10">
            <a:extLst>
              <a:ext uri="{FF2B5EF4-FFF2-40B4-BE49-F238E27FC236}">
                <a16:creationId xmlns:a16="http://schemas.microsoft.com/office/drawing/2014/main" xmlns="" id="{081064DC-6167-9EF2-D9C0-D26DFB67166D}"/>
              </a:ext>
            </a:extLst>
          </p:cNvPr>
          <p:cNvSpPr txBox="1"/>
          <p:nvPr/>
        </p:nvSpPr>
        <p:spPr>
          <a:xfrm>
            <a:off x="8547704" y="3958910"/>
            <a:ext cx="306170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Montserrat" pitchFamily="2" charset="0"/>
                <a:cs typeface="Trebuchet MS"/>
              </a:rPr>
              <a:t>Площадь</a:t>
            </a:r>
            <a:r>
              <a:rPr sz="1200" spc="-10" dirty="0">
                <a:solidFill>
                  <a:srgbClr val="FFFFFF"/>
                </a:solidFill>
                <a:latin typeface="Montserrat" pitchFamily="2" charset="0"/>
                <a:cs typeface="Trebuchet MS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Montserrat" pitchFamily="2" charset="0"/>
                <a:cs typeface="Trebuchet MS"/>
              </a:rPr>
              <a:t>на</a:t>
            </a:r>
            <a:r>
              <a:rPr sz="1200" dirty="0">
                <a:solidFill>
                  <a:srgbClr val="FFFFFF"/>
                </a:solidFill>
                <a:latin typeface="Montserrat" pitchFamily="2" charset="0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Montserrat" pitchFamily="2" charset="0"/>
                <a:cs typeface="Trebuchet MS"/>
              </a:rPr>
              <a:t>одного</a:t>
            </a:r>
            <a:r>
              <a:rPr sz="1200" spc="-10" dirty="0">
                <a:solidFill>
                  <a:srgbClr val="FFFFFF"/>
                </a:solidFill>
                <a:latin typeface="Montserrat" pitchFamily="2" charset="0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Montserrat" pitchFamily="2" charset="0"/>
                <a:cs typeface="Trebuchet MS"/>
              </a:rPr>
              <a:t>сотрудника</a:t>
            </a:r>
            <a:r>
              <a:rPr sz="1200" dirty="0">
                <a:solidFill>
                  <a:srgbClr val="FFFFFF"/>
                </a:solidFill>
                <a:latin typeface="Montserrat" pitchFamily="2" charset="0"/>
                <a:cs typeface="Trebuchet MS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Montserrat" pitchFamily="2" charset="0"/>
                <a:cs typeface="Yu Gothic UI Light"/>
              </a:rPr>
              <a:t>(</a:t>
            </a:r>
            <a:r>
              <a:rPr sz="1200" spc="-15" dirty="0">
                <a:solidFill>
                  <a:srgbClr val="FFFFFF"/>
                </a:solidFill>
                <a:latin typeface="Montserrat" pitchFamily="2" charset="0"/>
                <a:cs typeface="Trebuchet MS"/>
              </a:rPr>
              <a:t>м</a:t>
            </a:r>
            <a:r>
              <a:rPr sz="1200" spc="-15" dirty="0">
                <a:solidFill>
                  <a:srgbClr val="FFFFFF"/>
                </a:solidFill>
                <a:latin typeface="Montserrat" pitchFamily="2" charset="0"/>
                <a:cs typeface="Yu Gothic UI Light"/>
              </a:rPr>
              <a:t>2)</a:t>
            </a:r>
            <a:endParaRPr sz="1200" dirty="0">
              <a:latin typeface="Montserrat" pitchFamily="2" charset="0"/>
              <a:cs typeface="Yu Gothic UI Light"/>
            </a:endParaRPr>
          </a:p>
        </p:txBody>
      </p:sp>
      <p:sp>
        <p:nvSpPr>
          <p:cNvPr id="78" name="object 17">
            <a:extLst>
              <a:ext uri="{FF2B5EF4-FFF2-40B4-BE49-F238E27FC236}">
                <a16:creationId xmlns:a16="http://schemas.microsoft.com/office/drawing/2014/main" xmlns="" id="{EEAFD398-DD4B-747F-6C63-38452196BCD0}"/>
              </a:ext>
            </a:extLst>
          </p:cNvPr>
          <p:cNvSpPr/>
          <p:nvPr/>
        </p:nvSpPr>
        <p:spPr>
          <a:xfrm>
            <a:off x="3837934" y="2556536"/>
            <a:ext cx="951865" cy="1173480"/>
          </a:xfrm>
          <a:custGeom>
            <a:avLst/>
            <a:gdLst/>
            <a:ahLst/>
            <a:cxnLst/>
            <a:rect l="l" t="t" r="r" b="b"/>
            <a:pathLst>
              <a:path w="951864" h="1173479">
                <a:moveTo>
                  <a:pt x="0" y="0"/>
                </a:moveTo>
                <a:lnTo>
                  <a:pt x="0" y="1173078"/>
                </a:lnTo>
                <a:lnTo>
                  <a:pt x="951547" y="487023"/>
                </a:lnTo>
                <a:lnTo>
                  <a:pt x="922039" y="447845"/>
                </a:lnTo>
                <a:lnTo>
                  <a:pt x="891071" y="410108"/>
                </a:lnTo>
                <a:lnTo>
                  <a:pt x="858697" y="373841"/>
                </a:lnTo>
                <a:lnTo>
                  <a:pt x="824972" y="339071"/>
                </a:lnTo>
                <a:lnTo>
                  <a:pt x="789950" y="305825"/>
                </a:lnTo>
                <a:lnTo>
                  <a:pt x="753687" y="274133"/>
                </a:lnTo>
                <a:lnTo>
                  <a:pt x="716235" y="244021"/>
                </a:lnTo>
                <a:lnTo>
                  <a:pt x="677651" y="215518"/>
                </a:lnTo>
                <a:lnTo>
                  <a:pt x="637988" y="188652"/>
                </a:lnTo>
                <a:lnTo>
                  <a:pt x="597301" y="163450"/>
                </a:lnTo>
                <a:lnTo>
                  <a:pt x="555645" y="139941"/>
                </a:lnTo>
                <a:lnTo>
                  <a:pt x="513074" y="118152"/>
                </a:lnTo>
                <a:lnTo>
                  <a:pt x="469642" y="98111"/>
                </a:lnTo>
                <a:lnTo>
                  <a:pt x="425404" y="79847"/>
                </a:lnTo>
                <a:lnTo>
                  <a:pt x="380415" y="63387"/>
                </a:lnTo>
                <a:lnTo>
                  <a:pt x="334730" y="48758"/>
                </a:lnTo>
                <a:lnTo>
                  <a:pt x="288402" y="35990"/>
                </a:lnTo>
                <a:lnTo>
                  <a:pt x="241486" y="25109"/>
                </a:lnTo>
                <a:lnTo>
                  <a:pt x="194037" y="16144"/>
                </a:lnTo>
                <a:lnTo>
                  <a:pt x="146109" y="9123"/>
                </a:lnTo>
                <a:lnTo>
                  <a:pt x="97758" y="4073"/>
                </a:lnTo>
                <a:lnTo>
                  <a:pt x="49036" y="1022"/>
                </a:lnTo>
                <a:lnTo>
                  <a:pt x="0" y="0"/>
                </a:lnTo>
                <a:close/>
              </a:path>
            </a:pathLst>
          </a:custGeom>
          <a:solidFill>
            <a:srgbClr val="DAEF14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0"/>
            </a:endParaRPr>
          </a:p>
        </p:txBody>
      </p:sp>
      <p:sp>
        <p:nvSpPr>
          <p:cNvPr id="79" name="object 18">
            <a:extLst>
              <a:ext uri="{FF2B5EF4-FFF2-40B4-BE49-F238E27FC236}">
                <a16:creationId xmlns:a16="http://schemas.microsoft.com/office/drawing/2014/main" xmlns="" id="{65EC407F-D0A5-6D06-7B39-EDED2F02F7ED}"/>
              </a:ext>
            </a:extLst>
          </p:cNvPr>
          <p:cNvSpPr/>
          <p:nvPr/>
        </p:nvSpPr>
        <p:spPr>
          <a:xfrm>
            <a:off x="3837935" y="2556536"/>
            <a:ext cx="951865" cy="1173480"/>
          </a:xfrm>
          <a:custGeom>
            <a:avLst/>
            <a:gdLst/>
            <a:ahLst/>
            <a:cxnLst/>
            <a:rect l="l" t="t" r="r" b="b"/>
            <a:pathLst>
              <a:path w="951864" h="1173479">
                <a:moveTo>
                  <a:pt x="0" y="0"/>
                </a:moveTo>
                <a:lnTo>
                  <a:pt x="49036" y="1022"/>
                </a:lnTo>
                <a:lnTo>
                  <a:pt x="97758" y="4073"/>
                </a:lnTo>
                <a:lnTo>
                  <a:pt x="146109" y="9123"/>
                </a:lnTo>
                <a:lnTo>
                  <a:pt x="194037" y="16144"/>
                </a:lnTo>
                <a:lnTo>
                  <a:pt x="241486" y="25109"/>
                </a:lnTo>
                <a:lnTo>
                  <a:pt x="288402" y="35990"/>
                </a:lnTo>
                <a:lnTo>
                  <a:pt x="334730" y="48758"/>
                </a:lnTo>
                <a:lnTo>
                  <a:pt x="380415" y="63386"/>
                </a:lnTo>
                <a:lnTo>
                  <a:pt x="425404" y="79847"/>
                </a:lnTo>
                <a:lnTo>
                  <a:pt x="469642" y="98111"/>
                </a:lnTo>
                <a:lnTo>
                  <a:pt x="513073" y="118152"/>
                </a:lnTo>
                <a:lnTo>
                  <a:pt x="555645" y="139941"/>
                </a:lnTo>
                <a:lnTo>
                  <a:pt x="597301" y="163450"/>
                </a:lnTo>
                <a:lnTo>
                  <a:pt x="637988" y="188652"/>
                </a:lnTo>
                <a:lnTo>
                  <a:pt x="677651" y="215518"/>
                </a:lnTo>
                <a:lnTo>
                  <a:pt x="716235" y="244021"/>
                </a:lnTo>
                <a:lnTo>
                  <a:pt x="753686" y="274133"/>
                </a:lnTo>
                <a:lnTo>
                  <a:pt x="789950" y="305825"/>
                </a:lnTo>
                <a:lnTo>
                  <a:pt x="824971" y="339070"/>
                </a:lnTo>
                <a:lnTo>
                  <a:pt x="858696" y="373841"/>
                </a:lnTo>
                <a:lnTo>
                  <a:pt x="891070" y="410108"/>
                </a:lnTo>
                <a:lnTo>
                  <a:pt x="922039" y="447845"/>
                </a:lnTo>
                <a:lnTo>
                  <a:pt x="951547" y="487023"/>
                </a:lnTo>
                <a:lnTo>
                  <a:pt x="0" y="1173079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Montserrat" pitchFamily="2" charset="0"/>
            </a:endParaRPr>
          </a:p>
        </p:txBody>
      </p:sp>
      <p:sp>
        <p:nvSpPr>
          <p:cNvPr id="80" name="object 19">
            <a:extLst>
              <a:ext uri="{FF2B5EF4-FFF2-40B4-BE49-F238E27FC236}">
                <a16:creationId xmlns:a16="http://schemas.microsoft.com/office/drawing/2014/main" xmlns="" id="{B85E8564-7BAC-EA10-E9D0-0182CBE85DF1}"/>
              </a:ext>
            </a:extLst>
          </p:cNvPr>
          <p:cNvSpPr/>
          <p:nvPr/>
        </p:nvSpPr>
        <p:spPr>
          <a:xfrm>
            <a:off x="3837934" y="3043559"/>
            <a:ext cx="1173480" cy="1375410"/>
          </a:xfrm>
          <a:custGeom>
            <a:avLst/>
            <a:gdLst/>
            <a:ahLst/>
            <a:cxnLst/>
            <a:rect l="l" t="t" r="r" b="b"/>
            <a:pathLst>
              <a:path w="1173479" h="1375410">
                <a:moveTo>
                  <a:pt x="951546" y="0"/>
                </a:moveTo>
                <a:lnTo>
                  <a:pt x="0" y="686055"/>
                </a:lnTo>
                <a:lnTo>
                  <a:pt x="949440" y="1375021"/>
                </a:lnTo>
                <a:lnTo>
                  <a:pt x="977296" y="1334917"/>
                </a:lnTo>
                <a:lnTo>
                  <a:pt x="1003299" y="1293968"/>
                </a:lnTo>
                <a:lnTo>
                  <a:pt x="1027451" y="1252233"/>
                </a:lnTo>
                <a:lnTo>
                  <a:pt x="1049752" y="1209769"/>
                </a:lnTo>
                <a:lnTo>
                  <a:pt x="1070200" y="1166635"/>
                </a:lnTo>
                <a:lnTo>
                  <a:pt x="1088796" y="1122889"/>
                </a:lnTo>
                <a:lnTo>
                  <a:pt x="1105541" y="1078588"/>
                </a:lnTo>
                <a:lnTo>
                  <a:pt x="1120433" y="1033790"/>
                </a:lnTo>
                <a:lnTo>
                  <a:pt x="1133473" y="988555"/>
                </a:lnTo>
                <a:lnTo>
                  <a:pt x="1144660" y="942939"/>
                </a:lnTo>
                <a:lnTo>
                  <a:pt x="1153995" y="897001"/>
                </a:lnTo>
                <a:lnTo>
                  <a:pt x="1161478" y="850799"/>
                </a:lnTo>
                <a:lnTo>
                  <a:pt x="1167108" y="804391"/>
                </a:lnTo>
                <a:lnTo>
                  <a:pt x="1170885" y="757836"/>
                </a:lnTo>
                <a:lnTo>
                  <a:pt x="1172809" y="711190"/>
                </a:lnTo>
                <a:lnTo>
                  <a:pt x="1172881" y="664512"/>
                </a:lnTo>
                <a:lnTo>
                  <a:pt x="1171099" y="617860"/>
                </a:lnTo>
                <a:lnTo>
                  <a:pt x="1167465" y="571293"/>
                </a:lnTo>
                <a:lnTo>
                  <a:pt x="1161977" y="524868"/>
                </a:lnTo>
                <a:lnTo>
                  <a:pt x="1154636" y="478644"/>
                </a:lnTo>
                <a:lnTo>
                  <a:pt x="1145442" y="432677"/>
                </a:lnTo>
                <a:lnTo>
                  <a:pt x="1134394" y="387028"/>
                </a:lnTo>
                <a:lnTo>
                  <a:pt x="1121493" y="341752"/>
                </a:lnTo>
                <a:lnTo>
                  <a:pt x="1106738" y="296910"/>
                </a:lnTo>
                <a:lnTo>
                  <a:pt x="1090129" y="252558"/>
                </a:lnTo>
                <a:lnTo>
                  <a:pt x="1071667" y="208754"/>
                </a:lnTo>
                <a:lnTo>
                  <a:pt x="1051351" y="165558"/>
                </a:lnTo>
                <a:lnTo>
                  <a:pt x="1029181" y="123026"/>
                </a:lnTo>
                <a:lnTo>
                  <a:pt x="1005157" y="81217"/>
                </a:lnTo>
                <a:lnTo>
                  <a:pt x="979278" y="40189"/>
                </a:lnTo>
                <a:lnTo>
                  <a:pt x="951546" y="0"/>
                </a:lnTo>
                <a:close/>
              </a:path>
            </a:pathLst>
          </a:custGeom>
          <a:solidFill>
            <a:srgbClr val="CCCCFF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0"/>
            </a:endParaRPr>
          </a:p>
        </p:txBody>
      </p:sp>
      <p:sp>
        <p:nvSpPr>
          <p:cNvPr id="81" name="object 20">
            <a:extLst>
              <a:ext uri="{FF2B5EF4-FFF2-40B4-BE49-F238E27FC236}">
                <a16:creationId xmlns:a16="http://schemas.microsoft.com/office/drawing/2014/main" xmlns="" id="{1B27DC6B-69AE-4C82-5221-97E872F0EFCD}"/>
              </a:ext>
            </a:extLst>
          </p:cNvPr>
          <p:cNvSpPr/>
          <p:nvPr/>
        </p:nvSpPr>
        <p:spPr>
          <a:xfrm>
            <a:off x="3837935" y="3043559"/>
            <a:ext cx="1173480" cy="1375410"/>
          </a:xfrm>
          <a:custGeom>
            <a:avLst/>
            <a:gdLst/>
            <a:ahLst/>
            <a:cxnLst/>
            <a:rect l="l" t="t" r="r" b="b"/>
            <a:pathLst>
              <a:path w="1173479" h="1375410">
                <a:moveTo>
                  <a:pt x="951546" y="0"/>
                </a:moveTo>
                <a:lnTo>
                  <a:pt x="979278" y="40189"/>
                </a:lnTo>
                <a:lnTo>
                  <a:pt x="1005156" y="81217"/>
                </a:lnTo>
                <a:lnTo>
                  <a:pt x="1029181" y="123026"/>
                </a:lnTo>
                <a:lnTo>
                  <a:pt x="1051351" y="165558"/>
                </a:lnTo>
                <a:lnTo>
                  <a:pt x="1071667" y="208754"/>
                </a:lnTo>
                <a:lnTo>
                  <a:pt x="1090129" y="252558"/>
                </a:lnTo>
                <a:lnTo>
                  <a:pt x="1106738" y="296910"/>
                </a:lnTo>
                <a:lnTo>
                  <a:pt x="1121493" y="341753"/>
                </a:lnTo>
                <a:lnTo>
                  <a:pt x="1134394" y="387028"/>
                </a:lnTo>
                <a:lnTo>
                  <a:pt x="1145442" y="432678"/>
                </a:lnTo>
                <a:lnTo>
                  <a:pt x="1154636" y="478644"/>
                </a:lnTo>
                <a:lnTo>
                  <a:pt x="1161977" y="524868"/>
                </a:lnTo>
                <a:lnTo>
                  <a:pt x="1167465" y="571293"/>
                </a:lnTo>
                <a:lnTo>
                  <a:pt x="1171099" y="617861"/>
                </a:lnTo>
                <a:lnTo>
                  <a:pt x="1172881" y="664512"/>
                </a:lnTo>
                <a:lnTo>
                  <a:pt x="1172809" y="711190"/>
                </a:lnTo>
                <a:lnTo>
                  <a:pt x="1170885" y="757836"/>
                </a:lnTo>
                <a:lnTo>
                  <a:pt x="1167108" y="804392"/>
                </a:lnTo>
                <a:lnTo>
                  <a:pt x="1161478" y="850800"/>
                </a:lnTo>
                <a:lnTo>
                  <a:pt x="1153995" y="897002"/>
                </a:lnTo>
                <a:lnTo>
                  <a:pt x="1144660" y="942940"/>
                </a:lnTo>
                <a:lnTo>
                  <a:pt x="1133473" y="988555"/>
                </a:lnTo>
                <a:lnTo>
                  <a:pt x="1120433" y="1033791"/>
                </a:lnTo>
                <a:lnTo>
                  <a:pt x="1105541" y="1078588"/>
                </a:lnTo>
                <a:lnTo>
                  <a:pt x="1088797" y="1122889"/>
                </a:lnTo>
                <a:lnTo>
                  <a:pt x="1070200" y="1166636"/>
                </a:lnTo>
                <a:lnTo>
                  <a:pt x="1049752" y="1209770"/>
                </a:lnTo>
                <a:lnTo>
                  <a:pt x="1027452" y="1252234"/>
                </a:lnTo>
                <a:lnTo>
                  <a:pt x="1003300" y="1293969"/>
                </a:lnTo>
                <a:lnTo>
                  <a:pt x="977296" y="1334918"/>
                </a:lnTo>
                <a:lnTo>
                  <a:pt x="949441" y="1375022"/>
                </a:lnTo>
                <a:lnTo>
                  <a:pt x="0" y="686056"/>
                </a:lnTo>
                <a:lnTo>
                  <a:pt x="951546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Montserrat" pitchFamily="2" charset="0"/>
            </a:endParaRPr>
          </a:p>
        </p:txBody>
      </p:sp>
      <p:sp>
        <p:nvSpPr>
          <p:cNvPr id="82" name="object 21">
            <a:extLst>
              <a:ext uri="{FF2B5EF4-FFF2-40B4-BE49-F238E27FC236}">
                <a16:creationId xmlns:a16="http://schemas.microsoft.com/office/drawing/2014/main" xmlns="" id="{C2869C41-47A1-EC3F-075E-AD54FBFDF6D7}"/>
              </a:ext>
            </a:extLst>
          </p:cNvPr>
          <p:cNvSpPr/>
          <p:nvPr/>
        </p:nvSpPr>
        <p:spPr>
          <a:xfrm>
            <a:off x="3837934" y="3729615"/>
            <a:ext cx="949960" cy="1089025"/>
          </a:xfrm>
          <a:custGeom>
            <a:avLst/>
            <a:gdLst/>
            <a:ahLst/>
            <a:cxnLst/>
            <a:rect l="l" t="t" r="r" b="b"/>
            <a:pathLst>
              <a:path w="949960" h="1089025">
                <a:moveTo>
                  <a:pt x="0" y="0"/>
                </a:moveTo>
                <a:lnTo>
                  <a:pt x="436412" y="1088880"/>
                </a:lnTo>
                <a:lnTo>
                  <a:pt x="483290" y="1068899"/>
                </a:lnTo>
                <a:lnTo>
                  <a:pt x="529138" y="1046962"/>
                </a:lnTo>
                <a:lnTo>
                  <a:pt x="573899" y="1023111"/>
                </a:lnTo>
                <a:lnTo>
                  <a:pt x="617518" y="997390"/>
                </a:lnTo>
                <a:lnTo>
                  <a:pt x="659939" y="969843"/>
                </a:lnTo>
                <a:lnTo>
                  <a:pt x="701106" y="940513"/>
                </a:lnTo>
                <a:lnTo>
                  <a:pt x="740962" y="909445"/>
                </a:lnTo>
                <a:lnTo>
                  <a:pt x="779451" y="876682"/>
                </a:lnTo>
                <a:lnTo>
                  <a:pt x="816519" y="842267"/>
                </a:lnTo>
                <a:lnTo>
                  <a:pt x="852107" y="806244"/>
                </a:lnTo>
                <a:lnTo>
                  <a:pt x="886162" y="768657"/>
                </a:lnTo>
                <a:lnTo>
                  <a:pt x="918625" y="729550"/>
                </a:lnTo>
                <a:lnTo>
                  <a:pt x="949443" y="688966"/>
                </a:lnTo>
                <a:lnTo>
                  <a:pt x="0" y="0"/>
                </a:lnTo>
                <a:close/>
              </a:path>
            </a:pathLst>
          </a:custGeom>
          <a:solidFill>
            <a:srgbClr val="BF89FE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0"/>
            </a:endParaRPr>
          </a:p>
        </p:txBody>
      </p:sp>
      <p:sp>
        <p:nvSpPr>
          <p:cNvPr id="83" name="object 22">
            <a:extLst>
              <a:ext uri="{FF2B5EF4-FFF2-40B4-BE49-F238E27FC236}">
                <a16:creationId xmlns:a16="http://schemas.microsoft.com/office/drawing/2014/main" xmlns="" id="{83B1D319-2789-3F15-43CD-72234E029055}"/>
              </a:ext>
            </a:extLst>
          </p:cNvPr>
          <p:cNvSpPr/>
          <p:nvPr/>
        </p:nvSpPr>
        <p:spPr>
          <a:xfrm>
            <a:off x="3837935" y="3729615"/>
            <a:ext cx="949960" cy="1089025"/>
          </a:xfrm>
          <a:custGeom>
            <a:avLst/>
            <a:gdLst/>
            <a:ahLst/>
            <a:cxnLst/>
            <a:rect l="l" t="t" r="r" b="b"/>
            <a:pathLst>
              <a:path w="949960" h="1089025">
                <a:moveTo>
                  <a:pt x="949442" y="688966"/>
                </a:moveTo>
                <a:lnTo>
                  <a:pt x="918624" y="729549"/>
                </a:lnTo>
                <a:lnTo>
                  <a:pt x="886161" y="768657"/>
                </a:lnTo>
                <a:lnTo>
                  <a:pt x="852107" y="806243"/>
                </a:lnTo>
                <a:lnTo>
                  <a:pt x="816518" y="842266"/>
                </a:lnTo>
                <a:lnTo>
                  <a:pt x="779451" y="876681"/>
                </a:lnTo>
                <a:lnTo>
                  <a:pt x="740961" y="909444"/>
                </a:lnTo>
                <a:lnTo>
                  <a:pt x="701105" y="940512"/>
                </a:lnTo>
                <a:lnTo>
                  <a:pt x="659939" y="969842"/>
                </a:lnTo>
                <a:lnTo>
                  <a:pt x="617518" y="997389"/>
                </a:lnTo>
                <a:lnTo>
                  <a:pt x="573899" y="1023110"/>
                </a:lnTo>
                <a:lnTo>
                  <a:pt x="529137" y="1046961"/>
                </a:lnTo>
                <a:lnTo>
                  <a:pt x="483289" y="1068898"/>
                </a:lnTo>
                <a:lnTo>
                  <a:pt x="436412" y="1088879"/>
                </a:lnTo>
                <a:lnTo>
                  <a:pt x="0" y="0"/>
                </a:lnTo>
                <a:lnTo>
                  <a:pt x="949442" y="68896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Montserrat" pitchFamily="2" charset="0"/>
            </a:endParaRPr>
          </a:p>
        </p:txBody>
      </p:sp>
      <p:sp>
        <p:nvSpPr>
          <p:cNvPr id="84" name="object 23">
            <a:extLst>
              <a:ext uri="{FF2B5EF4-FFF2-40B4-BE49-F238E27FC236}">
                <a16:creationId xmlns:a16="http://schemas.microsoft.com/office/drawing/2014/main" xmlns="" id="{8B8181DE-069B-284C-E176-01A701E3F266}"/>
              </a:ext>
            </a:extLst>
          </p:cNvPr>
          <p:cNvSpPr/>
          <p:nvPr/>
        </p:nvSpPr>
        <p:spPr>
          <a:xfrm>
            <a:off x="2664754" y="2556536"/>
            <a:ext cx="1609725" cy="2346325"/>
          </a:xfrm>
          <a:custGeom>
            <a:avLst/>
            <a:gdLst/>
            <a:ahLst/>
            <a:cxnLst/>
            <a:rect l="l" t="t" r="r" b="b"/>
            <a:pathLst>
              <a:path w="1609725" h="2346325">
                <a:moveTo>
                  <a:pt x="1173181" y="0"/>
                </a:moveTo>
                <a:lnTo>
                  <a:pt x="1123407" y="1056"/>
                </a:lnTo>
                <a:lnTo>
                  <a:pt x="1073801" y="4217"/>
                </a:lnTo>
                <a:lnTo>
                  <a:pt x="1024428" y="9469"/>
                </a:lnTo>
                <a:lnTo>
                  <a:pt x="975355" y="16801"/>
                </a:lnTo>
                <a:lnTo>
                  <a:pt x="926646" y="26198"/>
                </a:lnTo>
                <a:lnTo>
                  <a:pt x="878367" y="37650"/>
                </a:lnTo>
                <a:lnTo>
                  <a:pt x="830584" y="51142"/>
                </a:lnTo>
                <a:lnTo>
                  <a:pt x="783363" y="66663"/>
                </a:lnTo>
                <a:lnTo>
                  <a:pt x="736769" y="84199"/>
                </a:lnTo>
                <a:lnTo>
                  <a:pt x="692250" y="103096"/>
                </a:lnTo>
                <a:lnTo>
                  <a:pt x="648911" y="123601"/>
                </a:lnTo>
                <a:lnTo>
                  <a:pt x="606774" y="145665"/>
                </a:lnTo>
                <a:lnTo>
                  <a:pt x="565859" y="169239"/>
                </a:lnTo>
                <a:lnTo>
                  <a:pt x="526188" y="194273"/>
                </a:lnTo>
                <a:lnTo>
                  <a:pt x="487782" y="220720"/>
                </a:lnTo>
                <a:lnTo>
                  <a:pt x="450661" y="248528"/>
                </a:lnTo>
                <a:lnTo>
                  <a:pt x="414848" y="277651"/>
                </a:lnTo>
                <a:lnTo>
                  <a:pt x="380361" y="308038"/>
                </a:lnTo>
                <a:lnTo>
                  <a:pt x="347223" y="339640"/>
                </a:lnTo>
                <a:lnTo>
                  <a:pt x="315455" y="372408"/>
                </a:lnTo>
                <a:lnTo>
                  <a:pt x="285078" y="406294"/>
                </a:lnTo>
                <a:lnTo>
                  <a:pt x="256112" y="441248"/>
                </a:lnTo>
                <a:lnTo>
                  <a:pt x="228578" y="477221"/>
                </a:lnTo>
                <a:lnTo>
                  <a:pt x="202498" y="514165"/>
                </a:lnTo>
                <a:lnTo>
                  <a:pt x="177893" y="552029"/>
                </a:lnTo>
                <a:lnTo>
                  <a:pt x="154783" y="590765"/>
                </a:lnTo>
                <a:lnTo>
                  <a:pt x="133190" y="630324"/>
                </a:lnTo>
                <a:lnTo>
                  <a:pt x="113134" y="670657"/>
                </a:lnTo>
                <a:lnTo>
                  <a:pt x="94637" y="711714"/>
                </a:lnTo>
                <a:lnTo>
                  <a:pt x="77719" y="753448"/>
                </a:lnTo>
                <a:lnTo>
                  <a:pt x="62402" y="795807"/>
                </a:lnTo>
                <a:lnTo>
                  <a:pt x="48706" y="838745"/>
                </a:lnTo>
                <a:lnTo>
                  <a:pt x="36653" y="882210"/>
                </a:lnTo>
                <a:lnTo>
                  <a:pt x="26263" y="926155"/>
                </a:lnTo>
                <a:lnTo>
                  <a:pt x="17557" y="970531"/>
                </a:lnTo>
                <a:lnTo>
                  <a:pt x="10557" y="1015287"/>
                </a:lnTo>
                <a:lnTo>
                  <a:pt x="5284" y="1060376"/>
                </a:lnTo>
                <a:lnTo>
                  <a:pt x="1757" y="1105748"/>
                </a:lnTo>
                <a:lnTo>
                  <a:pt x="0" y="1151354"/>
                </a:lnTo>
                <a:lnTo>
                  <a:pt x="31" y="1197145"/>
                </a:lnTo>
                <a:lnTo>
                  <a:pt x="1873" y="1243072"/>
                </a:lnTo>
                <a:lnTo>
                  <a:pt x="5546" y="1289086"/>
                </a:lnTo>
                <a:lnTo>
                  <a:pt x="11072" y="1335137"/>
                </a:lnTo>
                <a:lnTo>
                  <a:pt x="18471" y="1381177"/>
                </a:lnTo>
                <a:lnTo>
                  <a:pt x="27764" y="1427157"/>
                </a:lnTo>
                <a:lnTo>
                  <a:pt x="38973" y="1473027"/>
                </a:lnTo>
                <a:lnTo>
                  <a:pt x="52118" y="1518739"/>
                </a:lnTo>
                <a:lnTo>
                  <a:pt x="67220" y="1564243"/>
                </a:lnTo>
                <a:lnTo>
                  <a:pt x="84301" y="1609491"/>
                </a:lnTo>
                <a:lnTo>
                  <a:pt x="103198" y="1654010"/>
                </a:lnTo>
                <a:lnTo>
                  <a:pt x="123703" y="1697349"/>
                </a:lnTo>
                <a:lnTo>
                  <a:pt x="145767" y="1739486"/>
                </a:lnTo>
                <a:lnTo>
                  <a:pt x="169341" y="1780401"/>
                </a:lnTo>
                <a:lnTo>
                  <a:pt x="194375" y="1820072"/>
                </a:lnTo>
                <a:lnTo>
                  <a:pt x="220822" y="1858478"/>
                </a:lnTo>
                <a:lnTo>
                  <a:pt x="248630" y="1895599"/>
                </a:lnTo>
                <a:lnTo>
                  <a:pt x="277753" y="1931413"/>
                </a:lnTo>
                <a:lnTo>
                  <a:pt x="308140" y="1965899"/>
                </a:lnTo>
                <a:lnTo>
                  <a:pt x="339742" y="1999037"/>
                </a:lnTo>
                <a:lnTo>
                  <a:pt x="372510" y="2030805"/>
                </a:lnTo>
                <a:lnTo>
                  <a:pt x="406396" y="2061182"/>
                </a:lnTo>
                <a:lnTo>
                  <a:pt x="441350" y="2090148"/>
                </a:lnTo>
                <a:lnTo>
                  <a:pt x="477323" y="2117682"/>
                </a:lnTo>
                <a:lnTo>
                  <a:pt x="514267" y="2143762"/>
                </a:lnTo>
                <a:lnTo>
                  <a:pt x="552131" y="2168367"/>
                </a:lnTo>
                <a:lnTo>
                  <a:pt x="590867" y="2191477"/>
                </a:lnTo>
                <a:lnTo>
                  <a:pt x="630426" y="2213070"/>
                </a:lnTo>
                <a:lnTo>
                  <a:pt x="670759" y="2233126"/>
                </a:lnTo>
                <a:lnTo>
                  <a:pt x="711816" y="2251623"/>
                </a:lnTo>
                <a:lnTo>
                  <a:pt x="753549" y="2268541"/>
                </a:lnTo>
                <a:lnTo>
                  <a:pt x="795909" y="2283858"/>
                </a:lnTo>
                <a:lnTo>
                  <a:pt x="838846" y="2297554"/>
                </a:lnTo>
                <a:lnTo>
                  <a:pt x="882312" y="2309607"/>
                </a:lnTo>
                <a:lnTo>
                  <a:pt x="926257" y="2319997"/>
                </a:lnTo>
                <a:lnTo>
                  <a:pt x="970632" y="2328703"/>
                </a:lnTo>
                <a:lnTo>
                  <a:pt x="1015389" y="2335703"/>
                </a:lnTo>
                <a:lnTo>
                  <a:pt x="1060478" y="2340976"/>
                </a:lnTo>
                <a:lnTo>
                  <a:pt x="1105850" y="2344503"/>
                </a:lnTo>
                <a:lnTo>
                  <a:pt x="1151456" y="2346260"/>
                </a:lnTo>
                <a:lnTo>
                  <a:pt x="1197247" y="2346229"/>
                </a:lnTo>
                <a:lnTo>
                  <a:pt x="1243173" y="2344387"/>
                </a:lnTo>
                <a:lnTo>
                  <a:pt x="1289187" y="2340713"/>
                </a:lnTo>
                <a:lnTo>
                  <a:pt x="1335238" y="2335188"/>
                </a:lnTo>
                <a:lnTo>
                  <a:pt x="1381278" y="2327789"/>
                </a:lnTo>
                <a:lnTo>
                  <a:pt x="1427258" y="2318495"/>
                </a:lnTo>
                <a:lnTo>
                  <a:pt x="1473128" y="2307287"/>
                </a:lnTo>
                <a:lnTo>
                  <a:pt x="1518840" y="2294141"/>
                </a:lnTo>
                <a:lnTo>
                  <a:pt x="1564344" y="2279039"/>
                </a:lnTo>
                <a:lnTo>
                  <a:pt x="1609592" y="2261958"/>
                </a:lnTo>
                <a:lnTo>
                  <a:pt x="1173179" y="1173078"/>
                </a:lnTo>
                <a:lnTo>
                  <a:pt x="1173181" y="0"/>
                </a:lnTo>
                <a:close/>
              </a:path>
            </a:pathLst>
          </a:custGeom>
          <a:solidFill>
            <a:srgbClr val="9361DF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0"/>
            </a:endParaRPr>
          </a:p>
        </p:txBody>
      </p:sp>
      <p:sp>
        <p:nvSpPr>
          <p:cNvPr id="85" name="object 24">
            <a:extLst>
              <a:ext uri="{FF2B5EF4-FFF2-40B4-BE49-F238E27FC236}">
                <a16:creationId xmlns:a16="http://schemas.microsoft.com/office/drawing/2014/main" xmlns="" id="{43FF3425-1C2E-9129-81B3-EDBBB90358A7}"/>
              </a:ext>
            </a:extLst>
          </p:cNvPr>
          <p:cNvSpPr/>
          <p:nvPr/>
        </p:nvSpPr>
        <p:spPr>
          <a:xfrm>
            <a:off x="2664754" y="2556536"/>
            <a:ext cx="1609725" cy="2346325"/>
          </a:xfrm>
          <a:custGeom>
            <a:avLst/>
            <a:gdLst/>
            <a:ahLst/>
            <a:cxnLst/>
            <a:rect l="l" t="t" r="r" b="b"/>
            <a:pathLst>
              <a:path w="1609725" h="2346325">
                <a:moveTo>
                  <a:pt x="1609593" y="2261958"/>
                </a:moveTo>
                <a:lnTo>
                  <a:pt x="1564345" y="2279039"/>
                </a:lnTo>
                <a:lnTo>
                  <a:pt x="1518841" y="2294141"/>
                </a:lnTo>
                <a:lnTo>
                  <a:pt x="1473129" y="2307286"/>
                </a:lnTo>
                <a:lnTo>
                  <a:pt x="1427259" y="2318495"/>
                </a:lnTo>
                <a:lnTo>
                  <a:pt x="1381279" y="2327788"/>
                </a:lnTo>
                <a:lnTo>
                  <a:pt x="1335239" y="2335188"/>
                </a:lnTo>
                <a:lnTo>
                  <a:pt x="1289188" y="2340713"/>
                </a:lnTo>
                <a:lnTo>
                  <a:pt x="1243174" y="2344387"/>
                </a:lnTo>
                <a:lnTo>
                  <a:pt x="1197247" y="2346229"/>
                </a:lnTo>
                <a:lnTo>
                  <a:pt x="1151456" y="2346260"/>
                </a:lnTo>
                <a:lnTo>
                  <a:pt x="1105850" y="2344502"/>
                </a:lnTo>
                <a:lnTo>
                  <a:pt x="1060478" y="2340976"/>
                </a:lnTo>
                <a:lnTo>
                  <a:pt x="1015389" y="2335702"/>
                </a:lnTo>
                <a:lnTo>
                  <a:pt x="970633" y="2328702"/>
                </a:lnTo>
                <a:lnTo>
                  <a:pt x="926257" y="2319997"/>
                </a:lnTo>
                <a:lnTo>
                  <a:pt x="882312" y="2309607"/>
                </a:lnTo>
                <a:lnTo>
                  <a:pt x="838847" y="2297554"/>
                </a:lnTo>
                <a:lnTo>
                  <a:pt x="795909" y="2283858"/>
                </a:lnTo>
                <a:lnTo>
                  <a:pt x="753549" y="2268541"/>
                </a:lnTo>
                <a:lnTo>
                  <a:pt x="711816" y="2251623"/>
                </a:lnTo>
                <a:lnTo>
                  <a:pt x="670759" y="2233126"/>
                </a:lnTo>
                <a:lnTo>
                  <a:pt x="630426" y="2213070"/>
                </a:lnTo>
                <a:lnTo>
                  <a:pt x="590867" y="2191476"/>
                </a:lnTo>
                <a:lnTo>
                  <a:pt x="552131" y="2168367"/>
                </a:lnTo>
                <a:lnTo>
                  <a:pt x="514267" y="2143761"/>
                </a:lnTo>
                <a:lnTo>
                  <a:pt x="477323" y="2117681"/>
                </a:lnTo>
                <a:lnTo>
                  <a:pt x="441350" y="2090148"/>
                </a:lnTo>
                <a:lnTo>
                  <a:pt x="406396" y="2061182"/>
                </a:lnTo>
                <a:lnTo>
                  <a:pt x="372510" y="2030804"/>
                </a:lnTo>
                <a:lnTo>
                  <a:pt x="339742" y="1999036"/>
                </a:lnTo>
                <a:lnTo>
                  <a:pt x="308140" y="1965898"/>
                </a:lnTo>
                <a:lnTo>
                  <a:pt x="277753" y="1931412"/>
                </a:lnTo>
                <a:lnTo>
                  <a:pt x="248630" y="1895598"/>
                </a:lnTo>
                <a:lnTo>
                  <a:pt x="220822" y="1858478"/>
                </a:lnTo>
                <a:lnTo>
                  <a:pt x="194375" y="1820071"/>
                </a:lnTo>
                <a:lnTo>
                  <a:pt x="169341" y="1780400"/>
                </a:lnTo>
                <a:lnTo>
                  <a:pt x="145767" y="1739486"/>
                </a:lnTo>
                <a:lnTo>
                  <a:pt x="123703" y="1697349"/>
                </a:lnTo>
                <a:lnTo>
                  <a:pt x="103198" y="1654010"/>
                </a:lnTo>
                <a:lnTo>
                  <a:pt x="84301" y="1609490"/>
                </a:lnTo>
                <a:lnTo>
                  <a:pt x="67220" y="1564243"/>
                </a:lnTo>
                <a:lnTo>
                  <a:pt x="52118" y="1518738"/>
                </a:lnTo>
                <a:lnTo>
                  <a:pt x="38973" y="1473027"/>
                </a:lnTo>
                <a:lnTo>
                  <a:pt x="27764" y="1427156"/>
                </a:lnTo>
                <a:lnTo>
                  <a:pt x="18471" y="1381177"/>
                </a:lnTo>
                <a:lnTo>
                  <a:pt x="11072" y="1335136"/>
                </a:lnTo>
                <a:lnTo>
                  <a:pt x="5546" y="1289085"/>
                </a:lnTo>
                <a:lnTo>
                  <a:pt x="1873" y="1243071"/>
                </a:lnTo>
                <a:lnTo>
                  <a:pt x="31" y="1197145"/>
                </a:lnTo>
                <a:lnTo>
                  <a:pt x="0" y="1151354"/>
                </a:lnTo>
                <a:lnTo>
                  <a:pt x="1757" y="1105748"/>
                </a:lnTo>
                <a:lnTo>
                  <a:pt x="5284" y="1060376"/>
                </a:lnTo>
                <a:lnTo>
                  <a:pt x="10557" y="1015287"/>
                </a:lnTo>
                <a:lnTo>
                  <a:pt x="17557" y="970530"/>
                </a:lnTo>
                <a:lnTo>
                  <a:pt x="26263" y="926155"/>
                </a:lnTo>
                <a:lnTo>
                  <a:pt x="36653" y="882210"/>
                </a:lnTo>
                <a:lnTo>
                  <a:pt x="48706" y="838744"/>
                </a:lnTo>
                <a:lnTo>
                  <a:pt x="62402" y="795807"/>
                </a:lnTo>
                <a:lnTo>
                  <a:pt x="77719" y="753447"/>
                </a:lnTo>
                <a:lnTo>
                  <a:pt x="94637" y="711714"/>
                </a:lnTo>
                <a:lnTo>
                  <a:pt x="113134" y="670656"/>
                </a:lnTo>
                <a:lnTo>
                  <a:pt x="133190" y="630324"/>
                </a:lnTo>
                <a:lnTo>
                  <a:pt x="154783" y="590765"/>
                </a:lnTo>
                <a:lnTo>
                  <a:pt x="177893" y="552028"/>
                </a:lnTo>
                <a:lnTo>
                  <a:pt x="202498" y="514164"/>
                </a:lnTo>
                <a:lnTo>
                  <a:pt x="228578" y="477221"/>
                </a:lnTo>
                <a:lnTo>
                  <a:pt x="256112" y="441248"/>
                </a:lnTo>
                <a:lnTo>
                  <a:pt x="285078" y="406294"/>
                </a:lnTo>
                <a:lnTo>
                  <a:pt x="315455" y="372408"/>
                </a:lnTo>
                <a:lnTo>
                  <a:pt x="347223" y="339639"/>
                </a:lnTo>
                <a:lnTo>
                  <a:pt x="380361" y="308037"/>
                </a:lnTo>
                <a:lnTo>
                  <a:pt x="414847" y="277650"/>
                </a:lnTo>
                <a:lnTo>
                  <a:pt x="450661" y="248528"/>
                </a:lnTo>
                <a:lnTo>
                  <a:pt x="487782" y="220719"/>
                </a:lnTo>
                <a:lnTo>
                  <a:pt x="526188" y="194273"/>
                </a:lnTo>
                <a:lnTo>
                  <a:pt x="565859" y="169239"/>
                </a:lnTo>
                <a:lnTo>
                  <a:pt x="606774" y="145665"/>
                </a:lnTo>
                <a:lnTo>
                  <a:pt x="648911" y="123601"/>
                </a:lnTo>
                <a:lnTo>
                  <a:pt x="692250" y="103096"/>
                </a:lnTo>
                <a:lnTo>
                  <a:pt x="736769" y="84199"/>
                </a:lnTo>
                <a:lnTo>
                  <a:pt x="783363" y="66662"/>
                </a:lnTo>
                <a:lnTo>
                  <a:pt x="830585" y="51142"/>
                </a:lnTo>
                <a:lnTo>
                  <a:pt x="878367" y="37649"/>
                </a:lnTo>
                <a:lnTo>
                  <a:pt x="926646" y="26198"/>
                </a:lnTo>
                <a:lnTo>
                  <a:pt x="975355" y="16800"/>
                </a:lnTo>
                <a:lnTo>
                  <a:pt x="1024429" y="9469"/>
                </a:lnTo>
                <a:lnTo>
                  <a:pt x="1073801" y="4217"/>
                </a:lnTo>
                <a:lnTo>
                  <a:pt x="1123407" y="1056"/>
                </a:lnTo>
                <a:lnTo>
                  <a:pt x="1173181" y="0"/>
                </a:lnTo>
                <a:lnTo>
                  <a:pt x="1173180" y="1173078"/>
                </a:lnTo>
                <a:lnTo>
                  <a:pt x="1609593" y="2261958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Montserrat" pitchFamily="2" charset="0"/>
            </a:endParaRPr>
          </a:p>
        </p:txBody>
      </p:sp>
      <p:sp>
        <p:nvSpPr>
          <p:cNvPr id="86" name="object 25">
            <a:extLst>
              <a:ext uri="{FF2B5EF4-FFF2-40B4-BE49-F238E27FC236}">
                <a16:creationId xmlns:a16="http://schemas.microsoft.com/office/drawing/2014/main" xmlns="" id="{A9644002-C63D-5101-8A58-630343B9932A}"/>
              </a:ext>
            </a:extLst>
          </p:cNvPr>
          <p:cNvSpPr/>
          <p:nvPr/>
        </p:nvSpPr>
        <p:spPr>
          <a:xfrm>
            <a:off x="4372405" y="2438791"/>
            <a:ext cx="0" cy="247015"/>
          </a:xfrm>
          <a:custGeom>
            <a:avLst/>
            <a:gdLst/>
            <a:ahLst/>
            <a:cxnLst/>
            <a:rect l="l" t="t" r="r" b="b"/>
            <a:pathLst>
              <a:path h="247014">
                <a:moveTo>
                  <a:pt x="0" y="246576"/>
                </a:moveTo>
                <a:lnTo>
                  <a:pt x="0" y="57587"/>
                </a:lnTo>
                <a:lnTo>
                  <a:pt x="0" y="0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>
              <a:latin typeface="Montserrat" pitchFamily="2" charset="0"/>
            </a:endParaRPr>
          </a:p>
        </p:txBody>
      </p:sp>
      <p:sp>
        <p:nvSpPr>
          <p:cNvPr id="87" name="object 26">
            <a:extLst>
              <a:ext uri="{FF2B5EF4-FFF2-40B4-BE49-F238E27FC236}">
                <a16:creationId xmlns:a16="http://schemas.microsoft.com/office/drawing/2014/main" xmlns="" id="{D560E945-3AAC-EA62-E027-463F28FF098E}"/>
              </a:ext>
            </a:extLst>
          </p:cNvPr>
          <p:cNvSpPr/>
          <p:nvPr/>
        </p:nvSpPr>
        <p:spPr>
          <a:xfrm>
            <a:off x="4559134" y="4654810"/>
            <a:ext cx="6985" cy="321945"/>
          </a:xfrm>
          <a:custGeom>
            <a:avLst/>
            <a:gdLst/>
            <a:ahLst/>
            <a:cxnLst/>
            <a:rect l="l" t="t" r="r" b="b"/>
            <a:pathLst>
              <a:path w="6985" h="321945">
                <a:moveTo>
                  <a:pt x="0" y="0"/>
                </a:moveTo>
                <a:lnTo>
                  <a:pt x="6570" y="321854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>
              <a:latin typeface="Montserrat" pitchFamily="2" charset="0"/>
            </a:endParaRPr>
          </a:p>
        </p:txBody>
      </p:sp>
      <p:sp>
        <p:nvSpPr>
          <p:cNvPr id="88" name="object 27">
            <a:extLst>
              <a:ext uri="{FF2B5EF4-FFF2-40B4-BE49-F238E27FC236}">
                <a16:creationId xmlns:a16="http://schemas.microsoft.com/office/drawing/2014/main" xmlns="" id="{25AFFFF8-7EBC-BB06-A924-8123DBA2FE1A}"/>
              </a:ext>
            </a:extLst>
          </p:cNvPr>
          <p:cNvSpPr/>
          <p:nvPr/>
        </p:nvSpPr>
        <p:spPr>
          <a:xfrm>
            <a:off x="2686097" y="3951844"/>
            <a:ext cx="0" cy="763270"/>
          </a:xfrm>
          <a:custGeom>
            <a:avLst/>
            <a:gdLst/>
            <a:ahLst/>
            <a:cxnLst/>
            <a:rect l="l" t="t" r="r" b="b"/>
            <a:pathLst>
              <a:path h="763270">
                <a:moveTo>
                  <a:pt x="0" y="0"/>
                </a:moveTo>
                <a:lnTo>
                  <a:pt x="0" y="705565"/>
                </a:lnTo>
                <a:lnTo>
                  <a:pt x="0" y="763200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>
              <a:latin typeface="Montserrat" pitchFamily="2" charset="0"/>
            </a:endParaRPr>
          </a:p>
        </p:txBody>
      </p:sp>
      <p:sp>
        <p:nvSpPr>
          <p:cNvPr id="89" name="object 28">
            <a:extLst>
              <a:ext uri="{FF2B5EF4-FFF2-40B4-BE49-F238E27FC236}">
                <a16:creationId xmlns:a16="http://schemas.microsoft.com/office/drawing/2014/main" xmlns="" id="{151044AF-F75C-A074-6BD0-71747462FAF4}"/>
              </a:ext>
            </a:extLst>
          </p:cNvPr>
          <p:cNvSpPr txBox="1"/>
          <p:nvPr/>
        </p:nvSpPr>
        <p:spPr>
          <a:xfrm>
            <a:off x="4104997" y="2192085"/>
            <a:ext cx="55118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5" dirty="0">
                <a:latin typeface="Montserrat" pitchFamily="2" charset="0"/>
                <a:cs typeface="Trebuchet MS"/>
              </a:rPr>
              <a:t>3784</a:t>
            </a:r>
            <a:r>
              <a:rPr sz="1000" spc="-155" dirty="0">
                <a:latin typeface="Montserrat" pitchFamily="2" charset="0"/>
                <a:cs typeface="Trebuchet MS"/>
              </a:rPr>
              <a:t>;</a:t>
            </a:r>
            <a:r>
              <a:rPr sz="1000" spc="-5" dirty="0">
                <a:latin typeface="Montserrat" pitchFamily="2" charset="0"/>
                <a:cs typeface="Trebuchet MS"/>
              </a:rPr>
              <a:t> </a:t>
            </a:r>
            <a:r>
              <a:rPr sz="1000" spc="-25" dirty="0">
                <a:latin typeface="Montserrat" pitchFamily="2" charset="0"/>
                <a:cs typeface="Trebuchet MS"/>
              </a:rPr>
              <a:t>15%</a:t>
            </a:r>
            <a:endParaRPr sz="1000">
              <a:latin typeface="Montserrat" pitchFamily="2" charset="0"/>
              <a:cs typeface="Trebuchet MS"/>
            </a:endParaRPr>
          </a:p>
        </p:txBody>
      </p:sp>
      <p:sp>
        <p:nvSpPr>
          <p:cNvPr id="90" name="object 29">
            <a:extLst>
              <a:ext uri="{FF2B5EF4-FFF2-40B4-BE49-F238E27FC236}">
                <a16:creationId xmlns:a16="http://schemas.microsoft.com/office/drawing/2014/main" xmlns="" id="{F124F857-054F-76F4-10B2-3DE677DCE211}"/>
              </a:ext>
            </a:extLst>
          </p:cNvPr>
          <p:cNvSpPr txBox="1"/>
          <p:nvPr/>
        </p:nvSpPr>
        <p:spPr>
          <a:xfrm>
            <a:off x="5094150" y="3577781"/>
            <a:ext cx="59626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15" dirty="0">
                <a:latin typeface="Montserrat" pitchFamily="2" charset="0"/>
                <a:cs typeface="Trebuchet MS"/>
              </a:rPr>
              <a:t>5009</a:t>
            </a:r>
            <a:r>
              <a:rPr sz="1000" spc="-155" dirty="0">
                <a:latin typeface="Montserrat" pitchFamily="2" charset="0"/>
                <a:cs typeface="Trebuchet MS"/>
              </a:rPr>
              <a:t>;</a:t>
            </a:r>
            <a:r>
              <a:rPr sz="1000" spc="-5" dirty="0">
                <a:latin typeface="Montserrat" pitchFamily="2" charset="0"/>
                <a:cs typeface="Trebuchet MS"/>
              </a:rPr>
              <a:t> </a:t>
            </a:r>
            <a:r>
              <a:rPr sz="1000" spc="55" dirty="0">
                <a:latin typeface="Montserrat" pitchFamily="2" charset="0"/>
                <a:cs typeface="Trebuchet MS"/>
              </a:rPr>
              <a:t>20%</a:t>
            </a:r>
            <a:endParaRPr sz="1000" dirty="0">
              <a:latin typeface="Montserrat" pitchFamily="2" charset="0"/>
              <a:cs typeface="Trebuchet MS"/>
            </a:endParaRPr>
          </a:p>
        </p:txBody>
      </p:sp>
      <p:sp>
        <p:nvSpPr>
          <p:cNvPr id="91" name="object 30">
            <a:extLst>
              <a:ext uri="{FF2B5EF4-FFF2-40B4-BE49-F238E27FC236}">
                <a16:creationId xmlns:a16="http://schemas.microsoft.com/office/drawing/2014/main" xmlns="" id="{FDBCF307-35F4-1E15-18F8-B808A02C32B0}"/>
              </a:ext>
            </a:extLst>
          </p:cNvPr>
          <p:cNvSpPr txBox="1"/>
          <p:nvPr/>
        </p:nvSpPr>
        <p:spPr>
          <a:xfrm>
            <a:off x="4574656" y="4764597"/>
            <a:ext cx="59436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latin typeface="Montserrat" pitchFamily="2" charset="0"/>
                <a:cs typeface="Trebuchet MS"/>
              </a:rPr>
              <a:t>2247,2</a:t>
            </a:r>
            <a:r>
              <a:rPr sz="1000" spc="-155" dirty="0">
                <a:latin typeface="Montserrat" pitchFamily="2" charset="0"/>
                <a:cs typeface="Trebuchet MS"/>
              </a:rPr>
              <a:t>;</a:t>
            </a:r>
            <a:r>
              <a:rPr sz="1000" spc="-5" dirty="0">
                <a:latin typeface="Montserrat" pitchFamily="2" charset="0"/>
                <a:cs typeface="Trebuchet MS"/>
              </a:rPr>
              <a:t> </a:t>
            </a:r>
            <a:r>
              <a:rPr sz="1000" spc="65" dirty="0">
                <a:latin typeface="Montserrat" pitchFamily="2" charset="0"/>
                <a:cs typeface="Trebuchet MS"/>
              </a:rPr>
              <a:t>9%</a:t>
            </a:r>
            <a:endParaRPr sz="1000">
              <a:latin typeface="Montserrat" pitchFamily="2" charset="0"/>
              <a:cs typeface="Trebuchet MS"/>
            </a:endParaRPr>
          </a:p>
        </p:txBody>
      </p:sp>
      <p:sp>
        <p:nvSpPr>
          <p:cNvPr id="92" name="object 31">
            <a:extLst>
              <a:ext uri="{FF2B5EF4-FFF2-40B4-BE49-F238E27FC236}">
                <a16:creationId xmlns:a16="http://schemas.microsoft.com/office/drawing/2014/main" xmlns="" id="{31D43A4B-9A63-1B4C-0A84-7D27B2B6550D}"/>
              </a:ext>
            </a:extLst>
          </p:cNvPr>
          <p:cNvSpPr txBox="1"/>
          <p:nvPr/>
        </p:nvSpPr>
        <p:spPr>
          <a:xfrm>
            <a:off x="2427215" y="4688397"/>
            <a:ext cx="4591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spc="-60" dirty="0">
                <a:latin typeface="Montserrat" pitchFamily="2" charset="0"/>
                <a:cs typeface="Trebuchet MS"/>
              </a:rPr>
              <a:t>14089,3;</a:t>
            </a:r>
            <a:endParaRPr sz="1000">
              <a:latin typeface="Montserrat" pitchFamily="2" charset="0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000" spc="45" dirty="0">
                <a:latin typeface="Montserrat" pitchFamily="2" charset="0"/>
                <a:cs typeface="Trebuchet MS"/>
              </a:rPr>
              <a:t>56%</a:t>
            </a:r>
            <a:endParaRPr sz="1000">
              <a:latin typeface="Montserrat" pitchFamily="2" charset="0"/>
              <a:cs typeface="Trebuchet MS"/>
            </a:endParaRPr>
          </a:p>
        </p:txBody>
      </p:sp>
      <p:grpSp>
        <p:nvGrpSpPr>
          <p:cNvPr id="93" name="object 32">
            <a:extLst>
              <a:ext uri="{FF2B5EF4-FFF2-40B4-BE49-F238E27FC236}">
                <a16:creationId xmlns:a16="http://schemas.microsoft.com/office/drawing/2014/main" xmlns="" id="{46E83585-7D91-3B63-12F0-7979B8DC4EE6}"/>
              </a:ext>
            </a:extLst>
          </p:cNvPr>
          <p:cNvGrpSpPr/>
          <p:nvPr/>
        </p:nvGrpSpPr>
        <p:grpSpPr>
          <a:xfrm>
            <a:off x="2859462" y="5835137"/>
            <a:ext cx="66675" cy="732790"/>
            <a:chOff x="1146409" y="5609519"/>
            <a:chExt cx="66675" cy="732790"/>
          </a:xfrm>
        </p:grpSpPr>
        <p:sp>
          <p:nvSpPr>
            <p:cNvPr id="94" name="object 33">
              <a:extLst>
                <a:ext uri="{FF2B5EF4-FFF2-40B4-BE49-F238E27FC236}">
                  <a16:creationId xmlns:a16="http://schemas.microsoft.com/office/drawing/2014/main" xmlns="" id="{BDAD65D6-9E63-114C-CE4C-BD63DFC20E0E}"/>
                </a:ext>
              </a:extLst>
            </p:cNvPr>
            <p:cNvSpPr/>
            <p:nvPr/>
          </p:nvSpPr>
          <p:spPr>
            <a:xfrm>
              <a:off x="1146409" y="5609519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>
                  <a:moveTo>
                    <a:pt x="66293" y="0"/>
                  </a:moveTo>
                  <a:lnTo>
                    <a:pt x="0" y="0"/>
                  </a:lnTo>
                  <a:lnTo>
                    <a:pt x="0" y="66293"/>
                  </a:lnTo>
                  <a:lnTo>
                    <a:pt x="66293" y="66293"/>
                  </a:lnTo>
                  <a:lnTo>
                    <a:pt x="66293" y="0"/>
                  </a:lnTo>
                  <a:close/>
                </a:path>
              </a:pathLst>
            </a:custGeom>
            <a:solidFill>
              <a:srgbClr val="DAEF14"/>
            </a:solidFill>
          </p:spPr>
          <p:txBody>
            <a:bodyPr wrap="square" lIns="0" tIns="0" rIns="0" bIns="0" rtlCol="0"/>
            <a:lstStyle/>
            <a:p>
              <a:endParaRPr>
                <a:latin typeface="Montserrat" pitchFamily="2" charset="0"/>
              </a:endParaRPr>
            </a:p>
          </p:txBody>
        </p:sp>
        <p:sp>
          <p:nvSpPr>
            <p:cNvPr id="95" name="object 34">
              <a:extLst>
                <a:ext uri="{FF2B5EF4-FFF2-40B4-BE49-F238E27FC236}">
                  <a16:creationId xmlns:a16="http://schemas.microsoft.com/office/drawing/2014/main" xmlns="" id="{FD903296-8232-B566-E71E-0A662081FF78}"/>
                </a:ext>
              </a:extLst>
            </p:cNvPr>
            <p:cNvSpPr/>
            <p:nvPr/>
          </p:nvSpPr>
          <p:spPr>
            <a:xfrm>
              <a:off x="1146409" y="5831565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>
                  <a:moveTo>
                    <a:pt x="66293" y="0"/>
                  </a:moveTo>
                  <a:lnTo>
                    <a:pt x="0" y="0"/>
                  </a:lnTo>
                  <a:lnTo>
                    <a:pt x="0" y="66294"/>
                  </a:lnTo>
                  <a:lnTo>
                    <a:pt x="66293" y="66294"/>
                  </a:lnTo>
                  <a:lnTo>
                    <a:pt x="66293" y="0"/>
                  </a:lnTo>
                  <a:close/>
                </a:path>
              </a:pathLst>
            </a:custGeom>
            <a:solidFill>
              <a:srgbClr val="CCCCFF"/>
            </a:solidFill>
          </p:spPr>
          <p:txBody>
            <a:bodyPr wrap="square" lIns="0" tIns="0" rIns="0" bIns="0" rtlCol="0"/>
            <a:lstStyle/>
            <a:p>
              <a:endParaRPr>
                <a:latin typeface="Montserrat" pitchFamily="2" charset="0"/>
              </a:endParaRPr>
            </a:p>
          </p:txBody>
        </p:sp>
        <p:sp>
          <p:nvSpPr>
            <p:cNvPr id="96" name="object 35">
              <a:extLst>
                <a:ext uri="{FF2B5EF4-FFF2-40B4-BE49-F238E27FC236}">
                  <a16:creationId xmlns:a16="http://schemas.microsoft.com/office/drawing/2014/main" xmlns="" id="{F5868A82-BD83-103C-EF88-26357866C0E1}"/>
                </a:ext>
              </a:extLst>
            </p:cNvPr>
            <p:cNvSpPr/>
            <p:nvPr/>
          </p:nvSpPr>
          <p:spPr>
            <a:xfrm>
              <a:off x="1146409" y="6053611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>
                  <a:moveTo>
                    <a:pt x="66293" y="0"/>
                  </a:moveTo>
                  <a:lnTo>
                    <a:pt x="0" y="0"/>
                  </a:lnTo>
                  <a:lnTo>
                    <a:pt x="0" y="66294"/>
                  </a:lnTo>
                  <a:lnTo>
                    <a:pt x="66293" y="66294"/>
                  </a:lnTo>
                  <a:lnTo>
                    <a:pt x="66293" y="0"/>
                  </a:lnTo>
                  <a:close/>
                </a:path>
              </a:pathLst>
            </a:custGeom>
            <a:solidFill>
              <a:srgbClr val="BF89FE"/>
            </a:solidFill>
          </p:spPr>
          <p:txBody>
            <a:bodyPr wrap="square" lIns="0" tIns="0" rIns="0" bIns="0" rtlCol="0"/>
            <a:lstStyle/>
            <a:p>
              <a:endParaRPr>
                <a:latin typeface="Montserrat" pitchFamily="2" charset="0"/>
              </a:endParaRPr>
            </a:p>
          </p:txBody>
        </p:sp>
        <p:sp>
          <p:nvSpPr>
            <p:cNvPr id="97" name="object 36">
              <a:extLst>
                <a:ext uri="{FF2B5EF4-FFF2-40B4-BE49-F238E27FC236}">
                  <a16:creationId xmlns:a16="http://schemas.microsoft.com/office/drawing/2014/main" xmlns="" id="{46F71275-E7A4-4B89-2AAE-A073AB4714C7}"/>
                </a:ext>
              </a:extLst>
            </p:cNvPr>
            <p:cNvSpPr/>
            <p:nvPr/>
          </p:nvSpPr>
          <p:spPr>
            <a:xfrm>
              <a:off x="1146409" y="6275657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>
                  <a:moveTo>
                    <a:pt x="66293" y="0"/>
                  </a:moveTo>
                  <a:lnTo>
                    <a:pt x="0" y="0"/>
                  </a:lnTo>
                  <a:lnTo>
                    <a:pt x="0" y="66294"/>
                  </a:lnTo>
                  <a:lnTo>
                    <a:pt x="66293" y="66294"/>
                  </a:lnTo>
                  <a:lnTo>
                    <a:pt x="66293" y="0"/>
                  </a:lnTo>
                  <a:close/>
                </a:path>
              </a:pathLst>
            </a:custGeom>
            <a:solidFill>
              <a:srgbClr val="9361DF"/>
            </a:solidFill>
          </p:spPr>
          <p:txBody>
            <a:bodyPr wrap="square" lIns="0" tIns="0" rIns="0" bIns="0" rtlCol="0"/>
            <a:lstStyle/>
            <a:p>
              <a:endParaRPr>
                <a:latin typeface="Montserrat" pitchFamily="2" charset="0"/>
              </a:endParaRPr>
            </a:p>
          </p:txBody>
        </p:sp>
      </p:grpSp>
      <p:sp>
        <p:nvSpPr>
          <p:cNvPr id="98" name="object 37">
            <a:extLst>
              <a:ext uri="{FF2B5EF4-FFF2-40B4-BE49-F238E27FC236}">
                <a16:creationId xmlns:a16="http://schemas.microsoft.com/office/drawing/2014/main" xmlns="" id="{6ADA6BD9-0C33-355E-310C-94B446E13EC6}"/>
              </a:ext>
            </a:extLst>
          </p:cNvPr>
          <p:cNvSpPr txBox="1"/>
          <p:nvPr/>
        </p:nvSpPr>
        <p:spPr>
          <a:xfrm>
            <a:off x="2941440" y="5697285"/>
            <a:ext cx="2500567" cy="8937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9215">
              <a:lnSpc>
                <a:spcPct val="144000"/>
              </a:lnSpc>
              <a:spcBef>
                <a:spcPts val="100"/>
              </a:spcBef>
            </a:pPr>
            <a:r>
              <a:rPr sz="1000" spc="10" dirty="0">
                <a:latin typeface="Montserrat" pitchFamily="2" charset="0"/>
                <a:cs typeface="Trebuchet MS"/>
              </a:rPr>
              <a:t>Не </a:t>
            </a:r>
            <a:r>
              <a:rPr sz="1000" spc="-20" dirty="0">
                <a:latin typeface="Montserrat" pitchFamily="2" charset="0"/>
                <a:cs typeface="Trebuchet MS"/>
              </a:rPr>
              <a:t>требуется </a:t>
            </a:r>
            <a:r>
              <a:rPr sz="1000" dirty="0" err="1">
                <a:latin typeface="Montserrat" pitchFamily="2" charset="0"/>
                <a:cs typeface="Trebuchet MS"/>
              </a:rPr>
              <a:t>ремонта</a:t>
            </a:r>
            <a:r>
              <a:rPr sz="1000" dirty="0">
                <a:latin typeface="Montserrat" pitchFamily="2" charset="0"/>
                <a:cs typeface="Trebuchet MS"/>
              </a:rPr>
              <a:t> </a:t>
            </a:r>
            <a:r>
              <a:rPr sz="1000" spc="5" dirty="0">
                <a:latin typeface="Montserrat" pitchFamily="2" charset="0"/>
                <a:cs typeface="Trebuchet MS"/>
              </a:rPr>
              <a:t> </a:t>
            </a:r>
            <a:endParaRPr lang="ru-RU" sz="1000" spc="5" dirty="0">
              <a:latin typeface="Montserrat" pitchFamily="2" charset="0"/>
              <a:cs typeface="Trebuchet MS"/>
            </a:endParaRPr>
          </a:p>
          <a:p>
            <a:pPr marL="12700" marR="69215">
              <a:lnSpc>
                <a:spcPct val="144000"/>
              </a:lnSpc>
              <a:spcBef>
                <a:spcPts val="100"/>
              </a:spcBef>
            </a:pPr>
            <a:r>
              <a:rPr sz="1000" spc="-30" dirty="0" err="1">
                <a:latin typeface="Montserrat" pitchFamily="2" charset="0"/>
                <a:cs typeface="Trebuchet MS"/>
              </a:rPr>
              <a:t>Требуется</a:t>
            </a:r>
            <a:r>
              <a:rPr sz="1000" spc="-20" dirty="0">
                <a:latin typeface="Montserrat" pitchFamily="2" charset="0"/>
                <a:cs typeface="Trebuchet MS"/>
              </a:rPr>
              <a:t> капитальный</a:t>
            </a:r>
            <a:r>
              <a:rPr sz="1000" spc="-10" dirty="0">
                <a:latin typeface="Montserrat" pitchFamily="2" charset="0"/>
                <a:cs typeface="Trebuchet MS"/>
              </a:rPr>
              <a:t> ремонт</a:t>
            </a:r>
            <a:endParaRPr sz="1000" dirty="0">
              <a:latin typeface="Montserrat" pitchFamily="2" charset="0"/>
              <a:cs typeface="Trebuchet MS"/>
            </a:endParaRPr>
          </a:p>
          <a:p>
            <a:pPr marL="12700" marR="5080">
              <a:lnSpc>
                <a:spcPct val="146000"/>
              </a:lnSpc>
            </a:pPr>
            <a:r>
              <a:rPr sz="1000" spc="-30" dirty="0">
                <a:latin typeface="Montserrat" pitchFamily="2" charset="0"/>
                <a:cs typeface="Trebuchet MS"/>
              </a:rPr>
              <a:t>Требуется</a:t>
            </a:r>
            <a:r>
              <a:rPr sz="1000" spc="-25" dirty="0">
                <a:latin typeface="Montserrat" pitchFamily="2" charset="0"/>
                <a:cs typeface="Trebuchet MS"/>
              </a:rPr>
              <a:t> </a:t>
            </a:r>
            <a:r>
              <a:rPr sz="1000" spc="-35" dirty="0">
                <a:latin typeface="Montserrat" pitchFamily="2" charset="0"/>
                <a:cs typeface="Trebuchet MS"/>
              </a:rPr>
              <a:t>косметический</a:t>
            </a:r>
            <a:r>
              <a:rPr sz="1000" spc="-25" dirty="0">
                <a:latin typeface="Montserrat" pitchFamily="2" charset="0"/>
                <a:cs typeface="Trebuchet MS"/>
              </a:rPr>
              <a:t> </a:t>
            </a:r>
            <a:r>
              <a:rPr sz="1000" spc="-10" dirty="0">
                <a:latin typeface="Montserrat" pitchFamily="2" charset="0"/>
                <a:cs typeface="Trebuchet MS"/>
              </a:rPr>
              <a:t>ремонт </a:t>
            </a:r>
            <a:r>
              <a:rPr sz="1000" spc="-290" dirty="0">
                <a:latin typeface="Montserrat" pitchFamily="2" charset="0"/>
                <a:cs typeface="Trebuchet MS"/>
              </a:rPr>
              <a:t> </a:t>
            </a:r>
            <a:r>
              <a:rPr sz="1000" spc="-30" dirty="0">
                <a:latin typeface="Montserrat" pitchFamily="2" charset="0"/>
                <a:cs typeface="Trebuchet MS"/>
              </a:rPr>
              <a:t>Требуется</a:t>
            </a:r>
            <a:r>
              <a:rPr sz="1000" spc="-10" dirty="0">
                <a:latin typeface="Montserrat" pitchFamily="2" charset="0"/>
                <a:cs typeface="Trebuchet MS"/>
              </a:rPr>
              <a:t> </a:t>
            </a:r>
            <a:r>
              <a:rPr sz="1000" spc="-25" dirty="0">
                <a:latin typeface="Montserrat" pitchFamily="2" charset="0"/>
                <a:cs typeface="Trebuchet MS"/>
              </a:rPr>
              <a:t>реконструкция</a:t>
            </a:r>
            <a:endParaRPr sz="1000" dirty="0">
              <a:latin typeface="Montserrat" pitchFamily="2" charset="0"/>
              <a:cs typeface="Trebuchet MS"/>
            </a:endParaRPr>
          </a:p>
        </p:txBody>
      </p:sp>
      <p:graphicFrame>
        <p:nvGraphicFramePr>
          <p:cNvPr id="99" name="object 38">
            <a:extLst>
              <a:ext uri="{FF2B5EF4-FFF2-40B4-BE49-F238E27FC236}">
                <a16:creationId xmlns:a16="http://schemas.microsoft.com/office/drawing/2014/main" xmlns="" id="{FA4FE6FD-DBA0-38E7-BB3B-6FACD8E6CC2B}"/>
              </a:ext>
            </a:extLst>
          </p:cNvPr>
          <p:cNvGraphicFramePr>
            <a:graphicFrameLocks noGrp="1"/>
          </p:cNvGraphicFramePr>
          <p:nvPr/>
        </p:nvGraphicFramePr>
        <p:xfrm>
          <a:off x="7334824" y="1855879"/>
          <a:ext cx="3213099" cy="11302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0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639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56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0101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69391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Montserrat" pitchFamily="2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5090">
                        <a:lnSpc>
                          <a:spcPct val="100000"/>
                        </a:lnSpc>
                      </a:pPr>
                      <a:endParaRPr sz="900">
                        <a:latin typeface="Montserrat" pitchFamily="2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Montserrat" pitchFamily="2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Montserrat" pitchFamily="2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5551">
                <a:tc>
                  <a:txBody>
                    <a:bodyPr/>
                    <a:lstStyle/>
                    <a:p>
                      <a:pPr marL="19939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5" dirty="0">
                          <a:latin typeface="Montserrat" pitchFamily="2" charset="0"/>
                          <a:cs typeface="Trebuchet MS"/>
                        </a:rPr>
                        <a:t>3784</a:t>
                      </a:r>
                      <a:endParaRPr sz="1000" dirty="0">
                        <a:latin typeface="Montserrat" pitchFamily="2" charset="0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D9D9D9"/>
                      </a:solidFill>
                      <a:prstDash val="solid"/>
                    </a:lnL>
                    <a:solidFill>
                      <a:srgbClr val="DAEF1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45" dirty="0">
                          <a:latin typeface="Montserrat" pitchFamily="2" charset="0"/>
                          <a:cs typeface="Trebuchet MS"/>
                        </a:rPr>
                        <a:t>14089,3</a:t>
                      </a:r>
                      <a:endParaRPr sz="1000">
                        <a:latin typeface="Montserrat" pitchFamily="2" charset="0"/>
                        <a:cs typeface="Trebuchet MS"/>
                      </a:endParaRPr>
                    </a:p>
                  </a:txBody>
                  <a:tcPr marL="0" marR="0" marT="25400" marB="0">
                    <a:solidFill>
                      <a:srgbClr val="9361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8328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Montserrat" pitchFamily="2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pPr marR="85090">
                        <a:lnSpc>
                          <a:spcPct val="100000"/>
                        </a:lnSpc>
                      </a:pPr>
                      <a:endParaRPr sz="1100">
                        <a:latin typeface="Montserrat" pitchFamily="2" charset="0"/>
                        <a:cs typeface="Times New Roman"/>
                      </a:endParaRPr>
                    </a:p>
                    <a:p>
                      <a:pPr marR="8509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00">
                        <a:latin typeface="Montserrat" pitchFamily="2" charset="0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1000" spc="-50" dirty="0">
                          <a:latin typeface="Montserrat" pitchFamily="2" charset="0"/>
                          <a:cs typeface="Trebuchet MS"/>
                        </a:rPr>
                        <a:t>2247,2</a:t>
                      </a:r>
                      <a:endParaRPr sz="1000">
                        <a:latin typeface="Montserrat" pitchFamily="2" charset="0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Montserrat" pitchFamily="2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Montserrat" pitchFamily="2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000" spc="15" dirty="0">
                          <a:latin typeface="Montserrat" pitchFamily="2" charset="0"/>
                          <a:cs typeface="Trebuchet MS"/>
                        </a:rPr>
                        <a:t>5009</a:t>
                      </a:r>
                      <a:endParaRPr sz="1000">
                        <a:latin typeface="Montserrat" pitchFamily="2" charset="0"/>
                        <a:cs typeface="Trebuchet MS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8349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Montserrat" pitchFamily="2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D9D9D9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pSp>
        <p:nvGrpSpPr>
          <p:cNvPr id="100" name="object 39">
            <a:extLst>
              <a:ext uri="{FF2B5EF4-FFF2-40B4-BE49-F238E27FC236}">
                <a16:creationId xmlns:a16="http://schemas.microsoft.com/office/drawing/2014/main" xmlns="" id="{9E469917-2060-C300-9205-C046C169379D}"/>
              </a:ext>
            </a:extLst>
          </p:cNvPr>
          <p:cNvGrpSpPr/>
          <p:nvPr/>
        </p:nvGrpSpPr>
        <p:grpSpPr>
          <a:xfrm>
            <a:off x="8214437" y="2593913"/>
            <a:ext cx="564515" cy="228600"/>
            <a:chOff x="6501384" y="2368295"/>
            <a:chExt cx="564515" cy="228600"/>
          </a:xfrm>
        </p:grpSpPr>
        <p:sp>
          <p:nvSpPr>
            <p:cNvPr id="101" name="object 40">
              <a:extLst>
                <a:ext uri="{FF2B5EF4-FFF2-40B4-BE49-F238E27FC236}">
                  <a16:creationId xmlns:a16="http://schemas.microsoft.com/office/drawing/2014/main" xmlns="" id="{14BE66BE-9102-CF77-D7F4-47F9D4E8C8AB}"/>
                </a:ext>
              </a:extLst>
            </p:cNvPr>
            <p:cNvSpPr/>
            <p:nvPr/>
          </p:nvSpPr>
          <p:spPr>
            <a:xfrm>
              <a:off x="6501384" y="2368295"/>
              <a:ext cx="390525" cy="228600"/>
            </a:xfrm>
            <a:custGeom>
              <a:avLst/>
              <a:gdLst/>
              <a:ahLst/>
              <a:cxnLst/>
              <a:rect l="l" t="t" r="r" b="b"/>
              <a:pathLst>
                <a:path w="390525" h="228600">
                  <a:moveTo>
                    <a:pt x="390143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390143" y="228600"/>
                  </a:lnTo>
                  <a:lnTo>
                    <a:pt x="390143" y="0"/>
                  </a:lnTo>
                  <a:close/>
                </a:path>
              </a:pathLst>
            </a:custGeom>
            <a:solidFill>
              <a:srgbClr val="CC99FF"/>
            </a:solidFill>
          </p:spPr>
          <p:txBody>
            <a:bodyPr wrap="square" lIns="0" tIns="0" rIns="0" bIns="0" rtlCol="0"/>
            <a:lstStyle/>
            <a:p>
              <a:endParaRPr>
                <a:latin typeface="Montserrat" pitchFamily="2" charset="0"/>
              </a:endParaRPr>
            </a:p>
          </p:txBody>
        </p:sp>
        <p:sp>
          <p:nvSpPr>
            <p:cNvPr id="102" name="object 41">
              <a:extLst>
                <a:ext uri="{FF2B5EF4-FFF2-40B4-BE49-F238E27FC236}">
                  <a16:creationId xmlns:a16="http://schemas.microsoft.com/office/drawing/2014/main" xmlns="" id="{7684E28B-47DD-C775-638F-94CE3341D8FA}"/>
                </a:ext>
              </a:extLst>
            </p:cNvPr>
            <p:cNvSpPr/>
            <p:nvPr/>
          </p:nvSpPr>
          <p:spPr>
            <a:xfrm>
              <a:off x="6892513" y="2482691"/>
              <a:ext cx="173355" cy="0"/>
            </a:xfrm>
            <a:custGeom>
              <a:avLst/>
              <a:gdLst/>
              <a:ahLst/>
              <a:cxnLst/>
              <a:rect l="l" t="t" r="r" b="b"/>
              <a:pathLst>
                <a:path w="173354">
                  <a:moveTo>
                    <a:pt x="0" y="0"/>
                  </a:moveTo>
                  <a:lnTo>
                    <a:pt x="114839" y="0"/>
                  </a:lnTo>
                  <a:lnTo>
                    <a:pt x="173252" y="0"/>
                  </a:lnTo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ontserrat" pitchFamily="2" charset="0"/>
              </a:endParaRPr>
            </a:p>
          </p:txBody>
        </p:sp>
      </p:grpSp>
      <p:sp>
        <p:nvSpPr>
          <p:cNvPr id="103" name="object 43">
            <a:extLst>
              <a:ext uri="{FF2B5EF4-FFF2-40B4-BE49-F238E27FC236}">
                <a16:creationId xmlns:a16="http://schemas.microsoft.com/office/drawing/2014/main" xmlns="" id="{585F3DC5-AA8A-9208-328E-7B4299E02021}"/>
              </a:ext>
            </a:extLst>
          </p:cNvPr>
          <p:cNvSpPr/>
          <p:nvPr/>
        </p:nvSpPr>
        <p:spPr>
          <a:xfrm>
            <a:off x="10828957" y="1860642"/>
            <a:ext cx="0" cy="1130300"/>
          </a:xfrm>
          <a:custGeom>
            <a:avLst/>
            <a:gdLst/>
            <a:ahLst/>
            <a:cxnLst/>
            <a:rect l="l" t="t" r="r" b="b"/>
            <a:pathLst>
              <a:path h="1130300">
                <a:moveTo>
                  <a:pt x="0" y="0"/>
                </a:moveTo>
                <a:lnTo>
                  <a:pt x="0" y="1130221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>
              <a:latin typeface="Montserrat" pitchFamily="2" charset="0"/>
            </a:endParaRPr>
          </a:p>
        </p:txBody>
      </p:sp>
      <p:sp>
        <p:nvSpPr>
          <p:cNvPr id="104" name="object 44">
            <a:extLst>
              <a:ext uri="{FF2B5EF4-FFF2-40B4-BE49-F238E27FC236}">
                <a16:creationId xmlns:a16="http://schemas.microsoft.com/office/drawing/2014/main" xmlns="" id="{AA56ADC6-65D7-7FC7-0739-6490972A2127}"/>
              </a:ext>
            </a:extLst>
          </p:cNvPr>
          <p:cNvSpPr/>
          <p:nvPr/>
        </p:nvSpPr>
        <p:spPr>
          <a:xfrm>
            <a:off x="5884409" y="3377297"/>
            <a:ext cx="66675" cy="66675"/>
          </a:xfrm>
          <a:custGeom>
            <a:avLst/>
            <a:gdLst/>
            <a:ahLst/>
            <a:cxnLst/>
            <a:rect l="l" t="t" r="r" b="b"/>
            <a:pathLst>
              <a:path w="66675" h="66675">
                <a:moveTo>
                  <a:pt x="66293" y="0"/>
                </a:moveTo>
                <a:lnTo>
                  <a:pt x="0" y="0"/>
                </a:lnTo>
                <a:lnTo>
                  <a:pt x="0" y="66294"/>
                </a:lnTo>
                <a:lnTo>
                  <a:pt x="66293" y="66294"/>
                </a:lnTo>
                <a:lnTo>
                  <a:pt x="66293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0"/>
            </a:endParaRPr>
          </a:p>
        </p:txBody>
      </p:sp>
      <p:sp>
        <p:nvSpPr>
          <p:cNvPr id="105" name="object 45">
            <a:extLst>
              <a:ext uri="{FF2B5EF4-FFF2-40B4-BE49-F238E27FC236}">
                <a16:creationId xmlns:a16="http://schemas.microsoft.com/office/drawing/2014/main" xmlns="" id="{AF63E069-9F66-9BB6-5603-D9AB7F8D4DAC}"/>
              </a:ext>
            </a:extLst>
          </p:cNvPr>
          <p:cNvSpPr txBox="1"/>
          <p:nvPr/>
        </p:nvSpPr>
        <p:spPr>
          <a:xfrm>
            <a:off x="8058258" y="3042477"/>
            <a:ext cx="48702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Montserrat" pitchFamily="2" charset="0"/>
                <a:cs typeface="Trebuchet MS"/>
              </a:rPr>
              <a:t>5</a:t>
            </a:r>
            <a:r>
              <a:rPr sz="1000" spc="45" dirty="0">
                <a:latin typeface="Montserrat" pitchFamily="2" charset="0"/>
                <a:cs typeface="Trebuchet MS"/>
              </a:rPr>
              <a:t>0</a:t>
            </a:r>
            <a:r>
              <a:rPr sz="1000" spc="70" dirty="0">
                <a:latin typeface="Montserrat" pitchFamily="2" charset="0"/>
                <a:cs typeface="Trebuchet MS"/>
              </a:rPr>
              <a:t>0</a:t>
            </a:r>
            <a:r>
              <a:rPr sz="1000" spc="40" dirty="0">
                <a:latin typeface="Montserrat" pitchFamily="2" charset="0"/>
                <a:cs typeface="Trebuchet MS"/>
              </a:rPr>
              <a:t>0</a:t>
            </a:r>
            <a:endParaRPr sz="1000" dirty="0">
              <a:latin typeface="Montserrat" pitchFamily="2" charset="0"/>
              <a:cs typeface="Trebuchet MS"/>
            </a:endParaRPr>
          </a:p>
        </p:txBody>
      </p:sp>
      <p:sp>
        <p:nvSpPr>
          <p:cNvPr id="106" name="object 46">
            <a:extLst>
              <a:ext uri="{FF2B5EF4-FFF2-40B4-BE49-F238E27FC236}">
                <a16:creationId xmlns:a16="http://schemas.microsoft.com/office/drawing/2014/main" xmlns="" id="{98551E47-578E-EE81-7B71-E322717508DC}"/>
              </a:ext>
            </a:extLst>
          </p:cNvPr>
          <p:cNvSpPr txBox="1"/>
          <p:nvPr/>
        </p:nvSpPr>
        <p:spPr>
          <a:xfrm>
            <a:off x="10640742" y="3042477"/>
            <a:ext cx="57510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5" dirty="0">
                <a:latin typeface="Montserrat" pitchFamily="2" charset="0"/>
                <a:cs typeface="Trebuchet MS"/>
              </a:rPr>
              <a:t>2</a:t>
            </a:r>
            <a:r>
              <a:rPr sz="1000" spc="35" dirty="0">
                <a:latin typeface="Montserrat" pitchFamily="2" charset="0"/>
                <a:cs typeface="Trebuchet MS"/>
              </a:rPr>
              <a:t>0</a:t>
            </a:r>
            <a:r>
              <a:rPr sz="1000" spc="-30" dirty="0">
                <a:latin typeface="Montserrat" pitchFamily="2" charset="0"/>
                <a:cs typeface="Trebuchet MS"/>
              </a:rPr>
              <a:t>0</a:t>
            </a:r>
            <a:r>
              <a:rPr sz="1000" spc="70" dirty="0">
                <a:latin typeface="Montserrat" pitchFamily="2" charset="0"/>
                <a:cs typeface="Trebuchet MS"/>
              </a:rPr>
              <a:t>0</a:t>
            </a:r>
            <a:r>
              <a:rPr sz="1000" spc="40" dirty="0">
                <a:latin typeface="Montserrat" pitchFamily="2" charset="0"/>
                <a:cs typeface="Trebuchet MS"/>
              </a:rPr>
              <a:t>0</a:t>
            </a:r>
            <a:endParaRPr sz="1000" dirty="0">
              <a:latin typeface="Montserrat" pitchFamily="2" charset="0"/>
              <a:cs typeface="Trebuchet MS"/>
            </a:endParaRPr>
          </a:p>
        </p:txBody>
      </p:sp>
      <p:sp>
        <p:nvSpPr>
          <p:cNvPr id="107" name="object 47">
            <a:extLst>
              <a:ext uri="{FF2B5EF4-FFF2-40B4-BE49-F238E27FC236}">
                <a16:creationId xmlns:a16="http://schemas.microsoft.com/office/drawing/2014/main" xmlns="" id="{9A6129A1-59FB-9427-99F0-5B0D02456FA5}"/>
              </a:ext>
            </a:extLst>
          </p:cNvPr>
          <p:cNvSpPr txBox="1"/>
          <p:nvPr/>
        </p:nvSpPr>
        <p:spPr>
          <a:xfrm>
            <a:off x="5797554" y="2603565"/>
            <a:ext cx="144335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latin typeface="Montserrat" pitchFamily="2" charset="0"/>
                <a:cs typeface="Trebuchet MS"/>
              </a:rPr>
              <a:t>Муниципальный</a:t>
            </a:r>
            <a:r>
              <a:rPr sz="1000" spc="-30" dirty="0">
                <a:latin typeface="Montserrat" pitchFamily="2" charset="0"/>
                <a:cs typeface="Trebuchet MS"/>
              </a:rPr>
              <a:t> </a:t>
            </a:r>
            <a:r>
              <a:rPr sz="1000" spc="-15" dirty="0">
                <a:latin typeface="Montserrat" pitchFamily="2" charset="0"/>
                <a:cs typeface="Trebuchet MS"/>
              </a:rPr>
              <a:t>уровень</a:t>
            </a:r>
            <a:endParaRPr sz="1000">
              <a:latin typeface="Montserrat" pitchFamily="2" charset="0"/>
              <a:cs typeface="Trebuchet MS"/>
            </a:endParaRPr>
          </a:p>
        </p:txBody>
      </p:sp>
      <p:sp>
        <p:nvSpPr>
          <p:cNvPr id="108" name="object 48">
            <a:extLst>
              <a:ext uri="{FF2B5EF4-FFF2-40B4-BE49-F238E27FC236}">
                <a16:creationId xmlns:a16="http://schemas.microsoft.com/office/drawing/2014/main" xmlns="" id="{58D5EC07-E107-F676-F2A3-093445D2D831}"/>
              </a:ext>
            </a:extLst>
          </p:cNvPr>
          <p:cNvSpPr txBox="1"/>
          <p:nvPr/>
        </p:nvSpPr>
        <p:spPr>
          <a:xfrm>
            <a:off x="5911599" y="2036638"/>
            <a:ext cx="132905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latin typeface="Montserrat" pitchFamily="2" charset="0"/>
                <a:cs typeface="Trebuchet MS"/>
              </a:rPr>
              <a:t>Региональный</a:t>
            </a:r>
            <a:r>
              <a:rPr sz="1000" spc="-45" dirty="0">
                <a:latin typeface="Montserrat" pitchFamily="2" charset="0"/>
                <a:cs typeface="Trebuchet MS"/>
              </a:rPr>
              <a:t> </a:t>
            </a:r>
            <a:r>
              <a:rPr sz="1000" spc="-15" dirty="0">
                <a:latin typeface="Montserrat" pitchFamily="2" charset="0"/>
                <a:cs typeface="Trebuchet MS"/>
              </a:rPr>
              <a:t>уровень</a:t>
            </a:r>
            <a:endParaRPr sz="1000">
              <a:latin typeface="Montserrat" pitchFamily="2" charset="0"/>
              <a:cs typeface="Trebuchet MS"/>
            </a:endParaRPr>
          </a:p>
        </p:txBody>
      </p:sp>
      <p:sp>
        <p:nvSpPr>
          <p:cNvPr id="109" name="object 49">
            <a:extLst>
              <a:ext uri="{FF2B5EF4-FFF2-40B4-BE49-F238E27FC236}">
                <a16:creationId xmlns:a16="http://schemas.microsoft.com/office/drawing/2014/main" xmlns="" id="{80E4CFD4-DDCA-24F4-DE0E-0D9C9DA777A1}"/>
              </a:ext>
            </a:extLst>
          </p:cNvPr>
          <p:cNvSpPr txBox="1"/>
          <p:nvPr/>
        </p:nvSpPr>
        <p:spPr>
          <a:xfrm>
            <a:off x="6017188" y="3311478"/>
            <a:ext cx="1539957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000" spc="10" dirty="0" err="1">
                <a:latin typeface="Montserrat" pitchFamily="2" charset="0"/>
                <a:cs typeface="Trebuchet MS"/>
              </a:rPr>
              <a:t>Не</a:t>
            </a:r>
            <a:r>
              <a:rPr sz="1000" spc="-30" dirty="0">
                <a:latin typeface="Montserrat" pitchFamily="2" charset="0"/>
                <a:cs typeface="Trebuchet MS"/>
              </a:rPr>
              <a:t> </a:t>
            </a:r>
            <a:r>
              <a:rPr sz="1000" spc="-20" dirty="0">
                <a:latin typeface="Montserrat" pitchFamily="2" charset="0"/>
                <a:cs typeface="Trebuchet MS"/>
              </a:rPr>
              <a:t>требуется</a:t>
            </a:r>
            <a:r>
              <a:rPr sz="1000" spc="-30" dirty="0">
                <a:latin typeface="Montserrat" pitchFamily="2" charset="0"/>
                <a:cs typeface="Trebuchet MS"/>
              </a:rPr>
              <a:t> </a:t>
            </a:r>
            <a:r>
              <a:rPr sz="1000" dirty="0">
                <a:latin typeface="Montserrat" pitchFamily="2" charset="0"/>
                <a:cs typeface="Trebuchet MS"/>
              </a:rPr>
              <a:t>ремонта</a:t>
            </a:r>
          </a:p>
        </p:txBody>
      </p:sp>
      <p:sp>
        <p:nvSpPr>
          <p:cNvPr id="110" name="object 51">
            <a:extLst>
              <a:ext uri="{FF2B5EF4-FFF2-40B4-BE49-F238E27FC236}">
                <a16:creationId xmlns:a16="http://schemas.microsoft.com/office/drawing/2014/main" xmlns="" id="{626BC83E-84AD-0449-2E54-86CAF5013852}"/>
              </a:ext>
            </a:extLst>
          </p:cNvPr>
          <p:cNvSpPr/>
          <p:nvPr/>
        </p:nvSpPr>
        <p:spPr>
          <a:xfrm>
            <a:off x="8446343" y="3329594"/>
            <a:ext cx="66675" cy="66675"/>
          </a:xfrm>
          <a:custGeom>
            <a:avLst/>
            <a:gdLst/>
            <a:ahLst/>
            <a:cxnLst/>
            <a:rect l="l" t="t" r="r" b="b"/>
            <a:pathLst>
              <a:path w="66675" h="66675">
                <a:moveTo>
                  <a:pt x="66294" y="0"/>
                </a:moveTo>
                <a:lnTo>
                  <a:pt x="0" y="0"/>
                </a:lnTo>
                <a:lnTo>
                  <a:pt x="0" y="66294"/>
                </a:lnTo>
                <a:lnTo>
                  <a:pt x="66294" y="66294"/>
                </a:lnTo>
                <a:lnTo>
                  <a:pt x="66294" y="0"/>
                </a:lnTo>
                <a:close/>
              </a:path>
            </a:pathLst>
          </a:custGeom>
          <a:solidFill>
            <a:srgbClr val="CCCCFF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0"/>
            </a:endParaRPr>
          </a:p>
        </p:txBody>
      </p:sp>
      <p:sp>
        <p:nvSpPr>
          <p:cNvPr id="111" name="object 52">
            <a:extLst>
              <a:ext uri="{FF2B5EF4-FFF2-40B4-BE49-F238E27FC236}">
                <a16:creationId xmlns:a16="http://schemas.microsoft.com/office/drawing/2014/main" xmlns="" id="{74BBDE8A-6B4C-7FEE-3A1D-BEB8F95A32CC}"/>
              </a:ext>
            </a:extLst>
          </p:cNvPr>
          <p:cNvSpPr/>
          <p:nvPr/>
        </p:nvSpPr>
        <p:spPr>
          <a:xfrm>
            <a:off x="5884410" y="3561687"/>
            <a:ext cx="66675" cy="66675"/>
          </a:xfrm>
          <a:custGeom>
            <a:avLst/>
            <a:gdLst/>
            <a:ahLst/>
            <a:cxnLst/>
            <a:rect l="l" t="t" r="r" b="b"/>
            <a:pathLst>
              <a:path w="66675" h="66675">
                <a:moveTo>
                  <a:pt x="66293" y="0"/>
                </a:moveTo>
                <a:lnTo>
                  <a:pt x="0" y="0"/>
                </a:lnTo>
                <a:lnTo>
                  <a:pt x="0" y="66294"/>
                </a:lnTo>
                <a:lnTo>
                  <a:pt x="66293" y="66294"/>
                </a:lnTo>
                <a:lnTo>
                  <a:pt x="66293" y="0"/>
                </a:lnTo>
                <a:close/>
              </a:path>
            </a:pathLst>
          </a:custGeom>
          <a:solidFill>
            <a:srgbClr val="CC99FF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0"/>
            </a:endParaRPr>
          </a:p>
        </p:txBody>
      </p:sp>
      <p:sp>
        <p:nvSpPr>
          <p:cNvPr id="112" name="object 53">
            <a:extLst>
              <a:ext uri="{FF2B5EF4-FFF2-40B4-BE49-F238E27FC236}">
                <a16:creationId xmlns:a16="http://schemas.microsoft.com/office/drawing/2014/main" xmlns="" id="{55E6DD74-9D24-8485-EBE1-BA1B06828D13}"/>
              </a:ext>
            </a:extLst>
          </p:cNvPr>
          <p:cNvSpPr txBox="1"/>
          <p:nvPr/>
        </p:nvSpPr>
        <p:spPr>
          <a:xfrm>
            <a:off x="6017188" y="3488894"/>
            <a:ext cx="225869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0" dirty="0">
                <a:latin typeface="Montserrat" pitchFamily="2" charset="0"/>
                <a:cs typeface="Trebuchet MS"/>
              </a:rPr>
              <a:t>Требуется</a:t>
            </a:r>
            <a:r>
              <a:rPr sz="1000" spc="-25" dirty="0">
                <a:latin typeface="Montserrat" pitchFamily="2" charset="0"/>
                <a:cs typeface="Trebuchet MS"/>
              </a:rPr>
              <a:t> </a:t>
            </a:r>
            <a:r>
              <a:rPr sz="1000" spc="-35" dirty="0">
                <a:latin typeface="Montserrat" pitchFamily="2" charset="0"/>
                <a:cs typeface="Trebuchet MS"/>
              </a:rPr>
              <a:t>косметический</a:t>
            </a:r>
            <a:r>
              <a:rPr sz="1000" spc="-20" dirty="0">
                <a:latin typeface="Montserrat" pitchFamily="2" charset="0"/>
                <a:cs typeface="Trebuchet MS"/>
              </a:rPr>
              <a:t> </a:t>
            </a:r>
            <a:r>
              <a:rPr sz="1000" spc="-10" dirty="0">
                <a:latin typeface="Montserrat" pitchFamily="2" charset="0"/>
                <a:cs typeface="Trebuchet MS"/>
              </a:rPr>
              <a:t>ремонт</a:t>
            </a:r>
            <a:endParaRPr sz="1000" dirty="0">
              <a:latin typeface="Montserrat" pitchFamily="2" charset="0"/>
              <a:cs typeface="Trebuchet MS"/>
            </a:endParaRPr>
          </a:p>
        </p:txBody>
      </p:sp>
      <p:sp>
        <p:nvSpPr>
          <p:cNvPr id="113" name="object 54">
            <a:extLst>
              <a:ext uri="{FF2B5EF4-FFF2-40B4-BE49-F238E27FC236}">
                <a16:creationId xmlns:a16="http://schemas.microsoft.com/office/drawing/2014/main" xmlns="" id="{77945187-AE37-417C-4262-2F8D66419FF9}"/>
              </a:ext>
            </a:extLst>
          </p:cNvPr>
          <p:cNvSpPr/>
          <p:nvPr/>
        </p:nvSpPr>
        <p:spPr>
          <a:xfrm>
            <a:off x="8446343" y="3555017"/>
            <a:ext cx="66675" cy="66675"/>
          </a:xfrm>
          <a:custGeom>
            <a:avLst/>
            <a:gdLst/>
            <a:ahLst/>
            <a:cxnLst/>
            <a:rect l="l" t="t" r="r" b="b"/>
            <a:pathLst>
              <a:path w="66675" h="66675">
                <a:moveTo>
                  <a:pt x="66294" y="0"/>
                </a:moveTo>
                <a:lnTo>
                  <a:pt x="0" y="0"/>
                </a:lnTo>
                <a:lnTo>
                  <a:pt x="0" y="66294"/>
                </a:lnTo>
                <a:lnTo>
                  <a:pt x="66294" y="66294"/>
                </a:lnTo>
                <a:lnTo>
                  <a:pt x="66294" y="0"/>
                </a:lnTo>
                <a:close/>
              </a:path>
            </a:pathLst>
          </a:custGeom>
          <a:solidFill>
            <a:srgbClr val="9361DF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0"/>
            </a:endParaRPr>
          </a:p>
        </p:txBody>
      </p:sp>
      <p:sp>
        <p:nvSpPr>
          <p:cNvPr id="114" name="object 55">
            <a:extLst>
              <a:ext uri="{FF2B5EF4-FFF2-40B4-BE49-F238E27FC236}">
                <a16:creationId xmlns:a16="http://schemas.microsoft.com/office/drawing/2014/main" xmlns="" id="{01110965-88A8-9592-B53B-7CB82CEBB63E}"/>
              </a:ext>
            </a:extLst>
          </p:cNvPr>
          <p:cNvSpPr txBox="1"/>
          <p:nvPr/>
        </p:nvSpPr>
        <p:spPr>
          <a:xfrm>
            <a:off x="8560586" y="3042477"/>
            <a:ext cx="2457188" cy="630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>
              <a:lnSpc>
                <a:spcPct val="100000"/>
              </a:lnSpc>
              <a:spcBef>
                <a:spcPts val="100"/>
              </a:spcBef>
              <a:tabLst>
                <a:tab pos="1235075" algn="l"/>
              </a:tabLst>
            </a:pPr>
            <a:r>
              <a:rPr sz="1000" spc="-15" dirty="0">
                <a:latin typeface="Montserrat" pitchFamily="2" charset="0"/>
                <a:cs typeface="Trebuchet MS"/>
              </a:rPr>
              <a:t>10000	15000</a:t>
            </a:r>
            <a:endParaRPr sz="1000" dirty="0">
              <a:latin typeface="Montserrat" pitchFamily="2" charset="0"/>
              <a:cs typeface="Trebuchet MS"/>
            </a:endParaRPr>
          </a:p>
          <a:p>
            <a:pPr marL="12700" marR="5080">
              <a:lnSpc>
                <a:spcPct val="146000"/>
              </a:lnSpc>
              <a:spcBef>
                <a:spcPts val="285"/>
              </a:spcBef>
            </a:pPr>
            <a:r>
              <a:rPr sz="1000" spc="-30" dirty="0">
                <a:latin typeface="Montserrat" pitchFamily="2" charset="0"/>
                <a:cs typeface="Trebuchet MS"/>
              </a:rPr>
              <a:t>Требуется</a:t>
            </a:r>
            <a:r>
              <a:rPr sz="1000" spc="-20" dirty="0">
                <a:latin typeface="Montserrat" pitchFamily="2" charset="0"/>
                <a:cs typeface="Trebuchet MS"/>
              </a:rPr>
              <a:t> капитальный</a:t>
            </a:r>
            <a:r>
              <a:rPr sz="1000" spc="-10" dirty="0">
                <a:latin typeface="Montserrat" pitchFamily="2" charset="0"/>
                <a:cs typeface="Trebuchet MS"/>
              </a:rPr>
              <a:t> ремонт </a:t>
            </a:r>
            <a:r>
              <a:rPr sz="1000" spc="-290" dirty="0">
                <a:latin typeface="Montserrat" pitchFamily="2" charset="0"/>
                <a:cs typeface="Trebuchet MS"/>
              </a:rPr>
              <a:t> </a:t>
            </a:r>
            <a:r>
              <a:rPr sz="1000" spc="-30" dirty="0">
                <a:latin typeface="Montserrat" pitchFamily="2" charset="0"/>
                <a:cs typeface="Trebuchet MS"/>
              </a:rPr>
              <a:t>Требуется</a:t>
            </a:r>
            <a:r>
              <a:rPr sz="1000" spc="-10" dirty="0">
                <a:latin typeface="Montserrat" pitchFamily="2" charset="0"/>
                <a:cs typeface="Trebuchet MS"/>
              </a:rPr>
              <a:t> </a:t>
            </a:r>
            <a:r>
              <a:rPr sz="1000" spc="-25" dirty="0">
                <a:latin typeface="Montserrat" pitchFamily="2" charset="0"/>
                <a:cs typeface="Trebuchet MS"/>
              </a:rPr>
              <a:t>реконструкция</a:t>
            </a:r>
            <a:endParaRPr sz="1000" dirty="0">
              <a:latin typeface="Montserrat" pitchFamily="2" charset="0"/>
              <a:cs typeface="Trebuchet MS"/>
            </a:endParaRPr>
          </a:p>
        </p:txBody>
      </p:sp>
      <p:grpSp>
        <p:nvGrpSpPr>
          <p:cNvPr id="115" name="object 56">
            <a:extLst>
              <a:ext uri="{FF2B5EF4-FFF2-40B4-BE49-F238E27FC236}">
                <a16:creationId xmlns:a16="http://schemas.microsoft.com/office/drawing/2014/main" xmlns="" id="{705D69B9-25BC-F830-EACD-C1B36EC5607D}"/>
              </a:ext>
            </a:extLst>
          </p:cNvPr>
          <p:cNvGrpSpPr/>
          <p:nvPr/>
        </p:nvGrpSpPr>
        <p:grpSpPr>
          <a:xfrm>
            <a:off x="8854966" y="5011975"/>
            <a:ext cx="706120" cy="1368425"/>
            <a:chOff x="7141913" y="4786357"/>
            <a:chExt cx="706120" cy="1368425"/>
          </a:xfrm>
        </p:grpSpPr>
        <p:sp>
          <p:nvSpPr>
            <p:cNvPr id="116" name="object 57">
              <a:extLst>
                <a:ext uri="{FF2B5EF4-FFF2-40B4-BE49-F238E27FC236}">
                  <a16:creationId xmlns:a16="http://schemas.microsoft.com/office/drawing/2014/main" xmlns="" id="{2A679DE5-952C-612D-A4F0-9A87CBB6CBCF}"/>
                </a:ext>
              </a:extLst>
            </p:cNvPr>
            <p:cNvSpPr/>
            <p:nvPr/>
          </p:nvSpPr>
          <p:spPr>
            <a:xfrm>
              <a:off x="7141913" y="5099303"/>
              <a:ext cx="368935" cy="634365"/>
            </a:xfrm>
            <a:custGeom>
              <a:avLst/>
              <a:gdLst/>
              <a:ahLst/>
              <a:cxnLst/>
              <a:rect l="l" t="t" r="r" b="b"/>
              <a:pathLst>
                <a:path w="368934" h="634364">
                  <a:moveTo>
                    <a:pt x="0" y="633984"/>
                  </a:moveTo>
                  <a:lnTo>
                    <a:pt x="368919" y="633984"/>
                  </a:lnTo>
                </a:path>
                <a:path w="368934" h="634364">
                  <a:moveTo>
                    <a:pt x="0" y="420624"/>
                  </a:moveTo>
                  <a:lnTo>
                    <a:pt x="368919" y="420624"/>
                  </a:lnTo>
                </a:path>
                <a:path w="368934" h="634364">
                  <a:moveTo>
                    <a:pt x="0" y="210312"/>
                  </a:moveTo>
                  <a:lnTo>
                    <a:pt x="368919" y="210312"/>
                  </a:lnTo>
                </a:path>
                <a:path w="368934" h="634364">
                  <a:moveTo>
                    <a:pt x="0" y="0"/>
                  </a:moveTo>
                  <a:lnTo>
                    <a:pt x="368919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ontserrat" pitchFamily="2" charset="0"/>
              </a:endParaRPr>
            </a:p>
          </p:txBody>
        </p:sp>
        <p:sp>
          <p:nvSpPr>
            <p:cNvPr id="117" name="object 58">
              <a:extLst>
                <a:ext uri="{FF2B5EF4-FFF2-40B4-BE49-F238E27FC236}">
                  <a16:creationId xmlns:a16="http://schemas.microsoft.com/office/drawing/2014/main" xmlns="" id="{CF9D1260-4E3E-A37B-7CAC-23ED8515B9F6}"/>
                </a:ext>
              </a:extLst>
            </p:cNvPr>
            <p:cNvSpPr/>
            <p:nvPr/>
          </p:nvSpPr>
          <p:spPr>
            <a:xfrm>
              <a:off x="7510833" y="4786357"/>
              <a:ext cx="337185" cy="1368425"/>
            </a:xfrm>
            <a:custGeom>
              <a:avLst/>
              <a:gdLst/>
              <a:ahLst/>
              <a:cxnLst/>
              <a:rect l="l" t="t" r="r" b="b"/>
              <a:pathLst>
                <a:path w="337184" h="1368425">
                  <a:moveTo>
                    <a:pt x="336911" y="0"/>
                  </a:moveTo>
                  <a:lnTo>
                    <a:pt x="0" y="0"/>
                  </a:lnTo>
                  <a:lnTo>
                    <a:pt x="0" y="1368226"/>
                  </a:lnTo>
                  <a:lnTo>
                    <a:pt x="336911" y="1368226"/>
                  </a:lnTo>
                  <a:lnTo>
                    <a:pt x="336911" y="0"/>
                  </a:lnTo>
                  <a:close/>
                </a:path>
              </a:pathLst>
            </a:custGeom>
            <a:solidFill>
              <a:srgbClr val="BF89FE"/>
            </a:solidFill>
          </p:spPr>
          <p:txBody>
            <a:bodyPr wrap="square" lIns="0" tIns="0" rIns="0" bIns="0" rtlCol="0"/>
            <a:lstStyle/>
            <a:p>
              <a:endParaRPr>
                <a:latin typeface="Montserrat" pitchFamily="2" charset="0"/>
              </a:endParaRPr>
            </a:p>
          </p:txBody>
        </p:sp>
      </p:grpSp>
      <p:sp>
        <p:nvSpPr>
          <p:cNvPr id="118" name="object 59">
            <a:extLst>
              <a:ext uri="{FF2B5EF4-FFF2-40B4-BE49-F238E27FC236}">
                <a16:creationId xmlns:a16="http://schemas.microsoft.com/office/drawing/2014/main" xmlns="" id="{199F0D78-CA94-8E7B-1454-9C83596D737B}"/>
              </a:ext>
            </a:extLst>
          </p:cNvPr>
          <p:cNvSpPr txBox="1"/>
          <p:nvPr/>
        </p:nvSpPr>
        <p:spPr>
          <a:xfrm>
            <a:off x="8842266" y="4395790"/>
            <a:ext cx="217551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59865" algn="l"/>
                <a:tab pos="2161540" algn="l"/>
              </a:tabLst>
            </a:pPr>
            <a:r>
              <a:rPr sz="1000" strike="sngStrike" spc="-5" dirty="0">
                <a:latin typeface="Montserrat" pitchFamily="2" charset="0"/>
                <a:cs typeface="Trebuchet MS"/>
              </a:rPr>
              <a:t> 	</a:t>
            </a:r>
            <a:r>
              <a:rPr sz="1000" strike="sngStrike" spc="-70" dirty="0">
                <a:latin typeface="Montserrat" pitchFamily="2" charset="0"/>
                <a:cs typeface="Trebuchet MS"/>
              </a:rPr>
              <a:t>	</a:t>
            </a:r>
            <a:endParaRPr sz="1000" dirty="0">
              <a:latin typeface="Montserrat" pitchFamily="2" charset="0"/>
              <a:cs typeface="Trebuchet MS"/>
            </a:endParaRPr>
          </a:p>
        </p:txBody>
      </p:sp>
      <p:sp>
        <p:nvSpPr>
          <p:cNvPr id="119" name="object 60">
            <a:extLst>
              <a:ext uri="{FF2B5EF4-FFF2-40B4-BE49-F238E27FC236}">
                <a16:creationId xmlns:a16="http://schemas.microsoft.com/office/drawing/2014/main" xmlns="" id="{9C8E0C5F-9794-C262-AC4A-A6CF8549BD5D}"/>
              </a:ext>
            </a:extLst>
          </p:cNvPr>
          <p:cNvSpPr txBox="1"/>
          <p:nvPr/>
        </p:nvSpPr>
        <p:spPr>
          <a:xfrm>
            <a:off x="8547880" y="4316541"/>
            <a:ext cx="213995" cy="2187137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R="15875" algn="r">
              <a:lnSpc>
                <a:spcPct val="100000"/>
              </a:lnSpc>
              <a:spcBef>
                <a:spcPts val="555"/>
              </a:spcBef>
            </a:pPr>
            <a:r>
              <a:rPr sz="1000" spc="-75" dirty="0">
                <a:latin typeface="Montserrat" pitchFamily="2" charset="0"/>
                <a:cs typeface="Trebuchet MS"/>
              </a:rPr>
              <a:t>180</a:t>
            </a:r>
            <a:endParaRPr sz="1000">
              <a:latin typeface="Montserrat" pitchFamily="2" charset="0"/>
              <a:cs typeface="Trebuchet MS"/>
            </a:endParaRPr>
          </a:p>
          <a:p>
            <a:pPr marR="13970" algn="r">
              <a:lnSpc>
                <a:spcPct val="100000"/>
              </a:lnSpc>
              <a:spcBef>
                <a:spcPts val="455"/>
              </a:spcBef>
            </a:pPr>
            <a:r>
              <a:rPr sz="1000" spc="-75" dirty="0">
                <a:latin typeface="Montserrat" pitchFamily="2" charset="0"/>
                <a:cs typeface="Trebuchet MS"/>
              </a:rPr>
              <a:t>160</a:t>
            </a:r>
            <a:endParaRPr sz="1000">
              <a:latin typeface="Montserrat" pitchFamily="2" charset="0"/>
              <a:cs typeface="Trebuchet MS"/>
            </a:endParaRPr>
          </a:p>
          <a:p>
            <a:pPr marR="5080" algn="r">
              <a:lnSpc>
                <a:spcPct val="100000"/>
              </a:lnSpc>
              <a:spcBef>
                <a:spcPts val="455"/>
              </a:spcBef>
            </a:pPr>
            <a:r>
              <a:rPr sz="1000" spc="-110" dirty="0">
                <a:latin typeface="Montserrat" pitchFamily="2" charset="0"/>
                <a:cs typeface="Trebuchet MS"/>
              </a:rPr>
              <a:t>1</a:t>
            </a:r>
            <a:r>
              <a:rPr sz="1000" spc="-50" dirty="0">
                <a:latin typeface="Montserrat" pitchFamily="2" charset="0"/>
                <a:cs typeface="Trebuchet MS"/>
              </a:rPr>
              <a:t>4</a:t>
            </a:r>
            <a:r>
              <a:rPr sz="1000" spc="40" dirty="0">
                <a:latin typeface="Montserrat" pitchFamily="2" charset="0"/>
                <a:cs typeface="Trebuchet MS"/>
              </a:rPr>
              <a:t>0</a:t>
            </a:r>
            <a:endParaRPr sz="1000">
              <a:latin typeface="Montserrat" pitchFamily="2" charset="0"/>
              <a:cs typeface="Trebuchet MS"/>
            </a:endParaRPr>
          </a:p>
          <a:p>
            <a:pPr marR="11430" algn="r">
              <a:lnSpc>
                <a:spcPct val="100000"/>
              </a:lnSpc>
              <a:spcBef>
                <a:spcPts val="480"/>
              </a:spcBef>
            </a:pPr>
            <a:r>
              <a:rPr sz="1000" spc="-75" dirty="0">
                <a:latin typeface="Montserrat" pitchFamily="2" charset="0"/>
                <a:cs typeface="Trebuchet MS"/>
              </a:rPr>
              <a:t>120</a:t>
            </a:r>
            <a:endParaRPr sz="1000">
              <a:latin typeface="Montserrat" pitchFamily="2" charset="0"/>
              <a:cs typeface="Trebuchet MS"/>
            </a:endParaRPr>
          </a:p>
          <a:p>
            <a:pPr marR="6985" algn="r">
              <a:lnSpc>
                <a:spcPct val="100000"/>
              </a:lnSpc>
              <a:spcBef>
                <a:spcPts val="459"/>
              </a:spcBef>
            </a:pPr>
            <a:r>
              <a:rPr sz="1000" spc="-100" dirty="0">
                <a:latin typeface="Montserrat" pitchFamily="2" charset="0"/>
                <a:cs typeface="Trebuchet MS"/>
              </a:rPr>
              <a:t>1</a:t>
            </a:r>
            <a:r>
              <a:rPr sz="1000" spc="-60" dirty="0">
                <a:latin typeface="Montserrat" pitchFamily="2" charset="0"/>
                <a:cs typeface="Trebuchet MS"/>
              </a:rPr>
              <a:t>0</a:t>
            </a:r>
            <a:r>
              <a:rPr sz="1000" spc="40" dirty="0">
                <a:latin typeface="Montserrat" pitchFamily="2" charset="0"/>
                <a:cs typeface="Trebuchet MS"/>
              </a:rPr>
              <a:t>0</a:t>
            </a:r>
            <a:endParaRPr sz="1000">
              <a:latin typeface="Montserrat" pitchFamily="2" charset="0"/>
              <a:cs typeface="Trebuchet MS"/>
            </a:endParaRPr>
          </a:p>
          <a:p>
            <a:pPr marR="19685" algn="r">
              <a:lnSpc>
                <a:spcPct val="100000"/>
              </a:lnSpc>
              <a:spcBef>
                <a:spcPts val="455"/>
              </a:spcBef>
            </a:pPr>
            <a:r>
              <a:rPr sz="1000" spc="-15" dirty="0">
                <a:latin typeface="Montserrat" pitchFamily="2" charset="0"/>
                <a:cs typeface="Trebuchet MS"/>
              </a:rPr>
              <a:t>80</a:t>
            </a:r>
            <a:endParaRPr sz="1000">
              <a:latin typeface="Montserrat" pitchFamily="2" charset="0"/>
              <a:cs typeface="Trebuchet MS"/>
            </a:endParaRPr>
          </a:p>
          <a:p>
            <a:pPr marR="16510" algn="r">
              <a:lnSpc>
                <a:spcPct val="100000"/>
              </a:lnSpc>
              <a:spcBef>
                <a:spcPts val="480"/>
              </a:spcBef>
            </a:pPr>
            <a:r>
              <a:rPr sz="1000" spc="-5" dirty="0">
                <a:latin typeface="Montserrat" pitchFamily="2" charset="0"/>
                <a:cs typeface="Trebuchet MS"/>
              </a:rPr>
              <a:t>60</a:t>
            </a:r>
            <a:endParaRPr sz="1000">
              <a:latin typeface="Montserrat" pitchFamily="2" charset="0"/>
              <a:cs typeface="Trebuchet MS"/>
            </a:endParaRPr>
          </a:p>
          <a:p>
            <a:pPr marR="22860" algn="r">
              <a:lnSpc>
                <a:spcPct val="100000"/>
              </a:lnSpc>
              <a:spcBef>
                <a:spcPts val="455"/>
              </a:spcBef>
            </a:pPr>
            <a:r>
              <a:rPr sz="1000" spc="-20" dirty="0">
                <a:latin typeface="Montserrat" pitchFamily="2" charset="0"/>
                <a:cs typeface="Trebuchet MS"/>
              </a:rPr>
              <a:t>40</a:t>
            </a:r>
            <a:endParaRPr sz="1000">
              <a:latin typeface="Montserrat" pitchFamily="2" charset="0"/>
              <a:cs typeface="Trebuchet MS"/>
            </a:endParaRPr>
          </a:p>
          <a:p>
            <a:pPr marR="11430" algn="r">
              <a:lnSpc>
                <a:spcPct val="100000"/>
              </a:lnSpc>
              <a:spcBef>
                <a:spcPts val="455"/>
              </a:spcBef>
            </a:pPr>
            <a:r>
              <a:rPr sz="1000" spc="5" dirty="0">
                <a:latin typeface="Montserrat" pitchFamily="2" charset="0"/>
                <a:cs typeface="Trebuchet MS"/>
              </a:rPr>
              <a:t>20</a:t>
            </a:r>
            <a:endParaRPr sz="1000">
              <a:latin typeface="Montserrat" pitchFamily="2" charset="0"/>
              <a:cs typeface="Trebuchet MS"/>
            </a:endParaRPr>
          </a:p>
          <a:p>
            <a:pPr marR="11430" algn="r">
              <a:lnSpc>
                <a:spcPct val="100000"/>
              </a:lnSpc>
              <a:spcBef>
                <a:spcPts val="455"/>
              </a:spcBef>
            </a:pPr>
            <a:r>
              <a:rPr sz="1000" spc="40" dirty="0">
                <a:latin typeface="Montserrat" pitchFamily="2" charset="0"/>
                <a:cs typeface="Trebuchet MS"/>
              </a:rPr>
              <a:t>0</a:t>
            </a:r>
            <a:endParaRPr sz="1000">
              <a:latin typeface="Montserrat" pitchFamily="2" charset="0"/>
              <a:cs typeface="Trebuchet MS"/>
            </a:endParaRPr>
          </a:p>
        </p:txBody>
      </p:sp>
      <p:sp>
        <p:nvSpPr>
          <p:cNvPr id="120" name="object 61">
            <a:extLst>
              <a:ext uri="{FF2B5EF4-FFF2-40B4-BE49-F238E27FC236}">
                <a16:creationId xmlns:a16="http://schemas.microsoft.com/office/drawing/2014/main" xmlns="" id="{CB07F6AE-1EE2-3D96-DEBF-F452CF092136}"/>
              </a:ext>
            </a:extLst>
          </p:cNvPr>
          <p:cNvSpPr txBox="1"/>
          <p:nvPr/>
        </p:nvSpPr>
        <p:spPr>
          <a:xfrm>
            <a:off x="8815728" y="6431853"/>
            <a:ext cx="118959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935" marR="5080" indent="-229870">
              <a:lnSpc>
                <a:spcPct val="100000"/>
              </a:lnSpc>
              <a:spcBef>
                <a:spcPts val="100"/>
              </a:spcBef>
            </a:pPr>
            <a:r>
              <a:rPr sz="1000" spc="-15" dirty="0">
                <a:latin typeface="Montserrat" pitchFamily="2" charset="0"/>
                <a:cs typeface="Trebuchet MS"/>
              </a:rPr>
              <a:t>Муниципальный  уровень</a:t>
            </a:r>
            <a:endParaRPr sz="1000" dirty="0">
              <a:latin typeface="Montserrat" pitchFamily="2" charset="0"/>
              <a:cs typeface="Trebuchet MS"/>
            </a:endParaRPr>
          </a:p>
        </p:txBody>
      </p:sp>
      <p:sp>
        <p:nvSpPr>
          <p:cNvPr id="121" name="object 62">
            <a:extLst>
              <a:ext uri="{FF2B5EF4-FFF2-40B4-BE49-F238E27FC236}">
                <a16:creationId xmlns:a16="http://schemas.microsoft.com/office/drawing/2014/main" xmlns="" id="{DC45BC76-788B-55EC-E528-E89DA77CBF2A}"/>
              </a:ext>
            </a:extLst>
          </p:cNvPr>
          <p:cNvSpPr txBox="1"/>
          <p:nvPr/>
        </p:nvSpPr>
        <p:spPr>
          <a:xfrm>
            <a:off x="10026277" y="6431853"/>
            <a:ext cx="1189591" cy="3257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10185" marR="30480" indent="-172720">
              <a:lnSpc>
                <a:spcPts val="1200"/>
              </a:lnSpc>
              <a:spcBef>
                <a:spcPts val="140"/>
              </a:spcBef>
            </a:pPr>
            <a:r>
              <a:rPr sz="1000" spc="-25" dirty="0">
                <a:latin typeface="Montserrat" pitchFamily="2" charset="0"/>
                <a:cs typeface="Trebuchet MS"/>
              </a:rPr>
              <a:t>Региональный  </a:t>
            </a:r>
            <a:r>
              <a:rPr sz="1000" spc="-15" dirty="0" err="1">
                <a:latin typeface="Montserrat" pitchFamily="2" charset="0"/>
                <a:cs typeface="Trebuchet MS"/>
              </a:rPr>
              <a:t>уровень</a:t>
            </a:r>
            <a:r>
              <a:rPr sz="1000" spc="-200" dirty="0">
                <a:latin typeface="Montserrat" pitchFamily="2" charset="0"/>
                <a:cs typeface="Trebuchet MS"/>
              </a:rPr>
              <a:t> </a:t>
            </a:r>
            <a:endParaRPr sz="1800" baseline="-32407" dirty="0">
              <a:latin typeface="Montserrat" pitchFamily="2" charset="0"/>
              <a:cs typeface="Trebuchet MS"/>
            </a:endParaRPr>
          </a:p>
        </p:txBody>
      </p:sp>
      <p:grpSp>
        <p:nvGrpSpPr>
          <p:cNvPr id="122" name="object 63">
            <a:extLst>
              <a:ext uri="{FF2B5EF4-FFF2-40B4-BE49-F238E27FC236}">
                <a16:creationId xmlns:a16="http://schemas.microsoft.com/office/drawing/2014/main" xmlns="" id="{5B0725E8-CC1F-CA7F-2A64-DD090E683ED0}"/>
              </a:ext>
            </a:extLst>
          </p:cNvPr>
          <p:cNvGrpSpPr/>
          <p:nvPr/>
        </p:nvGrpSpPr>
        <p:grpSpPr>
          <a:xfrm>
            <a:off x="6099876" y="4614738"/>
            <a:ext cx="2133600" cy="1254760"/>
            <a:chOff x="4386823" y="4389120"/>
            <a:chExt cx="2133600" cy="1254760"/>
          </a:xfrm>
        </p:grpSpPr>
        <p:sp>
          <p:nvSpPr>
            <p:cNvPr id="123" name="object 64">
              <a:extLst>
                <a:ext uri="{FF2B5EF4-FFF2-40B4-BE49-F238E27FC236}">
                  <a16:creationId xmlns:a16="http://schemas.microsoft.com/office/drawing/2014/main" xmlns="" id="{FF28BA1D-4C74-5A6C-9A22-CF508177CD70}"/>
                </a:ext>
              </a:extLst>
            </p:cNvPr>
            <p:cNvSpPr/>
            <p:nvPr/>
          </p:nvSpPr>
          <p:spPr>
            <a:xfrm>
              <a:off x="4391586" y="4477512"/>
              <a:ext cx="2124075" cy="929640"/>
            </a:xfrm>
            <a:custGeom>
              <a:avLst/>
              <a:gdLst/>
              <a:ahLst/>
              <a:cxnLst/>
              <a:rect l="l" t="t" r="r" b="b"/>
              <a:pathLst>
                <a:path w="2124075" h="929639">
                  <a:moveTo>
                    <a:pt x="0" y="929640"/>
                  </a:moveTo>
                  <a:lnTo>
                    <a:pt x="253565" y="929640"/>
                  </a:lnTo>
                </a:path>
                <a:path w="2124075" h="929639">
                  <a:moveTo>
                    <a:pt x="808301" y="929640"/>
                  </a:moveTo>
                  <a:lnTo>
                    <a:pt x="1314269" y="929640"/>
                  </a:lnTo>
                </a:path>
                <a:path w="2124075" h="929639">
                  <a:moveTo>
                    <a:pt x="1872053" y="929640"/>
                  </a:moveTo>
                  <a:lnTo>
                    <a:pt x="2123648" y="929640"/>
                  </a:lnTo>
                </a:path>
                <a:path w="2124075" h="929639">
                  <a:moveTo>
                    <a:pt x="0" y="697992"/>
                  </a:moveTo>
                  <a:lnTo>
                    <a:pt x="253565" y="697992"/>
                  </a:lnTo>
                </a:path>
                <a:path w="2124075" h="929639">
                  <a:moveTo>
                    <a:pt x="808301" y="697992"/>
                  </a:moveTo>
                  <a:lnTo>
                    <a:pt x="1314269" y="697992"/>
                  </a:lnTo>
                </a:path>
                <a:path w="2124075" h="929639">
                  <a:moveTo>
                    <a:pt x="0" y="231648"/>
                  </a:moveTo>
                  <a:lnTo>
                    <a:pt x="1314269" y="231648"/>
                  </a:lnTo>
                </a:path>
                <a:path w="2124075" h="929639">
                  <a:moveTo>
                    <a:pt x="0" y="0"/>
                  </a:moveTo>
                  <a:lnTo>
                    <a:pt x="1314269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ontserrat" pitchFamily="2" charset="0"/>
              </a:endParaRPr>
            </a:p>
          </p:txBody>
        </p:sp>
        <p:sp>
          <p:nvSpPr>
            <p:cNvPr id="124" name="object 65">
              <a:extLst>
                <a:ext uri="{FF2B5EF4-FFF2-40B4-BE49-F238E27FC236}">
                  <a16:creationId xmlns:a16="http://schemas.microsoft.com/office/drawing/2014/main" xmlns="" id="{0E1DF732-B33C-2531-5D2D-2435BBE00815}"/>
                </a:ext>
              </a:extLst>
            </p:cNvPr>
            <p:cNvSpPr/>
            <p:nvPr/>
          </p:nvSpPr>
          <p:spPr>
            <a:xfrm>
              <a:off x="4645152" y="4389119"/>
              <a:ext cx="1338580" cy="1250315"/>
            </a:xfrm>
            <a:custGeom>
              <a:avLst/>
              <a:gdLst/>
              <a:ahLst/>
              <a:cxnLst/>
              <a:rect l="l" t="t" r="r" b="b"/>
              <a:pathLst>
                <a:path w="1338579" h="1250314">
                  <a:moveTo>
                    <a:pt x="277368" y="600456"/>
                  </a:moveTo>
                  <a:lnTo>
                    <a:pt x="0" y="600456"/>
                  </a:lnTo>
                  <a:lnTo>
                    <a:pt x="0" y="1249934"/>
                  </a:lnTo>
                  <a:lnTo>
                    <a:pt x="277368" y="1249934"/>
                  </a:lnTo>
                  <a:lnTo>
                    <a:pt x="277368" y="600456"/>
                  </a:lnTo>
                  <a:close/>
                </a:path>
                <a:path w="1338579" h="1250314">
                  <a:moveTo>
                    <a:pt x="1338072" y="0"/>
                  </a:moveTo>
                  <a:lnTo>
                    <a:pt x="1060704" y="0"/>
                  </a:lnTo>
                  <a:lnTo>
                    <a:pt x="1060704" y="1249934"/>
                  </a:lnTo>
                  <a:lnTo>
                    <a:pt x="1338072" y="1249934"/>
                  </a:lnTo>
                  <a:lnTo>
                    <a:pt x="1338072" y="0"/>
                  </a:lnTo>
                  <a:close/>
                </a:path>
              </a:pathLst>
            </a:custGeom>
            <a:solidFill>
              <a:srgbClr val="DAEF14"/>
            </a:solidFill>
          </p:spPr>
          <p:txBody>
            <a:bodyPr wrap="square" lIns="0" tIns="0" rIns="0" bIns="0" rtlCol="0"/>
            <a:lstStyle/>
            <a:p>
              <a:endParaRPr>
                <a:latin typeface="Montserrat" pitchFamily="2" charset="0"/>
              </a:endParaRPr>
            </a:p>
          </p:txBody>
        </p:sp>
        <p:sp>
          <p:nvSpPr>
            <p:cNvPr id="125" name="object 66">
              <a:extLst>
                <a:ext uri="{FF2B5EF4-FFF2-40B4-BE49-F238E27FC236}">
                  <a16:creationId xmlns:a16="http://schemas.microsoft.com/office/drawing/2014/main" xmlns="" id="{FD4C9683-9BE2-07E6-D68E-DD8CEF41BF5F}"/>
                </a:ext>
              </a:extLst>
            </p:cNvPr>
            <p:cNvSpPr/>
            <p:nvPr/>
          </p:nvSpPr>
          <p:spPr>
            <a:xfrm>
              <a:off x="4922520" y="4599431"/>
              <a:ext cx="1341120" cy="1040130"/>
            </a:xfrm>
            <a:custGeom>
              <a:avLst/>
              <a:gdLst/>
              <a:ahLst/>
              <a:cxnLst/>
              <a:rect l="l" t="t" r="r" b="b"/>
              <a:pathLst>
                <a:path w="1341120" h="1040129">
                  <a:moveTo>
                    <a:pt x="277368" y="390144"/>
                  </a:moveTo>
                  <a:lnTo>
                    <a:pt x="0" y="390144"/>
                  </a:lnTo>
                  <a:lnTo>
                    <a:pt x="0" y="1039622"/>
                  </a:lnTo>
                  <a:lnTo>
                    <a:pt x="277368" y="1039622"/>
                  </a:lnTo>
                  <a:lnTo>
                    <a:pt x="277368" y="390144"/>
                  </a:lnTo>
                  <a:close/>
                </a:path>
                <a:path w="1341120" h="1040129">
                  <a:moveTo>
                    <a:pt x="1341120" y="0"/>
                  </a:moveTo>
                  <a:lnTo>
                    <a:pt x="1060704" y="0"/>
                  </a:lnTo>
                  <a:lnTo>
                    <a:pt x="1060704" y="1039622"/>
                  </a:lnTo>
                  <a:lnTo>
                    <a:pt x="1341120" y="1039622"/>
                  </a:lnTo>
                  <a:lnTo>
                    <a:pt x="1341120" y="0"/>
                  </a:lnTo>
                  <a:close/>
                </a:path>
              </a:pathLst>
            </a:custGeom>
            <a:solidFill>
              <a:srgbClr val="BF89FE"/>
            </a:solidFill>
          </p:spPr>
          <p:txBody>
            <a:bodyPr wrap="square" lIns="0" tIns="0" rIns="0" bIns="0" rtlCol="0"/>
            <a:lstStyle/>
            <a:p>
              <a:endParaRPr>
                <a:latin typeface="Montserrat" pitchFamily="2" charset="0"/>
              </a:endParaRPr>
            </a:p>
          </p:txBody>
        </p:sp>
        <p:sp>
          <p:nvSpPr>
            <p:cNvPr id="126" name="object 67">
              <a:extLst>
                <a:ext uri="{FF2B5EF4-FFF2-40B4-BE49-F238E27FC236}">
                  <a16:creationId xmlns:a16="http://schemas.microsoft.com/office/drawing/2014/main" xmlns="" id="{FEE76795-CA18-E547-4FF2-29EEDF817BC0}"/>
                </a:ext>
              </a:extLst>
            </p:cNvPr>
            <p:cNvSpPr/>
            <p:nvPr/>
          </p:nvSpPr>
          <p:spPr>
            <a:xfrm>
              <a:off x="4391586" y="5639052"/>
              <a:ext cx="2124075" cy="0"/>
            </a:xfrm>
            <a:custGeom>
              <a:avLst/>
              <a:gdLst/>
              <a:ahLst/>
              <a:cxnLst/>
              <a:rect l="l" t="t" r="r" b="b"/>
              <a:pathLst>
                <a:path w="2124075">
                  <a:moveTo>
                    <a:pt x="0" y="0"/>
                  </a:moveTo>
                  <a:lnTo>
                    <a:pt x="2123648" y="1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ontserrat" pitchFamily="2" charset="0"/>
              </a:endParaRPr>
            </a:p>
          </p:txBody>
        </p:sp>
      </p:grpSp>
      <p:sp>
        <p:nvSpPr>
          <p:cNvPr id="127" name="object 68">
            <a:extLst>
              <a:ext uri="{FF2B5EF4-FFF2-40B4-BE49-F238E27FC236}">
                <a16:creationId xmlns:a16="http://schemas.microsoft.com/office/drawing/2014/main" xmlns="" id="{5FD9A30F-D152-79A2-54B9-4BCCBF08A7C5}"/>
              </a:ext>
            </a:extLst>
          </p:cNvPr>
          <p:cNvSpPr txBox="1"/>
          <p:nvPr/>
        </p:nvSpPr>
        <p:spPr>
          <a:xfrm>
            <a:off x="6091939" y="4386646"/>
            <a:ext cx="214947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36040" algn="l"/>
                <a:tab pos="2136140" algn="l"/>
              </a:tabLst>
            </a:pPr>
            <a:r>
              <a:rPr sz="1000" strike="sngStrike" spc="-5" dirty="0">
                <a:latin typeface="Montserrat" pitchFamily="2" charset="0"/>
                <a:cs typeface="Trebuchet MS"/>
              </a:rPr>
              <a:t> 	</a:t>
            </a:r>
            <a:r>
              <a:rPr sz="1000" strike="sngStrike" spc="-85" dirty="0">
                <a:latin typeface="Montserrat" pitchFamily="2" charset="0"/>
                <a:cs typeface="Trebuchet MS"/>
              </a:rPr>
              <a:t>	</a:t>
            </a:r>
            <a:endParaRPr sz="1000" dirty="0">
              <a:latin typeface="Montserrat" pitchFamily="2" charset="0"/>
              <a:cs typeface="Trebuchet MS"/>
            </a:endParaRPr>
          </a:p>
        </p:txBody>
      </p:sp>
      <p:sp>
        <p:nvSpPr>
          <p:cNvPr id="128" name="object 69">
            <a:extLst>
              <a:ext uri="{FF2B5EF4-FFF2-40B4-BE49-F238E27FC236}">
                <a16:creationId xmlns:a16="http://schemas.microsoft.com/office/drawing/2014/main" xmlns="" id="{90596BCB-4F04-FA38-DEBA-CAD83508D3E3}"/>
              </a:ext>
            </a:extLst>
          </p:cNvPr>
          <p:cNvSpPr txBox="1"/>
          <p:nvPr/>
        </p:nvSpPr>
        <p:spPr>
          <a:xfrm>
            <a:off x="7963993" y="4758502"/>
            <a:ext cx="277495" cy="63817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  <a:tabLst>
                <a:tab pos="264160" algn="l"/>
              </a:tabLst>
            </a:pPr>
            <a:r>
              <a:rPr sz="1000" u="sng" spc="-5" dirty="0">
                <a:uFill>
                  <a:solidFill>
                    <a:srgbClr val="D9D9D9"/>
                  </a:solidFill>
                </a:uFill>
                <a:latin typeface="Montserrat" pitchFamily="2" charset="0"/>
                <a:cs typeface="Trebuchet MS"/>
              </a:rPr>
              <a:t> 	</a:t>
            </a:r>
            <a:endParaRPr sz="1000">
              <a:latin typeface="Montserrat" pitchFamily="2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  <a:tabLst>
                <a:tab pos="264160" algn="l"/>
              </a:tabLst>
            </a:pPr>
            <a:r>
              <a:rPr sz="1000" u="sng" spc="-5" dirty="0">
                <a:uFill>
                  <a:solidFill>
                    <a:srgbClr val="D9D9D9"/>
                  </a:solidFill>
                </a:uFill>
                <a:latin typeface="Montserrat" pitchFamily="2" charset="0"/>
                <a:cs typeface="Trebuchet MS"/>
              </a:rPr>
              <a:t> 	</a:t>
            </a:r>
            <a:endParaRPr sz="1000">
              <a:latin typeface="Montserrat" pitchFamily="2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  <a:tabLst>
                <a:tab pos="264160" algn="l"/>
              </a:tabLst>
            </a:pPr>
            <a:r>
              <a:rPr sz="1000" u="sng" spc="-5" dirty="0">
                <a:uFill>
                  <a:solidFill>
                    <a:srgbClr val="D9D9D9"/>
                  </a:solidFill>
                </a:uFill>
                <a:latin typeface="Montserrat" pitchFamily="2" charset="0"/>
                <a:cs typeface="Trebuchet MS"/>
              </a:rPr>
              <a:t> 	</a:t>
            </a:r>
            <a:endParaRPr sz="1000">
              <a:latin typeface="Montserrat" pitchFamily="2" charset="0"/>
              <a:cs typeface="Trebuchet MS"/>
            </a:endParaRPr>
          </a:p>
        </p:txBody>
      </p:sp>
      <p:sp>
        <p:nvSpPr>
          <p:cNvPr id="129" name="object 70">
            <a:extLst>
              <a:ext uri="{FF2B5EF4-FFF2-40B4-BE49-F238E27FC236}">
                <a16:creationId xmlns:a16="http://schemas.microsoft.com/office/drawing/2014/main" xmlns="" id="{DE41A09E-987A-E956-7CE4-6E7B8CEAD16C}"/>
              </a:ext>
            </a:extLst>
          </p:cNvPr>
          <p:cNvSpPr txBox="1"/>
          <p:nvPr/>
        </p:nvSpPr>
        <p:spPr>
          <a:xfrm>
            <a:off x="6091939" y="4984053"/>
            <a:ext cx="13398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7820" algn="l"/>
                <a:tab pos="615950" algn="l"/>
                <a:tab pos="1326515" algn="l"/>
              </a:tabLst>
            </a:pPr>
            <a:r>
              <a:rPr sz="1000" u="sng" spc="-5" dirty="0">
                <a:uFill>
                  <a:solidFill>
                    <a:srgbClr val="D9D9D9"/>
                  </a:solidFill>
                </a:uFill>
                <a:latin typeface="Montserrat" pitchFamily="2" charset="0"/>
                <a:cs typeface="Trebuchet MS"/>
              </a:rPr>
              <a:t> 	56	56	</a:t>
            </a:r>
            <a:endParaRPr sz="1000" dirty="0">
              <a:latin typeface="Montserrat" pitchFamily="2" charset="0"/>
              <a:cs typeface="Trebuchet MS"/>
            </a:endParaRPr>
          </a:p>
        </p:txBody>
      </p:sp>
      <p:sp>
        <p:nvSpPr>
          <p:cNvPr id="130" name="object 71">
            <a:extLst>
              <a:ext uri="{FF2B5EF4-FFF2-40B4-BE49-F238E27FC236}">
                <a16:creationId xmlns:a16="http://schemas.microsoft.com/office/drawing/2014/main" xmlns="" id="{7BF399C7-1092-A621-10DE-7A0983967BF4}"/>
              </a:ext>
            </a:extLst>
          </p:cNvPr>
          <p:cNvSpPr txBox="1"/>
          <p:nvPr/>
        </p:nvSpPr>
        <p:spPr>
          <a:xfrm>
            <a:off x="7683576" y="4593910"/>
            <a:ext cx="55753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4195" algn="l"/>
              </a:tabLst>
            </a:pPr>
            <a:r>
              <a:rPr sz="1000" strike="sngStrike" spc="-40" dirty="0">
                <a:latin typeface="Montserrat" pitchFamily="2" charset="0"/>
                <a:cs typeface="Trebuchet MS"/>
              </a:rPr>
              <a:t>	</a:t>
            </a:r>
            <a:endParaRPr sz="1000" dirty="0">
              <a:latin typeface="Montserrat" pitchFamily="2" charset="0"/>
              <a:cs typeface="Trebuchet MS"/>
            </a:endParaRPr>
          </a:p>
        </p:txBody>
      </p:sp>
      <p:sp>
        <p:nvSpPr>
          <p:cNvPr id="131" name="object 72">
            <a:extLst>
              <a:ext uri="{FF2B5EF4-FFF2-40B4-BE49-F238E27FC236}">
                <a16:creationId xmlns:a16="http://schemas.microsoft.com/office/drawing/2014/main" xmlns="" id="{9A1F34FE-B617-714A-B257-95CDB17A34C4}"/>
              </a:ext>
            </a:extLst>
          </p:cNvPr>
          <p:cNvSpPr txBox="1"/>
          <p:nvPr/>
        </p:nvSpPr>
        <p:spPr>
          <a:xfrm>
            <a:off x="5797554" y="4286062"/>
            <a:ext cx="212090" cy="1650364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R="8890" algn="r">
              <a:lnSpc>
                <a:spcPct val="100000"/>
              </a:lnSpc>
              <a:spcBef>
                <a:spcPts val="720"/>
              </a:spcBef>
            </a:pPr>
            <a:r>
              <a:rPr sz="1000" spc="-75" dirty="0">
                <a:latin typeface="Montserrat" pitchFamily="2" charset="0"/>
                <a:cs typeface="Trebuchet MS"/>
              </a:rPr>
              <a:t>120</a:t>
            </a:r>
            <a:endParaRPr sz="1000">
              <a:latin typeface="Montserrat" pitchFamily="2" charset="0"/>
              <a:cs typeface="Trebuchet MS"/>
            </a:endParaRPr>
          </a:p>
          <a:p>
            <a:pPr marR="5080" algn="r">
              <a:lnSpc>
                <a:spcPct val="100000"/>
              </a:lnSpc>
              <a:spcBef>
                <a:spcPts val="625"/>
              </a:spcBef>
            </a:pPr>
            <a:r>
              <a:rPr sz="1000" spc="-100" dirty="0">
                <a:latin typeface="Montserrat" pitchFamily="2" charset="0"/>
                <a:cs typeface="Trebuchet MS"/>
              </a:rPr>
              <a:t>1</a:t>
            </a:r>
            <a:r>
              <a:rPr sz="1000" spc="-60" dirty="0">
                <a:latin typeface="Montserrat" pitchFamily="2" charset="0"/>
                <a:cs typeface="Trebuchet MS"/>
              </a:rPr>
              <a:t>0</a:t>
            </a:r>
            <a:r>
              <a:rPr sz="1000" spc="40" dirty="0">
                <a:latin typeface="Montserrat" pitchFamily="2" charset="0"/>
                <a:cs typeface="Trebuchet MS"/>
              </a:rPr>
              <a:t>0</a:t>
            </a:r>
            <a:endParaRPr sz="1000">
              <a:latin typeface="Montserrat" pitchFamily="2" charset="0"/>
              <a:cs typeface="Trebuchet MS"/>
            </a:endParaRPr>
          </a:p>
          <a:p>
            <a:pPr marR="17780" algn="r">
              <a:lnSpc>
                <a:spcPct val="100000"/>
              </a:lnSpc>
              <a:spcBef>
                <a:spcPts val="625"/>
              </a:spcBef>
            </a:pPr>
            <a:r>
              <a:rPr sz="1000" spc="-15" dirty="0">
                <a:latin typeface="Montserrat" pitchFamily="2" charset="0"/>
                <a:cs typeface="Trebuchet MS"/>
              </a:rPr>
              <a:t>80</a:t>
            </a:r>
            <a:endParaRPr sz="1000">
              <a:latin typeface="Montserrat" pitchFamily="2" charset="0"/>
              <a:cs typeface="Trebuchet MS"/>
            </a:endParaRPr>
          </a:p>
          <a:p>
            <a:pPr marR="13970" algn="r">
              <a:lnSpc>
                <a:spcPct val="100000"/>
              </a:lnSpc>
              <a:spcBef>
                <a:spcPts val="650"/>
              </a:spcBef>
            </a:pPr>
            <a:r>
              <a:rPr sz="1000" spc="-5" dirty="0">
                <a:latin typeface="Montserrat" pitchFamily="2" charset="0"/>
                <a:cs typeface="Trebuchet MS"/>
              </a:rPr>
              <a:t>60</a:t>
            </a:r>
            <a:endParaRPr sz="1000">
              <a:latin typeface="Montserrat" pitchFamily="2" charset="0"/>
              <a:cs typeface="Trebuchet MS"/>
            </a:endParaRPr>
          </a:p>
          <a:p>
            <a:pPr marR="20955" algn="r">
              <a:lnSpc>
                <a:spcPct val="100000"/>
              </a:lnSpc>
              <a:spcBef>
                <a:spcPts val="620"/>
              </a:spcBef>
            </a:pPr>
            <a:r>
              <a:rPr sz="1000" spc="-20" dirty="0">
                <a:latin typeface="Montserrat" pitchFamily="2" charset="0"/>
                <a:cs typeface="Trebuchet MS"/>
              </a:rPr>
              <a:t>40</a:t>
            </a:r>
            <a:endParaRPr sz="1000">
              <a:latin typeface="Montserrat" pitchFamily="2" charset="0"/>
              <a:cs typeface="Trebuchet MS"/>
            </a:endParaRPr>
          </a:p>
          <a:p>
            <a:pPr marR="8255" algn="r">
              <a:lnSpc>
                <a:spcPct val="100000"/>
              </a:lnSpc>
              <a:spcBef>
                <a:spcPts val="625"/>
              </a:spcBef>
            </a:pPr>
            <a:r>
              <a:rPr sz="1000" spc="5" dirty="0">
                <a:latin typeface="Montserrat" pitchFamily="2" charset="0"/>
                <a:cs typeface="Trebuchet MS"/>
              </a:rPr>
              <a:t>20</a:t>
            </a:r>
            <a:endParaRPr sz="1000">
              <a:latin typeface="Montserrat" pitchFamily="2" charset="0"/>
              <a:cs typeface="Trebuchet MS"/>
            </a:endParaRPr>
          </a:p>
          <a:p>
            <a:pPr marR="8255" algn="r">
              <a:lnSpc>
                <a:spcPct val="100000"/>
              </a:lnSpc>
              <a:spcBef>
                <a:spcPts val="625"/>
              </a:spcBef>
            </a:pPr>
            <a:r>
              <a:rPr sz="1000" spc="40" dirty="0">
                <a:latin typeface="Montserrat" pitchFamily="2" charset="0"/>
                <a:cs typeface="Trebuchet MS"/>
              </a:rPr>
              <a:t>0</a:t>
            </a:r>
            <a:endParaRPr sz="1000">
              <a:latin typeface="Montserrat" pitchFamily="2" charset="0"/>
              <a:cs typeface="Trebuchet MS"/>
            </a:endParaRPr>
          </a:p>
        </p:txBody>
      </p:sp>
      <p:sp>
        <p:nvSpPr>
          <p:cNvPr id="132" name="object 73">
            <a:extLst>
              <a:ext uri="{FF2B5EF4-FFF2-40B4-BE49-F238E27FC236}">
                <a16:creationId xmlns:a16="http://schemas.microsoft.com/office/drawing/2014/main" xmlns="" id="{78D5E57F-D4A5-90C2-8E5A-9E2CCAC1FF1A}"/>
              </a:ext>
            </a:extLst>
          </p:cNvPr>
          <p:cNvSpPr txBox="1"/>
          <p:nvPr/>
        </p:nvSpPr>
        <p:spPr>
          <a:xfrm>
            <a:off x="6093662" y="5916741"/>
            <a:ext cx="115197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935" marR="5080" indent="-229870">
              <a:lnSpc>
                <a:spcPct val="100000"/>
              </a:lnSpc>
              <a:spcBef>
                <a:spcPts val="100"/>
              </a:spcBef>
            </a:pPr>
            <a:r>
              <a:rPr sz="1000" spc="-15" dirty="0">
                <a:latin typeface="Montserrat" pitchFamily="2" charset="0"/>
                <a:cs typeface="Trebuchet MS"/>
              </a:rPr>
              <a:t>Муниципальный  уровень</a:t>
            </a:r>
            <a:endParaRPr sz="1000" dirty="0">
              <a:latin typeface="Montserrat" pitchFamily="2" charset="0"/>
              <a:cs typeface="Trebuchet MS"/>
            </a:endParaRPr>
          </a:p>
        </p:txBody>
      </p:sp>
      <p:graphicFrame>
        <p:nvGraphicFramePr>
          <p:cNvPr id="133" name="object 74">
            <a:extLst>
              <a:ext uri="{FF2B5EF4-FFF2-40B4-BE49-F238E27FC236}">
                <a16:creationId xmlns:a16="http://schemas.microsoft.com/office/drawing/2014/main" xmlns="" id="{5C0731FF-5730-CB65-FB1A-344F0B2A235A}"/>
              </a:ext>
            </a:extLst>
          </p:cNvPr>
          <p:cNvGraphicFramePr>
            <a:graphicFrameLocks noGrp="1"/>
          </p:cNvGraphicFramePr>
          <p:nvPr/>
        </p:nvGraphicFramePr>
        <p:xfrm>
          <a:off x="8850203" y="4619808"/>
          <a:ext cx="2159634" cy="17556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61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73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71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689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6366">
                <a:tc gridSpan="2"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9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DAEF1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0312"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25"/>
                        </a:spcBef>
                        <a:tabLst>
                          <a:tab pos="372745" algn="l"/>
                          <a:tab pos="1443355" algn="l"/>
                        </a:tabLst>
                      </a:pPr>
                      <a:r>
                        <a:rPr sz="1000" strike="sngStrike" dirty="0">
                          <a:latin typeface="Trebuchet MS"/>
                          <a:cs typeface="Trebuchet MS"/>
                        </a:rPr>
                        <a:t> 	</a:t>
                      </a:r>
                      <a:r>
                        <a:rPr sz="1000" strike="sngStrike" spc="-70" dirty="0">
                          <a:latin typeface="Trebuchet MS"/>
                          <a:cs typeface="Trebuchet MS"/>
                        </a:rPr>
                        <a:t>	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104775" marB="0"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DAEF1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0312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4775" marB="0"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DAEF1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3360"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368300" algn="l"/>
                        </a:tabLst>
                      </a:pPr>
                      <a:r>
                        <a:rPr sz="1000" u="sng" dirty="0">
                          <a:uFill>
                            <a:solidFill>
                              <a:srgbClr val="D9D9D9"/>
                            </a:solidFill>
                          </a:uFill>
                          <a:latin typeface="Times New Roman"/>
                          <a:cs typeface="Times New Roman"/>
                        </a:rPr>
                        <a:t> 	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DAEF1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031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DAEF1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031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DAEF1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336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DAEF1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031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DAEF1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ts val="969"/>
                        </a:lnSpc>
                        <a:tabLst>
                          <a:tab pos="368300" algn="l"/>
                        </a:tabLst>
                      </a:pPr>
                      <a:r>
                        <a:rPr sz="1000" u="sng" dirty="0">
                          <a:uFill>
                            <a:solidFill>
                              <a:srgbClr val="D9D9D9"/>
                            </a:solidFill>
                          </a:uFill>
                          <a:latin typeface="Times New Roman"/>
                          <a:cs typeface="Times New Roman"/>
                        </a:rPr>
                        <a:t> 	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09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DAEF1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34" name="object 75">
            <a:extLst>
              <a:ext uri="{FF2B5EF4-FFF2-40B4-BE49-F238E27FC236}">
                <a16:creationId xmlns:a16="http://schemas.microsoft.com/office/drawing/2014/main" xmlns="" id="{15C981F3-7D1A-B230-20C4-B4ABB5A2C027}"/>
              </a:ext>
            </a:extLst>
          </p:cNvPr>
          <p:cNvSpPr txBox="1"/>
          <p:nvPr/>
        </p:nvSpPr>
        <p:spPr>
          <a:xfrm>
            <a:off x="7328258" y="5916741"/>
            <a:ext cx="11083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latin typeface="Montserrat" pitchFamily="2" charset="0"/>
                <a:cs typeface="Trebuchet MS"/>
              </a:rPr>
              <a:t>Региональный  </a:t>
            </a:r>
            <a:r>
              <a:rPr sz="1000" spc="-15" dirty="0">
                <a:latin typeface="Montserrat" pitchFamily="2" charset="0"/>
                <a:cs typeface="Trebuchet MS"/>
              </a:rPr>
              <a:t>уровень</a:t>
            </a:r>
            <a:endParaRPr sz="1000" dirty="0">
              <a:latin typeface="Montserrat" pitchFamily="2" charset="0"/>
              <a:cs typeface="Trebuchet MS"/>
            </a:endParaRPr>
          </a:p>
        </p:txBody>
      </p:sp>
      <p:grpSp>
        <p:nvGrpSpPr>
          <p:cNvPr id="135" name="object 76">
            <a:extLst>
              <a:ext uri="{FF2B5EF4-FFF2-40B4-BE49-F238E27FC236}">
                <a16:creationId xmlns:a16="http://schemas.microsoft.com/office/drawing/2014/main" xmlns="" id="{5F4FEBC1-F6AB-4DED-06FB-A89F4B2A3ACD}"/>
              </a:ext>
            </a:extLst>
          </p:cNvPr>
          <p:cNvGrpSpPr/>
          <p:nvPr/>
        </p:nvGrpSpPr>
        <p:grpSpPr>
          <a:xfrm>
            <a:off x="6289465" y="6395937"/>
            <a:ext cx="66675" cy="288925"/>
            <a:chOff x="4576412" y="6170319"/>
            <a:chExt cx="66675" cy="288925"/>
          </a:xfrm>
        </p:grpSpPr>
        <p:sp>
          <p:nvSpPr>
            <p:cNvPr id="136" name="object 77">
              <a:extLst>
                <a:ext uri="{FF2B5EF4-FFF2-40B4-BE49-F238E27FC236}">
                  <a16:creationId xmlns:a16="http://schemas.microsoft.com/office/drawing/2014/main" xmlns="" id="{20DCDF9C-F79B-59C0-51E5-04E3FDA7DDF1}"/>
                </a:ext>
              </a:extLst>
            </p:cNvPr>
            <p:cNvSpPr/>
            <p:nvPr/>
          </p:nvSpPr>
          <p:spPr>
            <a:xfrm>
              <a:off x="4576412" y="6170319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>
                  <a:moveTo>
                    <a:pt x="66294" y="0"/>
                  </a:moveTo>
                  <a:lnTo>
                    <a:pt x="0" y="0"/>
                  </a:lnTo>
                  <a:lnTo>
                    <a:pt x="0" y="66293"/>
                  </a:lnTo>
                  <a:lnTo>
                    <a:pt x="66294" y="66293"/>
                  </a:lnTo>
                  <a:lnTo>
                    <a:pt x="66294" y="0"/>
                  </a:lnTo>
                  <a:close/>
                </a:path>
              </a:pathLst>
            </a:custGeom>
            <a:solidFill>
              <a:srgbClr val="DAEF14"/>
            </a:solidFill>
          </p:spPr>
          <p:txBody>
            <a:bodyPr wrap="square" lIns="0" tIns="0" rIns="0" bIns="0" rtlCol="0"/>
            <a:lstStyle/>
            <a:p>
              <a:endParaRPr>
                <a:latin typeface="Montserrat" pitchFamily="2" charset="0"/>
              </a:endParaRPr>
            </a:p>
          </p:txBody>
        </p:sp>
        <p:sp>
          <p:nvSpPr>
            <p:cNvPr id="137" name="object 78">
              <a:extLst>
                <a:ext uri="{FF2B5EF4-FFF2-40B4-BE49-F238E27FC236}">
                  <a16:creationId xmlns:a16="http://schemas.microsoft.com/office/drawing/2014/main" xmlns="" id="{77A39F0A-7933-C511-5C0D-38F75336FCAE}"/>
                </a:ext>
              </a:extLst>
            </p:cNvPr>
            <p:cNvSpPr/>
            <p:nvPr/>
          </p:nvSpPr>
          <p:spPr>
            <a:xfrm>
              <a:off x="4576412" y="6392365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66675" h="66675">
                  <a:moveTo>
                    <a:pt x="66294" y="0"/>
                  </a:moveTo>
                  <a:lnTo>
                    <a:pt x="0" y="0"/>
                  </a:lnTo>
                  <a:lnTo>
                    <a:pt x="0" y="66294"/>
                  </a:lnTo>
                  <a:lnTo>
                    <a:pt x="66294" y="66294"/>
                  </a:lnTo>
                  <a:lnTo>
                    <a:pt x="66294" y="0"/>
                  </a:lnTo>
                  <a:close/>
                </a:path>
              </a:pathLst>
            </a:custGeom>
            <a:solidFill>
              <a:srgbClr val="BF89FE"/>
            </a:solidFill>
          </p:spPr>
          <p:txBody>
            <a:bodyPr wrap="square" lIns="0" tIns="0" rIns="0" bIns="0" rtlCol="0"/>
            <a:lstStyle/>
            <a:p>
              <a:endParaRPr>
                <a:latin typeface="Montserrat" pitchFamily="2" charset="0"/>
              </a:endParaRPr>
            </a:p>
          </p:txBody>
        </p:sp>
      </p:grpSp>
      <p:sp>
        <p:nvSpPr>
          <p:cNvPr id="138" name="object 79">
            <a:extLst>
              <a:ext uri="{FF2B5EF4-FFF2-40B4-BE49-F238E27FC236}">
                <a16:creationId xmlns:a16="http://schemas.microsoft.com/office/drawing/2014/main" xmlns="" id="{B7D50CFC-3F9C-0F27-DAEB-CD00C463C2FF}"/>
              </a:ext>
            </a:extLst>
          </p:cNvPr>
          <p:cNvSpPr txBox="1"/>
          <p:nvPr/>
        </p:nvSpPr>
        <p:spPr>
          <a:xfrm>
            <a:off x="6371443" y="6258118"/>
            <a:ext cx="1857271" cy="4322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4000"/>
              </a:lnSpc>
              <a:spcBef>
                <a:spcPts val="100"/>
              </a:spcBef>
            </a:pPr>
            <a:r>
              <a:rPr sz="1000" spc="15" dirty="0">
                <a:latin typeface="Montserrat" pitchFamily="2" charset="0"/>
                <a:cs typeface="Trebuchet MS"/>
              </a:rPr>
              <a:t>Штатная </a:t>
            </a:r>
            <a:r>
              <a:rPr sz="1000" spc="-30" dirty="0">
                <a:latin typeface="Montserrat" pitchFamily="2" charset="0"/>
                <a:cs typeface="Trebuchet MS"/>
              </a:rPr>
              <a:t>численность </a:t>
            </a:r>
            <a:r>
              <a:rPr sz="1000" spc="-25" dirty="0">
                <a:latin typeface="Montserrat" pitchFamily="2" charset="0"/>
                <a:cs typeface="Trebuchet MS"/>
              </a:rPr>
              <a:t> </a:t>
            </a:r>
            <a:r>
              <a:rPr sz="1000" spc="-15" dirty="0">
                <a:latin typeface="Montserrat" pitchFamily="2" charset="0"/>
                <a:cs typeface="Trebuchet MS"/>
              </a:rPr>
              <a:t>Фактическая</a:t>
            </a:r>
            <a:r>
              <a:rPr sz="1000" spc="-5" dirty="0">
                <a:latin typeface="Montserrat" pitchFamily="2" charset="0"/>
                <a:cs typeface="Trebuchet MS"/>
              </a:rPr>
              <a:t> </a:t>
            </a:r>
            <a:r>
              <a:rPr sz="1000" spc="-30" dirty="0">
                <a:latin typeface="Montserrat" pitchFamily="2" charset="0"/>
                <a:cs typeface="Trebuchet MS"/>
              </a:rPr>
              <a:t>численность</a:t>
            </a:r>
            <a:endParaRPr sz="1000" dirty="0">
              <a:latin typeface="Montserrat" pitchFamily="2" charset="0"/>
              <a:cs typeface="Trebuchet MS"/>
            </a:endParaRPr>
          </a:p>
        </p:txBody>
      </p:sp>
      <p:sp>
        <p:nvSpPr>
          <p:cNvPr id="139" name="object 70">
            <a:extLst>
              <a:ext uri="{FF2B5EF4-FFF2-40B4-BE49-F238E27FC236}">
                <a16:creationId xmlns:a16="http://schemas.microsoft.com/office/drawing/2014/main" xmlns="" id="{B9AE7A09-321C-D41A-EC15-6B209DBA5CE1}"/>
              </a:ext>
            </a:extLst>
          </p:cNvPr>
          <p:cNvSpPr txBox="1"/>
          <p:nvPr/>
        </p:nvSpPr>
        <p:spPr>
          <a:xfrm>
            <a:off x="7730498" y="4510554"/>
            <a:ext cx="343512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7820" algn="l"/>
                <a:tab pos="615950" algn="l"/>
                <a:tab pos="1326515" algn="l"/>
              </a:tabLst>
            </a:pPr>
            <a:r>
              <a:rPr lang="ru-RU" sz="1000" spc="-5" dirty="0">
                <a:uFill>
                  <a:solidFill>
                    <a:srgbClr val="D9D9D9"/>
                  </a:solidFill>
                </a:uFill>
                <a:latin typeface="Montserrat" pitchFamily="2" charset="0"/>
                <a:cs typeface="Trebuchet MS"/>
              </a:rPr>
              <a:t>89,5</a:t>
            </a:r>
            <a:endParaRPr sz="1000" dirty="0">
              <a:latin typeface="Montserrat" pitchFamily="2" charset="0"/>
              <a:cs typeface="Trebuchet MS"/>
            </a:endParaRPr>
          </a:p>
        </p:txBody>
      </p:sp>
      <p:sp>
        <p:nvSpPr>
          <p:cNvPr id="140" name="object 70">
            <a:extLst>
              <a:ext uri="{FF2B5EF4-FFF2-40B4-BE49-F238E27FC236}">
                <a16:creationId xmlns:a16="http://schemas.microsoft.com/office/drawing/2014/main" xmlns="" id="{FF950755-EA0C-9C0A-491B-76FA5D6613F8}"/>
              </a:ext>
            </a:extLst>
          </p:cNvPr>
          <p:cNvSpPr txBox="1"/>
          <p:nvPr/>
        </p:nvSpPr>
        <p:spPr>
          <a:xfrm>
            <a:off x="7409899" y="4292877"/>
            <a:ext cx="500494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7820" algn="l"/>
                <a:tab pos="615950" algn="l"/>
                <a:tab pos="1326515" algn="l"/>
              </a:tabLst>
            </a:pPr>
            <a:r>
              <a:rPr lang="ru-RU" sz="1000" spc="-5" dirty="0">
                <a:uFill>
                  <a:solidFill>
                    <a:srgbClr val="D9D9D9"/>
                  </a:solidFill>
                </a:uFill>
                <a:latin typeface="Montserrat" pitchFamily="2" charset="0"/>
                <a:cs typeface="Trebuchet MS"/>
              </a:rPr>
              <a:t>107,5</a:t>
            </a:r>
            <a:endParaRPr sz="1000" dirty="0">
              <a:latin typeface="Montserrat" pitchFamily="2" charset="0"/>
              <a:cs typeface="Trebuchet MS"/>
            </a:endParaRPr>
          </a:p>
        </p:txBody>
      </p:sp>
      <p:sp>
        <p:nvSpPr>
          <p:cNvPr id="141" name="object 70">
            <a:extLst>
              <a:ext uri="{FF2B5EF4-FFF2-40B4-BE49-F238E27FC236}">
                <a16:creationId xmlns:a16="http://schemas.microsoft.com/office/drawing/2014/main" xmlns="" id="{FF2BAA81-D65F-C1F2-0714-62314F420867}"/>
              </a:ext>
            </a:extLst>
          </p:cNvPr>
          <p:cNvSpPr txBox="1"/>
          <p:nvPr/>
        </p:nvSpPr>
        <p:spPr>
          <a:xfrm>
            <a:off x="10267809" y="4310080"/>
            <a:ext cx="500493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7820" algn="l"/>
                <a:tab pos="615950" algn="l"/>
                <a:tab pos="1326515" algn="l"/>
              </a:tabLst>
            </a:pPr>
            <a:r>
              <a:rPr lang="ru-RU" sz="1000" spc="-5" dirty="0">
                <a:uFill>
                  <a:solidFill>
                    <a:srgbClr val="D9D9D9"/>
                  </a:solidFill>
                </a:uFill>
                <a:latin typeface="Montserrat" pitchFamily="2" charset="0"/>
                <a:cs typeface="Trebuchet MS"/>
              </a:rPr>
              <a:t>166,26</a:t>
            </a:r>
            <a:endParaRPr sz="1000" dirty="0">
              <a:latin typeface="Montserrat" pitchFamily="2" charset="0"/>
              <a:cs typeface="Trebuchet MS"/>
            </a:endParaRPr>
          </a:p>
        </p:txBody>
      </p:sp>
      <p:sp>
        <p:nvSpPr>
          <p:cNvPr id="142" name="object 70">
            <a:extLst>
              <a:ext uri="{FF2B5EF4-FFF2-40B4-BE49-F238E27FC236}">
                <a16:creationId xmlns:a16="http://schemas.microsoft.com/office/drawing/2014/main" xmlns="" id="{EAB7FA4F-F546-B48B-FF4C-FDCED467E852}"/>
              </a:ext>
            </a:extLst>
          </p:cNvPr>
          <p:cNvSpPr txBox="1"/>
          <p:nvPr/>
        </p:nvSpPr>
        <p:spPr>
          <a:xfrm>
            <a:off x="9196582" y="4705590"/>
            <a:ext cx="500494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7820" algn="l"/>
                <a:tab pos="615950" algn="l"/>
                <a:tab pos="1326515" algn="l"/>
              </a:tabLst>
            </a:pPr>
            <a:r>
              <a:rPr lang="ru-RU" sz="1000" spc="-5" dirty="0">
                <a:uFill>
                  <a:solidFill>
                    <a:srgbClr val="D9D9D9"/>
                  </a:solidFill>
                </a:uFill>
                <a:latin typeface="Montserrat" pitchFamily="2" charset="0"/>
                <a:cs typeface="Trebuchet MS"/>
              </a:rPr>
              <a:t>129,58</a:t>
            </a:r>
            <a:endParaRPr sz="1000" dirty="0">
              <a:latin typeface="Montserrat" pitchFamily="2" charset="0"/>
              <a:cs typeface="Trebuchet MS"/>
            </a:endParaRPr>
          </a:p>
        </p:txBody>
      </p:sp>
      <p:sp>
        <p:nvSpPr>
          <p:cNvPr id="143" name="object 45">
            <a:extLst>
              <a:ext uri="{FF2B5EF4-FFF2-40B4-BE49-F238E27FC236}">
                <a16:creationId xmlns:a16="http://schemas.microsoft.com/office/drawing/2014/main" xmlns="" id="{2554B25F-38F3-9C4F-9623-10B216C0733F}"/>
              </a:ext>
            </a:extLst>
          </p:cNvPr>
          <p:cNvSpPr txBox="1"/>
          <p:nvPr/>
        </p:nvSpPr>
        <p:spPr>
          <a:xfrm>
            <a:off x="7544957" y="3042477"/>
            <a:ext cx="48702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40" dirty="0">
                <a:latin typeface="Montserrat" pitchFamily="2" charset="0"/>
                <a:cs typeface="Trebuchet MS"/>
              </a:rPr>
              <a:t>0</a:t>
            </a:r>
            <a:endParaRPr sz="1000" dirty="0">
              <a:latin typeface="Montserrat" pitchFamily="2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88359677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EE0C77-ABC0-251C-F2A0-452F1AB81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4811199"/>
            <a:ext cx="3591898" cy="340032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07EAB0B7-5C70-7522-8C26-F9D07AC2A8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52" y="4615276"/>
            <a:ext cx="2677404" cy="17119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60F72BD-8E44-F8FB-2BBF-2C9801774F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643" y="1794053"/>
            <a:ext cx="4852103" cy="272930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BBCAA4C-6069-738A-A9B5-303BEAA9A82F}"/>
              </a:ext>
            </a:extLst>
          </p:cNvPr>
          <p:cNvSpPr/>
          <p:nvPr/>
        </p:nvSpPr>
        <p:spPr>
          <a:xfrm>
            <a:off x="0" y="-42864"/>
            <a:ext cx="1206499" cy="6917755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3" descr="C:\Users\aponomarev\Desktop\Макеты.png">
            <a:extLst>
              <a:ext uri="{FF2B5EF4-FFF2-40B4-BE49-F238E27FC236}">
                <a16:creationId xmlns:a16="http://schemas.microsoft.com/office/drawing/2014/main" xmlns="" id="{50ABB2B2-D8F7-B775-F5AC-19A1F613B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308235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29291BD9-5C91-96C4-C9E3-CB3A68F3994D}"/>
              </a:ext>
            </a:extLst>
          </p:cNvPr>
          <p:cNvSpPr txBox="1">
            <a:spLocks/>
          </p:cNvSpPr>
          <p:nvPr/>
        </p:nvSpPr>
        <p:spPr>
          <a:xfrm>
            <a:off x="1" y="904223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Новые пространства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2BC4091-59C5-3E2F-9CE9-BBD7D6D78E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96325"/>
            <a:ext cx="563543" cy="533487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72962199-6356-C3A1-71AA-E48A8D43CA7D}"/>
              </a:ext>
            </a:extLst>
          </p:cNvPr>
          <p:cNvSpPr txBox="1">
            <a:spLocks/>
          </p:cNvSpPr>
          <p:nvPr/>
        </p:nvSpPr>
        <p:spPr>
          <a:xfrm>
            <a:off x="1431930" y="230400"/>
            <a:ext cx="10760070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Регион для молодых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28CC3DC-BAF6-13A7-97D8-11528CA27BE9}"/>
              </a:ext>
            </a:extLst>
          </p:cNvPr>
          <p:cNvSpPr txBox="1"/>
          <p:nvPr/>
        </p:nvSpPr>
        <p:spPr>
          <a:xfrm>
            <a:off x="8662898" y="1898929"/>
            <a:ext cx="3490912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solidFill>
                  <a:srgbClr val="7A66AA"/>
                </a:solidFill>
                <a:latin typeface="GT Eesti Pro Display" pitchFamily="2" charset="0"/>
                <a:ea typeface="+mj-ea"/>
                <a:cs typeface="GT Eesti Pro Display" pitchFamily="2" charset="0"/>
              </a:rPr>
              <a:t>Количественные результаты:</a:t>
            </a:r>
            <a:br>
              <a:rPr lang="ru-RU" sz="1700" dirty="0">
                <a:solidFill>
                  <a:srgbClr val="7A66AA"/>
                </a:solidFill>
                <a:latin typeface="GT Eesti Pro Display" pitchFamily="2" charset="0"/>
                <a:ea typeface="+mj-ea"/>
                <a:cs typeface="GT Eesti Pro Display" pitchFamily="2" charset="0"/>
              </a:rPr>
            </a:br>
            <a:r>
              <a:rPr lang="ru-RU" sz="2500" b="1" dirty="0">
                <a:solidFill>
                  <a:srgbClr val="7A66AA"/>
                </a:solidFill>
                <a:latin typeface="GT Eesti Pro Display Bold" pitchFamily="2" charset="0"/>
                <a:ea typeface="+mj-ea"/>
                <a:cs typeface="GT Eesti Pro Display Bold" pitchFamily="2" charset="0"/>
              </a:rPr>
              <a:t>2991,2</a:t>
            </a:r>
            <a:r>
              <a:rPr lang="ru-RU" sz="1700" dirty="0">
                <a:solidFill>
                  <a:srgbClr val="7A66AA"/>
                </a:solidFill>
                <a:latin typeface="GT Eesti Pro Display" pitchFamily="2" charset="0"/>
                <a:ea typeface="+mj-ea"/>
                <a:cs typeface="GT Eesti Pro Display" pitchFamily="2" charset="0"/>
              </a:rPr>
              <a:t/>
            </a:r>
            <a:br>
              <a:rPr lang="ru-RU" sz="1700" dirty="0">
                <a:solidFill>
                  <a:srgbClr val="7A66AA"/>
                </a:solidFill>
                <a:latin typeface="GT Eesti Pro Display" pitchFamily="2" charset="0"/>
                <a:ea typeface="+mj-ea"/>
                <a:cs typeface="GT Eesti Pro Display" pitchFamily="2" charset="0"/>
              </a:rPr>
            </a:br>
            <a:r>
              <a:rPr lang="ru-RU" sz="1200" dirty="0">
                <a:solidFill>
                  <a:srgbClr val="7A66AA"/>
                </a:solidFill>
                <a:latin typeface="GT Eesti Pro Display" pitchFamily="2" charset="0"/>
                <a:ea typeface="+mj-ea"/>
                <a:cs typeface="GT Eesti Pro Display" pitchFamily="2" charset="0"/>
              </a:rPr>
              <a:t>площадь отремонтированных и оборудованных помещений</a:t>
            </a:r>
            <a:r>
              <a:rPr lang="ru-RU" sz="1700" dirty="0">
                <a:solidFill>
                  <a:srgbClr val="7A66AA"/>
                </a:solidFill>
                <a:latin typeface="GT Eesti Pro Display" pitchFamily="2" charset="0"/>
                <a:ea typeface="+mj-ea"/>
                <a:cs typeface="GT Eesti Pro Display" pitchFamily="2" charset="0"/>
              </a:rPr>
              <a:t/>
            </a:r>
            <a:br>
              <a:rPr lang="ru-RU" sz="1700" dirty="0">
                <a:solidFill>
                  <a:srgbClr val="7A66AA"/>
                </a:solidFill>
                <a:latin typeface="GT Eesti Pro Display" pitchFamily="2" charset="0"/>
                <a:ea typeface="+mj-ea"/>
                <a:cs typeface="GT Eesti Pro Display" pitchFamily="2" charset="0"/>
              </a:rPr>
            </a:br>
            <a:r>
              <a:rPr lang="ru-RU" sz="2200" b="1" dirty="0">
                <a:solidFill>
                  <a:srgbClr val="7A66AA"/>
                </a:solidFill>
                <a:latin typeface="GT Eesti Pro Display Bold" pitchFamily="2" charset="0"/>
                <a:ea typeface="+mj-ea"/>
                <a:cs typeface="GT Eesti Pro Display Bold" pitchFamily="2" charset="0"/>
              </a:rPr>
              <a:t>7500</a:t>
            </a:r>
            <a:r>
              <a:rPr lang="ru-RU" sz="1700" dirty="0">
                <a:solidFill>
                  <a:srgbClr val="7A66AA"/>
                </a:solidFill>
                <a:latin typeface="GT Eesti Pro Display" pitchFamily="2" charset="0"/>
                <a:ea typeface="+mj-ea"/>
                <a:cs typeface="GT Eesti Pro Display" pitchFamily="2" charset="0"/>
              </a:rPr>
              <a:t/>
            </a:r>
            <a:br>
              <a:rPr lang="ru-RU" sz="1700" dirty="0">
                <a:solidFill>
                  <a:srgbClr val="7A66AA"/>
                </a:solidFill>
                <a:latin typeface="GT Eesti Pro Display" pitchFamily="2" charset="0"/>
                <a:ea typeface="+mj-ea"/>
                <a:cs typeface="GT Eesti Pro Display" pitchFamily="2" charset="0"/>
              </a:rPr>
            </a:br>
            <a:r>
              <a:rPr lang="ru-RU" sz="1200" dirty="0">
                <a:solidFill>
                  <a:srgbClr val="7A66AA"/>
                </a:solidFill>
                <a:latin typeface="GT Eesti Pro Display" pitchFamily="2" charset="0"/>
                <a:ea typeface="+mj-ea"/>
                <a:cs typeface="GT Eesti Pro Display" pitchFamily="2" charset="0"/>
              </a:rPr>
              <a:t>численность молодежи, включенной в деятельность молодежных центров на системной основе</a:t>
            </a:r>
            <a:r>
              <a:rPr lang="ru-RU" sz="1700" dirty="0">
                <a:solidFill>
                  <a:srgbClr val="7A66AA"/>
                </a:solidFill>
                <a:latin typeface="GT Eesti Pro Display" pitchFamily="2" charset="0"/>
                <a:ea typeface="+mj-ea"/>
                <a:cs typeface="GT Eesti Pro Display" pitchFamily="2" charset="0"/>
              </a:rPr>
              <a:t/>
            </a:r>
            <a:br>
              <a:rPr lang="ru-RU" sz="1700" dirty="0">
                <a:solidFill>
                  <a:srgbClr val="7A66AA"/>
                </a:solidFill>
                <a:latin typeface="GT Eesti Pro Display" pitchFamily="2" charset="0"/>
                <a:ea typeface="+mj-ea"/>
                <a:cs typeface="GT Eesti Pro Display" pitchFamily="2" charset="0"/>
              </a:rPr>
            </a:br>
            <a:r>
              <a:rPr lang="ru-RU" sz="2200" b="1" dirty="0">
                <a:solidFill>
                  <a:srgbClr val="7A66AA"/>
                </a:solidFill>
                <a:latin typeface="GT Eesti Pro Display Bold" pitchFamily="2" charset="0"/>
                <a:ea typeface="+mj-ea"/>
                <a:cs typeface="GT Eesti Pro Display Bold" pitchFamily="2" charset="0"/>
              </a:rPr>
              <a:t>20%</a:t>
            </a:r>
            <a:r>
              <a:rPr lang="ru-RU" sz="1700" dirty="0">
                <a:solidFill>
                  <a:srgbClr val="7A66AA"/>
                </a:solidFill>
                <a:latin typeface="GT Eesti Pro Display" pitchFamily="2" charset="0"/>
                <a:ea typeface="+mj-ea"/>
                <a:cs typeface="GT Eesti Pro Display" pitchFamily="2" charset="0"/>
              </a:rPr>
              <a:t/>
            </a:r>
            <a:br>
              <a:rPr lang="ru-RU" sz="1700" dirty="0">
                <a:solidFill>
                  <a:srgbClr val="7A66AA"/>
                </a:solidFill>
                <a:latin typeface="GT Eesti Pro Display" pitchFamily="2" charset="0"/>
                <a:ea typeface="+mj-ea"/>
                <a:cs typeface="GT Eesti Pro Display" pitchFamily="2" charset="0"/>
              </a:rPr>
            </a:br>
            <a:r>
              <a:rPr lang="ru-RU" sz="1200" dirty="0">
                <a:solidFill>
                  <a:srgbClr val="7A66AA"/>
                </a:solidFill>
                <a:latin typeface="GT Eesti Pro Display" pitchFamily="2" charset="0"/>
                <a:ea typeface="+mj-ea"/>
                <a:cs typeface="GT Eesti Pro Display" pitchFamily="2" charset="0"/>
              </a:rPr>
              <a:t>численность сотрудников сферы молодежной политики, прошедших обучение</a:t>
            </a:r>
            <a:r>
              <a:rPr lang="ru-RU" sz="1700" dirty="0">
                <a:solidFill>
                  <a:srgbClr val="7A66AA"/>
                </a:solidFill>
                <a:latin typeface="GT Eesti Pro Display" pitchFamily="2" charset="0"/>
                <a:ea typeface="+mj-ea"/>
                <a:cs typeface="GT Eesti Pro Display" pitchFamily="2" charset="0"/>
              </a:rPr>
              <a:t/>
            </a:r>
            <a:br>
              <a:rPr lang="ru-RU" sz="1700" dirty="0">
                <a:solidFill>
                  <a:srgbClr val="7A66AA"/>
                </a:solidFill>
                <a:latin typeface="GT Eesti Pro Display" pitchFamily="2" charset="0"/>
                <a:ea typeface="+mj-ea"/>
                <a:cs typeface="GT Eesti Pro Display" pitchFamily="2" charset="0"/>
              </a:rPr>
            </a:br>
            <a:r>
              <a:rPr lang="ru-RU" sz="500" dirty="0">
                <a:solidFill>
                  <a:srgbClr val="7A66AA"/>
                </a:solidFill>
                <a:latin typeface="GT Eesti Pro Display" pitchFamily="2" charset="0"/>
                <a:ea typeface="+mj-ea"/>
                <a:cs typeface="GT Eesti Pro Display" pitchFamily="2" charset="0"/>
              </a:rPr>
              <a:t> </a:t>
            </a:r>
          </a:p>
          <a:p>
            <a:pPr algn="ctr"/>
            <a:r>
              <a:rPr lang="ru-RU" sz="2500" b="1" dirty="0">
                <a:solidFill>
                  <a:srgbClr val="F07B26"/>
                </a:solidFill>
                <a:latin typeface="GT Eesti Pro Display Bold" pitchFamily="2" charset="0"/>
                <a:ea typeface="+mj-ea"/>
                <a:cs typeface="GT Eesti Pro Display Bold" pitchFamily="2" charset="0"/>
              </a:rPr>
              <a:t>160000</a:t>
            </a:r>
            <a:r>
              <a:rPr lang="ru-RU" sz="1700" dirty="0">
                <a:solidFill>
                  <a:srgbClr val="7A66AA"/>
                </a:solidFill>
                <a:latin typeface="GT Eesti Pro Display" pitchFamily="2" charset="0"/>
                <a:ea typeface="+mj-ea"/>
                <a:cs typeface="GT Eesti Pro Display" pitchFamily="2" charset="0"/>
              </a:rPr>
              <a:t/>
            </a:r>
            <a:br>
              <a:rPr lang="ru-RU" sz="1700" dirty="0">
                <a:solidFill>
                  <a:srgbClr val="7A66AA"/>
                </a:solidFill>
                <a:latin typeface="GT Eesti Pro Display" pitchFamily="2" charset="0"/>
                <a:ea typeface="+mj-ea"/>
                <a:cs typeface="GT Eesti Pro Display" pitchFamily="2" charset="0"/>
              </a:rPr>
            </a:br>
            <a:r>
              <a:rPr lang="ru-RU" sz="1200" dirty="0">
                <a:solidFill>
                  <a:srgbClr val="7A66AA"/>
                </a:solidFill>
                <a:latin typeface="GT Eesti Pro Display" pitchFamily="2" charset="0"/>
                <a:ea typeface="+mj-ea"/>
                <a:cs typeface="GT Eesti Pro Display" pitchFamily="2" charset="0"/>
              </a:rPr>
              <a:t>молодых людей охватит программа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76AE410-824B-DFAE-75B3-4F35611A004C}"/>
              </a:ext>
            </a:extLst>
          </p:cNvPr>
          <p:cNvSpPr txBox="1"/>
          <p:nvPr/>
        </p:nvSpPr>
        <p:spPr>
          <a:xfrm>
            <a:off x="8662898" y="5228050"/>
            <a:ext cx="3562352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rgbClr val="7A66AA"/>
                </a:solidFill>
                <a:latin typeface="GT Eesti Pro Display" pitchFamily="2" charset="0"/>
                <a:ea typeface="+mj-ea"/>
                <a:cs typeface="GT Eesti Pro Display" pitchFamily="2" charset="0"/>
              </a:rPr>
              <a:t>      Качественные результаты:</a:t>
            </a:r>
            <a:br>
              <a:rPr lang="ru-RU" sz="1700" dirty="0">
                <a:solidFill>
                  <a:srgbClr val="7A66AA"/>
                </a:solidFill>
                <a:latin typeface="GT Eesti Pro Display" pitchFamily="2" charset="0"/>
                <a:ea typeface="+mj-ea"/>
                <a:cs typeface="GT Eesti Pro Display" pitchFamily="2" charset="0"/>
              </a:rPr>
            </a:br>
            <a:r>
              <a:rPr lang="ru-RU" sz="1200" dirty="0">
                <a:solidFill>
                  <a:srgbClr val="7A66AA"/>
                </a:solidFill>
                <a:latin typeface="GT Eesti Pro Display" pitchFamily="2" charset="0"/>
                <a:ea typeface="+mj-ea"/>
                <a:cs typeface="GT Eesti Pro Display" pitchFamily="2" charset="0"/>
              </a:rPr>
              <a:t>- Повышение инициативы со стороны молодежи к участию в ГМП</a:t>
            </a:r>
            <a:br>
              <a:rPr lang="ru-RU" sz="1200" dirty="0">
                <a:solidFill>
                  <a:srgbClr val="7A66AA"/>
                </a:solidFill>
                <a:latin typeface="GT Eesti Pro Display" pitchFamily="2" charset="0"/>
                <a:ea typeface="+mj-ea"/>
                <a:cs typeface="GT Eesti Pro Display" pitchFamily="2" charset="0"/>
              </a:rPr>
            </a:br>
            <a:r>
              <a:rPr lang="ru-RU" sz="1200" dirty="0">
                <a:solidFill>
                  <a:srgbClr val="7A66AA"/>
                </a:solidFill>
                <a:latin typeface="GT Eesti Pro Display" pitchFamily="2" charset="0"/>
                <a:ea typeface="+mj-ea"/>
                <a:cs typeface="GT Eesti Pro Display" pitchFamily="2" charset="0"/>
              </a:rPr>
              <a:t>- Рост информированности о возможностях и проектах ГМП</a:t>
            </a:r>
            <a:br>
              <a:rPr lang="ru-RU" sz="1200" dirty="0">
                <a:solidFill>
                  <a:srgbClr val="7A66AA"/>
                </a:solidFill>
                <a:latin typeface="GT Eesti Pro Display" pitchFamily="2" charset="0"/>
                <a:ea typeface="+mj-ea"/>
                <a:cs typeface="GT Eesti Pro Display" pitchFamily="2" charset="0"/>
              </a:rPr>
            </a:br>
            <a:r>
              <a:rPr lang="ru-RU" sz="1200" dirty="0">
                <a:solidFill>
                  <a:srgbClr val="7A66AA"/>
                </a:solidFill>
                <a:latin typeface="GT Eesti Pro Display" pitchFamily="2" charset="0"/>
                <a:ea typeface="+mj-ea"/>
                <a:cs typeface="GT Eesti Pro Display" pitchFamily="2" charset="0"/>
              </a:rPr>
              <a:t>- Развитие цифровых профессий для молодежи</a:t>
            </a:r>
            <a:br>
              <a:rPr lang="ru-RU" sz="1200" dirty="0">
                <a:solidFill>
                  <a:srgbClr val="7A66AA"/>
                </a:solidFill>
                <a:latin typeface="GT Eesti Pro Display" pitchFamily="2" charset="0"/>
                <a:ea typeface="+mj-ea"/>
                <a:cs typeface="GT Eesti Pro Display" pitchFamily="2" charset="0"/>
              </a:rPr>
            </a:br>
            <a:r>
              <a:rPr lang="ru-RU" sz="1200" dirty="0">
                <a:solidFill>
                  <a:srgbClr val="7A66AA"/>
                </a:solidFill>
                <a:latin typeface="GT Eesti Pro Display" pitchFamily="2" charset="0"/>
                <a:ea typeface="+mj-ea"/>
                <a:cs typeface="GT Eesti Pro Display" pitchFamily="2" charset="0"/>
              </a:rPr>
              <a:t>- Снижение безработицы среди молодежи и повышение занятости школьников и студентов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34F31612-818B-E478-80C6-C28621A617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66" y="1691425"/>
            <a:ext cx="4136669" cy="232687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2091FBE-B45C-21F6-882C-DB660FB360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834" y="2327272"/>
            <a:ext cx="5376350" cy="302419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A168581-C26C-B648-7C1A-43F548DC7C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688" y="4617404"/>
            <a:ext cx="1976778" cy="171191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4F9E7AFA-2CBE-7821-10F2-4A2F56F891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199" y="4615242"/>
            <a:ext cx="2469450" cy="1711950"/>
          </a:xfrm>
          <a:prstGeom prst="rect">
            <a:avLst/>
          </a:prstGeom>
        </p:spPr>
      </p:pic>
      <p:sp>
        <p:nvSpPr>
          <p:cNvPr id="27" name="Заголовок 1">
            <a:extLst>
              <a:ext uri="{FF2B5EF4-FFF2-40B4-BE49-F238E27FC236}">
                <a16:creationId xmlns:a16="http://schemas.microsoft.com/office/drawing/2014/main" xmlns="" id="{0A3CC07A-73CF-B9CA-C1B5-C2F0F397D22E}"/>
              </a:ext>
            </a:extLst>
          </p:cNvPr>
          <p:cNvSpPr txBox="1">
            <a:spLocks/>
          </p:cNvSpPr>
          <p:nvPr/>
        </p:nvSpPr>
        <p:spPr>
          <a:xfrm>
            <a:off x="1282551" y="4228164"/>
            <a:ext cx="7347095" cy="3666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400" dirty="0" err="1">
                <a:latin typeface="Montserrat" pitchFamily="2" charset="0"/>
              </a:rPr>
              <a:t>Мультиформатное</a:t>
            </a:r>
            <a:r>
              <a:rPr lang="ru-RU" sz="1400" dirty="0">
                <a:latin typeface="Montserrat" pitchFamily="2" charset="0"/>
              </a:rPr>
              <a:t> пространство «</a:t>
            </a:r>
            <a:r>
              <a:rPr lang="ru-RU" sz="1400" dirty="0" err="1">
                <a:latin typeface="Montserrat" pitchFamily="2" charset="0"/>
              </a:rPr>
              <a:t>СО.здание</a:t>
            </a:r>
            <a:r>
              <a:rPr lang="ru-RU" sz="1400" dirty="0">
                <a:latin typeface="Montserrat" pitchFamily="2" charset="0"/>
              </a:rPr>
              <a:t>» РСО АО (2 434,2 м2 – 2 этажа)</a:t>
            </a: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xmlns="" id="{8AB57848-5009-F054-0774-DF2E8605FB98}"/>
              </a:ext>
            </a:extLst>
          </p:cNvPr>
          <p:cNvSpPr txBox="1">
            <a:spLocks/>
          </p:cNvSpPr>
          <p:nvPr/>
        </p:nvSpPr>
        <p:spPr>
          <a:xfrm>
            <a:off x="1282552" y="6316185"/>
            <a:ext cx="2677404" cy="4806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300" dirty="0">
                <a:latin typeface="Montserrat" pitchFamily="2" charset="0"/>
              </a:rPr>
              <a:t>Молодежный центр Северодвинска</a:t>
            </a: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xmlns="" id="{B694206D-DF6A-3094-8EC1-EE1ED6751A07}"/>
              </a:ext>
            </a:extLst>
          </p:cNvPr>
          <p:cNvSpPr txBox="1">
            <a:spLocks/>
          </p:cNvSpPr>
          <p:nvPr/>
        </p:nvSpPr>
        <p:spPr>
          <a:xfrm>
            <a:off x="4007026" y="6327192"/>
            <a:ext cx="2677404" cy="4806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300" dirty="0">
                <a:latin typeface="Montserrat" pitchFamily="2" charset="0"/>
              </a:rPr>
              <a:t>Молодежный центр Няндомы</a:t>
            </a: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xmlns="" id="{4FAF8C21-174A-C44D-0BA9-53CB98BF027E}"/>
              </a:ext>
            </a:extLst>
          </p:cNvPr>
          <p:cNvSpPr txBox="1">
            <a:spLocks/>
          </p:cNvSpPr>
          <p:nvPr/>
        </p:nvSpPr>
        <p:spPr>
          <a:xfrm>
            <a:off x="6170341" y="6319166"/>
            <a:ext cx="2677404" cy="3326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300" dirty="0">
                <a:latin typeface="Montserrat" pitchFamily="2" charset="0"/>
              </a:rPr>
              <a:t>Молодежный медиа-центр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4884CCC-DA09-0EEA-8FF9-23D95EB136DC}"/>
              </a:ext>
            </a:extLst>
          </p:cNvPr>
          <p:cNvSpPr txBox="1">
            <a:spLocks/>
          </p:cNvSpPr>
          <p:nvPr/>
        </p:nvSpPr>
        <p:spPr>
          <a:xfrm>
            <a:off x="1431930" y="667031"/>
            <a:ext cx="9524245" cy="13356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500" dirty="0">
                <a:latin typeface="Montserrat" pitchFamily="2" charset="0"/>
              </a:rPr>
              <a:t>Архангельской область вошла в число победителей Всероссийского конкурса программ комплексного развития молодежной политики в регионах России «Регион для молодых» и получила поддержку в размере </a:t>
            </a:r>
            <a:r>
              <a:rPr lang="ru-RU" sz="2000" b="1" dirty="0">
                <a:solidFill>
                  <a:srgbClr val="BF067A"/>
                </a:solidFill>
                <a:latin typeface="Montserrat" pitchFamily="2" charset="0"/>
              </a:rPr>
              <a:t>138 465 600 рублей.</a:t>
            </a:r>
          </a:p>
          <a:p>
            <a:r>
              <a:rPr lang="ru-RU" sz="1500" dirty="0">
                <a:latin typeface="Montserrat" pitchFamily="2" charset="0"/>
              </a:rPr>
              <a:t>ЦЕЛЬ – предоставление широкого спектра возможностей для молодых людей Архангельской области, в том числе и ранее охваченной проектами сферы ГМП </a:t>
            </a:r>
          </a:p>
          <a:p>
            <a:pPr>
              <a:lnSpc>
                <a:spcPct val="100000"/>
              </a:lnSpc>
            </a:pPr>
            <a:endParaRPr lang="ru-RU" sz="20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442794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641BFFE-1CAC-25BD-4179-6505C1574C32}"/>
              </a:ext>
            </a:extLst>
          </p:cNvPr>
          <p:cNvSpPr/>
          <p:nvPr/>
        </p:nvSpPr>
        <p:spPr>
          <a:xfrm>
            <a:off x="0" y="-50800"/>
            <a:ext cx="1206499" cy="6959600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AF3DCC92-C593-93EA-9596-D66C09B73F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75" y="-727363"/>
            <a:ext cx="11008025" cy="77100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1B195B0-0369-4855-277B-CA4B8BEC3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-2046384"/>
            <a:ext cx="3591898" cy="3400327"/>
          </a:xfrm>
          <a:prstGeom prst="rect">
            <a:avLst/>
          </a:prstGeom>
        </p:spPr>
      </p:pic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A4DC4A0C-AF71-B7BC-DAF2-4B8B9CF70F14}"/>
              </a:ext>
            </a:extLst>
          </p:cNvPr>
          <p:cNvSpPr/>
          <p:nvPr/>
        </p:nvSpPr>
        <p:spPr>
          <a:xfrm>
            <a:off x="1494226" y="2249305"/>
            <a:ext cx="3245243" cy="433740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2F32486F-295C-F206-6386-9A1B5C41DEB8}"/>
              </a:ext>
            </a:extLst>
          </p:cNvPr>
          <p:cNvSpPr/>
          <p:nvPr/>
        </p:nvSpPr>
        <p:spPr>
          <a:xfrm>
            <a:off x="4890142" y="2249305"/>
            <a:ext cx="3245243" cy="433740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E5654E44-2B44-6D97-1C35-E9015BA4BB82}"/>
              </a:ext>
            </a:extLst>
          </p:cNvPr>
          <p:cNvSpPr/>
          <p:nvPr/>
        </p:nvSpPr>
        <p:spPr>
          <a:xfrm>
            <a:off x="8286057" y="2249305"/>
            <a:ext cx="3245243" cy="433740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EAAE155A-44FB-CEA2-2B7C-A05616BF0E65}"/>
              </a:ext>
            </a:extLst>
          </p:cNvPr>
          <p:cNvSpPr/>
          <p:nvPr/>
        </p:nvSpPr>
        <p:spPr>
          <a:xfrm>
            <a:off x="1494226" y="1055717"/>
            <a:ext cx="3245243" cy="419100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0FD512A2-B82B-1442-C189-0E90D0B8C969}"/>
              </a:ext>
            </a:extLst>
          </p:cNvPr>
          <p:cNvSpPr/>
          <p:nvPr/>
        </p:nvSpPr>
        <p:spPr>
          <a:xfrm>
            <a:off x="4890142" y="1055717"/>
            <a:ext cx="3245243" cy="419100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A6D28134-157F-2034-43FB-368FBA60CFDE}"/>
              </a:ext>
            </a:extLst>
          </p:cNvPr>
          <p:cNvSpPr/>
          <p:nvPr/>
        </p:nvSpPr>
        <p:spPr>
          <a:xfrm>
            <a:off x="8286057" y="1055717"/>
            <a:ext cx="3245243" cy="419100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aponomarev\Desktop\Макеты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72962199-6356-C3A1-71AA-E48A8D43CA7D}"/>
              </a:ext>
            </a:extLst>
          </p:cNvPr>
          <p:cNvSpPr txBox="1">
            <a:spLocks/>
          </p:cNvSpPr>
          <p:nvPr/>
        </p:nvSpPr>
        <p:spPr>
          <a:xfrm>
            <a:off x="1431930" y="230400"/>
            <a:ext cx="10760070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Круглогодичный центр компетенций «НАУКА»</a:t>
            </a:r>
          </a:p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(университетский кампус мирового уровня «Арктическая звезда») </a:t>
            </a: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xmlns="" id="{413EB9A7-A708-4B9F-7506-F460F1C60445}"/>
              </a:ext>
            </a:extLst>
          </p:cNvPr>
          <p:cNvSpPr txBox="1">
            <a:spLocks/>
          </p:cNvSpPr>
          <p:nvPr/>
        </p:nvSpPr>
        <p:spPr>
          <a:xfrm>
            <a:off x="1623558" y="1083575"/>
            <a:ext cx="2168369" cy="4337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700" b="1" dirty="0">
                <a:solidFill>
                  <a:srgbClr val="7A66AA"/>
                </a:solidFill>
                <a:latin typeface="Montserrat" pitchFamily="2" charset="0"/>
              </a:rPr>
              <a:t>3 000 человек</a:t>
            </a: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xmlns="" id="{F6887505-DD0C-4ABE-B6AE-3C066A649541}"/>
              </a:ext>
            </a:extLst>
          </p:cNvPr>
          <p:cNvSpPr txBox="1">
            <a:spLocks/>
          </p:cNvSpPr>
          <p:nvPr/>
        </p:nvSpPr>
        <p:spPr>
          <a:xfrm>
            <a:off x="1491036" y="1508538"/>
            <a:ext cx="3254882" cy="6949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численность молодежи, вовлеченной в деятельность Центра (ежегодно с растущим показателем)</a:t>
            </a:r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xmlns="" id="{F0173B09-5892-A728-6D2F-4F98E043A75F}"/>
              </a:ext>
            </a:extLst>
          </p:cNvPr>
          <p:cNvSpPr txBox="1">
            <a:spLocks/>
          </p:cNvSpPr>
          <p:nvPr/>
        </p:nvSpPr>
        <p:spPr>
          <a:xfrm>
            <a:off x="5022910" y="1083575"/>
            <a:ext cx="3118678" cy="4337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700" b="1" dirty="0">
                <a:solidFill>
                  <a:srgbClr val="7A66AA"/>
                </a:solidFill>
                <a:latin typeface="Montserrat" pitchFamily="2" charset="0"/>
              </a:rPr>
              <a:t>600 человек</a:t>
            </a: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C4052274-E975-1D29-B1B4-FED4F62D99E7}"/>
              </a:ext>
            </a:extLst>
          </p:cNvPr>
          <p:cNvSpPr txBox="1">
            <a:spLocks/>
          </p:cNvSpPr>
          <p:nvPr/>
        </p:nvSpPr>
        <p:spPr>
          <a:xfrm>
            <a:off x="4890387" y="1508538"/>
            <a:ext cx="3251199" cy="6949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численность обученной молодежи (+300 ежегодно)</a:t>
            </a:r>
          </a:p>
        </p:txBody>
      </p: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xmlns="" id="{43F4B610-B5FA-ACB3-5EC0-815720315806}"/>
              </a:ext>
            </a:extLst>
          </p:cNvPr>
          <p:cNvSpPr txBox="1">
            <a:spLocks/>
          </p:cNvSpPr>
          <p:nvPr/>
        </p:nvSpPr>
        <p:spPr>
          <a:xfrm>
            <a:off x="8422260" y="1092415"/>
            <a:ext cx="3118678" cy="4337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700" b="1" dirty="0">
                <a:solidFill>
                  <a:srgbClr val="7A66AA"/>
                </a:solidFill>
                <a:latin typeface="Montserrat" pitchFamily="2" charset="0"/>
              </a:rPr>
              <a:t>30 субъектов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xmlns="" id="{02A08031-9E92-B744-ED40-51E5234CA43B}"/>
              </a:ext>
            </a:extLst>
          </p:cNvPr>
          <p:cNvSpPr txBox="1">
            <a:spLocks/>
          </p:cNvSpPr>
          <p:nvPr/>
        </p:nvSpPr>
        <p:spPr>
          <a:xfrm>
            <a:off x="8289737" y="1517378"/>
            <a:ext cx="3251199" cy="6949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количество субъектов Российской Федерации, охваченных деятельностью Центра (ежегодно)</a:t>
            </a:r>
          </a:p>
        </p:txBody>
      </p: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xmlns="" id="{B3CBBF43-BEF6-787F-9D16-9524274F3EEA}"/>
              </a:ext>
            </a:extLst>
          </p:cNvPr>
          <p:cNvSpPr txBox="1">
            <a:spLocks/>
          </p:cNvSpPr>
          <p:nvPr/>
        </p:nvSpPr>
        <p:spPr>
          <a:xfrm>
            <a:off x="1620792" y="2277241"/>
            <a:ext cx="3118678" cy="4337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700" b="1" dirty="0">
                <a:solidFill>
                  <a:srgbClr val="7A66AA"/>
                </a:solidFill>
                <a:latin typeface="Montserrat" pitchFamily="2" charset="0"/>
              </a:rPr>
              <a:t>30 мероприятий</a:t>
            </a: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xmlns="" id="{F1818278-2AE0-D1E0-B480-93EEF50D50C2}"/>
              </a:ext>
            </a:extLst>
          </p:cNvPr>
          <p:cNvSpPr txBox="1">
            <a:spLocks/>
          </p:cNvSpPr>
          <p:nvPr/>
        </p:nvSpPr>
        <p:spPr>
          <a:xfrm>
            <a:off x="1488270" y="2750417"/>
            <a:ext cx="3014700" cy="6949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количество федеральных мероприятий и проектов, проведенных на базе Центра </a:t>
            </a:r>
          </a:p>
        </p:txBody>
      </p:sp>
      <p:sp>
        <p:nvSpPr>
          <p:cNvPr id="41" name="Заголовок 1">
            <a:extLst>
              <a:ext uri="{FF2B5EF4-FFF2-40B4-BE49-F238E27FC236}">
                <a16:creationId xmlns:a16="http://schemas.microsoft.com/office/drawing/2014/main" xmlns="" id="{D00E477C-29C4-4997-42DC-7C4B66D5BEE6}"/>
              </a:ext>
            </a:extLst>
          </p:cNvPr>
          <p:cNvSpPr txBox="1">
            <a:spLocks/>
          </p:cNvSpPr>
          <p:nvPr/>
        </p:nvSpPr>
        <p:spPr>
          <a:xfrm>
            <a:off x="5020144" y="2277241"/>
            <a:ext cx="3118678" cy="4337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700" b="1" dirty="0">
                <a:solidFill>
                  <a:srgbClr val="7A66AA"/>
                </a:solidFill>
                <a:latin typeface="Montserrat" pitchFamily="2" charset="0"/>
              </a:rPr>
              <a:t>30 сотрудников</a:t>
            </a: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xmlns="" id="{8E3862B8-ABC7-246B-F3F6-0F5DE2BE6A0B}"/>
              </a:ext>
            </a:extLst>
          </p:cNvPr>
          <p:cNvSpPr txBox="1">
            <a:spLocks/>
          </p:cNvSpPr>
          <p:nvPr/>
        </p:nvSpPr>
        <p:spPr>
          <a:xfrm>
            <a:off x="4887621" y="2750417"/>
            <a:ext cx="3399350" cy="9465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численность сотрудников сферы молодежной политики, смежных сфер, партнерских организаций, прошедших обучение и повышение квалификации (ежегодно) </a:t>
            </a:r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xmlns="" id="{6BA4D90D-852E-7462-6B9A-885C81725E9B}"/>
              </a:ext>
            </a:extLst>
          </p:cNvPr>
          <p:cNvSpPr txBox="1">
            <a:spLocks/>
          </p:cNvSpPr>
          <p:nvPr/>
        </p:nvSpPr>
        <p:spPr>
          <a:xfrm>
            <a:off x="8419494" y="2286081"/>
            <a:ext cx="3118678" cy="4337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700" b="1" dirty="0">
                <a:solidFill>
                  <a:srgbClr val="7A66AA"/>
                </a:solidFill>
                <a:latin typeface="Montserrat" pitchFamily="2" charset="0"/>
              </a:rPr>
              <a:t>8 организаций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C1D160B-F50B-7DEF-71C1-FD161DA3D2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5E8853-5738-914D-0724-48D48C19D9E8}"/>
              </a:ext>
            </a:extLst>
          </p:cNvPr>
          <p:cNvSpPr txBox="1">
            <a:spLocks/>
          </p:cNvSpPr>
          <p:nvPr/>
        </p:nvSpPr>
        <p:spPr>
          <a:xfrm>
            <a:off x="1" y="821606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Наука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C37E4342-7E6D-0587-3366-B8836A2F5CBE}"/>
              </a:ext>
            </a:extLst>
          </p:cNvPr>
          <p:cNvSpPr txBox="1">
            <a:spLocks/>
          </p:cNvSpPr>
          <p:nvPr/>
        </p:nvSpPr>
        <p:spPr>
          <a:xfrm>
            <a:off x="8333656" y="2719820"/>
            <a:ext cx="3399350" cy="9465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latin typeface="Montserrat" pitchFamily="2" charset="0"/>
              </a:rPr>
              <a:t>количество привлекаемых организаций-партнеров </a:t>
            </a:r>
          </a:p>
        </p:txBody>
      </p:sp>
    </p:spTree>
    <p:extLst>
      <p:ext uri="{BB962C8B-B14F-4D97-AF65-F5344CB8AC3E}">
        <p14:creationId xmlns:p14="http://schemas.microsoft.com/office/powerpoint/2010/main" val="68921519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BF6B266-5711-5455-A8C0-741FABDB0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-2046384"/>
            <a:ext cx="3591898" cy="340032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69ED24C-9DBA-2F70-7118-5075EBF7598C}"/>
              </a:ext>
            </a:extLst>
          </p:cNvPr>
          <p:cNvSpPr/>
          <p:nvPr/>
        </p:nvSpPr>
        <p:spPr>
          <a:xfrm>
            <a:off x="0" y="-29549"/>
            <a:ext cx="1206499" cy="6917099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aponomarev\Desktop\Макеты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6889D982-2CD6-41C4-A3A9-8092D7762AE5}"/>
              </a:ext>
            </a:extLst>
          </p:cNvPr>
          <p:cNvSpPr txBox="1">
            <a:spLocks/>
          </p:cNvSpPr>
          <p:nvPr/>
        </p:nvSpPr>
        <p:spPr>
          <a:xfrm>
            <a:off x="1" y="821606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Демография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72962199-6356-C3A1-71AA-E48A8D43CA7D}"/>
              </a:ext>
            </a:extLst>
          </p:cNvPr>
          <p:cNvSpPr txBox="1">
            <a:spLocks/>
          </p:cNvSpPr>
          <p:nvPr/>
        </p:nvSpPr>
        <p:spPr>
          <a:xfrm>
            <a:off x="1431930" y="230400"/>
            <a:ext cx="10760070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Молодёжь Архангельской области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C1D160B-F50B-7DEF-71C1-FD161DA3D2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9863224C-FFBD-723B-CBCF-69630416E648}"/>
              </a:ext>
            </a:extLst>
          </p:cNvPr>
          <p:cNvSpPr/>
          <p:nvPr/>
        </p:nvSpPr>
        <p:spPr>
          <a:xfrm>
            <a:off x="1831182" y="2197510"/>
            <a:ext cx="2951269" cy="2951269"/>
          </a:xfrm>
          <a:prstGeom prst="ellipse">
            <a:avLst/>
          </a:prstGeom>
          <a:solidFill>
            <a:srgbClr val="BDCC0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ектор 36">
            <a:extLst>
              <a:ext uri="{FF2B5EF4-FFF2-40B4-BE49-F238E27FC236}">
                <a16:creationId xmlns:a16="http://schemas.microsoft.com/office/drawing/2014/main" xmlns="" id="{7E3692FA-582C-A270-E524-3017FC73B712}"/>
              </a:ext>
            </a:extLst>
          </p:cNvPr>
          <p:cNvSpPr/>
          <p:nvPr/>
        </p:nvSpPr>
        <p:spPr>
          <a:xfrm rot="2746761">
            <a:off x="1831181" y="2197510"/>
            <a:ext cx="2951270" cy="2968129"/>
          </a:xfrm>
          <a:prstGeom prst="pie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xmlns="" id="{A33720FA-47EF-9CE0-36C2-99794AAD07B9}"/>
              </a:ext>
            </a:extLst>
          </p:cNvPr>
          <p:cNvSpPr txBox="1">
            <a:spLocks/>
          </p:cNvSpPr>
          <p:nvPr/>
        </p:nvSpPr>
        <p:spPr>
          <a:xfrm>
            <a:off x="1296639" y="5263780"/>
            <a:ext cx="4309110" cy="9146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Население региона —</a:t>
            </a:r>
          </a:p>
          <a:p>
            <a:pPr algn="ctr"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964 304 человека</a:t>
            </a:r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xmlns="" id="{FFFDF0A6-9626-1801-A6A6-962EC138EB02}"/>
              </a:ext>
            </a:extLst>
          </p:cNvPr>
          <p:cNvSpPr txBox="1">
            <a:spLocks/>
          </p:cNvSpPr>
          <p:nvPr/>
        </p:nvSpPr>
        <p:spPr>
          <a:xfrm>
            <a:off x="1327152" y="1177155"/>
            <a:ext cx="3945106" cy="810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500" b="1" dirty="0">
                <a:solidFill>
                  <a:srgbClr val="9CC200"/>
                </a:solidFill>
                <a:latin typeface="Montserrat" pitchFamily="2" charset="0"/>
              </a:rPr>
              <a:t>Молодёжь —</a:t>
            </a:r>
            <a:endParaRPr lang="ru-RU" sz="1100" dirty="0">
              <a:solidFill>
                <a:srgbClr val="9CC200"/>
              </a:solidFill>
              <a:effectLst/>
              <a:latin typeface="Helvetica Neue" panose="02000503000000020004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ru-RU" sz="2500" b="1" dirty="0">
                <a:solidFill>
                  <a:srgbClr val="9CC200"/>
                </a:solidFill>
                <a:latin typeface="Montserrat" pitchFamily="2" charset="0"/>
              </a:rPr>
              <a:t>225 000 человек</a:t>
            </a:r>
          </a:p>
        </p:txBody>
      </p: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xmlns="" id="{C0247BB1-F0EF-0DF1-1C50-E48DD05BFE5E}"/>
              </a:ext>
            </a:extLst>
          </p:cNvPr>
          <p:cNvSpPr txBox="1">
            <a:spLocks/>
          </p:cNvSpPr>
          <p:nvPr/>
        </p:nvSpPr>
        <p:spPr>
          <a:xfrm>
            <a:off x="3519074" y="3402996"/>
            <a:ext cx="1217092" cy="538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23,4%</a:t>
            </a: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xmlns="" id="{266B9BCB-4E68-6B23-2352-055451132D3D}"/>
              </a:ext>
            </a:extLst>
          </p:cNvPr>
          <p:cNvSpPr/>
          <p:nvPr/>
        </p:nvSpPr>
        <p:spPr>
          <a:xfrm>
            <a:off x="5778624" y="2155351"/>
            <a:ext cx="2951269" cy="2951269"/>
          </a:xfrm>
          <a:prstGeom prst="ellipse">
            <a:avLst/>
          </a:prstGeom>
          <a:solidFill>
            <a:srgbClr val="FFDB0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ектор 54">
            <a:extLst>
              <a:ext uri="{FF2B5EF4-FFF2-40B4-BE49-F238E27FC236}">
                <a16:creationId xmlns:a16="http://schemas.microsoft.com/office/drawing/2014/main" xmlns="" id="{DE168EC2-FD78-A6E9-027F-4F7DB85F3C07}"/>
              </a:ext>
            </a:extLst>
          </p:cNvPr>
          <p:cNvSpPr/>
          <p:nvPr/>
        </p:nvSpPr>
        <p:spPr>
          <a:xfrm>
            <a:off x="5778623" y="2155351"/>
            <a:ext cx="2951270" cy="2968129"/>
          </a:xfrm>
          <a:prstGeom prst="pie">
            <a:avLst/>
          </a:prstGeom>
          <a:solidFill>
            <a:srgbClr val="BF07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6" name="Заголовок 1">
            <a:extLst>
              <a:ext uri="{FF2B5EF4-FFF2-40B4-BE49-F238E27FC236}">
                <a16:creationId xmlns:a16="http://schemas.microsoft.com/office/drawing/2014/main" xmlns="" id="{743592CA-2AD1-A10D-3249-427B5D3ADB52}"/>
              </a:ext>
            </a:extLst>
          </p:cNvPr>
          <p:cNvSpPr txBox="1">
            <a:spLocks/>
          </p:cNvSpPr>
          <p:nvPr/>
        </p:nvSpPr>
        <p:spPr>
          <a:xfrm>
            <a:off x="5392295" y="5237704"/>
            <a:ext cx="3945106" cy="9568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500" b="1" dirty="0">
                <a:solidFill>
                  <a:srgbClr val="BF0779"/>
                </a:solidFill>
                <a:latin typeface="Montserrat" pitchFamily="2" charset="0"/>
              </a:rPr>
              <a:t>Город —</a:t>
            </a:r>
          </a:p>
          <a:p>
            <a:pPr algn="ctr">
              <a:lnSpc>
                <a:spcPct val="100000"/>
              </a:lnSpc>
            </a:pPr>
            <a:r>
              <a:rPr lang="ru-RU" sz="2500" b="1" dirty="0">
                <a:solidFill>
                  <a:srgbClr val="BF0779"/>
                </a:solidFill>
                <a:latin typeface="Montserrat" pitchFamily="2" charset="0"/>
              </a:rPr>
              <a:t>194 932 человека</a:t>
            </a:r>
          </a:p>
        </p:txBody>
      </p:sp>
      <p:sp>
        <p:nvSpPr>
          <p:cNvPr id="57" name="Заголовок 1">
            <a:extLst>
              <a:ext uri="{FF2B5EF4-FFF2-40B4-BE49-F238E27FC236}">
                <a16:creationId xmlns:a16="http://schemas.microsoft.com/office/drawing/2014/main" xmlns="" id="{EA92D39C-A66C-26E1-52F5-94A234260EED}"/>
              </a:ext>
            </a:extLst>
          </p:cNvPr>
          <p:cNvSpPr txBox="1">
            <a:spLocks/>
          </p:cNvSpPr>
          <p:nvPr/>
        </p:nvSpPr>
        <p:spPr>
          <a:xfrm>
            <a:off x="5250313" y="1174845"/>
            <a:ext cx="4237575" cy="8288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500" b="1" dirty="0">
                <a:solidFill>
                  <a:srgbClr val="BF0779"/>
                </a:solidFill>
                <a:latin typeface="Montserrat" pitchFamily="2" charset="0"/>
              </a:rPr>
              <a:t>Сельская местность —</a:t>
            </a:r>
          </a:p>
          <a:p>
            <a:pPr algn="ctr">
              <a:lnSpc>
                <a:spcPct val="100000"/>
              </a:lnSpc>
            </a:pPr>
            <a:r>
              <a:rPr lang="ru-RU" sz="2500" b="1" dirty="0">
                <a:solidFill>
                  <a:srgbClr val="BF0779"/>
                </a:solidFill>
                <a:latin typeface="Montserrat" pitchFamily="2" charset="0"/>
              </a:rPr>
              <a:t>30 068 человек</a:t>
            </a:r>
          </a:p>
        </p:txBody>
      </p:sp>
      <p:sp>
        <p:nvSpPr>
          <p:cNvPr id="58" name="Заголовок 1">
            <a:extLst>
              <a:ext uri="{FF2B5EF4-FFF2-40B4-BE49-F238E27FC236}">
                <a16:creationId xmlns:a16="http://schemas.microsoft.com/office/drawing/2014/main" xmlns="" id="{AAECCDFF-5805-D065-2ABE-6B80EAA02D54}"/>
              </a:ext>
            </a:extLst>
          </p:cNvPr>
          <p:cNvSpPr txBox="1">
            <a:spLocks/>
          </p:cNvSpPr>
          <p:nvPr/>
        </p:nvSpPr>
        <p:spPr>
          <a:xfrm>
            <a:off x="7152571" y="2476036"/>
            <a:ext cx="1217092" cy="538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500" b="1" dirty="0">
                <a:solidFill>
                  <a:srgbClr val="BF0779"/>
                </a:solidFill>
                <a:latin typeface="Montserrat" pitchFamily="2" charset="0"/>
              </a:rPr>
              <a:t>14,2%</a:t>
            </a:r>
          </a:p>
        </p:txBody>
      </p:sp>
      <p:sp>
        <p:nvSpPr>
          <p:cNvPr id="59" name="Сектор 58">
            <a:extLst>
              <a:ext uri="{FF2B5EF4-FFF2-40B4-BE49-F238E27FC236}">
                <a16:creationId xmlns:a16="http://schemas.microsoft.com/office/drawing/2014/main" xmlns="" id="{49B02855-CB00-13B5-8591-350A294F3286}"/>
              </a:ext>
            </a:extLst>
          </p:cNvPr>
          <p:cNvSpPr/>
          <p:nvPr/>
        </p:nvSpPr>
        <p:spPr>
          <a:xfrm rot="19219526">
            <a:off x="5771295" y="2155351"/>
            <a:ext cx="2951270" cy="2968129"/>
          </a:xfrm>
          <a:prstGeom prst="pie">
            <a:avLst/>
          </a:prstGeom>
          <a:solidFill>
            <a:srgbClr val="BF07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xmlns="" id="{C045ED4E-4499-9826-BD1E-49879167AFD9}"/>
              </a:ext>
            </a:extLst>
          </p:cNvPr>
          <p:cNvCxnSpPr>
            <a:cxnSpLocks/>
          </p:cNvCxnSpPr>
          <p:nvPr/>
        </p:nvCxnSpPr>
        <p:spPr>
          <a:xfrm flipV="1">
            <a:off x="4370385" y="2191143"/>
            <a:ext cx="2318977" cy="470400"/>
          </a:xfrm>
          <a:prstGeom prst="line">
            <a:avLst/>
          </a:prstGeom>
          <a:ln w="50800">
            <a:solidFill>
              <a:srgbClr val="BDCC0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28" name="Прямая соединительная линия 1027">
            <a:extLst>
              <a:ext uri="{FF2B5EF4-FFF2-40B4-BE49-F238E27FC236}">
                <a16:creationId xmlns:a16="http://schemas.microsoft.com/office/drawing/2014/main" xmlns="" id="{79CCA584-447D-9EEE-46BE-4A19CEF2336D}"/>
              </a:ext>
            </a:extLst>
          </p:cNvPr>
          <p:cNvCxnSpPr>
            <a:cxnSpLocks/>
          </p:cNvCxnSpPr>
          <p:nvPr/>
        </p:nvCxnSpPr>
        <p:spPr>
          <a:xfrm>
            <a:off x="4327233" y="4732475"/>
            <a:ext cx="2459073" cy="396842"/>
          </a:xfrm>
          <a:prstGeom prst="line">
            <a:avLst/>
          </a:prstGeom>
          <a:ln w="50800">
            <a:solidFill>
              <a:srgbClr val="BDCC0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30" name="Заголовок 1">
            <a:extLst>
              <a:ext uri="{FF2B5EF4-FFF2-40B4-BE49-F238E27FC236}">
                <a16:creationId xmlns:a16="http://schemas.microsoft.com/office/drawing/2014/main" xmlns="" id="{45805B3C-7D91-B04A-A7EC-22A7E4C06FEB}"/>
              </a:ext>
            </a:extLst>
          </p:cNvPr>
          <p:cNvSpPr txBox="1">
            <a:spLocks/>
          </p:cNvSpPr>
          <p:nvPr/>
        </p:nvSpPr>
        <p:spPr>
          <a:xfrm>
            <a:off x="6719517" y="4000202"/>
            <a:ext cx="1217092" cy="538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500" b="1" dirty="0">
                <a:solidFill>
                  <a:srgbClr val="FFDB01"/>
                </a:solidFill>
                <a:latin typeface="Montserrat" pitchFamily="2" charset="0"/>
              </a:rPr>
              <a:t>85,8%</a:t>
            </a:r>
          </a:p>
        </p:txBody>
      </p:sp>
      <p:sp>
        <p:nvSpPr>
          <p:cNvPr id="1034" name="Заголовок 1">
            <a:extLst>
              <a:ext uri="{FF2B5EF4-FFF2-40B4-BE49-F238E27FC236}">
                <a16:creationId xmlns:a16="http://schemas.microsoft.com/office/drawing/2014/main" xmlns="" id="{3B314AF2-5F66-44D4-96F8-9389EA995872}"/>
              </a:ext>
            </a:extLst>
          </p:cNvPr>
          <p:cNvSpPr txBox="1">
            <a:spLocks/>
          </p:cNvSpPr>
          <p:nvPr/>
        </p:nvSpPr>
        <p:spPr>
          <a:xfrm>
            <a:off x="9016947" y="3250194"/>
            <a:ext cx="2853576" cy="3197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500"/>
              </a:spcAft>
            </a:pPr>
            <a:r>
              <a:rPr lang="ru-RU" sz="1800" b="1" dirty="0" smtClean="0">
                <a:solidFill>
                  <a:srgbClr val="7A66AA"/>
                </a:solidFill>
                <a:latin typeface="Montserrat" pitchFamily="2" charset="0"/>
              </a:rPr>
              <a:t>73,7</a:t>
            </a:r>
            <a:r>
              <a:rPr lang="ru-RU" sz="1800" b="1" dirty="0">
                <a:solidFill>
                  <a:srgbClr val="7A66AA"/>
                </a:solidFill>
                <a:latin typeface="Montserrat" pitchFamily="2" charset="0"/>
              </a:rPr>
              <a:t>% молодёжи </a:t>
            </a:r>
          </a:p>
          <a:p>
            <a:pPr algn="ctr">
              <a:lnSpc>
                <a:spcPct val="100000"/>
              </a:lnSpc>
              <a:spcAft>
                <a:spcPts val="500"/>
              </a:spcAft>
            </a:pPr>
            <a:r>
              <a:rPr lang="ru-RU" sz="1800" b="1" dirty="0">
                <a:solidFill>
                  <a:srgbClr val="7A66AA"/>
                </a:solidFill>
                <a:latin typeface="Montserrat" pitchFamily="2" charset="0"/>
              </a:rPr>
              <a:t>связывают будущее с регионом</a:t>
            </a:r>
          </a:p>
        </p:txBody>
      </p:sp>
    </p:spTree>
    <p:extLst>
      <p:ext uri="{BB962C8B-B14F-4D97-AF65-F5344CB8AC3E}">
        <p14:creationId xmlns:p14="http://schemas.microsoft.com/office/powerpoint/2010/main" val="2463117641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E443818-E4A5-A7D8-8505-F8F6BCB8F83F}"/>
              </a:ext>
            </a:extLst>
          </p:cNvPr>
          <p:cNvSpPr/>
          <p:nvPr/>
        </p:nvSpPr>
        <p:spPr>
          <a:xfrm>
            <a:off x="0" y="-50800"/>
            <a:ext cx="1206499" cy="6959600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aponomarev\Desktop\Макеты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6889D982-2CD6-41C4-A3A9-8092D7762AE5}"/>
              </a:ext>
            </a:extLst>
          </p:cNvPr>
          <p:cNvSpPr txBox="1">
            <a:spLocks/>
          </p:cNvSpPr>
          <p:nvPr/>
        </p:nvSpPr>
        <p:spPr>
          <a:xfrm>
            <a:off x="1" y="821606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Потенциал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72962199-6356-C3A1-71AA-E48A8D43CA7D}"/>
              </a:ext>
            </a:extLst>
          </p:cNvPr>
          <p:cNvSpPr txBox="1">
            <a:spLocks/>
          </p:cNvSpPr>
          <p:nvPr/>
        </p:nvSpPr>
        <p:spPr>
          <a:xfrm>
            <a:off x="1431930" y="230400"/>
            <a:ext cx="7610470" cy="6858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Удовлетворенность реализацией молодежной политикой в регионе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C1D160B-F50B-7DEF-71C1-FD161DA3D2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9863224C-FFBD-723B-CBCF-69630416E648}"/>
              </a:ext>
            </a:extLst>
          </p:cNvPr>
          <p:cNvSpPr/>
          <p:nvPr/>
        </p:nvSpPr>
        <p:spPr>
          <a:xfrm rot="2189572">
            <a:off x="8393203" y="1879502"/>
            <a:ext cx="2951269" cy="2951269"/>
          </a:xfrm>
          <a:prstGeom prst="ellipse">
            <a:avLst/>
          </a:prstGeom>
          <a:solidFill>
            <a:srgbClr val="BDCC0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ектор 36">
            <a:extLst>
              <a:ext uri="{FF2B5EF4-FFF2-40B4-BE49-F238E27FC236}">
                <a16:creationId xmlns:a16="http://schemas.microsoft.com/office/drawing/2014/main" xmlns="" id="{7E3692FA-582C-A270-E524-3017FC73B712}"/>
              </a:ext>
            </a:extLst>
          </p:cNvPr>
          <p:cNvSpPr/>
          <p:nvPr/>
        </p:nvSpPr>
        <p:spPr>
          <a:xfrm rot="1498908">
            <a:off x="8393202" y="1879502"/>
            <a:ext cx="2951270" cy="2968129"/>
          </a:xfrm>
          <a:prstGeom prst="pie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xmlns="" id="{C0247BB1-F0EF-0DF1-1C50-E48DD05BFE5E}"/>
              </a:ext>
            </a:extLst>
          </p:cNvPr>
          <p:cNvSpPr txBox="1">
            <a:spLocks/>
          </p:cNvSpPr>
          <p:nvPr/>
        </p:nvSpPr>
        <p:spPr>
          <a:xfrm>
            <a:off x="10335091" y="3322057"/>
            <a:ext cx="1217092" cy="538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11%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4F2F0E83-89C0-74C3-4493-609B832FADF4}"/>
              </a:ext>
            </a:extLst>
          </p:cNvPr>
          <p:cNvSpPr txBox="1">
            <a:spLocks/>
          </p:cNvSpPr>
          <p:nvPr/>
        </p:nvSpPr>
        <p:spPr>
          <a:xfrm>
            <a:off x="5069863" y="5221621"/>
            <a:ext cx="3900534" cy="9568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rgbClr val="BF0779"/>
                </a:solidFill>
                <a:latin typeface="Montserrat" pitchFamily="2" charset="0"/>
              </a:rPr>
              <a:t>Удовлетворенность молодёжью деятельностью местной власти</a:t>
            </a:r>
          </a:p>
          <a:p>
            <a:pPr algn="ctr">
              <a:lnSpc>
                <a:spcPct val="100000"/>
              </a:lnSpc>
            </a:pPr>
            <a:endParaRPr lang="ru-RU" sz="2000" b="1" dirty="0">
              <a:solidFill>
                <a:srgbClr val="BF0779"/>
              </a:solidFill>
              <a:latin typeface="Montserrat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EABFD79-1C72-51F3-8F8C-331A9E8551E2}"/>
              </a:ext>
            </a:extLst>
          </p:cNvPr>
          <p:cNvSpPr/>
          <p:nvPr/>
        </p:nvSpPr>
        <p:spPr>
          <a:xfrm>
            <a:off x="2204326" y="2374900"/>
            <a:ext cx="954816" cy="2781620"/>
          </a:xfrm>
          <a:prstGeom prst="rect">
            <a:avLst/>
          </a:prstGeom>
          <a:solidFill>
            <a:srgbClr val="BDCC0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9B4429B-052D-7E36-EBD4-BDFB360AA245}"/>
              </a:ext>
            </a:extLst>
          </p:cNvPr>
          <p:cNvSpPr/>
          <p:nvPr/>
        </p:nvSpPr>
        <p:spPr>
          <a:xfrm>
            <a:off x="3159142" y="2113644"/>
            <a:ext cx="958069" cy="3043667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F541B1B5-6E44-3973-F474-39611D522AAC}"/>
              </a:ext>
            </a:extLst>
          </p:cNvPr>
          <p:cNvSpPr txBox="1">
            <a:spLocks/>
          </p:cNvSpPr>
          <p:nvPr/>
        </p:nvSpPr>
        <p:spPr>
          <a:xfrm>
            <a:off x="3276973" y="2921000"/>
            <a:ext cx="715828" cy="2222820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rgbClr val="7A66AA"/>
                </a:solidFill>
                <a:latin typeface="Montserrat SemiBold" pitchFamily="2" charset="-52"/>
              </a:rPr>
              <a:t>молодёжи</a:t>
            </a:r>
            <a:endParaRPr lang="ru-RU" sz="2500" dirty="0">
              <a:solidFill>
                <a:srgbClr val="7A66AA"/>
              </a:solidFill>
              <a:latin typeface="Montserrat Medium" pitchFamily="2" charset="-52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5F70F910-EA61-7828-A0FC-9113902F1F12}"/>
              </a:ext>
            </a:extLst>
          </p:cNvPr>
          <p:cNvSpPr txBox="1">
            <a:spLocks/>
          </p:cNvSpPr>
          <p:nvPr/>
        </p:nvSpPr>
        <p:spPr>
          <a:xfrm>
            <a:off x="3159142" y="2548560"/>
            <a:ext cx="958069" cy="538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62,9%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048605FF-1017-7997-3A64-D34DBF8E5803}"/>
              </a:ext>
            </a:extLst>
          </p:cNvPr>
          <p:cNvSpPr txBox="1">
            <a:spLocks/>
          </p:cNvSpPr>
          <p:nvPr/>
        </p:nvSpPr>
        <p:spPr>
          <a:xfrm>
            <a:off x="2204326" y="1450835"/>
            <a:ext cx="954816" cy="538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700" b="1" dirty="0">
                <a:solidFill>
                  <a:srgbClr val="BF0779"/>
                </a:solidFill>
                <a:latin typeface="Montserrat" pitchFamily="2" charset="0"/>
              </a:rPr>
              <a:t>2023 год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D7371E57-FF16-CA3C-0F53-583F05733261}"/>
              </a:ext>
            </a:extLst>
          </p:cNvPr>
          <p:cNvSpPr txBox="1">
            <a:spLocks/>
          </p:cNvSpPr>
          <p:nvPr/>
        </p:nvSpPr>
        <p:spPr>
          <a:xfrm>
            <a:off x="3156517" y="1452657"/>
            <a:ext cx="954816" cy="538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700" b="1" dirty="0">
                <a:solidFill>
                  <a:srgbClr val="BF0779"/>
                </a:solidFill>
                <a:latin typeface="Montserrat" pitchFamily="2" charset="0"/>
              </a:rPr>
              <a:t>2024 год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AA56804B-15E7-C6E9-24C5-9513D57BEAEA}"/>
              </a:ext>
            </a:extLst>
          </p:cNvPr>
          <p:cNvSpPr txBox="1">
            <a:spLocks/>
          </p:cNvSpPr>
          <p:nvPr/>
        </p:nvSpPr>
        <p:spPr>
          <a:xfrm>
            <a:off x="2325025" y="2921000"/>
            <a:ext cx="715828" cy="2222820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rgbClr val="7A66AA"/>
                </a:solidFill>
                <a:latin typeface="Montserrat SemiBold" pitchFamily="2" charset="-52"/>
              </a:rPr>
              <a:t>молодёжи</a:t>
            </a:r>
            <a:endParaRPr lang="ru-RU" sz="2500" dirty="0">
              <a:solidFill>
                <a:srgbClr val="7A66AA"/>
              </a:solidFill>
              <a:latin typeface="Montserrat Medium" pitchFamily="2" charset="-52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B45B7266-EFFD-F286-9419-BE15DF583D18}"/>
              </a:ext>
            </a:extLst>
          </p:cNvPr>
          <p:cNvSpPr txBox="1">
            <a:spLocks/>
          </p:cNvSpPr>
          <p:nvPr/>
        </p:nvSpPr>
        <p:spPr>
          <a:xfrm>
            <a:off x="2207194" y="2548560"/>
            <a:ext cx="958069" cy="538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56,7%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F95A69D4-9662-6570-4BC8-68FC3393CAC3}"/>
              </a:ext>
            </a:extLst>
          </p:cNvPr>
          <p:cNvSpPr/>
          <p:nvPr/>
        </p:nvSpPr>
        <p:spPr>
          <a:xfrm>
            <a:off x="5411350" y="1908744"/>
            <a:ext cx="954816" cy="3234285"/>
          </a:xfrm>
          <a:prstGeom prst="rect">
            <a:avLst/>
          </a:prstGeom>
          <a:solidFill>
            <a:srgbClr val="BDCC0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CBBC514A-3D42-11B0-0696-CC34198B8675}"/>
              </a:ext>
            </a:extLst>
          </p:cNvPr>
          <p:cNvSpPr/>
          <p:nvPr/>
        </p:nvSpPr>
        <p:spPr>
          <a:xfrm>
            <a:off x="6366166" y="1420073"/>
            <a:ext cx="958069" cy="3723747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481BCBF5-D66A-771F-E2D2-33B34C204729}"/>
              </a:ext>
            </a:extLst>
          </p:cNvPr>
          <p:cNvSpPr txBox="1">
            <a:spLocks/>
          </p:cNvSpPr>
          <p:nvPr/>
        </p:nvSpPr>
        <p:spPr>
          <a:xfrm>
            <a:off x="6483997" y="2907509"/>
            <a:ext cx="715828" cy="2222820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rgbClr val="7A66AA"/>
                </a:solidFill>
                <a:latin typeface="Montserrat SemiBold" pitchFamily="2" charset="-52"/>
              </a:rPr>
              <a:t>молодёжи</a:t>
            </a:r>
            <a:endParaRPr lang="ru-RU" sz="2500" dirty="0">
              <a:solidFill>
                <a:srgbClr val="7A66AA"/>
              </a:solidFill>
              <a:latin typeface="Montserrat Medium" pitchFamily="2" charset="-52"/>
            </a:endParaRP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3D64727F-6871-F725-376F-61D519CAFE85}"/>
              </a:ext>
            </a:extLst>
          </p:cNvPr>
          <p:cNvSpPr txBox="1">
            <a:spLocks/>
          </p:cNvSpPr>
          <p:nvPr/>
        </p:nvSpPr>
        <p:spPr>
          <a:xfrm>
            <a:off x="6366166" y="2535069"/>
            <a:ext cx="958069" cy="538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51%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xmlns="" id="{9F3E26F6-FBD8-E239-D9AC-AD202456C7B6}"/>
              </a:ext>
            </a:extLst>
          </p:cNvPr>
          <p:cNvSpPr txBox="1">
            <a:spLocks/>
          </p:cNvSpPr>
          <p:nvPr/>
        </p:nvSpPr>
        <p:spPr>
          <a:xfrm>
            <a:off x="5411350" y="1437344"/>
            <a:ext cx="954816" cy="538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700" b="1" dirty="0">
                <a:solidFill>
                  <a:srgbClr val="BF0779"/>
                </a:solidFill>
                <a:latin typeface="Montserrat" pitchFamily="2" charset="0"/>
              </a:rPr>
              <a:t>2023 год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xmlns="" id="{7A44E4D0-15B5-CCE1-8B94-F85095D3C6E4}"/>
              </a:ext>
            </a:extLst>
          </p:cNvPr>
          <p:cNvSpPr txBox="1">
            <a:spLocks/>
          </p:cNvSpPr>
          <p:nvPr/>
        </p:nvSpPr>
        <p:spPr>
          <a:xfrm>
            <a:off x="6363541" y="1439166"/>
            <a:ext cx="954816" cy="538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700" b="1" dirty="0">
                <a:solidFill>
                  <a:srgbClr val="BF0779"/>
                </a:solidFill>
                <a:latin typeface="Montserrat" pitchFamily="2" charset="0"/>
              </a:rPr>
              <a:t>2024 год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8A4E7C3D-34DF-97FB-5E46-F4F50E4F023F}"/>
              </a:ext>
            </a:extLst>
          </p:cNvPr>
          <p:cNvSpPr txBox="1">
            <a:spLocks/>
          </p:cNvSpPr>
          <p:nvPr/>
        </p:nvSpPr>
        <p:spPr>
          <a:xfrm>
            <a:off x="5532049" y="2907509"/>
            <a:ext cx="715828" cy="2222820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rgbClr val="7A66AA"/>
                </a:solidFill>
                <a:latin typeface="Montserrat SemiBold" pitchFamily="2" charset="-52"/>
              </a:rPr>
              <a:t>молодёжи</a:t>
            </a:r>
            <a:endParaRPr lang="ru-RU" sz="2500" dirty="0">
              <a:solidFill>
                <a:srgbClr val="7A66AA"/>
              </a:solidFill>
              <a:latin typeface="Montserrat Medium" pitchFamily="2" charset="-52"/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xmlns="" id="{2C196160-9903-73AE-27C4-F0BBCE292360}"/>
              </a:ext>
            </a:extLst>
          </p:cNvPr>
          <p:cNvSpPr txBox="1">
            <a:spLocks/>
          </p:cNvSpPr>
          <p:nvPr/>
        </p:nvSpPr>
        <p:spPr>
          <a:xfrm>
            <a:off x="5372284" y="2535069"/>
            <a:ext cx="1067736" cy="538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54,6%</a:t>
            </a: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1943726F-84D5-931B-583D-C6BE41CB6CE2}"/>
              </a:ext>
            </a:extLst>
          </p:cNvPr>
          <p:cNvSpPr txBox="1">
            <a:spLocks/>
          </p:cNvSpPr>
          <p:nvPr/>
        </p:nvSpPr>
        <p:spPr>
          <a:xfrm>
            <a:off x="1250001" y="5231940"/>
            <a:ext cx="3847199" cy="9146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rgbClr val="7A66AA"/>
                </a:solidFill>
                <a:latin typeface="Montserrat" pitchFamily="2" charset="0"/>
              </a:rPr>
              <a:t>Удовлетворенность молодёжью деятельностью региональной власти</a:t>
            </a:r>
          </a:p>
        </p:txBody>
      </p:sp>
      <p:sp>
        <p:nvSpPr>
          <p:cNvPr id="35" name="Сектор 34">
            <a:extLst>
              <a:ext uri="{FF2B5EF4-FFF2-40B4-BE49-F238E27FC236}">
                <a16:creationId xmlns:a16="http://schemas.microsoft.com/office/drawing/2014/main" xmlns="" id="{84B24F10-7626-B629-45FA-50B8F292743C}"/>
              </a:ext>
            </a:extLst>
          </p:cNvPr>
          <p:cNvSpPr/>
          <p:nvPr/>
        </p:nvSpPr>
        <p:spPr>
          <a:xfrm rot="5400000">
            <a:off x="8391339" y="1878746"/>
            <a:ext cx="2951270" cy="2968129"/>
          </a:xfrm>
          <a:prstGeom prst="pie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xmlns="" id="{A33720FA-47EF-9CE0-36C2-99794AAD07B9}"/>
              </a:ext>
            </a:extLst>
          </p:cNvPr>
          <p:cNvSpPr txBox="1">
            <a:spLocks/>
          </p:cNvSpPr>
          <p:nvPr/>
        </p:nvSpPr>
        <p:spPr>
          <a:xfrm>
            <a:off x="8459197" y="2311700"/>
            <a:ext cx="2815554" cy="8187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chemeClr val="bg1"/>
                </a:solidFill>
                <a:latin typeface="Montserrat" pitchFamily="2" charset="0"/>
              </a:rPr>
              <a:t>Протестное </a:t>
            </a:r>
            <a:r>
              <a:rPr lang="ru-RU" sz="2000" dirty="0" smtClean="0">
                <a:solidFill>
                  <a:schemeClr val="bg1"/>
                </a:solidFill>
                <a:latin typeface="Montserrat" pitchFamily="2" charset="0"/>
              </a:rPr>
              <a:t>настроение</a:t>
            </a:r>
            <a:endParaRPr lang="ru-RU" sz="2000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BCA10E4D-FA9C-F7E0-C931-AE5EEAB1E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4811199"/>
            <a:ext cx="3591898" cy="340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96640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8C2F2C-9C9A-962C-E946-8B94396151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"/>
            <a:ext cx="12240000" cy="68840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09A1FA5-9247-D502-A9FC-7E7DCFF829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6855"/>
            <a:ext cx="4102100" cy="9906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90C0C74-3C55-F3F1-26C7-952BB5BC9A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931" y="0"/>
            <a:ext cx="6872400" cy="54623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227B25D-BFA4-202C-B6DC-D111E47C25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327" y="1167320"/>
            <a:ext cx="8207280" cy="5710136"/>
          </a:xfrm>
          <a:prstGeom prst="rect">
            <a:avLst/>
          </a:prstGeom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xmlns="" id="{9C608330-8EC6-0B5A-BD5B-90B6F13775FD}"/>
              </a:ext>
            </a:extLst>
          </p:cNvPr>
          <p:cNvSpPr txBox="1">
            <a:spLocks/>
          </p:cNvSpPr>
          <p:nvPr/>
        </p:nvSpPr>
        <p:spPr>
          <a:xfrm>
            <a:off x="261117" y="2247164"/>
            <a:ext cx="4952910" cy="1397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52388" algn="ctr">
              <a:lnSpc>
                <a:spcPct val="100000"/>
              </a:lnSpc>
            </a:pPr>
            <a:r>
              <a:rPr lang="ru-RU" sz="3500" b="1" dirty="0">
                <a:solidFill>
                  <a:schemeClr val="bg1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Вместе мы сильнее</a:t>
            </a:r>
            <a:endParaRPr lang="ru-RU" sz="35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51BB792-F23C-CBD7-8939-3B138B5BD4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422" y="3784919"/>
            <a:ext cx="1638300" cy="163830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1B0B2FC3-FB52-FC08-6F94-A88411DE20DC}"/>
              </a:ext>
            </a:extLst>
          </p:cNvPr>
          <p:cNvGrpSpPr/>
          <p:nvPr/>
        </p:nvGrpSpPr>
        <p:grpSpPr>
          <a:xfrm>
            <a:off x="1312471" y="1274189"/>
            <a:ext cx="2850202" cy="656101"/>
            <a:chOff x="4284242" y="684561"/>
            <a:chExt cx="3623515" cy="834113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F0B2687B-03C3-C3AA-EFA2-4076DBEC7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9585" y="684561"/>
              <a:ext cx="745795" cy="834113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xmlns="" id="{43E4AD12-E6AB-82AA-AADB-C97215E7F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4242" y="684561"/>
              <a:ext cx="893692" cy="834113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00070CD8-1C88-1FD0-9CEF-5AF174566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7031" y="756883"/>
              <a:ext cx="920726" cy="761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800106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2F354C-F798-4DC4-7F5E-989DA4DBBA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616" y="-109966"/>
            <a:ext cx="10479501" cy="6986334"/>
          </a:xfrm>
          <a:prstGeom prst="rect">
            <a:avLst/>
          </a:prstGeom>
        </p:spPr>
      </p:pic>
      <p:sp>
        <p:nvSpPr>
          <p:cNvPr id="172" name="Прямоугольник 171">
            <a:extLst>
              <a:ext uri="{FF2B5EF4-FFF2-40B4-BE49-F238E27FC236}">
                <a16:creationId xmlns:a16="http://schemas.microsoft.com/office/drawing/2014/main" xmlns="" id="{86F94D4A-B07C-455C-DC27-70BC7AD2C0E4}"/>
              </a:ext>
            </a:extLst>
          </p:cNvPr>
          <p:cNvSpPr/>
          <p:nvPr/>
        </p:nvSpPr>
        <p:spPr>
          <a:xfrm>
            <a:off x="7245620" y="-109966"/>
            <a:ext cx="5735273" cy="6986335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B7ABFA1-8305-EBF0-287C-8256E65418F4}"/>
              </a:ext>
            </a:extLst>
          </p:cNvPr>
          <p:cNvSpPr/>
          <p:nvPr/>
        </p:nvSpPr>
        <p:spPr>
          <a:xfrm>
            <a:off x="0" y="-64167"/>
            <a:ext cx="1206499" cy="6986335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3" descr="C:\Users\aponomarev\Desktop\Макеты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6889D982-2CD6-41C4-A3A9-8092D7762AE5}"/>
              </a:ext>
            </a:extLst>
          </p:cNvPr>
          <p:cNvSpPr txBox="1">
            <a:spLocks/>
          </p:cNvSpPr>
          <p:nvPr/>
        </p:nvSpPr>
        <p:spPr>
          <a:xfrm>
            <a:off x="1" y="821606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Год молодежи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C1D160B-F50B-7DEF-71C1-FD161DA3D2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  <p:sp>
        <p:nvSpPr>
          <p:cNvPr id="63" name="TextBox 29">
            <a:extLst>
              <a:ext uri="{FF2B5EF4-FFF2-40B4-BE49-F238E27FC236}">
                <a16:creationId xmlns:a16="http://schemas.microsoft.com/office/drawing/2014/main" xmlns="" id="{5E027B64-1B36-E01B-A96A-3D637A0D159E}"/>
              </a:ext>
            </a:extLst>
          </p:cNvPr>
          <p:cNvSpPr txBox="1"/>
          <p:nvPr/>
        </p:nvSpPr>
        <p:spPr>
          <a:xfrm>
            <a:off x="11775881" y="9522831"/>
            <a:ext cx="6246648" cy="316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4"/>
              </a:lnSpc>
            </a:pPr>
            <a:endParaRPr b="1" dirty="0">
              <a:latin typeface="Montserrat" pitchFamily="2" charset="0"/>
            </a:endParaRPr>
          </a:p>
        </p:txBody>
      </p:sp>
      <p:sp>
        <p:nvSpPr>
          <p:cNvPr id="175" name="object 12">
            <a:extLst>
              <a:ext uri="{FF2B5EF4-FFF2-40B4-BE49-F238E27FC236}">
                <a16:creationId xmlns:a16="http://schemas.microsoft.com/office/drawing/2014/main" xmlns="" id="{E5E10488-F43D-08B4-FFB5-A278042D7351}"/>
              </a:ext>
            </a:extLst>
          </p:cNvPr>
          <p:cNvSpPr txBox="1"/>
          <p:nvPr/>
        </p:nvSpPr>
        <p:spPr>
          <a:xfrm>
            <a:off x="7622478" y="2874651"/>
            <a:ext cx="306070" cy="47577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ru-RU" sz="3000" b="1" spc="-345" dirty="0">
                <a:solidFill>
                  <a:schemeClr val="bg1"/>
                </a:solidFill>
                <a:latin typeface="Montserrat" pitchFamily="2" charset="0"/>
                <a:cs typeface="Tahoma"/>
              </a:rPr>
              <a:t>2</a:t>
            </a:r>
            <a:endParaRPr sz="3000" dirty="0">
              <a:solidFill>
                <a:schemeClr val="bg1"/>
              </a:solidFill>
              <a:latin typeface="Montserrat" pitchFamily="2" charset="0"/>
              <a:cs typeface="Tahoma"/>
            </a:endParaRPr>
          </a:p>
        </p:txBody>
      </p:sp>
      <p:sp>
        <p:nvSpPr>
          <p:cNvPr id="176" name="object 13">
            <a:extLst>
              <a:ext uri="{FF2B5EF4-FFF2-40B4-BE49-F238E27FC236}">
                <a16:creationId xmlns:a16="http://schemas.microsoft.com/office/drawing/2014/main" xmlns="" id="{3CD83428-BA7D-05D4-AB10-0FB64F758D84}"/>
              </a:ext>
            </a:extLst>
          </p:cNvPr>
          <p:cNvSpPr txBox="1"/>
          <p:nvPr/>
        </p:nvSpPr>
        <p:spPr>
          <a:xfrm>
            <a:off x="7622478" y="3687110"/>
            <a:ext cx="311150" cy="47577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ru-RU" sz="3000" b="1" spc="-305" dirty="0">
                <a:solidFill>
                  <a:schemeClr val="bg1"/>
                </a:solidFill>
                <a:latin typeface="Montserrat" pitchFamily="2" charset="0"/>
                <a:cs typeface="Tahoma"/>
              </a:rPr>
              <a:t>3</a:t>
            </a:r>
            <a:endParaRPr sz="3000" dirty="0">
              <a:solidFill>
                <a:schemeClr val="bg1"/>
              </a:solidFill>
              <a:latin typeface="Montserrat" pitchFamily="2" charset="0"/>
              <a:cs typeface="Tahoma"/>
            </a:endParaRPr>
          </a:p>
        </p:txBody>
      </p:sp>
      <p:sp>
        <p:nvSpPr>
          <p:cNvPr id="177" name="object 10">
            <a:extLst>
              <a:ext uri="{FF2B5EF4-FFF2-40B4-BE49-F238E27FC236}">
                <a16:creationId xmlns:a16="http://schemas.microsoft.com/office/drawing/2014/main" xmlns="" id="{B1622D03-CE48-3E36-2609-DE675377722C}"/>
              </a:ext>
            </a:extLst>
          </p:cNvPr>
          <p:cNvSpPr txBox="1"/>
          <p:nvPr/>
        </p:nvSpPr>
        <p:spPr>
          <a:xfrm>
            <a:off x="7662440" y="2312767"/>
            <a:ext cx="304800" cy="47577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ru-RU" sz="3000" b="1" spc="-350" dirty="0">
                <a:solidFill>
                  <a:schemeClr val="bg1"/>
                </a:solidFill>
                <a:latin typeface="Montserrat" pitchFamily="2" charset="0"/>
                <a:cs typeface="Tahoma"/>
              </a:rPr>
              <a:t>1</a:t>
            </a:r>
            <a:endParaRPr sz="3000" dirty="0">
              <a:solidFill>
                <a:schemeClr val="bg1"/>
              </a:solidFill>
              <a:latin typeface="Montserrat" pitchFamily="2" charset="0"/>
              <a:cs typeface="Tahoma"/>
            </a:endParaRPr>
          </a:p>
        </p:txBody>
      </p:sp>
      <p:sp>
        <p:nvSpPr>
          <p:cNvPr id="178" name="object 5">
            <a:extLst>
              <a:ext uri="{FF2B5EF4-FFF2-40B4-BE49-F238E27FC236}">
                <a16:creationId xmlns:a16="http://schemas.microsoft.com/office/drawing/2014/main" xmlns="" id="{EB935AE3-7485-D2F0-675F-564729958141}"/>
              </a:ext>
            </a:extLst>
          </p:cNvPr>
          <p:cNvSpPr txBox="1"/>
          <p:nvPr/>
        </p:nvSpPr>
        <p:spPr>
          <a:xfrm>
            <a:off x="8012954" y="2401787"/>
            <a:ext cx="4162425" cy="302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lang="ru-RU" sz="1700" spc="5" dirty="0">
                <a:solidFill>
                  <a:schemeClr val="bg1"/>
                </a:solidFill>
                <a:latin typeface="Montserrat" pitchFamily="2" charset="0"/>
                <a:cs typeface="Trebuchet MS"/>
              </a:rPr>
              <a:t>Социальная память молодежи</a:t>
            </a:r>
            <a:endParaRPr sz="1700" dirty="0">
              <a:solidFill>
                <a:schemeClr val="bg1"/>
              </a:solidFill>
              <a:latin typeface="Montserrat" pitchFamily="2" charset="0"/>
              <a:cs typeface="Trebuchet MS"/>
            </a:endParaRPr>
          </a:p>
        </p:txBody>
      </p:sp>
      <p:sp>
        <p:nvSpPr>
          <p:cNvPr id="179" name="Заголовок 1">
            <a:extLst>
              <a:ext uri="{FF2B5EF4-FFF2-40B4-BE49-F238E27FC236}">
                <a16:creationId xmlns:a16="http://schemas.microsoft.com/office/drawing/2014/main" xmlns="" id="{3650BD2D-4CEC-ADE6-7669-B64ADA02757C}"/>
              </a:ext>
            </a:extLst>
          </p:cNvPr>
          <p:cNvSpPr txBox="1">
            <a:spLocks/>
          </p:cNvSpPr>
          <p:nvPr/>
        </p:nvSpPr>
        <p:spPr>
          <a:xfrm>
            <a:off x="7590506" y="1283537"/>
            <a:ext cx="4433854" cy="900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chemeClr val="bg1"/>
                </a:solidFill>
                <a:latin typeface="Montserrat" pitchFamily="2" charset="0"/>
              </a:rPr>
              <a:t>Приоритетные направления Года молодежи в Архангельской области</a:t>
            </a:r>
          </a:p>
        </p:txBody>
      </p:sp>
      <p:sp>
        <p:nvSpPr>
          <p:cNvPr id="183" name="object 6">
            <a:extLst>
              <a:ext uri="{FF2B5EF4-FFF2-40B4-BE49-F238E27FC236}">
                <a16:creationId xmlns:a16="http://schemas.microsoft.com/office/drawing/2014/main" xmlns="" id="{E41AFB3E-C0C6-27A8-CFC2-FBB7953E4347}"/>
              </a:ext>
            </a:extLst>
          </p:cNvPr>
          <p:cNvSpPr txBox="1"/>
          <p:nvPr/>
        </p:nvSpPr>
        <p:spPr>
          <a:xfrm>
            <a:off x="8061394" y="4587156"/>
            <a:ext cx="4162426" cy="302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100"/>
              </a:lnSpc>
              <a:spcBef>
                <a:spcPts val="100"/>
              </a:spcBef>
            </a:pPr>
            <a:r>
              <a:rPr lang="ru-RU" sz="1700" spc="40" dirty="0">
                <a:solidFill>
                  <a:schemeClr val="bg1"/>
                </a:solidFill>
                <a:latin typeface="Montserrat" pitchFamily="2" charset="0"/>
                <a:cs typeface="Trebuchet MS"/>
              </a:rPr>
              <a:t>Молодежная безопасность</a:t>
            </a:r>
            <a:endParaRPr sz="1700" dirty="0">
              <a:solidFill>
                <a:schemeClr val="bg1"/>
              </a:solidFill>
              <a:latin typeface="Montserrat" pitchFamily="2" charset="0"/>
              <a:cs typeface="Trebuchet MS"/>
            </a:endParaRPr>
          </a:p>
        </p:txBody>
      </p:sp>
      <p:sp>
        <p:nvSpPr>
          <p:cNvPr id="184" name="object 12">
            <a:extLst>
              <a:ext uri="{FF2B5EF4-FFF2-40B4-BE49-F238E27FC236}">
                <a16:creationId xmlns:a16="http://schemas.microsoft.com/office/drawing/2014/main" xmlns="" id="{49E03222-20B5-2E2D-C480-A6E2D22DEF47}"/>
              </a:ext>
            </a:extLst>
          </p:cNvPr>
          <p:cNvSpPr txBox="1"/>
          <p:nvPr/>
        </p:nvSpPr>
        <p:spPr>
          <a:xfrm>
            <a:off x="7654232" y="5146848"/>
            <a:ext cx="306070" cy="47577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000" b="1" spc="-345" dirty="0">
                <a:solidFill>
                  <a:schemeClr val="bg1"/>
                </a:solidFill>
                <a:latin typeface="Montserrat" pitchFamily="2" charset="0"/>
                <a:cs typeface="Tahoma"/>
              </a:rPr>
              <a:t>5</a:t>
            </a:r>
            <a:endParaRPr sz="3000" dirty="0">
              <a:solidFill>
                <a:schemeClr val="bg1"/>
              </a:solidFill>
              <a:latin typeface="Montserrat" pitchFamily="2" charset="0"/>
              <a:cs typeface="Tahoma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D54FA1BB-6FBE-3D32-3A72-C2E55E2F33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4811199"/>
            <a:ext cx="3591898" cy="3400327"/>
          </a:xfrm>
          <a:prstGeom prst="rect">
            <a:avLst/>
          </a:prstGeom>
        </p:spPr>
      </p:pic>
      <p:sp>
        <p:nvSpPr>
          <p:cNvPr id="185" name="object 10">
            <a:extLst>
              <a:ext uri="{FF2B5EF4-FFF2-40B4-BE49-F238E27FC236}">
                <a16:creationId xmlns:a16="http://schemas.microsoft.com/office/drawing/2014/main" xmlns="" id="{707D5333-5020-90DA-E521-59D2D8E873C9}"/>
              </a:ext>
            </a:extLst>
          </p:cNvPr>
          <p:cNvSpPr txBox="1"/>
          <p:nvPr/>
        </p:nvSpPr>
        <p:spPr>
          <a:xfrm>
            <a:off x="7622478" y="4495918"/>
            <a:ext cx="304800" cy="47577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ru-RU" sz="3000" b="1" spc="-350" dirty="0">
                <a:solidFill>
                  <a:schemeClr val="bg1"/>
                </a:solidFill>
                <a:latin typeface="Montserrat" pitchFamily="2" charset="0"/>
                <a:cs typeface="Tahoma"/>
              </a:rPr>
              <a:t>4</a:t>
            </a:r>
            <a:endParaRPr sz="3000" dirty="0">
              <a:solidFill>
                <a:schemeClr val="bg1"/>
              </a:solidFill>
              <a:latin typeface="Montserrat" pitchFamily="2" charset="0"/>
              <a:cs typeface="Tahoma"/>
            </a:endParaRPr>
          </a:p>
        </p:txBody>
      </p:sp>
      <p:sp>
        <p:nvSpPr>
          <p:cNvPr id="186" name="object 5">
            <a:extLst>
              <a:ext uri="{FF2B5EF4-FFF2-40B4-BE49-F238E27FC236}">
                <a16:creationId xmlns:a16="http://schemas.microsoft.com/office/drawing/2014/main" xmlns="" id="{7D41052B-6E12-ABC4-8C24-7A1640A513E9}"/>
              </a:ext>
            </a:extLst>
          </p:cNvPr>
          <p:cNvSpPr txBox="1"/>
          <p:nvPr/>
        </p:nvSpPr>
        <p:spPr>
          <a:xfrm>
            <a:off x="8044708" y="3742462"/>
            <a:ext cx="4162425" cy="6160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lang="ru-RU" sz="1700" spc="5" dirty="0">
                <a:solidFill>
                  <a:schemeClr val="bg1"/>
                </a:solidFill>
                <a:latin typeface="Montserrat" pitchFamily="2" charset="0"/>
                <a:cs typeface="Trebuchet MS"/>
              </a:rPr>
              <a:t>Экономическая активность молодежи</a:t>
            </a:r>
            <a:endParaRPr sz="1700" dirty="0">
              <a:solidFill>
                <a:schemeClr val="bg1"/>
              </a:solidFill>
              <a:latin typeface="Montserrat" pitchFamily="2" charset="0"/>
              <a:cs typeface="Trebuchet MS"/>
            </a:endParaRPr>
          </a:p>
        </p:txBody>
      </p:sp>
      <p:sp>
        <p:nvSpPr>
          <p:cNvPr id="189" name="object 6">
            <a:extLst>
              <a:ext uri="{FF2B5EF4-FFF2-40B4-BE49-F238E27FC236}">
                <a16:creationId xmlns:a16="http://schemas.microsoft.com/office/drawing/2014/main" xmlns="" id="{C641DA26-0405-A01A-74AF-FB39E5AC1220}"/>
              </a:ext>
            </a:extLst>
          </p:cNvPr>
          <p:cNvSpPr txBox="1"/>
          <p:nvPr/>
        </p:nvSpPr>
        <p:spPr>
          <a:xfrm>
            <a:off x="8078080" y="5812620"/>
            <a:ext cx="4162426" cy="302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100"/>
              </a:lnSpc>
              <a:spcBef>
                <a:spcPts val="100"/>
              </a:spcBef>
            </a:pPr>
            <a:r>
              <a:rPr lang="ru-RU" sz="1700" spc="40" dirty="0">
                <a:solidFill>
                  <a:schemeClr val="bg1"/>
                </a:solidFill>
                <a:latin typeface="Montserrat" pitchFamily="2" charset="0"/>
                <a:cs typeface="Trebuchet MS"/>
              </a:rPr>
              <a:t>Управление работой с молодежью</a:t>
            </a:r>
            <a:endParaRPr sz="1700" dirty="0">
              <a:solidFill>
                <a:schemeClr val="bg1"/>
              </a:solidFill>
              <a:latin typeface="Montserrat" pitchFamily="2" charset="0"/>
              <a:cs typeface="Trebuchet MS"/>
            </a:endParaRPr>
          </a:p>
        </p:txBody>
      </p:sp>
      <p:sp>
        <p:nvSpPr>
          <p:cNvPr id="191" name="object 10">
            <a:extLst>
              <a:ext uri="{FF2B5EF4-FFF2-40B4-BE49-F238E27FC236}">
                <a16:creationId xmlns:a16="http://schemas.microsoft.com/office/drawing/2014/main" xmlns="" id="{5FA5870C-9CAF-EB46-CD8A-BB8916565FA9}"/>
              </a:ext>
            </a:extLst>
          </p:cNvPr>
          <p:cNvSpPr txBox="1"/>
          <p:nvPr/>
        </p:nvSpPr>
        <p:spPr>
          <a:xfrm>
            <a:off x="7639164" y="5717422"/>
            <a:ext cx="304800" cy="47577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ru-RU" sz="3000" b="1" spc="-350" dirty="0">
                <a:solidFill>
                  <a:schemeClr val="bg1"/>
                </a:solidFill>
                <a:latin typeface="Montserrat" pitchFamily="2" charset="0"/>
                <a:cs typeface="Tahoma"/>
              </a:rPr>
              <a:t>6</a:t>
            </a:r>
            <a:endParaRPr sz="3000" dirty="0">
              <a:solidFill>
                <a:schemeClr val="bg1"/>
              </a:solidFill>
              <a:latin typeface="Montserrat" pitchFamily="2" charset="0"/>
              <a:cs typeface="Tahoma"/>
            </a:endParaRPr>
          </a:p>
        </p:txBody>
      </p:sp>
      <p:sp>
        <p:nvSpPr>
          <p:cNvPr id="192" name="object 5">
            <a:extLst>
              <a:ext uri="{FF2B5EF4-FFF2-40B4-BE49-F238E27FC236}">
                <a16:creationId xmlns:a16="http://schemas.microsoft.com/office/drawing/2014/main" xmlns="" id="{D7BE7DCB-2C7B-E976-4B97-F5E40F4FF9B7}"/>
              </a:ext>
            </a:extLst>
          </p:cNvPr>
          <p:cNvSpPr txBox="1"/>
          <p:nvPr/>
        </p:nvSpPr>
        <p:spPr>
          <a:xfrm>
            <a:off x="8029574" y="2949290"/>
            <a:ext cx="4162425" cy="6160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lang="ru-RU" sz="1700" spc="5" dirty="0">
                <a:solidFill>
                  <a:schemeClr val="bg1"/>
                </a:solidFill>
                <a:latin typeface="Montserrat" pitchFamily="2" charset="0"/>
                <a:cs typeface="Trebuchet MS"/>
              </a:rPr>
              <a:t>Волонтерство и молодежное самоуправление</a:t>
            </a:r>
            <a:endParaRPr sz="1700" dirty="0">
              <a:solidFill>
                <a:schemeClr val="bg1"/>
              </a:solidFill>
              <a:latin typeface="Montserrat" pitchFamily="2" charset="0"/>
              <a:cs typeface="Trebuchet MS"/>
            </a:endParaRPr>
          </a:p>
        </p:txBody>
      </p:sp>
      <p:sp>
        <p:nvSpPr>
          <p:cNvPr id="173" name="object 6">
            <a:extLst>
              <a:ext uri="{FF2B5EF4-FFF2-40B4-BE49-F238E27FC236}">
                <a16:creationId xmlns:a16="http://schemas.microsoft.com/office/drawing/2014/main" xmlns="" id="{D5CEED97-52D1-3859-D4D5-1B486B2C0BF8}"/>
              </a:ext>
            </a:extLst>
          </p:cNvPr>
          <p:cNvSpPr txBox="1"/>
          <p:nvPr/>
        </p:nvSpPr>
        <p:spPr>
          <a:xfrm>
            <a:off x="8044708" y="5197145"/>
            <a:ext cx="4162426" cy="302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100"/>
              </a:lnSpc>
              <a:spcBef>
                <a:spcPts val="100"/>
              </a:spcBef>
            </a:pPr>
            <a:r>
              <a:rPr lang="ru-RU" sz="1700" spc="40" dirty="0">
                <a:solidFill>
                  <a:schemeClr val="bg1"/>
                </a:solidFill>
                <a:latin typeface="Montserrat" pitchFamily="2" charset="0"/>
                <a:cs typeface="Trebuchet MS"/>
              </a:rPr>
              <a:t>Поддержка молодых семей</a:t>
            </a:r>
            <a:endParaRPr sz="1700" dirty="0">
              <a:solidFill>
                <a:schemeClr val="bg1"/>
              </a:solidFill>
              <a:latin typeface="Montserrat" pitchFamily="2" charset="0"/>
              <a:cs typeface="Trebuchet M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5F14BE0-6316-5497-02AF-4C65731B29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70" y="332974"/>
            <a:ext cx="1398725" cy="80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2217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41E1CB-D1F7-C4E0-4EA4-6A9C414CBC22}"/>
              </a:ext>
            </a:extLst>
          </p:cNvPr>
          <p:cNvSpPr/>
          <p:nvPr/>
        </p:nvSpPr>
        <p:spPr>
          <a:xfrm>
            <a:off x="0" y="-29549"/>
            <a:ext cx="1206499" cy="6917099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ED7ED13-6F3E-B3CD-93FB-726000237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-2046384"/>
            <a:ext cx="3591898" cy="3400327"/>
          </a:xfrm>
          <a:prstGeom prst="rect">
            <a:avLst/>
          </a:prstGeom>
        </p:spPr>
      </p:pic>
      <p:pic>
        <p:nvPicPr>
          <p:cNvPr id="1027" name="Picture 3" descr="C:\Users\aponomarev\Desktop\Макеты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6889D982-2CD6-41C4-A3A9-8092D7762AE5}"/>
              </a:ext>
            </a:extLst>
          </p:cNvPr>
          <p:cNvSpPr txBox="1">
            <a:spLocks/>
          </p:cNvSpPr>
          <p:nvPr/>
        </p:nvSpPr>
        <p:spPr>
          <a:xfrm>
            <a:off x="1" y="821606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Год молодёжи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72962199-6356-C3A1-71AA-E48A8D43CA7D}"/>
              </a:ext>
            </a:extLst>
          </p:cNvPr>
          <p:cNvSpPr txBox="1">
            <a:spLocks/>
          </p:cNvSpPr>
          <p:nvPr/>
        </p:nvSpPr>
        <p:spPr>
          <a:xfrm>
            <a:off x="1431930" y="230400"/>
            <a:ext cx="4884203" cy="5314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Ключевые проекты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C1D160B-F50B-7DEF-71C1-FD161DA3D2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5F13A1B-58BD-2CE6-1375-628E602A11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963" y="687823"/>
            <a:ext cx="4264326" cy="60360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DCD246D-3186-1BF6-CA37-09BB96A0D6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907" y="687823"/>
            <a:ext cx="4264325" cy="603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7391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41E1CB-D1F7-C4E0-4EA4-6A9C414CBC22}"/>
              </a:ext>
            </a:extLst>
          </p:cNvPr>
          <p:cNvSpPr/>
          <p:nvPr/>
        </p:nvSpPr>
        <p:spPr>
          <a:xfrm>
            <a:off x="0" y="-29549"/>
            <a:ext cx="1206499" cy="6917099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aponomarev\Desktop\Макеты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6889D982-2CD6-41C4-A3A9-8092D7762AE5}"/>
              </a:ext>
            </a:extLst>
          </p:cNvPr>
          <p:cNvSpPr txBox="1">
            <a:spLocks/>
          </p:cNvSpPr>
          <p:nvPr/>
        </p:nvSpPr>
        <p:spPr>
          <a:xfrm>
            <a:off x="1" y="821606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Ключевые показатели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72962199-6356-C3A1-71AA-E48A8D43CA7D}"/>
              </a:ext>
            </a:extLst>
          </p:cNvPr>
          <p:cNvSpPr txBox="1">
            <a:spLocks/>
          </p:cNvSpPr>
          <p:nvPr/>
        </p:nvSpPr>
        <p:spPr>
          <a:xfrm>
            <a:off x="1431930" y="230400"/>
            <a:ext cx="7397096" cy="10746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Ключевые критерии оценки работы региона в сфере молодёжной политики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C1D160B-F50B-7DEF-71C1-FD161DA3D2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  <p:sp>
        <p:nvSpPr>
          <p:cNvPr id="40" name="Заголовок 1">
            <a:extLst>
              <a:ext uri="{FF2B5EF4-FFF2-40B4-BE49-F238E27FC236}">
                <a16:creationId xmlns:a16="http://schemas.microsoft.com/office/drawing/2014/main" xmlns="" id="{A33720FA-47EF-9CE0-36C2-99794AAD07B9}"/>
              </a:ext>
            </a:extLst>
          </p:cNvPr>
          <p:cNvSpPr txBox="1">
            <a:spLocks/>
          </p:cNvSpPr>
          <p:nvPr/>
        </p:nvSpPr>
        <p:spPr>
          <a:xfrm>
            <a:off x="1250001" y="5231940"/>
            <a:ext cx="3847199" cy="9146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dirty="0" smtClean="0">
                <a:solidFill>
                  <a:srgbClr val="7A66AA"/>
                </a:solidFill>
                <a:latin typeface="Montserrat" pitchFamily="2" charset="0"/>
              </a:rPr>
              <a:t>Испытывают чувство </a:t>
            </a: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гордости за </a:t>
            </a:r>
            <a:r>
              <a:rPr lang="ru-RU" sz="2000" b="1" dirty="0" smtClean="0">
                <a:solidFill>
                  <a:srgbClr val="7A66AA"/>
                </a:solidFill>
                <a:latin typeface="Montserrat" pitchFamily="2" charset="0"/>
              </a:rPr>
              <a:t>страну</a:t>
            </a:r>
            <a:endParaRPr lang="ru-RU" sz="2000" b="1" dirty="0">
              <a:solidFill>
                <a:srgbClr val="7A66AA"/>
              </a:solidFill>
              <a:latin typeface="Montserrat" pitchFamily="2" charset="0"/>
            </a:endParaRPr>
          </a:p>
        </p:txBody>
      </p:sp>
      <p:sp>
        <p:nvSpPr>
          <p:cNvPr id="56" name="Заголовок 1">
            <a:extLst>
              <a:ext uri="{FF2B5EF4-FFF2-40B4-BE49-F238E27FC236}">
                <a16:creationId xmlns:a16="http://schemas.microsoft.com/office/drawing/2014/main" xmlns="" id="{743592CA-2AD1-A10D-3249-427B5D3ADB52}"/>
              </a:ext>
            </a:extLst>
          </p:cNvPr>
          <p:cNvSpPr txBox="1">
            <a:spLocks/>
          </p:cNvSpPr>
          <p:nvPr/>
        </p:nvSpPr>
        <p:spPr>
          <a:xfrm>
            <a:off x="4883597" y="5221621"/>
            <a:ext cx="2957275" cy="9568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BF0779"/>
                </a:solidFill>
                <a:latin typeface="Montserrat" pitchFamily="2" charset="0"/>
              </a:rPr>
              <a:t>Отмечают наличие возможностей для самореализации</a:t>
            </a: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A33720FA-47EF-9CE0-36C2-99794AAD07B9}"/>
              </a:ext>
            </a:extLst>
          </p:cNvPr>
          <p:cNvSpPr txBox="1">
            <a:spLocks/>
          </p:cNvSpPr>
          <p:nvPr/>
        </p:nvSpPr>
        <p:spPr>
          <a:xfrm>
            <a:off x="7845303" y="5246530"/>
            <a:ext cx="3359724" cy="9146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BDCC01"/>
                </a:solidFill>
                <a:latin typeface="Montserrat" pitchFamily="2" charset="0"/>
              </a:rPr>
              <a:t>Уровень поддержки Президента РФ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919E3EC5-AA50-2E83-7939-C71EC39519E4}"/>
              </a:ext>
            </a:extLst>
          </p:cNvPr>
          <p:cNvSpPr/>
          <p:nvPr/>
        </p:nvSpPr>
        <p:spPr>
          <a:xfrm>
            <a:off x="2204326" y="2374900"/>
            <a:ext cx="954816" cy="2781620"/>
          </a:xfrm>
          <a:prstGeom prst="rect">
            <a:avLst/>
          </a:prstGeom>
          <a:solidFill>
            <a:srgbClr val="BDCC0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DB67F3EA-DF33-EC8B-4D1F-6598A974C6D9}"/>
              </a:ext>
            </a:extLst>
          </p:cNvPr>
          <p:cNvSpPr/>
          <p:nvPr/>
        </p:nvSpPr>
        <p:spPr>
          <a:xfrm>
            <a:off x="3159142" y="2113644"/>
            <a:ext cx="958069" cy="3043667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6889D982-2CD6-41C4-A3A9-8092D7762AE5}"/>
              </a:ext>
            </a:extLst>
          </p:cNvPr>
          <p:cNvSpPr txBox="1">
            <a:spLocks/>
          </p:cNvSpPr>
          <p:nvPr/>
        </p:nvSpPr>
        <p:spPr>
          <a:xfrm>
            <a:off x="3276973" y="2921000"/>
            <a:ext cx="715828" cy="2222820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rgbClr val="7A66AA"/>
                </a:solidFill>
                <a:latin typeface="Montserrat SemiBold" pitchFamily="2" charset="-52"/>
              </a:rPr>
              <a:t>молодёжи</a:t>
            </a:r>
            <a:endParaRPr lang="ru-RU" sz="2500" dirty="0">
              <a:solidFill>
                <a:srgbClr val="7A66AA"/>
              </a:solidFill>
              <a:latin typeface="Montserrat Medium" pitchFamily="2" charset="-52"/>
            </a:endParaRPr>
          </a:p>
        </p:txBody>
      </p: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xmlns="" id="{C0247BB1-F0EF-0DF1-1C50-E48DD05BFE5E}"/>
              </a:ext>
            </a:extLst>
          </p:cNvPr>
          <p:cNvSpPr txBox="1">
            <a:spLocks/>
          </p:cNvSpPr>
          <p:nvPr/>
        </p:nvSpPr>
        <p:spPr>
          <a:xfrm>
            <a:off x="3159142" y="2548560"/>
            <a:ext cx="958069" cy="538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79,6%</a:t>
            </a:r>
          </a:p>
        </p:txBody>
      </p: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xmlns="" id="{45805B3C-7D91-B04A-A7EC-22A7E4C06FEB}"/>
              </a:ext>
            </a:extLst>
          </p:cNvPr>
          <p:cNvSpPr txBox="1">
            <a:spLocks/>
          </p:cNvSpPr>
          <p:nvPr/>
        </p:nvSpPr>
        <p:spPr>
          <a:xfrm>
            <a:off x="2204326" y="1450835"/>
            <a:ext cx="954816" cy="538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700" b="1" dirty="0" smtClean="0">
                <a:solidFill>
                  <a:srgbClr val="BF0779"/>
                </a:solidFill>
                <a:latin typeface="Montserrat" pitchFamily="2" charset="0"/>
              </a:rPr>
              <a:t>2023 </a:t>
            </a:r>
            <a:r>
              <a:rPr lang="ru-RU" sz="1700" b="1" dirty="0">
                <a:solidFill>
                  <a:srgbClr val="BF0779"/>
                </a:solidFill>
                <a:latin typeface="Montserrat" pitchFamily="2" charset="0"/>
              </a:rPr>
              <a:t>год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xmlns="" id="{45805B3C-7D91-B04A-A7EC-22A7E4C06FEB}"/>
              </a:ext>
            </a:extLst>
          </p:cNvPr>
          <p:cNvSpPr txBox="1">
            <a:spLocks/>
          </p:cNvSpPr>
          <p:nvPr/>
        </p:nvSpPr>
        <p:spPr>
          <a:xfrm>
            <a:off x="3156517" y="1452657"/>
            <a:ext cx="954816" cy="538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700" b="1" dirty="0" smtClean="0">
                <a:solidFill>
                  <a:srgbClr val="BF0779"/>
                </a:solidFill>
                <a:latin typeface="Montserrat" pitchFamily="2" charset="0"/>
              </a:rPr>
              <a:t>2024 </a:t>
            </a:r>
            <a:r>
              <a:rPr lang="ru-RU" sz="1700" b="1" dirty="0">
                <a:solidFill>
                  <a:srgbClr val="BF0779"/>
                </a:solidFill>
                <a:latin typeface="Montserrat" pitchFamily="2" charset="0"/>
              </a:rPr>
              <a:t>год</a:t>
            </a:r>
          </a:p>
        </p:txBody>
      </p: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xmlns="" id="{6889D982-2CD6-41C4-A3A9-8092D7762AE5}"/>
              </a:ext>
            </a:extLst>
          </p:cNvPr>
          <p:cNvSpPr txBox="1">
            <a:spLocks/>
          </p:cNvSpPr>
          <p:nvPr/>
        </p:nvSpPr>
        <p:spPr>
          <a:xfrm>
            <a:off x="2325025" y="2921000"/>
            <a:ext cx="715828" cy="2222820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rgbClr val="7A66AA"/>
                </a:solidFill>
                <a:latin typeface="Montserrat SemiBold" pitchFamily="2" charset="-52"/>
              </a:rPr>
              <a:t>молодёжи</a:t>
            </a:r>
            <a:endParaRPr lang="ru-RU" sz="2500" dirty="0">
              <a:solidFill>
                <a:srgbClr val="7A66AA"/>
              </a:solidFill>
              <a:latin typeface="Montserrat Medium" pitchFamily="2" charset="-52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xmlns="" id="{C0247BB1-F0EF-0DF1-1C50-E48DD05BFE5E}"/>
              </a:ext>
            </a:extLst>
          </p:cNvPr>
          <p:cNvSpPr txBox="1">
            <a:spLocks/>
          </p:cNvSpPr>
          <p:nvPr/>
        </p:nvSpPr>
        <p:spPr>
          <a:xfrm>
            <a:off x="2207194" y="2548560"/>
            <a:ext cx="958069" cy="538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75,9%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919E3EC5-AA50-2E83-7939-C71EC39519E4}"/>
              </a:ext>
            </a:extLst>
          </p:cNvPr>
          <p:cNvSpPr/>
          <p:nvPr/>
        </p:nvSpPr>
        <p:spPr>
          <a:xfrm>
            <a:off x="5411350" y="1908744"/>
            <a:ext cx="954816" cy="3234285"/>
          </a:xfrm>
          <a:prstGeom prst="rect">
            <a:avLst/>
          </a:prstGeom>
          <a:solidFill>
            <a:srgbClr val="BDCC0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DB67F3EA-DF33-EC8B-4D1F-6598A974C6D9}"/>
              </a:ext>
            </a:extLst>
          </p:cNvPr>
          <p:cNvSpPr/>
          <p:nvPr/>
        </p:nvSpPr>
        <p:spPr>
          <a:xfrm>
            <a:off x="6366166" y="1420073"/>
            <a:ext cx="958069" cy="3723747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xmlns="" id="{6889D982-2CD6-41C4-A3A9-8092D7762AE5}"/>
              </a:ext>
            </a:extLst>
          </p:cNvPr>
          <p:cNvSpPr txBox="1">
            <a:spLocks/>
          </p:cNvSpPr>
          <p:nvPr/>
        </p:nvSpPr>
        <p:spPr>
          <a:xfrm>
            <a:off x="6483997" y="2907509"/>
            <a:ext cx="715828" cy="2222820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rgbClr val="7A66AA"/>
                </a:solidFill>
                <a:latin typeface="Montserrat SemiBold" pitchFamily="2" charset="-52"/>
              </a:rPr>
              <a:t>молодёжи</a:t>
            </a:r>
            <a:endParaRPr lang="ru-RU" sz="2500" dirty="0">
              <a:solidFill>
                <a:srgbClr val="7A66AA"/>
              </a:solidFill>
              <a:latin typeface="Montserrat Medium" pitchFamily="2" charset="-52"/>
            </a:endParaRPr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xmlns="" id="{C0247BB1-F0EF-0DF1-1C50-E48DD05BFE5E}"/>
              </a:ext>
            </a:extLst>
          </p:cNvPr>
          <p:cNvSpPr txBox="1">
            <a:spLocks/>
          </p:cNvSpPr>
          <p:nvPr/>
        </p:nvSpPr>
        <p:spPr>
          <a:xfrm>
            <a:off x="6366166" y="2535069"/>
            <a:ext cx="958069" cy="538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91,3%</a:t>
            </a:r>
          </a:p>
        </p:txBody>
      </p:sp>
      <p:sp>
        <p:nvSpPr>
          <p:cNvPr id="46" name="Заголовок 1">
            <a:extLst>
              <a:ext uri="{FF2B5EF4-FFF2-40B4-BE49-F238E27FC236}">
                <a16:creationId xmlns:a16="http://schemas.microsoft.com/office/drawing/2014/main" xmlns="" id="{45805B3C-7D91-B04A-A7EC-22A7E4C06FEB}"/>
              </a:ext>
            </a:extLst>
          </p:cNvPr>
          <p:cNvSpPr txBox="1">
            <a:spLocks/>
          </p:cNvSpPr>
          <p:nvPr/>
        </p:nvSpPr>
        <p:spPr>
          <a:xfrm>
            <a:off x="5411350" y="1437344"/>
            <a:ext cx="954816" cy="538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700" b="1" dirty="0" smtClean="0">
                <a:solidFill>
                  <a:srgbClr val="BF0779"/>
                </a:solidFill>
                <a:latin typeface="Montserrat" pitchFamily="2" charset="0"/>
              </a:rPr>
              <a:t>2023 </a:t>
            </a:r>
            <a:r>
              <a:rPr lang="ru-RU" sz="1700" b="1" dirty="0">
                <a:solidFill>
                  <a:srgbClr val="BF0779"/>
                </a:solidFill>
                <a:latin typeface="Montserrat" pitchFamily="2" charset="0"/>
              </a:rPr>
              <a:t>год</a:t>
            </a:r>
          </a:p>
        </p:txBody>
      </p:sp>
      <p:sp>
        <p:nvSpPr>
          <p:cNvPr id="47" name="Заголовок 1">
            <a:extLst>
              <a:ext uri="{FF2B5EF4-FFF2-40B4-BE49-F238E27FC236}">
                <a16:creationId xmlns:a16="http://schemas.microsoft.com/office/drawing/2014/main" xmlns="" id="{45805B3C-7D91-B04A-A7EC-22A7E4C06FEB}"/>
              </a:ext>
            </a:extLst>
          </p:cNvPr>
          <p:cNvSpPr txBox="1">
            <a:spLocks/>
          </p:cNvSpPr>
          <p:nvPr/>
        </p:nvSpPr>
        <p:spPr>
          <a:xfrm>
            <a:off x="6363541" y="1439166"/>
            <a:ext cx="954816" cy="538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700" b="1" dirty="0" smtClean="0">
                <a:solidFill>
                  <a:srgbClr val="BF0779"/>
                </a:solidFill>
                <a:latin typeface="Montserrat" pitchFamily="2" charset="0"/>
              </a:rPr>
              <a:t>2024 </a:t>
            </a:r>
            <a:r>
              <a:rPr lang="ru-RU" sz="1700" b="1" dirty="0">
                <a:solidFill>
                  <a:srgbClr val="BF0779"/>
                </a:solidFill>
                <a:latin typeface="Montserrat" pitchFamily="2" charset="0"/>
              </a:rPr>
              <a:t>год</a:t>
            </a:r>
          </a:p>
        </p:txBody>
      </p:sp>
      <p:sp>
        <p:nvSpPr>
          <p:cNvPr id="48" name="Заголовок 1">
            <a:extLst>
              <a:ext uri="{FF2B5EF4-FFF2-40B4-BE49-F238E27FC236}">
                <a16:creationId xmlns:a16="http://schemas.microsoft.com/office/drawing/2014/main" xmlns="" id="{6889D982-2CD6-41C4-A3A9-8092D7762AE5}"/>
              </a:ext>
            </a:extLst>
          </p:cNvPr>
          <p:cNvSpPr txBox="1">
            <a:spLocks/>
          </p:cNvSpPr>
          <p:nvPr/>
        </p:nvSpPr>
        <p:spPr>
          <a:xfrm>
            <a:off x="5532049" y="2907509"/>
            <a:ext cx="715828" cy="2222820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rgbClr val="7A66AA"/>
                </a:solidFill>
                <a:latin typeface="Montserrat SemiBold" pitchFamily="2" charset="-52"/>
              </a:rPr>
              <a:t>молодёжи</a:t>
            </a:r>
            <a:endParaRPr lang="ru-RU" sz="2500" dirty="0">
              <a:solidFill>
                <a:srgbClr val="7A66AA"/>
              </a:solidFill>
              <a:latin typeface="Montserrat Medium" pitchFamily="2" charset="-52"/>
            </a:endParaRPr>
          </a:p>
        </p:txBody>
      </p:sp>
      <p:sp>
        <p:nvSpPr>
          <p:cNvPr id="49" name="Заголовок 1">
            <a:extLst>
              <a:ext uri="{FF2B5EF4-FFF2-40B4-BE49-F238E27FC236}">
                <a16:creationId xmlns:a16="http://schemas.microsoft.com/office/drawing/2014/main" xmlns="" id="{C0247BB1-F0EF-0DF1-1C50-E48DD05BFE5E}"/>
              </a:ext>
            </a:extLst>
          </p:cNvPr>
          <p:cNvSpPr txBox="1">
            <a:spLocks/>
          </p:cNvSpPr>
          <p:nvPr/>
        </p:nvSpPr>
        <p:spPr>
          <a:xfrm>
            <a:off x="5414218" y="2535069"/>
            <a:ext cx="958069" cy="538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85,3%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919E3EC5-AA50-2E83-7939-C71EC39519E4}"/>
              </a:ext>
            </a:extLst>
          </p:cNvPr>
          <p:cNvSpPr/>
          <p:nvPr/>
        </p:nvSpPr>
        <p:spPr>
          <a:xfrm>
            <a:off x="8601390" y="2374900"/>
            <a:ext cx="954816" cy="2754638"/>
          </a:xfrm>
          <a:prstGeom prst="rect">
            <a:avLst/>
          </a:prstGeom>
          <a:solidFill>
            <a:srgbClr val="BDCC0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DB67F3EA-DF33-EC8B-4D1F-6598A974C6D9}"/>
              </a:ext>
            </a:extLst>
          </p:cNvPr>
          <p:cNvSpPr/>
          <p:nvPr/>
        </p:nvSpPr>
        <p:spPr>
          <a:xfrm>
            <a:off x="9556206" y="2438400"/>
            <a:ext cx="958069" cy="2691929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Заголовок 1">
            <a:extLst>
              <a:ext uri="{FF2B5EF4-FFF2-40B4-BE49-F238E27FC236}">
                <a16:creationId xmlns:a16="http://schemas.microsoft.com/office/drawing/2014/main" xmlns="" id="{6889D982-2CD6-41C4-A3A9-8092D7762AE5}"/>
              </a:ext>
            </a:extLst>
          </p:cNvPr>
          <p:cNvSpPr txBox="1">
            <a:spLocks/>
          </p:cNvSpPr>
          <p:nvPr/>
        </p:nvSpPr>
        <p:spPr>
          <a:xfrm>
            <a:off x="9674037" y="2894018"/>
            <a:ext cx="715828" cy="2222820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rgbClr val="7A66AA"/>
                </a:solidFill>
                <a:latin typeface="Montserrat SemiBold" pitchFamily="2" charset="-52"/>
              </a:rPr>
              <a:t>молодёжи</a:t>
            </a:r>
            <a:endParaRPr lang="ru-RU" sz="2500" dirty="0">
              <a:solidFill>
                <a:srgbClr val="7A66AA"/>
              </a:solidFill>
              <a:latin typeface="Montserrat Medium" pitchFamily="2" charset="-52"/>
            </a:endParaRPr>
          </a:p>
        </p:txBody>
      </p:sp>
      <p:sp>
        <p:nvSpPr>
          <p:cNvPr id="53" name="Заголовок 1">
            <a:extLst>
              <a:ext uri="{FF2B5EF4-FFF2-40B4-BE49-F238E27FC236}">
                <a16:creationId xmlns:a16="http://schemas.microsoft.com/office/drawing/2014/main" xmlns="" id="{C0247BB1-F0EF-0DF1-1C50-E48DD05BFE5E}"/>
              </a:ext>
            </a:extLst>
          </p:cNvPr>
          <p:cNvSpPr txBox="1">
            <a:spLocks/>
          </p:cNvSpPr>
          <p:nvPr/>
        </p:nvSpPr>
        <p:spPr>
          <a:xfrm>
            <a:off x="9556206" y="2521578"/>
            <a:ext cx="958069" cy="538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73,8%</a:t>
            </a:r>
          </a:p>
        </p:txBody>
      </p:sp>
      <p:sp>
        <p:nvSpPr>
          <p:cNvPr id="57" name="Заголовок 1">
            <a:extLst>
              <a:ext uri="{FF2B5EF4-FFF2-40B4-BE49-F238E27FC236}">
                <a16:creationId xmlns:a16="http://schemas.microsoft.com/office/drawing/2014/main" xmlns="" id="{45805B3C-7D91-B04A-A7EC-22A7E4C06FEB}"/>
              </a:ext>
            </a:extLst>
          </p:cNvPr>
          <p:cNvSpPr txBox="1">
            <a:spLocks/>
          </p:cNvSpPr>
          <p:nvPr/>
        </p:nvSpPr>
        <p:spPr>
          <a:xfrm>
            <a:off x="8601390" y="1423853"/>
            <a:ext cx="954816" cy="538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700" b="1" dirty="0" smtClean="0">
                <a:solidFill>
                  <a:srgbClr val="BF0779"/>
                </a:solidFill>
                <a:latin typeface="Montserrat" pitchFamily="2" charset="0"/>
              </a:rPr>
              <a:t>2023 </a:t>
            </a:r>
            <a:r>
              <a:rPr lang="ru-RU" sz="1700" b="1" dirty="0">
                <a:solidFill>
                  <a:srgbClr val="BF0779"/>
                </a:solidFill>
                <a:latin typeface="Montserrat" pitchFamily="2" charset="0"/>
              </a:rPr>
              <a:t>год</a:t>
            </a:r>
          </a:p>
        </p:txBody>
      </p:sp>
      <p:sp>
        <p:nvSpPr>
          <p:cNvPr id="58" name="Заголовок 1">
            <a:extLst>
              <a:ext uri="{FF2B5EF4-FFF2-40B4-BE49-F238E27FC236}">
                <a16:creationId xmlns:a16="http://schemas.microsoft.com/office/drawing/2014/main" xmlns="" id="{45805B3C-7D91-B04A-A7EC-22A7E4C06FEB}"/>
              </a:ext>
            </a:extLst>
          </p:cNvPr>
          <p:cNvSpPr txBox="1">
            <a:spLocks/>
          </p:cNvSpPr>
          <p:nvPr/>
        </p:nvSpPr>
        <p:spPr>
          <a:xfrm>
            <a:off x="9553581" y="1425675"/>
            <a:ext cx="954816" cy="538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700" b="1" dirty="0" smtClean="0">
                <a:solidFill>
                  <a:srgbClr val="BF0779"/>
                </a:solidFill>
                <a:latin typeface="Montserrat" pitchFamily="2" charset="0"/>
              </a:rPr>
              <a:t>2024 </a:t>
            </a:r>
            <a:r>
              <a:rPr lang="ru-RU" sz="1700" b="1" dirty="0">
                <a:solidFill>
                  <a:srgbClr val="BF0779"/>
                </a:solidFill>
                <a:latin typeface="Montserrat" pitchFamily="2" charset="0"/>
              </a:rPr>
              <a:t>год</a:t>
            </a:r>
          </a:p>
        </p:txBody>
      </p:sp>
      <p:sp>
        <p:nvSpPr>
          <p:cNvPr id="60" name="Заголовок 1">
            <a:extLst>
              <a:ext uri="{FF2B5EF4-FFF2-40B4-BE49-F238E27FC236}">
                <a16:creationId xmlns:a16="http://schemas.microsoft.com/office/drawing/2014/main" xmlns="" id="{6889D982-2CD6-41C4-A3A9-8092D7762AE5}"/>
              </a:ext>
            </a:extLst>
          </p:cNvPr>
          <p:cNvSpPr txBox="1">
            <a:spLocks/>
          </p:cNvSpPr>
          <p:nvPr/>
        </p:nvSpPr>
        <p:spPr>
          <a:xfrm>
            <a:off x="8722089" y="2894018"/>
            <a:ext cx="715828" cy="2222820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rgbClr val="7A66AA"/>
                </a:solidFill>
                <a:latin typeface="Montserrat SemiBold" pitchFamily="2" charset="-52"/>
              </a:rPr>
              <a:t>молодёжи</a:t>
            </a:r>
            <a:endParaRPr lang="ru-RU" sz="2500" dirty="0">
              <a:solidFill>
                <a:srgbClr val="7A66AA"/>
              </a:solidFill>
              <a:latin typeface="Montserrat Medium" pitchFamily="2" charset="-52"/>
            </a:endParaRPr>
          </a:p>
        </p:txBody>
      </p:sp>
      <p:sp>
        <p:nvSpPr>
          <p:cNvPr id="61" name="Заголовок 1">
            <a:extLst>
              <a:ext uri="{FF2B5EF4-FFF2-40B4-BE49-F238E27FC236}">
                <a16:creationId xmlns:a16="http://schemas.microsoft.com/office/drawing/2014/main" xmlns="" id="{C0247BB1-F0EF-0DF1-1C50-E48DD05BFE5E}"/>
              </a:ext>
            </a:extLst>
          </p:cNvPr>
          <p:cNvSpPr txBox="1">
            <a:spLocks/>
          </p:cNvSpPr>
          <p:nvPr/>
        </p:nvSpPr>
        <p:spPr>
          <a:xfrm>
            <a:off x="8604258" y="2521578"/>
            <a:ext cx="958069" cy="538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74,5%</a:t>
            </a:r>
          </a:p>
        </p:txBody>
      </p:sp>
    </p:spTree>
    <p:extLst>
      <p:ext uri="{BB962C8B-B14F-4D97-AF65-F5344CB8AC3E}">
        <p14:creationId xmlns:p14="http://schemas.microsoft.com/office/powerpoint/2010/main" val="356908323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64A0DD0-54E7-EF24-F334-B89A28D6B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4811199"/>
            <a:ext cx="3591898" cy="3400327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6A421237-0409-8C6D-56BB-41C4B21E3E61}"/>
              </a:ext>
            </a:extLst>
          </p:cNvPr>
          <p:cNvSpPr/>
          <p:nvPr/>
        </p:nvSpPr>
        <p:spPr>
          <a:xfrm>
            <a:off x="1527975" y="2166507"/>
            <a:ext cx="10342548" cy="4521200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667" dirty="0">
                <a:solidFill>
                  <a:schemeClr val="tx1"/>
                </a:solidFill>
                <a:latin typeface="Montserrat" pitchFamily="2" charset="0"/>
              </a:rPr>
              <a:t>     Агентство по делам молодежи Архангельской области 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759F85C-E1F5-8265-9B44-15A245E8648F}"/>
              </a:ext>
            </a:extLst>
          </p:cNvPr>
          <p:cNvSpPr/>
          <p:nvPr/>
        </p:nvSpPr>
        <p:spPr>
          <a:xfrm>
            <a:off x="1411269" y="174075"/>
            <a:ext cx="9194799" cy="555811"/>
          </a:xfrm>
          <a:prstGeom prst="rect">
            <a:avLst/>
          </a:prstGeom>
          <a:solidFill>
            <a:srgbClr val="DEF1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Montserrat" pitchFamily="2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066E7F7-FBC5-444A-E473-29F3339366F1}"/>
              </a:ext>
            </a:extLst>
          </p:cNvPr>
          <p:cNvSpPr/>
          <p:nvPr/>
        </p:nvSpPr>
        <p:spPr>
          <a:xfrm>
            <a:off x="2331318" y="1136799"/>
            <a:ext cx="2369127" cy="8720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>
                <a:latin typeface="Montserrat" pitchFamily="2" charset="0"/>
              </a:rPr>
              <a:t>225 000 </a:t>
            </a:r>
            <a:r>
              <a:rPr lang="ru-RU" sz="1667" dirty="0">
                <a:latin typeface="Montserrat" pitchFamily="2" charset="0"/>
              </a:rPr>
              <a:t/>
            </a:r>
            <a:br>
              <a:rPr lang="ru-RU" sz="1667" dirty="0">
                <a:latin typeface="Montserrat" pitchFamily="2" charset="0"/>
              </a:rPr>
            </a:br>
            <a:r>
              <a:rPr lang="ru-RU" sz="1667" dirty="0">
                <a:latin typeface="Montserrat" pitchFamily="2" charset="0"/>
              </a:rPr>
              <a:t>молодых людей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A636600-393F-C453-F683-E67514AEB689}"/>
              </a:ext>
            </a:extLst>
          </p:cNvPr>
          <p:cNvSpPr txBox="1"/>
          <p:nvPr/>
        </p:nvSpPr>
        <p:spPr>
          <a:xfrm>
            <a:off x="1319735" y="777568"/>
            <a:ext cx="4421331" cy="367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>
                <a:latin typeface="Montserrat" pitchFamily="2" charset="0"/>
              </a:rPr>
              <a:t>в Архангельской области проживает: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3DF350A-F326-3AB4-2D65-DCF26EDB4389}"/>
              </a:ext>
            </a:extLst>
          </p:cNvPr>
          <p:cNvSpPr txBox="1"/>
          <p:nvPr/>
        </p:nvSpPr>
        <p:spPr>
          <a:xfrm>
            <a:off x="1728014" y="2948037"/>
            <a:ext cx="48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Montserrat" pitchFamily="2" charset="0"/>
              </a:rPr>
              <a:t>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9B8B81F2-5718-86CF-0358-CCD8943DA667}"/>
              </a:ext>
            </a:extLst>
          </p:cNvPr>
          <p:cNvSpPr txBox="1"/>
          <p:nvPr/>
        </p:nvSpPr>
        <p:spPr>
          <a:xfrm>
            <a:off x="1728014" y="3385780"/>
            <a:ext cx="48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Montserrat" pitchFamily="2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D95A386-CA83-5378-3AEF-ED732D854AF5}"/>
              </a:ext>
            </a:extLst>
          </p:cNvPr>
          <p:cNvSpPr txBox="1"/>
          <p:nvPr/>
        </p:nvSpPr>
        <p:spPr>
          <a:xfrm>
            <a:off x="1708750" y="4164763"/>
            <a:ext cx="870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Montserrat" pitchFamily="2" charset="0"/>
              </a:rPr>
              <a:t>26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78391341-10C8-693C-D0D3-45ACA15ECA3F}"/>
              </a:ext>
            </a:extLst>
          </p:cNvPr>
          <p:cNvSpPr txBox="1"/>
          <p:nvPr/>
        </p:nvSpPr>
        <p:spPr>
          <a:xfrm>
            <a:off x="1734363" y="3750439"/>
            <a:ext cx="79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Montserrat" pitchFamily="2" charset="0"/>
              </a:rPr>
              <a:t>25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4B7D9686-FF41-BD0C-1980-644B5812D802}"/>
              </a:ext>
            </a:extLst>
          </p:cNvPr>
          <p:cNvSpPr txBox="1"/>
          <p:nvPr/>
        </p:nvSpPr>
        <p:spPr>
          <a:xfrm>
            <a:off x="1734364" y="4977732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Montserrat" pitchFamily="2" charset="0"/>
              </a:rPr>
              <a:t>70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BA136C64-77A6-6DE6-1793-B1EDEF437F72}"/>
              </a:ext>
            </a:extLst>
          </p:cNvPr>
          <p:cNvSpPr txBox="1"/>
          <p:nvPr/>
        </p:nvSpPr>
        <p:spPr>
          <a:xfrm>
            <a:off x="1734364" y="5343822"/>
            <a:ext cx="570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Montserrat" pitchFamily="2" charset="0"/>
              </a:rPr>
              <a:t>85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4B9EEE30-ED88-3B11-C0C2-C82829629ABD}"/>
              </a:ext>
            </a:extLst>
          </p:cNvPr>
          <p:cNvSpPr txBox="1"/>
          <p:nvPr/>
        </p:nvSpPr>
        <p:spPr>
          <a:xfrm>
            <a:off x="1742522" y="5744611"/>
            <a:ext cx="60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Montserrat" pitchFamily="2" charset="0"/>
              </a:rPr>
              <a:t>40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FF3517FA-7B25-899A-7AA0-EC672086EC5A}"/>
              </a:ext>
            </a:extLst>
          </p:cNvPr>
          <p:cNvSpPr/>
          <p:nvPr/>
        </p:nvSpPr>
        <p:spPr>
          <a:xfrm>
            <a:off x="8192692" y="2498301"/>
            <a:ext cx="3478653" cy="657908"/>
          </a:xfrm>
          <a:prstGeom prst="rect">
            <a:avLst/>
          </a:prstGeom>
          <a:solidFill>
            <a:srgbClr val="DEF114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7" dirty="0">
                <a:solidFill>
                  <a:schemeClr val="tx1"/>
                </a:solidFill>
                <a:latin typeface="Montserrat" pitchFamily="2" charset="0"/>
              </a:rPr>
              <a:t>Областная грантовая поддержка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AD026AAD-4C46-C6CB-9F55-271294074592}"/>
              </a:ext>
            </a:extLst>
          </p:cNvPr>
          <p:cNvSpPr txBox="1"/>
          <p:nvPr/>
        </p:nvSpPr>
        <p:spPr>
          <a:xfrm>
            <a:off x="8956465" y="3489648"/>
            <a:ext cx="25892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latin typeface="Montserrat" pitchFamily="2" charset="0"/>
              </a:rPr>
              <a:t>16 000 000 рублей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xmlns="" id="{43BE94D3-5336-2D56-F920-62FAF1C7A3D6}"/>
              </a:ext>
            </a:extLst>
          </p:cNvPr>
          <p:cNvSpPr txBox="1"/>
          <p:nvPr/>
        </p:nvSpPr>
        <p:spPr>
          <a:xfrm>
            <a:off x="8945246" y="3755150"/>
            <a:ext cx="16084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latin typeface="Montserrat" pitchFamily="2" charset="0"/>
              </a:rPr>
              <a:t>60 проектов</a:t>
            </a:r>
          </a:p>
        </p:txBody>
      </p:sp>
      <p:grpSp>
        <p:nvGrpSpPr>
          <p:cNvPr id="1029" name="Группа 1028">
            <a:extLst>
              <a:ext uri="{FF2B5EF4-FFF2-40B4-BE49-F238E27FC236}">
                <a16:creationId xmlns:a16="http://schemas.microsoft.com/office/drawing/2014/main" xmlns="" id="{CCF675B7-03E0-1003-3E4C-D3705D54701B}"/>
              </a:ext>
            </a:extLst>
          </p:cNvPr>
          <p:cNvGrpSpPr/>
          <p:nvPr/>
        </p:nvGrpSpPr>
        <p:grpSpPr>
          <a:xfrm>
            <a:off x="2127524" y="3012979"/>
            <a:ext cx="5647646" cy="335492"/>
            <a:chOff x="2863501" y="1510312"/>
            <a:chExt cx="4884824" cy="503239"/>
          </a:xfrm>
        </p:grpSpPr>
        <p:sp>
          <p:nvSpPr>
            <p:cNvPr id="1051" name="Прямоугольник 1050">
              <a:extLst>
                <a:ext uri="{FF2B5EF4-FFF2-40B4-BE49-F238E27FC236}">
                  <a16:creationId xmlns:a16="http://schemas.microsoft.com/office/drawing/2014/main" xmlns="" id="{64A24E28-47CB-7DC8-6B58-BDB98D6520EE}"/>
                </a:ext>
              </a:extLst>
            </p:cNvPr>
            <p:cNvSpPr/>
            <p:nvPr/>
          </p:nvSpPr>
          <p:spPr>
            <a:xfrm>
              <a:off x="2863501" y="1510312"/>
              <a:ext cx="4539276" cy="46772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 sz="1200">
                <a:latin typeface="Montserrat" pitchFamily="2" charset="0"/>
              </a:endParaRPr>
            </a:p>
          </p:txBody>
        </p:sp>
        <p:sp>
          <p:nvSpPr>
            <p:cNvPr id="1052" name="TextBox 1051">
              <a:extLst>
                <a:ext uri="{FF2B5EF4-FFF2-40B4-BE49-F238E27FC236}">
                  <a16:creationId xmlns:a16="http://schemas.microsoft.com/office/drawing/2014/main" xmlns="" id="{97923738-03D8-ABF5-49FE-F47C04889D93}"/>
                </a:ext>
              </a:extLst>
            </p:cNvPr>
            <p:cNvSpPr txBox="1"/>
            <p:nvPr/>
          </p:nvSpPr>
          <p:spPr>
            <a:xfrm>
              <a:off x="2933119" y="1510312"/>
              <a:ext cx="4815206" cy="5032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defTabSz="7408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dirty="0">
                  <a:latin typeface="Montserrat" pitchFamily="2" charset="0"/>
                </a:rPr>
                <a:t>региональных учреждения по работе с молодежью</a:t>
              </a:r>
            </a:p>
          </p:txBody>
        </p:sp>
      </p:grpSp>
      <p:grpSp>
        <p:nvGrpSpPr>
          <p:cNvPr id="1030" name="Группа 1029">
            <a:extLst>
              <a:ext uri="{FF2B5EF4-FFF2-40B4-BE49-F238E27FC236}">
                <a16:creationId xmlns:a16="http://schemas.microsoft.com/office/drawing/2014/main" xmlns="" id="{CA5301AD-150A-B1F8-8536-5665A056BB41}"/>
              </a:ext>
            </a:extLst>
          </p:cNvPr>
          <p:cNvGrpSpPr/>
          <p:nvPr/>
        </p:nvGrpSpPr>
        <p:grpSpPr>
          <a:xfrm>
            <a:off x="2275813" y="3442231"/>
            <a:ext cx="6185694" cy="348610"/>
            <a:chOff x="2464830" y="2116094"/>
            <a:chExt cx="4937947" cy="522915"/>
          </a:xfrm>
        </p:grpSpPr>
        <p:sp>
          <p:nvSpPr>
            <p:cNvPr id="1049" name="Прямоугольник 1048">
              <a:extLst>
                <a:ext uri="{FF2B5EF4-FFF2-40B4-BE49-F238E27FC236}">
                  <a16:creationId xmlns:a16="http://schemas.microsoft.com/office/drawing/2014/main" xmlns="" id="{FBA9754D-022A-3B57-BEA4-3A7C4923979C}"/>
                </a:ext>
              </a:extLst>
            </p:cNvPr>
            <p:cNvSpPr/>
            <p:nvPr/>
          </p:nvSpPr>
          <p:spPr>
            <a:xfrm>
              <a:off x="2863501" y="2125377"/>
              <a:ext cx="4539276" cy="46772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 sz="1200">
                <a:latin typeface="Montserrat" pitchFamily="2" charset="0"/>
              </a:endParaRPr>
            </a:p>
          </p:txBody>
        </p:sp>
        <p:sp>
          <p:nvSpPr>
            <p:cNvPr id="1050" name="TextBox 1049">
              <a:extLst>
                <a:ext uri="{FF2B5EF4-FFF2-40B4-BE49-F238E27FC236}">
                  <a16:creationId xmlns:a16="http://schemas.microsoft.com/office/drawing/2014/main" xmlns="" id="{10AD9436-4368-A20B-817C-F0EEB4C7ECB4}"/>
                </a:ext>
              </a:extLst>
            </p:cNvPr>
            <p:cNvSpPr txBox="1"/>
            <p:nvPr/>
          </p:nvSpPr>
          <p:spPr>
            <a:xfrm>
              <a:off x="2464830" y="2116094"/>
              <a:ext cx="4937947" cy="5229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defTabSz="7408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67" dirty="0">
                  <a:latin typeface="Montserrat" pitchFamily="2" charset="0"/>
                </a:rPr>
                <a:t>муниципальных учреждений по работе с молодежью</a:t>
              </a:r>
            </a:p>
          </p:txBody>
        </p:sp>
      </p:grpSp>
      <p:grpSp>
        <p:nvGrpSpPr>
          <p:cNvPr id="1031" name="Группа 1030">
            <a:extLst>
              <a:ext uri="{FF2B5EF4-FFF2-40B4-BE49-F238E27FC236}">
                <a16:creationId xmlns:a16="http://schemas.microsoft.com/office/drawing/2014/main" xmlns="" id="{C69E5B58-17EF-80E6-02E5-E825916FA991}"/>
              </a:ext>
            </a:extLst>
          </p:cNvPr>
          <p:cNvGrpSpPr/>
          <p:nvPr/>
        </p:nvGrpSpPr>
        <p:grpSpPr>
          <a:xfrm>
            <a:off x="2210605" y="4230899"/>
            <a:ext cx="5982088" cy="379370"/>
            <a:chOff x="2220373" y="2639114"/>
            <a:chExt cx="4868516" cy="569057"/>
          </a:xfrm>
        </p:grpSpPr>
        <p:sp>
          <p:nvSpPr>
            <p:cNvPr id="1047" name="Прямоугольник 1046">
              <a:extLst>
                <a:ext uri="{FF2B5EF4-FFF2-40B4-BE49-F238E27FC236}">
                  <a16:creationId xmlns:a16="http://schemas.microsoft.com/office/drawing/2014/main" xmlns="" id="{A3BD11C8-61AB-E85C-3640-4B2A9663ADF9}"/>
                </a:ext>
              </a:extLst>
            </p:cNvPr>
            <p:cNvSpPr/>
            <p:nvPr/>
          </p:nvSpPr>
          <p:spPr>
            <a:xfrm>
              <a:off x="2220373" y="2740442"/>
              <a:ext cx="4539276" cy="46772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 sz="1200">
                <a:latin typeface="Montserrat" pitchFamily="2" charset="0"/>
              </a:endParaRPr>
            </a:p>
          </p:txBody>
        </p:sp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xmlns="" id="{EB78644C-02B2-3392-A592-9DA48361E69C}"/>
                </a:ext>
              </a:extLst>
            </p:cNvPr>
            <p:cNvSpPr txBox="1"/>
            <p:nvPr/>
          </p:nvSpPr>
          <p:spPr>
            <a:xfrm>
              <a:off x="2222197" y="2639114"/>
              <a:ext cx="4866692" cy="4815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defTabSz="7408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67" dirty="0">
                  <a:latin typeface="Montserrat" pitchFamily="2" charset="0"/>
                </a:rPr>
                <a:t>зональных центров патриотического воспитания</a:t>
              </a:r>
            </a:p>
          </p:txBody>
        </p:sp>
      </p:grpSp>
      <p:grpSp>
        <p:nvGrpSpPr>
          <p:cNvPr id="1032" name="Группа 1031">
            <a:extLst>
              <a:ext uri="{FF2B5EF4-FFF2-40B4-BE49-F238E27FC236}">
                <a16:creationId xmlns:a16="http://schemas.microsoft.com/office/drawing/2014/main" xmlns="" id="{E3F715C6-1BF7-1613-142E-DFDB7DAB7D61}"/>
              </a:ext>
            </a:extLst>
          </p:cNvPr>
          <p:cNvGrpSpPr/>
          <p:nvPr/>
        </p:nvGrpSpPr>
        <p:grpSpPr>
          <a:xfrm>
            <a:off x="2212592" y="4574040"/>
            <a:ext cx="4949615" cy="385097"/>
            <a:chOff x="5129019" y="2710390"/>
            <a:chExt cx="702495" cy="577646"/>
          </a:xfrm>
        </p:grpSpPr>
        <p:sp>
          <p:nvSpPr>
            <p:cNvPr id="1045" name="Прямоугольник 1044">
              <a:extLst>
                <a:ext uri="{FF2B5EF4-FFF2-40B4-BE49-F238E27FC236}">
                  <a16:creationId xmlns:a16="http://schemas.microsoft.com/office/drawing/2014/main" xmlns="" id="{AA044EEB-400E-BA53-9BA3-44D9B22C5117}"/>
                </a:ext>
              </a:extLst>
            </p:cNvPr>
            <p:cNvSpPr/>
            <p:nvPr/>
          </p:nvSpPr>
          <p:spPr>
            <a:xfrm>
              <a:off x="5129019" y="2710390"/>
              <a:ext cx="701594" cy="46772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 sz="1200">
                <a:latin typeface="Montserrat" pitchFamily="2" charset="0"/>
              </a:endParaRPr>
            </a:p>
          </p:txBody>
        </p:sp>
        <p:sp>
          <p:nvSpPr>
            <p:cNvPr id="1046" name="TextBox 1045">
              <a:extLst>
                <a:ext uri="{FF2B5EF4-FFF2-40B4-BE49-F238E27FC236}">
                  <a16:creationId xmlns:a16="http://schemas.microsoft.com/office/drawing/2014/main" xmlns="" id="{F1DFD63B-0D7C-CC71-7B7D-514720824D33}"/>
                </a:ext>
              </a:extLst>
            </p:cNvPr>
            <p:cNvSpPr txBox="1"/>
            <p:nvPr/>
          </p:nvSpPr>
          <p:spPr>
            <a:xfrm>
              <a:off x="5129920" y="2820307"/>
              <a:ext cx="701594" cy="4677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defTabSz="7408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67" dirty="0">
                  <a:latin typeface="Montserrat" pitchFamily="2" charset="0"/>
                </a:rPr>
                <a:t>ресурсных </a:t>
              </a:r>
              <a:r>
                <a:rPr lang="ru-RU" sz="1667" dirty="0" err="1">
                  <a:latin typeface="Montserrat" pitchFamily="2" charset="0"/>
                </a:rPr>
                <a:t>Добро.центров</a:t>
              </a:r>
              <a:endParaRPr lang="ru-RU" sz="1667" dirty="0">
                <a:latin typeface="Montserrat" pitchFamily="2" charset="0"/>
              </a:endParaRPr>
            </a:p>
          </p:txBody>
        </p:sp>
      </p:grpSp>
      <p:sp>
        <p:nvSpPr>
          <p:cNvPr id="1044" name="TextBox 1043">
            <a:extLst>
              <a:ext uri="{FF2B5EF4-FFF2-40B4-BE49-F238E27FC236}">
                <a16:creationId xmlns:a16="http://schemas.microsoft.com/office/drawing/2014/main" xmlns="" id="{EA8E8FEE-958E-A8FC-C410-472BECB85B46}"/>
              </a:ext>
            </a:extLst>
          </p:cNvPr>
          <p:cNvSpPr txBox="1"/>
          <p:nvPr/>
        </p:nvSpPr>
        <p:spPr>
          <a:xfrm>
            <a:off x="2210065" y="3790064"/>
            <a:ext cx="3917717" cy="35020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500" tIns="63500" rIns="63500" bIns="63500" numCol="1" spcCol="1270" anchor="ctr" anchorCtr="0">
            <a:noAutofit/>
          </a:bodyPr>
          <a:lstStyle/>
          <a:p>
            <a:pPr defTabSz="74087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67" dirty="0">
                <a:latin typeface="Montserrat" pitchFamily="2" charset="0"/>
              </a:rPr>
              <a:t>молодежных пространств</a:t>
            </a:r>
          </a:p>
        </p:txBody>
      </p:sp>
      <p:grpSp>
        <p:nvGrpSpPr>
          <p:cNvPr id="1034" name="Группа 1033">
            <a:extLst>
              <a:ext uri="{FF2B5EF4-FFF2-40B4-BE49-F238E27FC236}">
                <a16:creationId xmlns:a16="http://schemas.microsoft.com/office/drawing/2014/main" xmlns="" id="{DFC1CD3B-AA86-C9FB-E4FF-12391EC73900}"/>
              </a:ext>
            </a:extLst>
          </p:cNvPr>
          <p:cNvGrpSpPr/>
          <p:nvPr/>
        </p:nvGrpSpPr>
        <p:grpSpPr>
          <a:xfrm>
            <a:off x="2212592" y="4960082"/>
            <a:ext cx="3195885" cy="389002"/>
            <a:chOff x="5761136" y="3325455"/>
            <a:chExt cx="712605" cy="583503"/>
          </a:xfrm>
        </p:grpSpPr>
        <p:sp>
          <p:nvSpPr>
            <p:cNvPr id="1041" name="Прямоугольник 1040">
              <a:extLst>
                <a:ext uri="{FF2B5EF4-FFF2-40B4-BE49-F238E27FC236}">
                  <a16:creationId xmlns:a16="http://schemas.microsoft.com/office/drawing/2014/main" xmlns="" id="{905A81CD-083E-EEDC-4C99-DF26D7EB504B}"/>
                </a:ext>
              </a:extLst>
            </p:cNvPr>
            <p:cNvSpPr/>
            <p:nvPr/>
          </p:nvSpPr>
          <p:spPr>
            <a:xfrm>
              <a:off x="5772147" y="3325455"/>
              <a:ext cx="701594" cy="46772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 sz="1200">
                <a:latin typeface="Montserrat" pitchFamily="2" charset="0"/>
              </a:endParaRPr>
            </a:p>
          </p:txBody>
        </p:sp>
        <p:sp>
          <p:nvSpPr>
            <p:cNvPr id="1042" name="TextBox 1041">
              <a:extLst>
                <a:ext uri="{FF2B5EF4-FFF2-40B4-BE49-F238E27FC236}">
                  <a16:creationId xmlns:a16="http://schemas.microsoft.com/office/drawing/2014/main" xmlns="" id="{BA2CBA2C-21A1-1922-B3BB-A75F976443DA}"/>
                </a:ext>
              </a:extLst>
            </p:cNvPr>
            <p:cNvSpPr txBox="1"/>
            <p:nvPr/>
          </p:nvSpPr>
          <p:spPr>
            <a:xfrm>
              <a:off x="5761136" y="3441229"/>
              <a:ext cx="712605" cy="4677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defTabSz="7408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67" dirty="0">
                  <a:latin typeface="Montserrat" pitchFamily="2" charset="0"/>
                </a:rPr>
                <a:t>клубов молодой семьи</a:t>
              </a:r>
            </a:p>
          </p:txBody>
        </p:sp>
      </p:grpSp>
      <p:grpSp>
        <p:nvGrpSpPr>
          <p:cNvPr id="1035" name="Группа 1034">
            <a:extLst>
              <a:ext uri="{FF2B5EF4-FFF2-40B4-BE49-F238E27FC236}">
                <a16:creationId xmlns:a16="http://schemas.microsoft.com/office/drawing/2014/main" xmlns="" id="{73AFE435-C46B-8246-475A-7C654A4F37B0}"/>
              </a:ext>
            </a:extLst>
          </p:cNvPr>
          <p:cNvGrpSpPr/>
          <p:nvPr/>
        </p:nvGrpSpPr>
        <p:grpSpPr>
          <a:xfrm>
            <a:off x="2214363" y="5340598"/>
            <a:ext cx="4253645" cy="444737"/>
            <a:chOff x="3389950" y="3970571"/>
            <a:chExt cx="6380468" cy="667106"/>
          </a:xfrm>
        </p:grpSpPr>
        <p:sp>
          <p:nvSpPr>
            <p:cNvPr id="1039" name="Прямоугольник 1038">
              <a:extLst>
                <a:ext uri="{FF2B5EF4-FFF2-40B4-BE49-F238E27FC236}">
                  <a16:creationId xmlns:a16="http://schemas.microsoft.com/office/drawing/2014/main" xmlns="" id="{C408F2D5-AABB-F75C-042B-5D8E12E3959F}"/>
                </a:ext>
              </a:extLst>
            </p:cNvPr>
            <p:cNvSpPr/>
            <p:nvPr/>
          </p:nvSpPr>
          <p:spPr>
            <a:xfrm>
              <a:off x="3506630" y="3970571"/>
              <a:ext cx="4539276" cy="46772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 sz="1200">
                <a:latin typeface="Montserrat" pitchFamily="2" charset="0"/>
              </a:endParaRPr>
            </a:p>
          </p:txBody>
        </p:sp>
        <p:sp>
          <p:nvSpPr>
            <p:cNvPr id="1040" name="TextBox 1039">
              <a:extLst>
                <a:ext uri="{FF2B5EF4-FFF2-40B4-BE49-F238E27FC236}">
                  <a16:creationId xmlns:a16="http://schemas.microsoft.com/office/drawing/2014/main" xmlns="" id="{FB553B1B-56C6-88A0-1E14-AC740FB97245}"/>
                </a:ext>
              </a:extLst>
            </p:cNvPr>
            <p:cNvSpPr txBox="1"/>
            <p:nvPr/>
          </p:nvSpPr>
          <p:spPr>
            <a:xfrm>
              <a:off x="3389950" y="4123073"/>
              <a:ext cx="6380468" cy="5146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defTabSz="7408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67" dirty="0">
                  <a:latin typeface="Montserrat" pitchFamily="2" charset="0"/>
                </a:rPr>
                <a:t>трудовых отрядов</a:t>
              </a:r>
            </a:p>
          </p:txBody>
        </p:sp>
      </p:grpSp>
      <p:grpSp>
        <p:nvGrpSpPr>
          <p:cNvPr id="1036" name="Группа 1035">
            <a:extLst>
              <a:ext uri="{FF2B5EF4-FFF2-40B4-BE49-F238E27FC236}">
                <a16:creationId xmlns:a16="http://schemas.microsoft.com/office/drawing/2014/main" xmlns="" id="{03F57BA2-8EEC-B6BF-4C74-EE871FEFB041}"/>
              </a:ext>
            </a:extLst>
          </p:cNvPr>
          <p:cNvGrpSpPr/>
          <p:nvPr/>
        </p:nvGrpSpPr>
        <p:grpSpPr>
          <a:xfrm>
            <a:off x="2218939" y="5733977"/>
            <a:ext cx="4856745" cy="434394"/>
            <a:chOff x="5842810" y="3970571"/>
            <a:chExt cx="7285117" cy="651591"/>
          </a:xfrm>
        </p:grpSpPr>
        <p:sp>
          <p:nvSpPr>
            <p:cNvPr id="1037" name="Прямоугольник 1036">
              <a:extLst>
                <a:ext uri="{FF2B5EF4-FFF2-40B4-BE49-F238E27FC236}">
                  <a16:creationId xmlns:a16="http://schemas.microsoft.com/office/drawing/2014/main" xmlns="" id="{289DC3D0-0D3C-2F5E-8DEC-897F69B7FF5A}"/>
                </a:ext>
              </a:extLst>
            </p:cNvPr>
            <p:cNvSpPr/>
            <p:nvPr/>
          </p:nvSpPr>
          <p:spPr>
            <a:xfrm>
              <a:off x="5952626" y="3970571"/>
              <a:ext cx="4539276" cy="46772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 sz="1200">
                <a:latin typeface="Montserrat" pitchFamily="2" charset="0"/>
              </a:endParaRPr>
            </a:p>
          </p:txBody>
        </p:sp>
        <p:sp>
          <p:nvSpPr>
            <p:cNvPr id="1038" name="TextBox 1037">
              <a:extLst>
                <a:ext uri="{FF2B5EF4-FFF2-40B4-BE49-F238E27FC236}">
                  <a16:creationId xmlns:a16="http://schemas.microsoft.com/office/drawing/2014/main" xmlns="" id="{F339C125-69E2-52DB-2B19-A439E01115EF}"/>
                </a:ext>
              </a:extLst>
            </p:cNvPr>
            <p:cNvSpPr txBox="1"/>
            <p:nvPr/>
          </p:nvSpPr>
          <p:spPr>
            <a:xfrm>
              <a:off x="5842810" y="4131146"/>
              <a:ext cx="7285117" cy="4910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defTabSz="7408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67" dirty="0">
                  <a:latin typeface="Montserrat" pitchFamily="2" charset="0"/>
                </a:rPr>
                <a:t>общественных объединений</a:t>
              </a:r>
            </a:p>
          </p:txBody>
        </p:sp>
      </p:grpSp>
      <p:sp>
        <p:nvSpPr>
          <p:cNvPr id="1059" name="TextBox 1058">
            <a:extLst>
              <a:ext uri="{FF2B5EF4-FFF2-40B4-BE49-F238E27FC236}">
                <a16:creationId xmlns:a16="http://schemas.microsoft.com/office/drawing/2014/main" xmlns="" id="{F31AF492-3542-CC8A-B9B7-53819F5AEA7C}"/>
              </a:ext>
            </a:extLst>
          </p:cNvPr>
          <p:cNvSpPr txBox="1"/>
          <p:nvPr/>
        </p:nvSpPr>
        <p:spPr>
          <a:xfrm>
            <a:off x="2354782" y="2540619"/>
            <a:ext cx="3372067" cy="348878"/>
          </a:xfrm>
          <a:prstGeom prst="rect">
            <a:avLst/>
          </a:prstGeom>
          <a:solidFill>
            <a:srgbClr val="DEF114"/>
          </a:solidFill>
        </p:spPr>
        <p:txBody>
          <a:bodyPr wrap="square">
            <a:spAutoFit/>
          </a:bodyPr>
          <a:lstStyle/>
          <a:p>
            <a:r>
              <a:rPr lang="ru-RU" sz="1667" dirty="0">
                <a:latin typeface="Montserrat" pitchFamily="2" charset="0"/>
              </a:rPr>
              <a:t>Развитая сеть учреждений</a:t>
            </a:r>
          </a:p>
        </p:txBody>
      </p:sp>
      <p:sp>
        <p:nvSpPr>
          <p:cNvPr id="1061" name="TextBox 1060">
            <a:extLst>
              <a:ext uri="{FF2B5EF4-FFF2-40B4-BE49-F238E27FC236}">
                <a16:creationId xmlns:a16="http://schemas.microsoft.com/office/drawing/2014/main" xmlns="" id="{671482AF-2BD7-94C9-B325-FB6D2141336C}"/>
              </a:ext>
            </a:extLst>
          </p:cNvPr>
          <p:cNvSpPr txBox="1"/>
          <p:nvPr/>
        </p:nvSpPr>
        <p:spPr>
          <a:xfrm>
            <a:off x="8945245" y="3199744"/>
            <a:ext cx="18248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latin typeface="Montserrat" pitchFamily="2" charset="0"/>
              </a:rPr>
              <a:t>Ежегодно</a:t>
            </a:r>
          </a:p>
        </p:txBody>
      </p:sp>
      <p:sp>
        <p:nvSpPr>
          <p:cNvPr id="1062" name="Прямоугольник 1061">
            <a:extLst>
              <a:ext uri="{FF2B5EF4-FFF2-40B4-BE49-F238E27FC236}">
                <a16:creationId xmlns:a16="http://schemas.microsoft.com/office/drawing/2014/main" xmlns="" id="{2E398A2E-760F-12FB-C6DA-613C7BBD7388}"/>
              </a:ext>
            </a:extLst>
          </p:cNvPr>
          <p:cNvSpPr/>
          <p:nvPr/>
        </p:nvSpPr>
        <p:spPr>
          <a:xfrm>
            <a:off x="5463625" y="1154916"/>
            <a:ext cx="3033480" cy="86273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>
                <a:latin typeface="Montserrat" pitchFamily="2" charset="0"/>
              </a:rPr>
              <a:t>615 000 000</a:t>
            </a:r>
            <a:r>
              <a:rPr lang="ru-RU" sz="1667" b="1" dirty="0">
                <a:latin typeface="Montserrat" pitchFamily="2" charset="0"/>
              </a:rPr>
              <a:t> </a:t>
            </a:r>
            <a:r>
              <a:rPr lang="ru-RU" sz="1667" dirty="0">
                <a:latin typeface="Montserrat" pitchFamily="2" charset="0"/>
              </a:rPr>
              <a:t>рублей</a:t>
            </a:r>
          </a:p>
          <a:p>
            <a:pPr algn="ctr"/>
            <a:r>
              <a:rPr lang="ru-RU" sz="1667" dirty="0">
                <a:latin typeface="Montserrat" pitchFamily="2" charset="0"/>
              </a:rPr>
              <a:t>(областной бюджет)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D1046A23-C75E-C430-6E61-A7C5FCBF5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965" y="4090855"/>
            <a:ext cx="3691020" cy="246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C3DEC1A-5BBD-F94A-2BB0-E03A9B530BC1}"/>
              </a:ext>
            </a:extLst>
          </p:cNvPr>
          <p:cNvSpPr txBox="1"/>
          <p:nvPr/>
        </p:nvSpPr>
        <p:spPr>
          <a:xfrm>
            <a:off x="1773915" y="4592884"/>
            <a:ext cx="521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Montserrat" pitchFamily="2" charset="0"/>
              </a:rPr>
              <a:t>8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5F11327-40D6-C461-04E0-F753AE0D5981}"/>
              </a:ext>
            </a:extLst>
          </p:cNvPr>
          <p:cNvSpPr/>
          <p:nvPr/>
        </p:nvSpPr>
        <p:spPr>
          <a:xfrm>
            <a:off x="0" y="-82617"/>
            <a:ext cx="1206499" cy="6986335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 descr="C:\Users\aponomarev\Desktop\Макеты.png">
            <a:extLst>
              <a:ext uri="{FF2B5EF4-FFF2-40B4-BE49-F238E27FC236}">
                <a16:creationId xmlns:a16="http://schemas.microsoft.com/office/drawing/2014/main" xmlns="" id="{ADF09EC5-6177-47E7-ECB9-4C251BB0D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FD805962-E8D9-47DF-7D27-C0697F134ED2}"/>
              </a:ext>
            </a:extLst>
          </p:cNvPr>
          <p:cNvSpPr txBox="1">
            <a:spLocks/>
          </p:cNvSpPr>
          <p:nvPr/>
        </p:nvSpPr>
        <p:spPr>
          <a:xfrm>
            <a:off x="1" y="821606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Экосистема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C3ACA64-0A7A-8BD3-6A50-4FFE0F77D2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50CC177E-4990-973D-29B2-146992F84375}"/>
              </a:ext>
            </a:extLst>
          </p:cNvPr>
          <p:cNvSpPr txBox="1">
            <a:spLocks/>
          </p:cNvSpPr>
          <p:nvPr/>
        </p:nvSpPr>
        <p:spPr>
          <a:xfrm>
            <a:off x="1431930" y="230400"/>
            <a:ext cx="10760070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Молодежная политика в Архангельской области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D4CF414A-7510-923E-A13C-B1F6B521CBFC}"/>
              </a:ext>
            </a:extLst>
          </p:cNvPr>
          <p:cNvSpPr/>
          <p:nvPr/>
        </p:nvSpPr>
        <p:spPr>
          <a:xfrm>
            <a:off x="8706094" y="1154916"/>
            <a:ext cx="3164429" cy="8732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>
                <a:latin typeface="Montserrat" pitchFamily="2" charset="0"/>
              </a:rPr>
              <a:t>196 700 000</a:t>
            </a:r>
            <a:r>
              <a:rPr lang="ru-RU" sz="1667" b="1" dirty="0">
                <a:latin typeface="Montserrat" pitchFamily="2" charset="0"/>
              </a:rPr>
              <a:t> </a:t>
            </a:r>
            <a:r>
              <a:rPr lang="ru-RU" sz="1667" dirty="0">
                <a:latin typeface="Montserrat" pitchFamily="2" charset="0"/>
              </a:rPr>
              <a:t>рублей</a:t>
            </a:r>
          </a:p>
          <a:p>
            <a:pPr algn="ctr"/>
            <a:r>
              <a:rPr lang="ru-RU" sz="1667" dirty="0">
                <a:latin typeface="Montserrat" pitchFamily="2" charset="0"/>
              </a:rPr>
              <a:t>(федеральный бюджет - 24% от общего объема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632D313-4FD2-5AC5-50EF-458999493AA9}"/>
              </a:ext>
            </a:extLst>
          </p:cNvPr>
          <p:cNvSpPr txBox="1"/>
          <p:nvPr/>
        </p:nvSpPr>
        <p:spPr>
          <a:xfrm>
            <a:off x="5799500" y="751809"/>
            <a:ext cx="5947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>
                <a:latin typeface="Montserrat" pitchFamily="2" charset="0"/>
              </a:rPr>
              <a:t>Финансирование сферы: </a:t>
            </a:r>
            <a:r>
              <a:rPr lang="ru-RU" sz="2000" b="1" dirty="0">
                <a:solidFill>
                  <a:srgbClr val="7A66AA"/>
                </a:solidFill>
                <a:latin typeface="Montserrat" pitchFamily="2" charset="0"/>
              </a:rPr>
              <a:t>811 000 000 рублей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E6DA0F7-9223-1E34-2DAB-FC0E5AD90D0D}"/>
              </a:ext>
            </a:extLst>
          </p:cNvPr>
          <p:cNvSpPr txBox="1"/>
          <p:nvPr/>
        </p:nvSpPr>
        <p:spPr>
          <a:xfrm>
            <a:off x="1740018" y="6208766"/>
            <a:ext cx="60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Montserrat" pitchFamily="2" charset="0"/>
              </a:rPr>
              <a:t>40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16D1BB92-AFAE-D567-5E83-D9D55E721A12}"/>
              </a:ext>
            </a:extLst>
          </p:cNvPr>
          <p:cNvGrpSpPr/>
          <p:nvPr/>
        </p:nvGrpSpPr>
        <p:grpSpPr>
          <a:xfrm>
            <a:off x="2216435" y="6198132"/>
            <a:ext cx="4856745" cy="434394"/>
            <a:chOff x="5842810" y="3970571"/>
            <a:chExt cx="7285117" cy="651591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C8C289E2-18E0-C876-4091-178E13C5DFCF}"/>
                </a:ext>
              </a:extLst>
            </p:cNvPr>
            <p:cNvSpPr/>
            <p:nvPr/>
          </p:nvSpPr>
          <p:spPr>
            <a:xfrm>
              <a:off x="5952626" y="3970571"/>
              <a:ext cx="4539276" cy="46772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 sz="1200">
                <a:latin typeface="Montserrat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0A812B3A-0A29-C818-1857-EE36B8B09230}"/>
                </a:ext>
              </a:extLst>
            </p:cNvPr>
            <p:cNvSpPr txBox="1"/>
            <p:nvPr/>
          </p:nvSpPr>
          <p:spPr>
            <a:xfrm>
              <a:off x="5842810" y="4131146"/>
              <a:ext cx="7285117" cy="4910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500" tIns="63500" rIns="63500" bIns="63500" numCol="1" spcCol="1270" anchor="ctr" anchorCtr="0">
              <a:noAutofit/>
            </a:bodyPr>
            <a:lstStyle/>
            <a:p>
              <a:pPr defTabSz="7408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67" dirty="0">
                  <a:latin typeface="Montserrat" pitchFamily="2" charset="0"/>
                </a:rPr>
                <a:t>поисковых отрядов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649967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A379CF8E-25A3-6BAB-0B98-771FEAECBBC5}"/>
              </a:ext>
            </a:extLst>
          </p:cNvPr>
          <p:cNvSpPr/>
          <p:nvPr/>
        </p:nvSpPr>
        <p:spPr>
          <a:xfrm>
            <a:off x="0" y="-29549"/>
            <a:ext cx="1206499" cy="6917099"/>
          </a:xfrm>
          <a:prstGeom prst="rect">
            <a:avLst/>
          </a:prstGeom>
          <a:solidFill>
            <a:srgbClr val="7A66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ED7ED13-6F3E-B3CD-93FB-726000237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856">
            <a:off x="8875393" y="-2046384"/>
            <a:ext cx="3591898" cy="3400327"/>
          </a:xfrm>
          <a:prstGeom prst="rect">
            <a:avLst/>
          </a:prstGeom>
        </p:spPr>
      </p:pic>
      <p:pic>
        <p:nvPicPr>
          <p:cNvPr id="1027" name="Picture 3" descr="C:\Users\aponomarev\Desktop\Макеты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" y="225618"/>
            <a:ext cx="481410" cy="5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C1D160B-F50B-7DEF-71C1-FD161DA3D2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" y="5913708"/>
            <a:ext cx="563543" cy="5334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F129FA-F380-8AE1-D669-B5326E9214DC}"/>
              </a:ext>
            </a:extLst>
          </p:cNvPr>
          <p:cNvSpPr txBox="1">
            <a:spLocks/>
          </p:cNvSpPr>
          <p:nvPr/>
        </p:nvSpPr>
        <p:spPr>
          <a:xfrm>
            <a:off x="1431930" y="230400"/>
            <a:ext cx="10760070" cy="43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500" b="1" dirty="0">
                <a:solidFill>
                  <a:srgbClr val="7A66AA"/>
                </a:solidFill>
                <a:latin typeface="Montserrat" pitchFamily="2" charset="0"/>
              </a:rPr>
              <a:t>Структура молодёжной политики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F8E2A54-01BF-9ED6-65BA-AC467DC9EDAC}"/>
              </a:ext>
            </a:extLst>
          </p:cNvPr>
          <p:cNvSpPr txBox="1">
            <a:spLocks/>
          </p:cNvSpPr>
          <p:nvPr/>
        </p:nvSpPr>
        <p:spPr>
          <a:xfrm>
            <a:off x="1" y="821606"/>
            <a:ext cx="1206500" cy="5214788"/>
          </a:xfrm>
          <a:prstGeom prst="rect">
            <a:avLst/>
          </a:prstGeom>
        </p:spPr>
        <p:txBody>
          <a:bodyPr vert="vert27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2500" dirty="0">
                <a:solidFill>
                  <a:schemeClr val="bg1"/>
                </a:solidFill>
                <a:latin typeface="Montserrat SemiBold" pitchFamily="2" charset="-52"/>
              </a:rPr>
              <a:t>Экосистема</a:t>
            </a:r>
            <a:endParaRPr lang="ru-RU" sz="25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4063DC0B-3A03-014C-B43E-C4DFEB5BCF80}"/>
              </a:ext>
            </a:extLst>
          </p:cNvPr>
          <p:cNvSpPr txBox="1">
            <a:spLocks/>
          </p:cNvSpPr>
          <p:nvPr/>
        </p:nvSpPr>
        <p:spPr>
          <a:xfrm>
            <a:off x="7511948" y="718432"/>
            <a:ext cx="4534578" cy="498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dirty="0">
                <a:solidFill>
                  <a:srgbClr val="BF0779"/>
                </a:solidFill>
                <a:latin typeface="Montserrat" pitchFamily="2" charset="0"/>
              </a:rPr>
              <a:t>183 сотрудника гос. учреждений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2080D540-AE0A-6073-7CB1-E141F05AF116}"/>
              </a:ext>
            </a:extLst>
          </p:cNvPr>
          <p:cNvSpPr txBox="1">
            <a:spLocks/>
          </p:cNvSpPr>
          <p:nvPr/>
        </p:nvSpPr>
        <p:spPr>
          <a:xfrm>
            <a:off x="7511948" y="4420741"/>
            <a:ext cx="4680052" cy="4222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dirty="0">
                <a:solidFill>
                  <a:srgbClr val="BF0779"/>
                </a:solidFill>
                <a:latin typeface="Montserrat" pitchFamily="2" charset="0"/>
              </a:rPr>
              <a:t>144 сотрудника в муниципалитетах</a:t>
            </a: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xmlns="" id="{419765FC-7FBD-DF9F-3A6A-F34CB5356C0D}"/>
              </a:ext>
            </a:extLst>
          </p:cNvPr>
          <p:cNvSpPr txBox="1">
            <a:spLocks/>
          </p:cNvSpPr>
          <p:nvPr/>
        </p:nvSpPr>
        <p:spPr>
          <a:xfrm>
            <a:off x="9427544" y="5929200"/>
            <a:ext cx="2411162" cy="8618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100" dirty="0">
                <a:latin typeface="Montserrat" pitchFamily="2" charset="0"/>
              </a:rPr>
              <a:t>Ресурсные центры добровольчества</a:t>
            </a:r>
          </a:p>
          <a:p>
            <a:pPr algn="ctr">
              <a:lnSpc>
                <a:spcPct val="100000"/>
              </a:lnSpc>
            </a:pPr>
            <a:r>
              <a:rPr lang="ru-RU" sz="1100" dirty="0">
                <a:latin typeface="Montserrat" pitchFamily="2" charset="0"/>
              </a:rPr>
              <a:t>Архангельской области</a:t>
            </a:r>
          </a:p>
          <a:p>
            <a:pPr algn="ctr">
              <a:lnSpc>
                <a:spcPct val="100000"/>
              </a:lnSpc>
            </a:pPr>
            <a:r>
              <a:rPr lang="ru-RU" sz="1700" dirty="0">
                <a:latin typeface="Montserrat" pitchFamily="2" charset="0"/>
              </a:rPr>
              <a:t>(</a:t>
            </a:r>
            <a:r>
              <a:rPr lang="ru-RU" sz="1700" dirty="0" smtClean="0">
                <a:latin typeface="Montserrat" pitchFamily="2" charset="0"/>
              </a:rPr>
              <a:t>8)</a:t>
            </a:r>
            <a:endParaRPr lang="ru-RU" sz="1700" dirty="0">
              <a:latin typeface="Montserrat" pitchFamily="2" charset="0"/>
            </a:endParaRP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xmlns="" id="{6C19283B-7CF7-1005-3B85-0C1CC0D18AFC}"/>
              </a:ext>
            </a:extLst>
          </p:cNvPr>
          <p:cNvSpPr txBox="1">
            <a:spLocks/>
          </p:cNvSpPr>
          <p:nvPr/>
        </p:nvSpPr>
        <p:spPr>
          <a:xfrm>
            <a:off x="4410682" y="5887636"/>
            <a:ext cx="2345303" cy="6949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100" dirty="0">
                <a:latin typeface="Montserrat" pitchFamily="2" charset="0"/>
              </a:rPr>
              <a:t>Молодежные пространства</a:t>
            </a:r>
          </a:p>
          <a:p>
            <a:pPr algn="ctr">
              <a:lnSpc>
                <a:spcPct val="100000"/>
              </a:lnSpc>
            </a:pPr>
            <a:r>
              <a:rPr lang="ru-RU" sz="1100" dirty="0">
                <a:latin typeface="Montserrat" pitchFamily="2" charset="0"/>
              </a:rPr>
              <a:t>Архангельской области</a:t>
            </a:r>
          </a:p>
          <a:p>
            <a:pPr algn="ctr">
              <a:lnSpc>
                <a:spcPct val="100000"/>
              </a:lnSpc>
            </a:pPr>
            <a:r>
              <a:rPr lang="ru-RU" sz="1700" dirty="0">
                <a:latin typeface="Montserrat" pitchFamily="2" charset="0"/>
              </a:rPr>
              <a:t>(21)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B20A9292-B78E-B6C9-380D-B60526D3F4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91" y="5285889"/>
            <a:ext cx="1586284" cy="45322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A0B94783-3A81-D1B2-267F-B4DB556594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873" y="4800947"/>
            <a:ext cx="935950" cy="976643"/>
          </a:xfrm>
          <a:prstGeom prst="rect">
            <a:avLst/>
          </a:prstGeom>
        </p:spPr>
      </p:pic>
      <p:sp>
        <p:nvSpPr>
          <p:cNvPr id="56" name="Заголовок 1">
            <a:extLst>
              <a:ext uri="{FF2B5EF4-FFF2-40B4-BE49-F238E27FC236}">
                <a16:creationId xmlns:a16="http://schemas.microsoft.com/office/drawing/2014/main" xmlns="" id="{42001C60-FA75-61C9-4C60-2C6403D8F89C}"/>
              </a:ext>
            </a:extLst>
          </p:cNvPr>
          <p:cNvSpPr txBox="1">
            <a:spLocks/>
          </p:cNvSpPr>
          <p:nvPr/>
        </p:nvSpPr>
        <p:spPr>
          <a:xfrm>
            <a:off x="6841698" y="5887636"/>
            <a:ext cx="2545415" cy="9119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100" dirty="0">
                <a:latin typeface="Montserrat" pitchFamily="2" charset="0"/>
              </a:rPr>
              <a:t>Зональные центры патриотического воспитания</a:t>
            </a:r>
          </a:p>
          <a:p>
            <a:pPr algn="ctr">
              <a:lnSpc>
                <a:spcPct val="100000"/>
              </a:lnSpc>
            </a:pPr>
            <a:r>
              <a:rPr lang="ru-RU" sz="1100" dirty="0">
                <a:latin typeface="Montserrat" pitchFamily="2" charset="0"/>
              </a:rPr>
              <a:t>Архангельской области</a:t>
            </a:r>
          </a:p>
          <a:p>
            <a:pPr algn="ctr">
              <a:lnSpc>
                <a:spcPct val="100000"/>
              </a:lnSpc>
            </a:pPr>
            <a:r>
              <a:rPr lang="ru-RU" sz="1700" dirty="0">
                <a:latin typeface="Montserrat" pitchFamily="2" charset="0"/>
              </a:rPr>
              <a:t>(26)</a:t>
            </a:r>
          </a:p>
        </p:txBody>
      </p:sp>
      <p:pic>
        <p:nvPicPr>
          <p:cNvPr id="57" name="Picture 3" descr="C:\Users\aponomarev\Desktop\Макеты.png">
            <a:extLst>
              <a:ext uri="{FF2B5EF4-FFF2-40B4-BE49-F238E27FC236}">
                <a16:creationId xmlns:a16="http://schemas.microsoft.com/office/drawing/2014/main" xmlns="" id="{3569770D-4D61-C660-847D-37B1CFFE6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599" y="4887690"/>
            <a:ext cx="798813" cy="88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Заголовок 1">
            <a:extLst>
              <a:ext uri="{FF2B5EF4-FFF2-40B4-BE49-F238E27FC236}">
                <a16:creationId xmlns:a16="http://schemas.microsoft.com/office/drawing/2014/main" xmlns="" id="{11C72A5D-15EE-4FF4-D85F-3A3FD83B4CFC}"/>
              </a:ext>
            </a:extLst>
          </p:cNvPr>
          <p:cNvSpPr txBox="1">
            <a:spLocks/>
          </p:cNvSpPr>
          <p:nvPr/>
        </p:nvSpPr>
        <p:spPr>
          <a:xfrm>
            <a:off x="1613298" y="5887637"/>
            <a:ext cx="2545415" cy="6949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100" dirty="0">
                <a:latin typeface="Montserrat" pitchFamily="2" charset="0"/>
              </a:rPr>
              <a:t>Муниципальные учреждения</a:t>
            </a:r>
          </a:p>
          <a:p>
            <a:pPr algn="ctr">
              <a:lnSpc>
                <a:spcPct val="100000"/>
              </a:lnSpc>
            </a:pPr>
            <a:r>
              <a:rPr lang="ru-RU" sz="1100" dirty="0">
                <a:latin typeface="Montserrat" pitchFamily="2" charset="0"/>
              </a:rPr>
              <a:t>Архангельской области</a:t>
            </a:r>
          </a:p>
          <a:p>
            <a:pPr algn="ctr">
              <a:lnSpc>
                <a:spcPct val="100000"/>
              </a:lnSpc>
            </a:pPr>
            <a:r>
              <a:rPr lang="ru-RU" sz="1700" dirty="0">
                <a:latin typeface="Montserrat" pitchFamily="2" charset="0"/>
              </a:rPr>
              <a:t>(93 сотрудника)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9E2D569C-3C10-6A47-6524-9FA8D72FC1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052" y="5101220"/>
            <a:ext cx="1453059" cy="676176"/>
          </a:xfrm>
          <a:prstGeom prst="rect">
            <a:avLst/>
          </a:prstGeom>
        </p:spPr>
      </p:pic>
      <p:pic>
        <p:nvPicPr>
          <p:cNvPr id="1025" name="Рисунок 1024">
            <a:extLst>
              <a:ext uri="{FF2B5EF4-FFF2-40B4-BE49-F238E27FC236}">
                <a16:creationId xmlns:a16="http://schemas.microsoft.com/office/drawing/2014/main" xmlns="" id="{78625638-4C94-2367-05ED-7BD59750E6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412" y="2884436"/>
            <a:ext cx="798813" cy="798813"/>
          </a:xfrm>
          <a:prstGeom prst="rect">
            <a:avLst/>
          </a:prstGeom>
        </p:spPr>
      </p:pic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xmlns="" id="{A0BD284E-251D-8F74-CA14-3C4BC1381088}"/>
              </a:ext>
            </a:extLst>
          </p:cNvPr>
          <p:cNvSpPr txBox="1">
            <a:spLocks/>
          </p:cNvSpPr>
          <p:nvPr/>
        </p:nvSpPr>
        <p:spPr>
          <a:xfrm>
            <a:off x="4402960" y="3745404"/>
            <a:ext cx="2513715" cy="5056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100" dirty="0">
                <a:latin typeface="Montserrat" pitchFamily="2" charset="0"/>
              </a:rPr>
              <a:t>Молодёжный медиа-центр</a:t>
            </a:r>
          </a:p>
          <a:p>
            <a:pPr algn="ctr">
              <a:lnSpc>
                <a:spcPct val="100000"/>
              </a:lnSpc>
            </a:pPr>
            <a:r>
              <a:rPr lang="ru-RU" sz="1100" dirty="0">
                <a:latin typeface="Montserrat" pitchFamily="2" charset="0"/>
              </a:rPr>
              <a:t>Архангельской области</a:t>
            </a:r>
          </a:p>
        </p:txBody>
      </p:sp>
      <p:sp>
        <p:nvSpPr>
          <p:cNvPr id="1028" name="Заголовок 1">
            <a:extLst>
              <a:ext uri="{FF2B5EF4-FFF2-40B4-BE49-F238E27FC236}">
                <a16:creationId xmlns:a16="http://schemas.microsoft.com/office/drawing/2014/main" xmlns="" id="{B95C8E9F-01BF-D071-47BE-70594AFB26F1}"/>
              </a:ext>
            </a:extLst>
          </p:cNvPr>
          <p:cNvSpPr txBox="1">
            <a:spLocks/>
          </p:cNvSpPr>
          <p:nvPr/>
        </p:nvSpPr>
        <p:spPr>
          <a:xfrm>
            <a:off x="6914366" y="3711734"/>
            <a:ext cx="2439796" cy="6949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100" dirty="0">
                <a:latin typeface="Montserrat" pitchFamily="2" charset="0"/>
              </a:rPr>
              <a:t>Круглогодичный молодежный образовательный центр</a:t>
            </a:r>
          </a:p>
          <a:p>
            <a:pPr algn="ctr">
              <a:lnSpc>
                <a:spcPct val="100000"/>
              </a:lnSpc>
            </a:pPr>
            <a:r>
              <a:rPr lang="ru-RU" sz="1100" dirty="0">
                <a:latin typeface="Montserrat" pitchFamily="2" charset="0"/>
              </a:rPr>
              <a:t>«НАУКА»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C9D9BD-2759-4D78-B845-D76610101D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62" y="1220338"/>
            <a:ext cx="909123" cy="866413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18A6AB04-ADEE-9517-F0D6-4E558DDF422B}"/>
              </a:ext>
            </a:extLst>
          </p:cNvPr>
          <p:cNvSpPr txBox="1">
            <a:spLocks/>
          </p:cNvSpPr>
          <p:nvPr/>
        </p:nvSpPr>
        <p:spPr>
          <a:xfrm>
            <a:off x="1318170" y="2153772"/>
            <a:ext cx="2081702" cy="6949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100" dirty="0">
                <a:latin typeface="Montserrat" pitchFamily="2" charset="0"/>
              </a:rPr>
              <a:t>Агентство</a:t>
            </a:r>
          </a:p>
          <a:p>
            <a:pPr algn="ctr">
              <a:lnSpc>
                <a:spcPct val="100000"/>
              </a:lnSpc>
            </a:pPr>
            <a:r>
              <a:rPr lang="ru-RU" sz="1100" dirty="0">
                <a:latin typeface="Montserrat" pitchFamily="2" charset="0"/>
              </a:rPr>
              <a:t>по делам молодёжи</a:t>
            </a:r>
          </a:p>
          <a:p>
            <a:pPr algn="ctr">
              <a:lnSpc>
                <a:spcPct val="100000"/>
              </a:lnSpc>
            </a:pPr>
            <a:r>
              <a:rPr lang="ru-RU" sz="1100" dirty="0">
                <a:latin typeface="Montserrat" pitchFamily="2" charset="0"/>
              </a:rPr>
              <a:t>Архангельской области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CB1CC28-7346-E991-42AB-90D37EA63F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659" y="1107238"/>
            <a:ext cx="935951" cy="9821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5E70C68-E790-98DB-0FCC-62C8A40BA4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441" y="1220338"/>
            <a:ext cx="591845" cy="8664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7585539-8638-933B-BA8A-753620E8D8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75" y="1220499"/>
            <a:ext cx="866252" cy="8662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3126138-B4E4-76CA-3EDE-47CC97D549D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771" y="2851366"/>
            <a:ext cx="1159282" cy="539390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FD7F4598-66C0-4C45-3E25-9C458D1E7329}"/>
              </a:ext>
            </a:extLst>
          </p:cNvPr>
          <p:cNvSpPr txBox="1">
            <a:spLocks/>
          </p:cNvSpPr>
          <p:nvPr/>
        </p:nvSpPr>
        <p:spPr>
          <a:xfrm>
            <a:off x="4719900" y="2153772"/>
            <a:ext cx="2345303" cy="6949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100" dirty="0">
                <a:latin typeface="Montserrat" pitchFamily="2" charset="0"/>
              </a:rPr>
              <a:t>Молодежный центр</a:t>
            </a:r>
          </a:p>
          <a:p>
            <a:pPr algn="ctr">
              <a:lnSpc>
                <a:spcPct val="100000"/>
              </a:lnSpc>
            </a:pPr>
            <a:r>
              <a:rPr lang="ru-RU" sz="1100" dirty="0">
                <a:latin typeface="Montserrat" pitchFamily="2" charset="0"/>
              </a:rPr>
              <a:t>Архангельской </a:t>
            </a:r>
          </a:p>
          <a:p>
            <a:pPr algn="ctr">
              <a:lnSpc>
                <a:spcPct val="100000"/>
              </a:lnSpc>
            </a:pPr>
            <a:r>
              <a:rPr lang="ru-RU" sz="1100" dirty="0">
                <a:latin typeface="Montserrat" pitchFamily="2" charset="0"/>
              </a:rPr>
              <a:t>области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78DF9F83-4D6C-E025-5311-C9542FF32798}"/>
              </a:ext>
            </a:extLst>
          </p:cNvPr>
          <p:cNvSpPr txBox="1">
            <a:spLocks/>
          </p:cNvSpPr>
          <p:nvPr/>
        </p:nvSpPr>
        <p:spPr>
          <a:xfrm>
            <a:off x="3132076" y="2156430"/>
            <a:ext cx="1897809" cy="6949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100" dirty="0">
                <a:latin typeface="Montserrat" pitchFamily="2" charset="0"/>
              </a:rPr>
              <a:t>Центр «Патриот»</a:t>
            </a:r>
          </a:p>
          <a:p>
            <a:pPr algn="ctr">
              <a:lnSpc>
                <a:spcPct val="100000"/>
              </a:lnSpc>
            </a:pPr>
            <a:r>
              <a:rPr lang="ru-RU" sz="1100" dirty="0">
                <a:latin typeface="Montserrat" pitchFamily="2" charset="0"/>
              </a:rPr>
              <a:t>Архангельской </a:t>
            </a:r>
          </a:p>
          <a:p>
            <a:pPr algn="ctr">
              <a:lnSpc>
                <a:spcPct val="100000"/>
              </a:lnSpc>
            </a:pPr>
            <a:r>
              <a:rPr lang="ru-RU" sz="1100" dirty="0">
                <a:latin typeface="Montserrat" pitchFamily="2" charset="0"/>
              </a:rPr>
              <a:t>области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3E6F50E3-08B6-D5DA-481C-43C42C27558D}"/>
              </a:ext>
            </a:extLst>
          </p:cNvPr>
          <p:cNvSpPr txBox="1">
            <a:spLocks/>
          </p:cNvSpPr>
          <p:nvPr/>
        </p:nvSpPr>
        <p:spPr>
          <a:xfrm>
            <a:off x="6607229" y="2153772"/>
            <a:ext cx="2183768" cy="6949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100" dirty="0">
                <a:latin typeface="Montserrat" pitchFamily="2" charset="0"/>
              </a:rPr>
              <a:t>Штаб молодежных</a:t>
            </a:r>
          </a:p>
          <a:p>
            <a:pPr algn="ctr">
              <a:lnSpc>
                <a:spcPct val="100000"/>
              </a:lnSpc>
            </a:pPr>
            <a:r>
              <a:rPr lang="ru-RU" sz="1100" dirty="0">
                <a:latin typeface="Montserrat" pitchFamily="2" charset="0"/>
              </a:rPr>
              <a:t>трудовых отрядов</a:t>
            </a:r>
          </a:p>
          <a:p>
            <a:pPr algn="ctr">
              <a:lnSpc>
                <a:spcPct val="100000"/>
              </a:lnSpc>
            </a:pPr>
            <a:r>
              <a:rPr lang="ru-RU" sz="1100" dirty="0">
                <a:latin typeface="Montserrat" pitchFamily="2" charset="0"/>
              </a:rPr>
              <a:t>Архангельской области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xmlns="" id="{5D74657A-9A80-868C-68F8-372E70F8EAF7}"/>
              </a:ext>
            </a:extLst>
          </p:cNvPr>
          <p:cNvSpPr txBox="1">
            <a:spLocks/>
          </p:cNvSpPr>
          <p:nvPr/>
        </p:nvSpPr>
        <p:spPr>
          <a:xfrm>
            <a:off x="8726749" y="2153772"/>
            <a:ext cx="2183768" cy="6949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100" dirty="0">
                <a:latin typeface="Montserrat" pitchFamily="2" charset="0"/>
              </a:rPr>
              <a:t>Центр поддержки</a:t>
            </a:r>
          </a:p>
          <a:p>
            <a:pPr algn="ctr">
              <a:lnSpc>
                <a:spcPct val="100000"/>
              </a:lnSpc>
            </a:pPr>
            <a:r>
              <a:rPr lang="ru-RU" sz="1100" dirty="0">
                <a:latin typeface="Montserrat" pitchFamily="2" charset="0"/>
              </a:rPr>
              <a:t>молодых семей</a:t>
            </a:r>
          </a:p>
          <a:p>
            <a:pPr algn="ctr">
              <a:lnSpc>
                <a:spcPct val="100000"/>
              </a:lnSpc>
            </a:pPr>
            <a:r>
              <a:rPr lang="ru-RU" sz="1100" dirty="0">
                <a:latin typeface="Montserrat" pitchFamily="2" charset="0"/>
              </a:rPr>
              <a:t>Архангельской области</a:t>
            </a: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xmlns="" id="{D1D32263-6641-4C44-582B-6362E3AB0951}"/>
              </a:ext>
            </a:extLst>
          </p:cNvPr>
          <p:cNvSpPr txBox="1">
            <a:spLocks/>
          </p:cNvSpPr>
          <p:nvPr/>
        </p:nvSpPr>
        <p:spPr>
          <a:xfrm>
            <a:off x="2246487" y="3597844"/>
            <a:ext cx="2011771" cy="6949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100" dirty="0">
                <a:latin typeface="Montserrat" pitchFamily="2" charset="0"/>
              </a:rPr>
              <a:t>Ресурсный центр</a:t>
            </a:r>
          </a:p>
          <a:p>
            <a:pPr algn="ctr">
              <a:lnSpc>
                <a:spcPct val="100000"/>
              </a:lnSpc>
            </a:pPr>
            <a:r>
              <a:rPr lang="ru-RU" sz="1100" dirty="0">
                <a:latin typeface="Montserrat" pitchFamily="2" charset="0"/>
              </a:rPr>
              <a:t>добровольчества</a:t>
            </a:r>
          </a:p>
          <a:p>
            <a:pPr algn="ctr">
              <a:lnSpc>
                <a:spcPct val="100000"/>
              </a:lnSpc>
            </a:pPr>
            <a:r>
              <a:rPr lang="ru-RU" sz="1100" dirty="0">
                <a:latin typeface="Montserrat" pitchFamily="2" charset="0"/>
              </a:rPr>
              <a:t>Архангельской области</a:t>
            </a:r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xmlns="" id="{7013CAA3-9B3F-E0D0-44F2-5B5A890C16D2}"/>
              </a:ext>
            </a:extLst>
          </p:cNvPr>
          <p:cNvSpPr txBox="1">
            <a:spLocks/>
          </p:cNvSpPr>
          <p:nvPr/>
        </p:nvSpPr>
        <p:spPr>
          <a:xfrm>
            <a:off x="2237810" y="718432"/>
            <a:ext cx="4534578" cy="498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dirty="0">
                <a:solidFill>
                  <a:srgbClr val="BF0779"/>
                </a:solidFill>
                <a:latin typeface="Montserrat" pitchFamily="2" charset="0"/>
              </a:rPr>
              <a:t>14 сотрудников в агентстве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B97DEE0B-030E-B039-7B3F-6497A4846B3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188" y="1454268"/>
            <a:ext cx="1614838" cy="44714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B4BD6EB-9980-5108-5BF9-87ABED39C85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342" y="2862779"/>
            <a:ext cx="1068125" cy="89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6444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5544</TotalTime>
  <Words>2244</Words>
  <Application>Microsoft Office PowerPoint</Application>
  <PresentationFormat>Широкоэкранный</PresentationFormat>
  <Paragraphs>681</Paragraphs>
  <Slides>41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60" baseType="lpstr">
      <vt:lpstr>Wingdings</vt:lpstr>
      <vt:lpstr>GT Eesti Pro Display</vt:lpstr>
      <vt:lpstr>Montserrat SemiBold</vt:lpstr>
      <vt:lpstr>Yu Gothic UI Light</vt:lpstr>
      <vt:lpstr>Montserrat ExtraBold</vt:lpstr>
      <vt:lpstr>GT Eesti Pro Display Bold</vt:lpstr>
      <vt:lpstr>Montserrat</vt:lpstr>
      <vt:lpstr>Calibri Light</vt:lpstr>
      <vt:lpstr>Calibri</vt:lpstr>
      <vt:lpstr>Helvetica Neue</vt:lpstr>
      <vt:lpstr>Helvetica Neue Medium</vt:lpstr>
      <vt:lpstr>Times New Roman</vt:lpstr>
      <vt:lpstr>Trebuchet MS</vt:lpstr>
      <vt:lpstr>system-ui</vt:lpstr>
      <vt:lpstr>Montserrat Medium</vt:lpstr>
      <vt:lpstr>Arial</vt:lpstr>
      <vt:lpstr>Tahoma</vt:lpstr>
      <vt:lpstr>Montserrat Black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Антон Пономарев</dc:creator>
  <cp:lastModifiedBy>Пономарев Антон Сергеевич</cp:lastModifiedBy>
  <cp:revision>191</cp:revision>
  <dcterms:created xsi:type="dcterms:W3CDTF">2019-04-12T02:56:21Z</dcterms:created>
  <dcterms:modified xsi:type="dcterms:W3CDTF">2024-05-20T06:30:29Z</dcterms:modified>
</cp:coreProperties>
</file>