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72" r:id="rId5"/>
    <p:sldId id="273" r:id="rId6"/>
    <p:sldId id="291" r:id="rId7"/>
    <p:sldId id="292" r:id="rId8"/>
    <p:sldId id="293" r:id="rId9"/>
    <p:sldId id="301" r:id="rId10"/>
    <p:sldId id="303" r:id="rId11"/>
    <p:sldId id="302" r:id="rId12"/>
    <p:sldId id="279" r:id="rId13"/>
    <p:sldId id="290" r:id="rId14"/>
    <p:sldId id="281" r:id="rId15"/>
    <p:sldId id="304" r:id="rId16"/>
  </p:sldIdLst>
  <p:sldSz cx="12190413" cy="6859588"/>
  <p:notesSz cx="6797675" cy="9928225"/>
  <p:defaultTextStyle>
    <a:defPPr>
      <a:defRPr lang="ru-R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9659" autoAdjust="0"/>
  </p:normalViewPr>
  <p:slideViewPr>
    <p:cSldViewPr>
      <p:cViewPr varScale="1">
        <p:scale>
          <a:sx n="89" d="100"/>
          <a:sy n="89" d="100"/>
        </p:scale>
        <p:origin x="-1314" y="-102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расходов </a:t>
            </a:r>
            <a:b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оплату медицинской помощи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в стационарных условиях </c:v>
                </c:pt>
                <c:pt idx="1">
                  <c:v>в условиях дневного стационара </c:v>
                </c:pt>
                <c:pt idx="2">
                  <c:v>в амбулаторных условиях </c:v>
                </c:pt>
                <c:pt idx="3">
                  <c:v>скорая медицинская помощь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11320.4</c:v>
                </c:pt>
                <c:pt idx="1">
                  <c:v>3843.7</c:v>
                </c:pt>
                <c:pt idx="2">
                  <c:v>11179.8</c:v>
                </c:pt>
                <c:pt idx="3">
                  <c:v>1688.7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egendEntry>
        <c:idx val="0"/>
        <c:txPr>
          <a:bodyPr/>
          <a:lstStyle/>
          <a:p>
            <a:pPr>
              <a:defRPr sz="1500" baseline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aseline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500" baseline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500" baseline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/>
      <c:txPr>
        <a:bodyPr/>
        <a:lstStyle/>
        <a:p>
          <a:pPr>
            <a:defRPr sz="1500" baseline="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ln>
      <a:solidFill>
        <a:schemeClr val="accent6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553623671443932"/>
          <c:y val="6.7440712813250203E-2"/>
          <c:w val="0.65805007206021593"/>
          <c:h val="0.887473461275156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2,6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12,9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24,5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layout>
                <c:manualLayout>
                  <c:x val="-5.3337490577744034E-2"/>
                  <c:y val="3.6405644881567431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Республика Коми</c:v>
                </c:pt>
                <c:pt idx="1">
                  <c:v>г. Москва</c:v>
                </c:pt>
                <c:pt idx="2">
                  <c:v>Кировская область</c:v>
                </c:pt>
                <c:pt idx="3">
                  <c:v>г. Санкт-Петербург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0.12200000000000009</c:v>
                </c:pt>
                <c:pt idx="1">
                  <c:v>0.126</c:v>
                </c:pt>
                <c:pt idx="2">
                  <c:v>0.129</c:v>
                </c:pt>
                <c:pt idx="3">
                  <c:v>0.24500000000000019</c:v>
                </c:pt>
              </c:numCache>
            </c:numRef>
          </c:val>
        </c:ser>
        <c:axId val="154905216"/>
        <c:axId val="155730688"/>
      </c:barChart>
      <c:catAx>
        <c:axId val="154905216"/>
        <c:scaling>
          <c:orientation val="minMax"/>
        </c:scaling>
        <c:axPos val="l"/>
        <c:tickLblPos val="nextTo"/>
        <c:crossAx val="155730688"/>
        <c:crosses val="autoZero"/>
        <c:auto val="1"/>
        <c:lblAlgn val="ctr"/>
        <c:lblOffset val="100"/>
      </c:catAx>
      <c:valAx>
        <c:axId val="155730688"/>
        <c:scaling>
          <c:orientation val="minMax"/>
          <c:max val="0.4"/>
          <c:min val="0"/>
        </c:scaling>
        <c:delete val="1"/>
        <c:axPos val="b"/>
        <c:numFmt formatCode="0.0%" sourceLinked="1"/>
        <c:tickLblPos val="none"/>
        <c:crossAx val="1549052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53436785584428"/>
          <c:y val="4.5224141762026375E-2"/>
          <c:w val="0.66846568954207575"/>
          <c:h val="0.92718871023686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10"/>
              <c:layout>
                <c:manualLayout>
                  <c:x val="-2.2531217882496127E-2"/>
                  <c:y val="3.6405644881567459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г.Москва</c:v>
                </c:pt>
                <c:pt idx="1">
                  <c:v>г. Санкт-Петербург</c:v>
                </c:pt>
                <c:pt idx="2">
                  <c:v>Вологодская область</c:v>
                </c:pt>
                <c:pt idx="3">
                  <c:v>Ненецкий АО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5.6000000000000001E-2</c:v>
                </c:pt>
                <c:pt idx="1">
                  <c:v>0.12300000000000012</c:v>
                </c:pt>
                <c:pt idx="2">
                  <c:v>0.18000000000000024</c:v>
                </c:pt>
                <c:pt idx="3">
                  <c:v>0.25600000000000001</c:v>
                </c:pt>
              </c:numCache>
            </c:numRef>
          </c:val>
        </c:ser>
        <c:axId val="155732224"/>
        <c:axId val="155805568"/>
      </c:barChart>
      <c:catAx>
        <c:axId val="155732224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5805568"/>
        <c:crosses val="autoZero"/>
        <c:auto val="1"/>
        <c:lblAlgn val="ctr"/>
        <c:lblOffset val="100"/>
      </c:catAx>
      <c:valAx>
        <c:axId val="155805568"/>
        <c:scaling>
          <c:orientation val="minMax"/>
          <c:max val="0.4"/>
          <c:min val="0"/>
        </c:scaling>
        <c:delete val="1"/>
        <c:axPos val="b"/>
        <c:numFmt formatCode="0.0%" sourceLinked="1"/>
        <c:tickLblPos val="none"/>
        <c:crossAx val="1557322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depthPercent val="100"/>
      <c:perspective val="30"/>
    </c:view3D>
    <c:plotArea>
      <c:layout>
        <c:manualLayout>
          <c:layoutTarget val="inner"/>
          <c:xMode val="edge"/>
          <c:yMode val="edge"/>
          <c:x val="8.1528533866607411E-2"/>
          <c:y val="9.9942598970484756E-2"/>
          <c:w val="0.51081565011295038"/>
          <c:h val="0.544056678887531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c:spPr>
          </c:dPt>
          <c:dPt>
            <c:idx val="1"/>
            <c:spPr>
              <a:solidFill>
                <a:srgbClr val="92D050"/>
              </a:solidFill>
              <a:ln>
                <a:solidFill>
                  <a:schemeClr val="accent5">
                    <a:lumMod val="50000"/>
                  </a:schemeClr>
                </a:solidFill>
              </a:ln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c:spPr>
          </c:dPt>
          <c:dPt>
            <c:idx val="3"/>
            <c:spPr>
              <a:solidFill>
                <a:srgbClr val="6699FF"/>
              </a:solidFill>
              <a:ln>
                <a:solidFill>
                  <a:schemeClr val="accent5">
                    <a:lumMod val="50000"/>
                  </a:schemeClr>
                </a:solidFill>
              </a:ln>
            </c:spPr>
          </c:dPt>
          <c:dPt>
            <c:idx val="4"/>
            <c:spPr>
              <a:solidFill>
                <a:srgbClr val="B91796">
                  <a:alpha val="79000"/>
                </a:srgbClr>
              </a:solidFill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c:spPr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Дневной стационар</c:v>
                </c:pt>
                <c:pt idx="1">
                  <c:v>Медицинская помощь в амбулаторных условиях</c:v>
                </c:pt>
                <c:pt idx="2">
                  <c:v>Специализированная медицинская помощь в т.ч ВМП ОМС</c:v>
                </c:pt>
                <c:pt idx="3">
                  <c:v>Скорая медицисекая помощь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14.1</c:v>
                </c:pt>
                <c:pt idx="2">
                  <c:v>70.3</c:v>
                </c:pt>
                <c:pt idx="3">
                  <c:v>4.5999999999999996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2.9697124702193583E-2"/>
          <c:y val="0.69435424683452673"/>
          <c:w val="0.94113510660977606"/>
          <c:h val="0.29426696696999993"/>
        </c:manualLayout>
      </c:layout>
      <c:txPr>
        <a:bodyPr/>
        <a:lstStyle/>
        <a:p>
          <a:pPr>
            <a:defRPr sz="1000" b="1" baseline="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ln>
      <a:solidFill>
        <a:schemeClr val="accent2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8539068483544779"/>
          <c:y val="9.0604410957705213E-4"/>
          <c:w val="0.76622318133726142"/>
          <c:h val="0.40399248742223837"/>
        </c:manualLayout>
      </c:layout>
      <c:barChart>
        <c:barDir val="col"/>
        <c:grouping val="stacked"/>
        <c:ser>
          <c:idx val="0"/>
          <c:order val="0"/>
          <c:tx>
            <c:strRef>
              <c:f>Лист1!$B$2</c:f>
              <c:strCache>
                <c:ptCount val="1"/>
                <c:pt idx="0">
                  <c:v>ВМП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c:spPr>
          <c:dLbls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Лист1!$A$3:$A$6</c:f>
              <c:strCache>
                <c:ptCount val="4"/>
                <c:pt idx="0">
                  <c:v>г.Санкт-Петербург</c:v>
                </c:pt>
                <c:pt idx="1">
                  <c:v>Кировская область</c:v>
                </c:pt>
                <c:pt idx="2">
                  <c:v>Г.Москва</c:v>
                </c:pt>
                <c:pt idx="3">
                  <c:v>Республика Коми</c:v>
                </c:pt>
              </c:strCache>
            </c:strRef>
          </c:cat>
          <c:val>
            <c:numRef>
              <c:f>Лист1!$B$3:$B$6</c:f>
              <c:numCache>
                <c:formatCode>0.0</c:formatCode>
                <c:ptCount val="4"/>
                <c:pt idx="0">
                  <c:v>56.2</c:v>
                </c:pt>
                <c:pt idx="1">
                  <c:v>58.7</c:v>
                </c:pt>
                <c:pt idx="2">
                  <c:v>25.5</c:v>
                </c:pt>
                <c:pt idx="3">
                  <c:v>4.8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КС</c:v>
                </c:pt>
              </c:strCache>
            </c:strRef>
          </c:tx>
          <c:spPr>
            <a:gradFill flip="none" rotWithShape="1">
              <a:gsLst>
                <a:gs pos="0">
                  <a:srgbClr val="9D90A0">
                    <a:lumMod val="75000"/>
                    <a:tint val="66000"/>
                    <a:satMod val="160000"/>
                  </a:srgbClr>
                </a:gs>
                <a:gs pos="50000">
                  <a:srgbClr val="9D90A0">
                    <a:lumMod val="75000"/>
                    <a:tint val="44500"/>
                    <a:satMod val="160000"/>
                  </a:srgbClr>
                </a:gs>
                <a:gs pos="100000">
                  <a:srgbClr val="9D90A0">
                    <a:lumMod val="75000"/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c:spPr>
          <c:dLbls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Лист1!$A$3:$A$6</c:f>
              <c:strCache>
                <c:ptCount val="4"/>
                <c:pt idx="0">
                  <c:v>г.Санкт-Петербург</c:v>
                </c:pt>
                <c:pt idx="1">
                  <c:v>Кировская область</c:v>
                </c:pt>
                <c:pt idx="2">
                  <c:v>Г.Москва</c:v>
                </c:pt>
                <c:pt idx="3">
                  <c:v>Республика Коми</c:v>
                </c:pt>
              </c:strCache>
            </c:strRef>
          </c:cat>
          <c:val>
            <c:numRef>
              <c:f>Лист1!$C$3:$C$6</c:f>
              <c:numCache>
                <c:formatCode>0.0</c:formatCode>
                <c:ptCount val="4"/>
                <c:pt idx="0">
                  <c:v>113</c:v>
                </c:pt>
                <c:pt idx="1">
                  <c:v>105.9</c:v>
                </c:pt>
                <c:pt idx="2">
                  <c:v>84.3</c:v>
                </c:pt>
                <c:pt idx="3">
                  <c:v>83.1</c:v>
                </c:pt>
              </c:numCache>
            </c:numRef>
          </c:val>
        </c:ser>
        <c:overlap val="100"/>
        <c:axId val="117795072"/>
        <c:axId val="117821440"/>
      </c:barChart>
      <c:catAx>
        <c:axId val="117795072"/>
        <c:scaling>
          <c:orientation val="minMax"/>
        </c:scaling>
        <c:axPos val="b"/>
        <c:tickLblPos val="nextTo"/>
        <c:spPr>
          <a:noFill/>
          <a:ln>
            <a:noFill/>
          </a:ln>
        </c:spPr>
        <c:txPr>
          <a:bodyPr rot="-5400000" vert="horz" anchor="t" anchorCtr="1"/>
          <a:lstStyle/>
          <a:p>
            <a:pPr>
              <a:defRPr sz="1100" b="1" i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17821440"/>
        <c:crosses val="autoZero"/>
        <c:auto val="1"/>
        <c:lblAlgn val="ctr"/>
        <c:lblOffset val="1000"/>
      </c:catAx>
      <c:valAx>
        <c:axId val="11782144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 algn="l">
                  <a:defRPr sz="900"/>
                </a:pPr>
                <a:r>
                  <a:rPr lang="ru-RU" sz="900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Фин.обеспечение, </a:t>
                </a:r>
              </a:p>
              <a:p>
                <a:pPr algn="l">
                  <a:defRPr sz="900"/>
                </a:pPr>
                <a:r>
                  <a:rPr lang="ru-RU" sz="900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млн.руб.</a:t>
                </a:r>
                <a:endParaRPr lang="ru-RU" sz="9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13070799461998311"/>
              <c:y val="0"/>
            </c:manualLayout>
          </c:layout>
        </c:title>
        <c:numFmt formatCode="General" sourceLinked="0"/>
        <c:majorTickMark val="none"/>
        <c:tickLblPos val="none"/>
        <c:crossAx val="117795072"/>
        <c:crosses val="autoZero"/>
        <c:crossBetween val="between"/>
      </c:valAx>
      <c:spPr>
        <a:noFill/>
        <a:ln w="63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1.3733303137258261E-2"/>
          <c:y val="0.72732238505485858"/>
          <c:w val="0.10669476895729563"/>
          <c:h val="0.15091883730090644"/>
        </c:manualLayout>
      </c:layout>
      <c:txPr>
        <a:bodyPr/>
        <a:lstStyle/>
        <a:p>
          <a:pPr>
            <a:defRPr sz="1200" b="1" baseline="0">
              <a:solidFill>
                <a:srgbClr val="002060"/>
              </a:solidFill>
              <a:latin typeface="Times New Roman" pitchFamily="18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957103018372721E-2"/>
          <c:y val="3.404102053176887E-2"/>
          <c:w val="0.9835980971128605"/>
          <c:h val="0.3890289071823572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solidFill>
                <a:schemeClr val="accent4">
                  <a:lumMod val="50000"/>
                </a:schemeClr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Лист1!$A$2:$A$9</c:f>
              <c:strCache>
                <c:ptCount val="8"/>
                <c:pt idx="0">
                  <c:v>Плесецкая ЦРБ</c:v>
                </c:pt>
                <c:pt idx="1">
                  <c:v>ЦМСЧ №58 ФМБА</c:v>
                </c:pt>
                <c:pt idx="2">
                  <c:v>АГДКБ № 4</c:v>
                </c:pt>
                <c:pt idx="3">
                  <c:v>Онежская ЦРБ</c:v>
                </c:pt>
                <c:pt idx="4">
                  <c:v>Каргопольская ЦРБ</c:v>
                </c:pt>
                <c:pt idx="5">
                  <c:v>Вельская ЦРБ</c:v>
                </c:pt>
                <c:pt idx="6">
                  <c:v>АГДКБ № 6 </c:v>
                </c:pt>
                <c:pt idx="7">
                  <c:v>Няндомская ЦРБ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0.37000000000000033</c:v>
                </c:pt>
                <c:pt idx="1">
                  <c:v>0.27</c:v>
                </c:pt>
                <c:pt idx="2">
                  <c:v>0.11</c:v>
                </c:pt>
                <c:pt idx="3">
                  <c:v>0.1</c:v>
                </c:pt>
                <c:pt idx="4">
                  <c:v>8.0000000000000043E-2</c:v>
                </c:pt>
                <c:pt idx="5">
                  <c:v>7.0000000000000021E-2</c:v>
                </c:pt>
                <c:pt idx="6">
                  <c:v>3.0000000000000002E-2</c:v>
                </c:pt>
                <c:pt idx="7">
                  <c:v>3.0000000000000002E-2</c:v>
                </c:pt>
              </c:numCache>
            </c:numRef>
          </c:val>
        </c:ser>
        <c:axId val="156895104"/>
        <c:axId val="157016064"/>
      </c:barChart>
      <c:catAx>
        <c:axId val="156895104"/>
        <c:scaling>
          <c:orientation val="minMax"/>
        </c:scaling>
        <c:axPos val="b"/>
        <c:tickLblPos val="nextTo"/>
        <c:crossAx val="157016064"/>
        <c:crossesAt val="0"/>
        <c:auto val="1"/>
        <c:lblAlgn val="ctr"/>
        <c:lblOffset val="100"/>
      </c:catAx>
      <c:valAx>
        <c:axId val="157016064"/>
        <c:scaling>
          <c:orientation val="minMax"/>
        </c:scaling>
        <c:delete val="1"/>
        <c:axPos val="l"/>
        <c:numFmt formatCode="0%" sourceLinked="0"/>
        <c:tickLblPos val="none"/>
        <c:crossAx val="156895104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200" b="1" baseline="0">
          <a:solidFill>
            <a:srgbClr val="002060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957103018372721E-2"/>
          <c:y val="4.2984561283014762E-2"/>
          <c:w val="0.9835980971128605"/>
          <c:h val="0.4045096254058003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29DD1">
                <a:lumMod val="60000"/>
                <a:lumOff val="40000"/>
              </a:srgbClr>
            </a:solidFill>
            <a:ln>
              <a:solidFill>
                <a:schemeClr val="accent4">
                  <a:lumMod val="50000"/>
                </a:schemeClr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55,5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52,2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22,2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19,7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17,5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13,3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7,4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5,2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Лист1!$A$2:$A$9</c:f>
              <c:strCache>
                <c:ptCount val="8"/>
                <c:pt idx="0">
                  <c:v>Плесецкая ЦРБ</c:v>
                </c:pt>
                <c:pt idx="1">
                  <c:v>ЦМСЧ №58 ФМБА</c:v>
                </c:pt>
                <c:pt idx="2">
                  <c:v>АГДКБ № 4</c:v>
                </c:pt>
                <c:pt idx="3">
                  <c:v>Онежская ЦРБ</c:v>
                </c:pt>
                <c:pt idx="4">
                  <c:v>Каргопольская ЦРБ</c:v>
                </c:pt>
                <c:pt idx="5">
                  <c:v>Вельская ЦРБ</c:v>
                </c:pt>
                <c:pt idx="6">
                  <c:v>АГДКБ № 6 </c:v>
                </c:pt>
                <c:pt idx="7">
                  <c:v>Няндомская ЦРБ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0.55500000000000005</c:v>
                </c:pt>
                <c:pt idx="1">
                  <c:v>0.52200000000000002</c:v>
                </c:pt>
                <c:pt idx="2">
                  <c:v>0.19700000000000001</c:v>
                </c:pt>
                <c:pt idx="3">
                  <c:v>0.222</c:v>
                </c:pt>
                <c:pt idx="4">
                  <c:v>0.17500000000000004</c:v>
                </c:pt>
                <c:pt idx="5">
                  <c:v>0.13300000000000001</c:v>
                </c:pt>
                <c:pt idx="6">
                  <c:v>5.1999999999999998E-2</c:v>
                </c:pt>
                <c:pt idx="7">
                  <c:v>7.3999999999999996E-2</c:v>
                </c:pt>
              </c:numCache>
            </c:numRef>
          </c:val>
        </c:ser>
        <c:axId val="157080576"/>
        <c:axId val="157098752"/>
      </c:barChart>
      <c:catAx>
        <c:axId val="1570805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7098752"/>
        <c:crossesAt val="0"/>
        <c:auto val="1"/>
        <c:lblAlgn val="ctr"/>
        <c:lblOffset val="100"/>
      </c:catAx>
      <c:valAx>
        <c:axId val="157098752"/>
        <c:scaling>
          <c:orientation val="minMax"/>
        </c:scaling>
        <c:delete val="1"/>
        <c:axPos val="l"/>
        <c:numFmt formatCode="0%" sourceLinked="0"/>
        <c:tickLblPos val="none"/>
        <c:crossAx val="157080576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200" b="1">
          <a:solidFill>
            <a:srgbClr val="002060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0.45444</cdr:y>
    </cdr:from>
    <cdr:to>
      <cdr:x>0.2</cdr:x>
      <cdr:y>0.59729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-1" y="1080120"/>
          <a:ext cx="1353751" cy="339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 rtl="0">
            <a:lnSpc>
              <a:spcPct val="92000"/>
            </a:lnSpc>
            <a:defRPr sz="10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900" b="1" i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Всего случаев </a:t>
          </a:r>
          <a:r>
            <a:rPr lang="ru-RU" sz="9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госпитализации:</a:t>
          </a:r>
          <a:endParaRPr lang="ru-RU" sz="900" b="1" i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186" tIns="45593" rIns="91186" bIns="4559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186" tIns="45593" rIns="91186" bIns="45593" rtlCol="0"/>
          <a:lstStyle>
            <a:lvl1pPr algn="r">
              <a:defRPr sz="1200"/>
            </a:lvl1pPr>
          </a:lstStyle>
          <a:p>
            <a:fld id="{9FE51855-6D9E-454D-9579-DC5775948EC6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6" tIns="45593" rIns="91186" bIns="4559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186" tIns="45593" rIns="91186" bIns="4559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186" tIns="45593" rIns="91186" bIns="4559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186" tIns="45593" rIns="91186" bIns="45593" rtlCol="0" anchor="b"/>
          <a:lstStyle>
            <a:lvl1pPr algn="r">
              <a:defRPr sz="1200"/>
            </a:lvl1pPr>
          </a:lstStyle>
          <a:p>
            <a:fld id="{C9769C73-9447-4579-BDCB-03C7C5DF0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329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69C73-9447-4579-BDCB-03C7C5DF019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35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69C73-9447-4579-BDCB-03C7C5DF019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925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69C73-9447-4579-BDCB-03C7C5DF019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6FEE-7F1F-49F6-BF3F-069349DA03F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164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69C73-9447-4579-BDCB-03C7C5DF019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35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033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4803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2D2C1C8B-CBC2-4E2C-9961-AAAE2374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74"/>
          <a:stretch>
            <a:fillRect/>
          </a:stretch>
        </p:blipFill>
        <p:spPr bwMode="auto">
          <a:xfrm>
            <a:off x="-9523" y="0"/>
            <a:ext cx="1221422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CB4C3F4-8EA6-4C5F-B460-B735F0D9BD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751" y="0"/>
            <a:ext cx="11180264" cy="6794259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xmlns="" val="237043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87A66757-3D75-458E-9B7F-3827CF9D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99" b="4919"/>
          <a:stretch>
            <a:fillRect/>
          </a:stretch>
        </p:blipFill>
        <p:spPr bwMode="auto">
          <a:xfrm>
            <a:off x="0" y="4764"/>
            <a:ext cx="12249143" cy="687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615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F864B69F-2456-4435-855C-07EF097B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080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17" y="4171"/>
            <a:ext cx="11519780" cy="47261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321" y="620833"/>
            <a:ext cx="11903773" cy="5600434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2"/>
                </a:solidFill>
                <a:effectLst/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521754-C48A-4F9F-A113-70B40442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endParaRPr lang="ru-RU" altLang="ru-RU" sz="1800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FF8E11-0C87-4C6C-9D41-AD331B17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endParaRPr lang="ru-RU" altLang="ru-RU" sz="1800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C9F85D-2BAA-424E-ACEF-C9F8399E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9623" y="6476913"/>
            <a:ext cx="407934" cy="36521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A2C7D795-75BB-45D7-B56B-0593EFD40B96}" type="slidenum">
              <a:rPr lang="ru-RU" altLang="ru-RU" sz="1800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ru-RU" alt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66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404040"/>
                </a:solidFill>
                <a:latin typeface="Open Sans"/>
                <a:cs typeface="Open Sans"/>
              </a:defRPr>
            </a:lvl1pPr>
            <a:lvl2pPr>
              <a:defRPr sz="1800">
                <a:solidFill>
                  <a:srgbClr val="1C75BC"/>
                </a:solidFill>
                <a:latin typeface="Open Sans"/>
                <a:cs typeface="Open Sans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3pPr>
            <a:lvl4pPr>
              <a:defRPr sz="1600">
                <a:solidFill>
                  <a:srgbClr val="1C75BC"/>
                </a:solidFill>
                <a:latin typeface="Open Sans"/>
                <a:cs typeface="Open Sans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222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457306"/>
            <a:ext cx="10971372" cy="137191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058" y="6249847"/>
            <a:ext cx="3860297" cy="45730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6463" y="6249847"/>
            <a:ext cx="2844430" cy="45730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1C89B8-49A9-4070-9888-0206717082E9}" type="slidenum">
              <a:rPr lang="ru-RU" sz="1800" smtClean="0">
                <a:solidFill>
                  <a:prstClr val="black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520" y="6246675"/>
            <a:ext cx="2844430" cy="4763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BF6FF4B-2A9A-4FF1-817E-4E3F2C1387C3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323" y="-2306"/>
            <a:ext cx="12190413" cy="6861895"/>
          </a:xfrm>
          <a:prstGeom prst="rect">
            <a:avLst/>
          </a:prstGeom>
          <a:effectLst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3477B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22598" y="1629594"/>
            <a:ext cx="11202988" cy="22193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«Отчет об исполнении бюджета территориального </a:t>
            </a:r>
            <a:b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обязательного медицинского страхования Архангельской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за 2023 год»</a:t>
            </a:r>
            <a:endParaRPr lang="ru-RU" b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" y="-246279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03174" y="-93843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691486" y="4509914"/>
            <a:ext cx="6498927" cy="1498822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endParaRPr lang="ru-RU" altLang="ru-RU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Ясько </a:t>
            </a: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Наталья Николаевна,</a:t>
            </a:r>
          </a:p>
          <a:p>
            <a:pPr algn="r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территориального фонда обязательного </a:t>
            </a: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медицинского страхования Архангельской 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</a:p>
        </p:txBody>
      </p:sp>
      <p:pic>
        <p:nvPicPr>
          <p:cNvPr id="12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600" cy="90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616" y="0"/>
            <a:ext cx="979797" cy="8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5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190550" y="0"/>
            <a:ext cx="11665296" cy="78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50" tIns="54425" rIns="108850" bIns="54425">
            <a:spAutoFit/>
          </a:bodyPr>
          <a:lstStyle/>
          <a:p>
            <a:pPr algn="ctr" defTabSz="914400" eaLnBrk="0" fontAlgn="base" hangingPunct="0">
              <a:lnSpc>
                <a:spcPct val="92000"/>
              </a:lnSpc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Анализ финансового обеспечения медицинской помощи, оказанной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году в рамках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межтерриториальных расчётов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счёт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НСЗ ТФОМС АО застрахованным в Архангельской области лицам </a:t>
            </a:r>
            <a:b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медицинских организациях, расположенных в других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субъектах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34566" y="1485578"/>
          <a:ext cx="518457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34566" y="3789834"/>
            <a:ext cx="5711947" cy="432170"/>
          </a:xfr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>
              <a:lnSpc>
                <a:spcPct val="92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b="1" i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«Топ 4» «Субъекты РФ с наибольшими объемами медицинской помощи и финансовым обеспечением по МТР»</a:t>
            </a:r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6239222" y="1197546"/>
            <a:ext cx="5832648" cy="1872208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850" tIns="54425" rIns="108850" bIns="54425"/>
          <a:lstStyle/>
          <a:p>
            <a:pPr algn="ctr">
              <a:buNone/>
            </a:pPr>
            <a:r>
              <a:rPr lang="ru-RU" sz="105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Медицинские организации – лидеры по оказанию </a:t>
            </a:r>
            <a:r>
              <a:rPr lang="ru-RU" sz="105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05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05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ВМП </a:t>
            </a:r>
            <a:r>
              <a:rPr lang="ru-RU" sz="105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ОМС </a:t>
            </a:r>
            <a:r>
              <a:rPr lang="ru-RU" sz="105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жителям </a:t>
            </a:r>
            <a:r>
              <a:rPr lang="ru-RU" sz="105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Архангельской област</a:t>
            </a:r>
            <a:r>
              <a:rPr lang="ru-RU" sz="105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</a:p>
          <a:p>
            <a:pPr algn="ctr">
              <a:buNone/>
            </a:pPr>
            <a:endParaRPr lang="ru-RU" sz="105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 ООО </a:t>
            </a: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«АВА-Петер» г.Санкт-Петербург</a:t>
            </a:r>
          </a:p>
          <a:p>
            <a:pPr marL="0" indent="0">
              <a:lnSpc>
                <a:spcPct val="9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 ООО </a:t>
            </a: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«МЕДКЛУБ» г.Санкт-Петербург</a:t>
            </a:r>
          </a:p>
          <a:p>
            <a:pPr marL="0" indent="0">
              <a:lnSpc>
                <a:spcPct val="9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 АО </a:t>
            </a: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«МЕДСИ 2» г. </a:t>
            </a: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Москва</a:t>
            </a:r>
          </a:p>
          <a:p>
            <a:pPr marL="0" indent="0">
              <a:lnSpc>
                <a:spcPct val="9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  КОГКБУЗ </a:t>
            </a: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«Центр травматологии, ортопедии и нейрохирургии</a:t>
            </a: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» г.Киров</a:t>
            </a:r>
            <a:endParaRPr lang="ru-RU" sz="105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 КОГБУЗ </a:t>
            </a: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«Кировская областная клиническая больница» г.Киров</a:t>
            </a:r>
          </a:p>
          <a:p>
            <a:pPr marL="0" indent="0">
              <a:lnSpc>
                <a:spcPct val="92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ГБУЗ РК «СГБ №1»  Республика Коми</a:t>
            </a:r>
          </a:p>
          <a:p>
            <a:endParaRPr lang="ru-RU" sz="1300" b="1" dirty="0">
              <a:latin typeface="Times New Roman" pitchFamily="18" charset="0"/>
            </a:endParaRPr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262559" y="4293890"/>
          <a:ext cx="6768752" cy="2376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6"/>
          <p:cNvSpPr txBox="1"/>
          <p:nvPr/>
        </p:nvSpPr>
        <p:spPr>
          <a:xfrm>
            <a:off x="1486694" y="5374010"/>
            <a:ext cx="5256584" cy="390615"/>
          </a:xfrm>
          <a:prstGeom prst="rect">
            <a:avLst/>
          </a:prstGeom>
          <a:noFill/>
          <a:ln w="952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08850" tIns="54425" rIns="108850" bIns="54425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502">
              <a:defRPr/>
            </a:pPr>
            <a:r>
              <a:rPr lang="ru-RU" sz="1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1313 (ВМП 267)        1005 (ВМП 267)                  1144 (ВМП 89)         1319 (ВМП 19)</a:t>
            </a:r>
            <a:endParaRPr lang="ru-RU" sz="1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defTabSz="1088502">
              <a:defRPr/>
            </a:pP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defTabSz="1088502"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5663158" y="2349674"/>
            <a:ext cx="479991" cy="36012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/>
          </a:p>
        </p:txBody>
      </p:sp>
      <p:sp>
        <p:nvSpPr>
          <p:cNvPr id="34" name="Содержимое 20"/>
          <p:cNvSpPr txBox="1">
            <a:spLocks/>
          </p:cNvSpPr>
          <p:nvPr/>
        </p:nvSpPr>
        <p:spPr bwMode="auto">
          <a:xfrm>
            <a:off x="6815286" y="3069754"/>
            <a:ext cx="5256584" cy="18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pPr marL="342900" indent="-342900" algn="ctr" defTabSz="1088502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/>
            </a:pPr>
            <a:r>
              <a:rPr lang="ru-RU" sz="1050" b="1" i="1" u="sng" dirty="0" smtClean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Специализированная </a:t>
            </a:r>
            <a:r>
              <a:rPr lang="ru-RU" sz="1050" b="1" i="1" u="sng" dirty="0" smtClean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медицинская </a:t>
            </a:r>
            <a:r>
              <a:rPr lang="ru-RU" sz="1050" b="1" i="1" u="sng" dirty="0" smtClean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помощь по </a:t>
            </a:r>
            <a:r>
              <a:rPr lang="ru-RU" sz="1050" b="1" i="1" u="sng" dirty="0" smtClean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наиболее востребованным профилям</a:t>
            </a:r>
            <a:r>
              <a:rPr lang="ru-RU" sz="1050" b="1" i="1" u="sng" dirty="0" smtClean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algn="ctr" defTabSz="1088502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/>
            </a:pPr>
            <a:endParaRPr lang="ru-RU" sz="1050" b="1" i="1" u="sng" dirty="0" smtClean="0">
              <a:ln w="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defTabSz="1088502" fontAlgn="base">
              <a:lnSpc>
                <a:spcPct val="92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  <a:defRPr/>
            </a:pPr>
            <a:r>
              <a:rPr lang="ru-RU" sz="1050" b="1" dirty="0" smtClean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Травматология и ортопедия ( СПБ; г.Киров; г.Москва; Республика Коми)</a:t>
            </a:r>
          </a:p>
          <a:p>
            <a:pPr marL="228600" indent="-228600" defTabSz="1088502" fontAlgn="base">
              <a:lnSpc>
                <a:spcPct val="92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  <a:defRPr/>
            </a:pPr>
            <a:r>
              <a:rPr lang="ru-RU" sz="1050" b="1" dirty="0" smtClean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Онкология ( г.Москва; СПБ; Республика Коми)</a:t>
            </a:r>
          </a:p>
          <a:p>
            <a:pPr marL="228600" indent="-228600" defTabSz="1088502" fontAlgn="base">
              <a:lnSpc>
                <a:spcPct val="92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  <a:defRPr/>
            </a:pPr>
            <a:r>
              <a:rPr lang="ru-RU" sz="1050" b="1" dirty="0" smtClean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Акушерство и гинекология (СПБ)</a:t>
            </a:r>
          </a:p>
          <a:p>
            <a:pPr marL="228600" indent="-228600" defTabSz="1088502" fontAlgn="base">
              <a:lnSpc>
                <a:spcPct val="92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  <a:defRPr/>
            </a:pPr>
            <a:r>
              <a:rPr lang="ru-RU" sz="1050" b="1" dirty="0" smtClean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Нейрохирургия ( г.Киров; Республика Коми)</a:t>
            </a:r>
          </a:p>
          <a:p>
            <a:pPr marL="228600" indent="-228600" defTabSz="1088502" fontAlgn="base">
              <a:lnSpc>
                <a:spcPct val="92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  <a:defRPr/>
            </a:pPr>
            <a:r>
              <a:rPr lang="ru-RU" sz="1050" b="1" dirty="0" err="1" smtClean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Сердечно-сосудистая</a:t>
            </a:r>
            <a:r>
              <a:rPr lang="ru-RU" sz="1050" b="1" dirty="0" smtClean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хирургия  (г.Москва)</a:t>
            </a:r>
          </a:p>
          <a:p>
            <a:pPr marL="408188" indent="-408188" defTabSz="1088502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ru-RU" sz="1200" b="1" kern="0" dirty="0" smtClean="0">
              <a:latin typeface="Times New Roman" pitchFamily="18" charset="0"/>
            </a:endParaRPr>
          </a:p>
          <a:p>
            <a:pPr marL="408188" indent="-408188" defTabSz="1088502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/>
            </a:pPr>
            <a:endParaRPr lang="ru-RU" sz="1200" b="1" kern="0" dirty="0" smtClean="0"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262558" y="981522"/>
            <a:ext cx="5616624" cy="4321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финансового обеспечения оказанной медицинской помощи по видам и условиям её оказания, %</a:t>
            </a:r>
            <a:endParaRPr lang="ru-RU" sz="12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43278" y="5013970"/>
            <a:ext cx="5328592" cy="16561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08188" indent="-408188" algn="ctr" defTabSz="1088502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/>
            </a:pPr>
            <a:r>
              <a:rPr lang="ru-RU" sz="1200" b="1" i="1" u="sng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Справочно</a:t>
            </a:r>
            <a:r>
              <a:rPr lang="ru-RU" sz="1200" b="1" i="1" u="sng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408188" indent="-408188" algn="r" defTabSz="1088502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/>
            </a:pPr>
            <a:endParaRPr lang="ru-RU" sz="800" b="1" i="1" u="sng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94000"/>
              </a:lnSpc>
              <a:buClr>
                <a:schemeClr val="bg2"/>
              </a:buClr>
              <a:buSzPct val="75000"/>
              <a:defRPr/>
            </a:pPr>
            <a:r>
              <a:rPr lang="ru-RU" sz="1100" b="1" i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рамках базовой программы ОМС </a:t>
            </a:r>
            <a:r>
              <a:rPr lang="ru-RU" sz="1100" b="1" i="1" u="sng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счёт средств Федерального фонда ОМС</a:t>
            </a:r>
            <a:r>
              <a:rPr lang="ru-RU" sz="1100" b="1" i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застрахованные в Архангельской области лица, получили плановую медицинскую помощь </a:t>
            </a:r>
            <a:r>
              <a:rPr lang="ru-RU" sz="1100" b="1" i="1" u="sng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100" b="1" i="1" u="sng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федеральных медицинских </a:t>
            </a:r>
            <a:r>
              <a:rPr lang="ru-RU" sz="1100" b="1" i="1" u="sng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организациях иных </a:t>
            </a:r>
            <a:r>
              <a:rPr lang="ru-RU" sz="1100" b="1" i="1" u="sng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субъектов РФ </a:t>
            </a:r>
            <a:r>
              <a:rPr lang="ru-RU" sz="1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общую сумму </a:t>
            </a:r>
            <a:r>
              <a:rPr lang="ru-RU" sz="11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380 млн. </a:t>
            </a:r>
            <a:r>
              <a:rPr lang="ru-RU" sz="11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руб. (3181 случаев госпитализации)</a:t>
            </a:r>
            <a:r>
              <a:rPr lang="ru-RU" sz="1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в т.ч. в </a:t>
            </a:r>
            <a:r>
              <a:rPr lang="ru-RU" sz="1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условиях </a:t>
            </a:r>
            <a:r>
              <a:rPr lang="ru-RU" sz="1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круглосуточного стационара 2 969 </a:t>
            </a:r>
            <a:r>
              <a:rPr lang="ru-RU" sz="1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случаев на </a:t>
            </a:r>
            <a:r>
              <a:rPr lang="ru-RU" sz="1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358,0 млн.руб</a:t>
            </a:r>
            <a:r>
              <a:rPr lang="ru-RU" sz="1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ru-RU" sz="1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дневном стационаре - 212 </a:t>
            </a:r>
            <a:r>
              <a:rPr lang="ru-RU" sz="1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случаев  </a:t>
            </a:r>
            <a:r>
              <a:rPr lang="ru-RU" sz="1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22,0 млн.руб.)</a:t>
            </a:r>
            <a:endParaRPr lang="ru-RU" sz="1100" b="1" i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4"/>
          <p:cNvSpPr>
            <a:spLocks noGrp="1"/>
          </p:cNvSpPr>
          <p:nvPr>
            <p:ph type="sldNum" sz="quarter" idx="4294967295"/>
          </p:nvPr>
        </p:nvSpPr>
        <p:spPr>
          <a:xfrm>
            <a:off x="9345613" y="6527800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B19B0651-EE4F-4900-A07F-96A6BFA9D0F0}" type="slidenum">
              <a:rPr lang="ru-RU" sz="1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r"/>
              <a:t>10</a:t>
            </a:fld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369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" y="-246279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03174" y="-93843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3311" y="1019257"/>
            <a:ext cx="11203110" cy="695642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4294967295"/>
          </p:nvPr>
        </p:nvSpPr>
        <p:spPr>
          <a:xfrm>
            <a:off x="9345613" y="6494463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B19B0651-EE4F-4900-A07F-96A6BFA9D0F0}" type="slidenum">
              <a:rPr lang="ru-RU" sz="1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r"/>
              <a:t>11</a:t>
            </a:fld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1789" y="26551"/>
            <a:ext cx="838623" cy="765700"/>
          </a:xfrm>
          <a:prstGeom prst="rect">
            <a:avLst/>
          </a:prstGeom>
        </p:spPr>
      </p:pic>
      <p:pic>
        <p:nvPicPr>
          <p:cNvPr id="16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6" y="21740"/>
            <a:ext cx="971600" cy="90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978736" y="189434"/>
            <a:ext cx="10301046" cy="856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Финансовое обеспечение денежных выплат стимулирующего характера медицинским работникам за выявление онкологических заболеваний в ходе проведения диспансеризации и профилактических медицинских осмотров населения за 2023 год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094470"/>
              </p:ext>
            </p:extLst>
          </p:nvPr>
        </p:nvGraphicFramePr>
        <p:xfrm>
          <a:off x="1702718" y="1413570"/>
          <a:ext cx="9217024" cy="155585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248055"/>
                <a:gridCol w="2936521"/>
                <a:gridCol w="2448272"/>
                <a:gridCol w="1584176"/>
              </a:tblGrid>
              <a:tr h="53654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Период</a:t>
                      </a:r>
                      <a:endParaRPr lang="ru-RU" sz="1600" b="1" i="0" u="none" strike="noStrike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Поступило средств </a:t>
                      </a:r>
                      <a:b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бюджета ФОМС </a:t>
                      </a:r>
                      <a:b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осуществление выплат,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тыс. руб.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Осуществлено выплат,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Исполнено, %</a:t>
                      </a:r>
                      <a:endParaRPr lang="ru-RU" sz="1600" b="1" i="0" u="none" strike="noStrike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</a:tr>
              <a:tr h="32755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GB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288</a:t>
                      </a:r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193,0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4" marR="9104" marT="9104" marB="0" anchor="ctr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887294" y="314176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Направлено средств за 2023 год </a:t>
            </a:r>
            <a:br>
              <a:rPr lang="ru-RU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разрезе медицинских организаций, тыс. руб.</a:t>
            </a:r>
            <a:endParaRPr lang="ru-RU" sz="14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0630" y="314176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Выявлено случаев за 2023 год </a:t>
            </a:r>
            <a:br>
              <a:rPr lang="ru-RU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разрезе медицинских организаций</a:t>
            </a:r>
            <a:endParaRPr lang="ru-RU" sz="14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xmlns="" val="886415449"/>
              </p:ext>
            </p:extLst>
          </p:nvPr>
        </p:nvGraphicFramePr>
        <p:xfrm>
          <a:off x="406574" y="3789834"/>
          <a:ext cx="518457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xmlns="" val="4291918945"/>
              </p:ext>
            </p:extLst>
          </p:nvPr>
        </p:nvGraphicFramePr>
        <p:xfrm>
          <a:off x="6455246" y="3664982"/>
          <a:ext cx="5256584" cy="30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360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" y="-246279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03174" y="-93843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3311" y="1341080"/>
            <a:ext cx="11203110" cy="1498822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endParaRPr lang="ru-RU" altLang="ru-RU" sz="2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622598" y="117426"/>
            <a:ext cx="10971213" cy="7429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Использование средств НСЗ ТФОМС АО для софинансирования расходов медицинских организаций на оплату труда врачей и среднего медицинского персонала в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4294967295"/>
          </p:nvPr>
        </p:nvSpPr>
        <p:spPr>
          <a:xfrm>
            <a:off x="9345613" y="6494463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B19B0651-EE4F-4900-A07F-96A6BFA9D0F0}" type="slidenum">
              <a:rPr lang="ru-RU" sz="1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r"/>
              <a:t>12</a:t>
            </a:fld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5820"/>
            <a:ext cx="971600" cy="90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4483" y="0"/>
            <a:ext cx="838402" cy="765498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5317461"/>
              </p:ext>
            </p:extLst>
          </p:nvPr>
        </p:nvGraphicFramePr>
        <p:xfrm>
          <a:off x="275406" y="1053530"/>
          <a:ext cx="11640913" cy="1430143"/>
        </p:xfrm>
        <a:graphic>
          <a:graphicData uri="http://schemas.openxmlformats.org/drawingml/2006/table">
            <a:tbl>
              <a:tblPr/>
              <a:tblGrid>
                <a:gridCol w="954173"/>
                <a:gridCol w="1979909"/>
                <a:gridCol w="1836784"/>
                <a:gridCol w="2576268"/>
                <a:gridCol w="2194598"/>
                <a:gridCol w="2099181"/>
              </a:tblGrid>
              <a:tr h="303067">
                <a:tc row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35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Предусмотрено, </a:t>
                      </a:r>
                      <a:endParaRPr lang="ru-RU" sz="135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Направлено средств </a:t>
                      </a:r>
                      <a:br>
                        <a:rPr lang="ru-RU" sz="135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5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формирование НСЗ, млн. руб.</a:t>
                      </a:r>
                      <a:endParaRPr lang="ru-RU" sz="135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Направлено средств в мед. организации</a:t>
                      </a:r>
                      <a:endParaRPr lang="ru-RU" sz="135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90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</a:t>
                      </a:r>
                      <a:br>
                        <a:rPr lang="ru-RU" sz="135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5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мед. организаций</a:t>
                      </a:r>
                      <a:endParaRPr lang="ru-RU" sz="135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35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</a:t>
                      </a:r>
                      <a:br>
                        <a:rPr lang="ru-RU" sz="135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5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мед. организаций</a:t>
                      </a:r>
                      <a:endParaRPr lang="ru-RU" sz="135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35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</a:tr>
              <a:tr h="30808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2022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375,7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375,7 (100%)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</a:tr>
              <a:tr h="30808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78,8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69,1 (87,8%)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69,1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8113383"/>
              </p:ext>
            </p:extLst>
          </p:nvPr>
        </p:nvGraphicFramePr>
        <p:xfrm>
          <a:off x="335360" y="2852935"/>
          <a:ext cx="4752528" cy="3600401"/>
        </p:xfrm>
        <a:graphic>
          <a:graphicData uri="http://schemas.openxmlformats.org/drawingml/2006/table">
            <a:tbl>
              <a:tblPr/>
              <a:tblGrid>
                <a:gridCol w="1264898"/>
                <a:gridCol w="1743814"/>
                <a:gridCol w="1743816"/>
              </a:tblGrid>
              <a:tr h="659515">
                <a:tc gridSpan="3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Потребность во врачах и среднем медицинском персонале  в мед. организациях Архангельской области на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 </a:t>
                      </a:r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 данным Минздрава</a:t>
                      </a:r>
                      <a:r>
                        <a:rPr lang="ru-RU" sz="135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АО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9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врачи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СМП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</a:tr>
              <a:tr h="35598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209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352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</a:tr>
              <a:tr h="442768">
                <a:tc gridSpan="3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Принято медицинских работников  </a:t>
                      </a:r>
                      <a:b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отчетном периоде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9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424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1 029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1 453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</a:tr>
              <a:tr h="475600">
                <a:tc gridSpan="3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Уволено медицинских работников </a:t>
                      </a:r>
                      <a:b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отчетном периоде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0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1 135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1 515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</a:tr>
              <a:tr h="334513">
                <a:tc gridSpan="3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Прирост численности медицинских работников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2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- 106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- 62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0759541"/>
              </p:ext>
            </p:extLst>
          </p:nvPr>
        </p:nvGraphicFramePr>
        <p:xfrm>
          <a:off x="5159102" y="2873025"/>
          <a:ext cx="6693165" cy="3570977"/>
        </p:xfrm>
        <a:graphic>
          <a:graphicData uri="http://schemas.openxmlformats.org/drawingml/2006/table">
            <a:tbl>
              <a:tblPr firstRow="1" bandRow="1"/>
              <a:tblGrid>
                <a:gridCol w="1175827"/>
                <a:gridCol w="2494618"/>
                <a:gridCol w="1459355"/>
                <a:gridCol w="1563365"/>
              </a:tblGrid>
              <a:tr h="302809">
                <a:tc rowSpan="2" gridSpan="2"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3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35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E3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35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Перечислено, тыс. рублей</a:t>
                      </a:r>
                      <a:endParaRPr lang="ru-RU" sz="135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E3"/>
                    </a:solidFill>
                  </a:tcPr>
                </a:tc>
              </a:tr>
              <a:tr h="302809">
                <a:tc gridSpan="2" v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</a:tr>
              <a:tr h="341664"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 г. Архангельска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8 817,3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25 603,9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</a:tr>
              <a:tr h="341664"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 г. Северодвинска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3 403,1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15 739,1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</a:tr>
              <a:tr h="341664"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 г. Котласа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434,6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5 714,8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</a:tr>
              <a:tr h="341664"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 г. Коряжмы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218,4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4 934,0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</a:tr>
              <a:tr h="341664"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 г. Мирный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49,0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</a:tr>
              <a:tr h="341664"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 г. Новодвинск</a:t>
                      </a:r>
                    </a:p>
                  </a:txBody>
                  <a:tcPr marL="121920" marR="121920" marT="45593" marB="45593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183,7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</a:tr>
              <a:tr h="296724"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Центральные районные больницы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18 118,7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16 906,4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</a:tr>
              <a:tr h="249730">
                <a:tc row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32 992,1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69 130,9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</a:tr>
              <a:tr h="274744">
                <a:tc v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3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 выполнения</a:t>
                      </a:r>
                      <a:endParaRPr lang="ru-RU" sz="135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87,8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48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" y="-246279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03174" y="-93843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3311" y="1341080"/>
            <a:ext cx="11203110" cy="1498822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endParaRPr lang="ru-RU" altLang="ru-RU" sz="2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4294967295"/>
          </p:nvPr>
        </p:nvSpPr>
        <p:spPr>
          <a:xfrm>
            <a:off x="9345613" y="6508750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B19B0651-EE4F-4900-A07F-96A6BFA9D0F0}" type="slidenum">
              <a:rPr lang="ru-RU" sz="1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r"/>
              <a:t>13</a:t>
            </a:fld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054646" y="117426"/>
            <a:ext cx="10425758" cy="744538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за счет средств НСЗ ТФОМС на финансовое обеспечение мероприятий </a:t>
            </a:r>
            <a:r>
              <a:rPr lang="en-GB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дополнительному профессиональному образованию, приобретению </a:t>
            </a:r>
            <a:r>
              <a:rPr lang="en-GB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ремонту оборудования</a:t>
            </a: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806"/>
            <a:ext cx="766613" cy="7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3797" y="2806"/>
            <a:ext cx="758187" cy="692258"/>
          </a:xfrm>
          <a:prstGeom prst="rect">
            <a:avLst/>
          </a:prstGeom>
        </p:spPr>
      </p:pic>
      <p:sp>
        <p:nvSpPr>
          <p:cNvPr id="28" name="Блок-схема: альтернативный процесс 27"/>
          <p:cNvSpPr/>
          <p:nvPr/>
        </p:nvSpPr>
        <p:spPr>
          <a:xfrm>
            <a:off x="203213" y="983562"/>
            <a:ext cx="3023943" cy="504173"/>
          </a:xfrm>
          <a:prstGeom prst="flowChartAlternateProcess">
            <a:avLst/>
          </a:prstGeom>
          <a:solidFill>
            <a:srgbClr val="F0F5FA"/>
          </a:solidFill>
          <a:ln w="9525" cap="flat" cmpd="sng" algn="ctr">
            <a:solidFill>
              <a:srgbClr val="629DD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Утверждено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бюджете на год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118,1 </a:t>
            </a: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млн. рублей</a:t>
            </a: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3359260" y="983562"/>
            <a:ext cx="4535913" cy="504173"/>
          </a:xfrm>
          <a:prstGeom prst="flowChartAlternateProcess">
            <a:avLst/>
          </a:prstGeom>
          <a:solidFill>
            <a:srgbClr val="F0F5FA"/>
          </a:solidFill>
          <a:ln w="9525" cap="flat" cmpd="sng" algn="ctr">
            <a:solidFill>
              <a:srgbClr val="629DD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Включено в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план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мероприятий от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25.10.2023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102,0 </a:t>
            </a: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млн. рублей</a:t>
            </a: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7967171" y="923853"/>
            <a:ext cx="3959924" cy="623592"/>
          </a:xfrm>
          <a:prstGeom prst="flowChartAlternateProcess">
            <a:avLst/>
          </a:prstGeom>
          <a:solidFill>
            <a:srgbClr val="F0F5FA"/>
          </a:solidFill>
          <a:ln w="9525" cap="flat" cmpd="sng" algn="ctr">
            <a:solidFill>
              <a:srgbClr val="629DD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Перечислено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2023 году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94,4 млн</a:t>
            </a: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ru-RU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рублей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(92,6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от Плана мероприятий)</a:t>
            </a:r>
            <a:endParaRPr kumimoji="0" lang="ru-RU" sz="1400" b="1" i="0" u="sng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0630483"/>
              </p:ext>
            </p:extLst>
          </p:nvPr>
        </p:nvGraphicFramePr>
        <p:xfrm>
          <a:off x="262558" y="1773610"/>
          <a:ext cx="11663777" cy="4588495"/>
        </p:xfrm>
        <a:graphic>
          <a:graphicData uri="http://schemas.openxmlformats.org/drawingml/2006/table">
            <a:tbl>
              <a:tblPr firstRow="1" bandRow="1"/>
              <a:tblGrid>
                <a:gridCol w="1367974"/>
                <a:gridCol w="935982"/>
                <a:gridCol w="1295975"/>
                <a:gridCol w="1223977"/>
                <a:gridCol w="1583970"/>
                <a:gridCol w="5255899"/>
              </a:tblGrid>
              <a:tr h="79181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Мероприятия</a:t>
                      </a:r>
                      <a:endParaRPr lang="ru-RU" sz="1300" b="1" kern="1200" noProof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254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План, </a:t>
                      </a:r>
                      <a:br>
                        <a:rPr lang="ru-RU" sz="13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3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 рублей</a:t>
                      </a: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254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Перечислено, тыс. рублей</a:t>
                      </a: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254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выполнения</a:t>
                      </a: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254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Заключены </a:t>
                      </a:r>
                      <a:br>
                        <a:rPr lang="ru-RU" sz="13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3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контракты медицинскими организациями</a:t>
                      </a: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254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254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608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Обучение</a:t>
                      </a:r>
                      <a:endParaRPr lang="ru-RU" sz="1300" b="1" kern="1200" noProof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254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37,8</a:t>
                      </a: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254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37,8</a:t>
                      </a: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254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</a:t>
                      </a: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254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Обучение</a:t>
                      </a:r>
                      <a:br>
                        <a:rPr lang="ru-RU" sz="1300" b="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300" b="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человек</a:t>
                      </a: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254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«Детская хирургия»,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«Педиатрия»,</a:t>
                      </a:r>
                      <a:r>
                        <a:rPr lang="en-GB" sz="1300" b="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300" b="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«Анестезиология – реаниматология»</a:t>
                      </a: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254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72552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Приобретение оборудования</a:t>
                      </a: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72 530,3</a:t>
                      </a: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65 717,0</a:t>
                      </a: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90,6%</a:t>
                      </a: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Приобретение </a:t>
                      </a:r>
                      <a:br>
                        <a:rPr lang="ru-RU" sz="13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единиц оборудования</a:t>
                      </a: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система эндоскопической визуализации,</a:t>
                      </a:r>
                      <a:r>
                        <a:rPr lang="ru-RU" sz="13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br>
                        <a:rPr lang="ru-RU" sz="13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3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комплекса суточного </a:t>
                      </a:r>
                      <a:r>
                        <a:rPr lang="ru-RU" sz="1300" b="0" kern="12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мониторирования</a:t>
                      </a:r>
                      <a:r>
                        <a:rPr lang="ru-RU" sz="13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ЭКГ,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системы мониторинга физиологических показателей,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стоматологическая рентгеновская система,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lang="ru-RU" sz="1300" b="0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видеогастроскопа</a:t>
                      </a: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300" b="0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кольпоскоп</a:t>
                      </a: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компьютерный спирометр,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система</a:t>
                      </a:r>
                      <a:r>
                        <a:rPr lang="ru-RU" sz="13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ультразвуковой визуализации,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видеоколоноскоп</a:t>
                      </a:r>
                      <a:r>
                        <a:rPr lang="ru-RU" sz="13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ЛОР-установка</a:t>
                      </a:r>
                      <a:endParaRPr lang="ru-RU" sz="13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17335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Ремонт оборудования</a:t>
                      </a: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29 406,1</a:t>
                      </a: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28 629,7</a:t>
                      </a: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97,7</a:t>
                      </a: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Ремонт</a:t>
                      </a:r>
                      <a:br>
                        <a:rPr lang="ru-RU" sz="13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r>
                        <a:rPr lang="ru-RU" sz="13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единиц оборудования</a:t>
                      </a:r>
                      <a:r>
                        <a:rPr lang="ru-RU" sz="13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3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компьютерных томографа, </a:t>
                      </a:r>
                      <a:br>
                        <a:rPr lang="ru-RU" sz="13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3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магнитно-резонансный томограф,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рентгенодиагностическая телеуправляемая установка,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рентгенодиагностический телеуправляемый комплекс, </a:t>
                      </a:r>
                      <a:br>
                        <a:rPr lang="ru-RU" sz="13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3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цифровой флюорографический аппарат</a:t>
                      </a:r>
                      <a:endParaRPr lang="ru-RU" sz="13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4090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300" b="1" kern="1200" noProof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101 974,2</a:t>
                      </a:r>
                      <a:endParaRPr lang="ru-RU" sz="1300" b="1" kern="1200" noProof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94 384,5</a:t>
                      </a: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92,6</a:t>
                      </a: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59" marR="10159" marT="10162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79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" y="-246279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03174" y="-93843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3311" y="1341080"/>
            <a:ext cx="11203110" cy="1498822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endParaRPr lang="ru-RU" altLang="ru-RU" sz="2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1213" cy="7445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Итоговая оценка исполнения </a:t>
            </a:r>
            <a:b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бюджета территориального фонда за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4294967295"/>
          </p:nvPr>
        </p:nvSpPr>
        <p:spPr>
          <a:xfrm>
            <a:off x="9347200" y="6564313"/>
            <a:ext cx="2843213" cy="366712"/>
          </a:xfrm>
          <a:prstGeom prst="rect">
            <a:avLst/>
          </a:prstGeom>
        </p:spPr>
        <p:txBody>
          <a:bodyPr/>
          <a:lstStyle/>
          <a:p>
            <a:pPr algn="r"/>
            <a:fld id="{B19B0651-EE4F-4900-A07F-96A6BFA9D0F0}" type="slidenum">
              <a:rPr lang="ru-RU" sz="1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r"/>
              <a:t>14</a:t>
            </a:fld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86" y="0"/>
            <a:ext cx="971600" cy="90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1555" y="14412"/>
            <a:ext cx="987718" cy="901830"/>
          </a:xfrm>
          <a:prstGeom prst="rect">
            <a:avLst/>
          </a:prstGeom>
        </p:spPr>
      </p:pic>
      <p:graphicFrame>
        <p:nvGraphicFramePr>
          <p:cNvPr id="13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69936331"/>
              </p:ext>
            </p:extLst>
          </p:nvPr>
        </p:nvGraphicFramePr>
        <p:xfrm>
          <a:off x="2422798" y="1197546"/>
          <a:ext cx="7200801" cy="2883796"/>
        </p:xfrm>
        <a:graphic>
          <a:graphicData uri="http://schemas.openxmlformats.org/drawingml/2006/table">
            <a:tbl>
              <a:tblPr firstRow="1" bandRow="1"/>
              <a:tblGrid>
                <a:gridCol w="2448273"/>
                <a:gridCol w="1656184"/>
                <a:gridCol w="1584176"/>
                <a:gridCol w="1512168"/>
              </a:tblGrid>
              <a:tr h="69742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 на 2023 год</a:t>
                      </a:r>
                      <a:endParaRPr lang="ru-RU" sz="1500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рублей)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рублей)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 исполнения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9600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</a:tr>
              <a:tr h="33747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Доходы, всего,</a:t>
                      </a:r>
                    </a:p>
                  </a:txBody>
                  <a:tcPr marL="121920" marR="121920" anchor="ctr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28 278,1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28 540,5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100,9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</a:tr>
              <a:tr h="28717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121920" marR="12192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</a:tr>
              <a:tr h="35176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субвенция ФОМС</a:t>
                      </a:r>
                    </a:p>
                  </a:txBody>
                  <a:tcPr marL="121920" marR="121920" anchor="ctr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27 979,9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27 979,9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</a:tr>
              <a:tr h="29304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29 332,2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28 531,2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97,3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</a:tr>
              <a:tr h="48573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</a:t>
                      </a:r>
                    </a:p>
                    <a:p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остатков средств*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000" marR="4800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1 054,1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5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0F7"/>
                    </a:solidFill>
                  </a:tcPr>
                </a:tc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623392" y="4365104"/>
            <a:ext cx="7776864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02923" y="4407589"/>
            <a:ext cx="117373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 учетом действующего законодательства в сфере ОМС окончательный расчет со страховыми медицинскими организациями  по подушевому нормативу за декабрь 2023 года в рамках выполнения условий договоров о финансовом обеспечении ОМС, заключенных со страховыми медицинскими организациями и медицинскими организациями, осуществляется в следующем финансовом году, после принятия решения ФОМС о подтверждении потребности в неиспользованном остатке субвенции в соответствии с пунктом 5 статьи 242 Бюджетного кодекса Российской Федерации.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Остаток бюджетных ассигнований на финансовое обеспечение организации ОМС за счет субвенции Федерального фонда обязательного медицинского страхования в размере 999 866,7 тыс. рублей предназначен  для проведения окончательного расчета со страховыми медицинскими организациями и территориальными фондами других субъектов Российской Федерации за декабрь 2023 года.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Указанные средства </a:t>
            </a:r>
            <a:r>
              <a:rPr lang="ru-RU" sz="1200" b="1" i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принятия решения ФОМС о подтверждении потребности в неиспользованном остатке субвенции. в </a:t>
            </a: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полном объеме направлены на оплату медицинской помощи в феврале 2024 года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22598" y="1629594"/>
            <a:ext cx="11202988" cy="22193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«Отчет об исполнении бюджета территориального </a:t>
            </a:r>
            <a:b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обязательного медицинского страхования Архангельской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за 2023 год»</a:t>
            </a:r>
            <a:endParaRPr lang="ru-RU" b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" y="-246279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03174" y="-93843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691486" y="4509914"/>
            <a:ext cx="6498927" cy="1498822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endParaRPr lang="ru-RU" altLang="ru-RU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Ясько </a:t>
            </a: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Наталья Николаевна,</a:t>
            </a:r>
          </a:p>
          <a:p>
            <a:pPr algn="r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территориального фонда обязательного </a:t>
            </a: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медицинского страхования Архангельской 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</a:p>
        </p:txBody>
      </p:sp>
      <p:pic>
        <p:nvPicPr>
          <p:cNvPr id="12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600" cy="90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616" y="0"/>
            <a:ext cx="979797" cy="8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5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334566" y="189434"/>
            <a:ext cx="10971213" cy="4905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Поступление доходов в бюджет территориального фонда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2023 году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4294967295"/>
          </p:nvPr>
        </p:nvSpPr>
        <p:spPr>
          <a:xfrm>
            <a:off x="9345613" y="6494463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B19B0651-EE4F-4900-A07F-96A6BFA9D0F0}" type="slidenum">
              <a:rPr lang="ru-RU" sz="1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r"/>
              <a:t>2</a:t>
            </a:fld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" y="-246279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03174" y="-93843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Arial" charset="0"/>
              <a:cs typeface="Arial" charset="0"/>
            </a:endParaRPr>
          </a:p>
        </p:txBody>
      </p:sp>
      <p:pic>
        <p:nvPicPr>
          <p:cNvPr id="11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5"/>
            <a:ext cx="971600" cy="90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9782" y="35"/>
            <a:ext cx="907022" cy="828151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4700601"/>
              </p:ext>
            </p:extLst>
          </p:nvPr>
        </p:nvGraphicFramePr>
        <p:xfrm>
          <a:off x="262558" y="1053530"/>
          <a:ext cx="11786005" cy="536509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5715040"/>
                <a:gridCol w="1341744"/>
                <a:gridCol w="1198289"/>
                <a:gridCol w="1241914"/>
                <a:gridCol w="1388021"/>
                <a:gridCol w="900997"/>
              </a:tblGrid>
              <a:tr h="437567">
                <a:tc row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500" b="1" spc="-1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показателя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Утверждено,</a:t>
                      </a:r>
                    </a:p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рублей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Исполнено,</a:t>
                      </a:r>
                      <a:r>
                        <a:rPr lang="ru-RU" sz="15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млн. рублей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Процент </a:t>
                      </a:r>
                    </a:p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Прирост (снижение)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году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7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8" marR="43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рублей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858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Всего, </a:t>
                      </a:r>
                      <a:endParaRPr lang="ru-RU" sz="1500" b="1" spc="-1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28 278,1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28 540,5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100,9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+ 596,6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+ 2,1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</a:tr>
              <a:tr h="22315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из них: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</a:pP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</a:pP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/>
                </a:tc>
              </a:tr>
              <a:tr h="39178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неналоговые поступления</a:t>
                      </a:r>
                      <a:endParaRPr lang="ru-RU" sz="15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137,9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136,2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98,7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+ 24,7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+ 22,1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</a:tr>
              <a:tr h="34185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субвенция</a:t>
                      </a:r>
                      <a:r>
                        <a:rPr lang="ru-RU" sz="1500" b="1" kern="1200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из бюджета </a:t>
                      </a:r>
                      <a:r>
                        <a:rPr lang="ru-RU" sz="15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ФОМС </a:t>
                      </a:r>
                      <a:endParaRPr lang="ru-RU" sz="15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27 979,9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27 979,9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+ 2 309,0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+ 9,0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3018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межбюджетные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трансферты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дополнительное финансовое обеспечение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ТПОМС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304,4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- 1 054,8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- 77,6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</a:tr>
              <a:tr h="62920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межбюджетный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трансферт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из бюджета ФОМС в целях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софинансирования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оплаты труда врачей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и среднего медицинского персонала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78,8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69,1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87,8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- 306,4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- 81,6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</a:tr>
              <a:tr h="56639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межбюджетный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трансферт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из бюджета ФОМС на выплаты </a:t>
                      </a:r>
                      <a:b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выявление онкозаболеваний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- 0,5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- 63,4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</a:tr>
              <a:tr h="55132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межбюджетные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трансферты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из бюджетов  других ТФОМС в рамках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межтерриториальных расчетов 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471,9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445,9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94,5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- 107,5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- 19,4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</a:tr>
              <a:tr h="55132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возврата субсидий, субвенций </a:t>
                      </a:r>
                      <a:b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 иных межбюджетных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трансфертов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прошлых лет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5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190,6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- 0,1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- 1,7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</a:tr>
              <a:tr h="44630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возврат остатков субсидий, субвенций </a:t>
                      </a:r>
                      <a:b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 иных межбюджетных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трансфертов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прошлых 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лет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- 391,8</a:t>
                      </a:r>
                      <a:endParaRPr lang="ru-RU" sz="15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- 397,4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101,4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- 267,6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161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" y="-246279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03174" y="-93843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3311" y="1341080"/>
            <a:ext cx="11203110" cy="1498822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endParaRPr lang="ru-RU" altLang="ru-RU" sz="2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1213" cy="7445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Расходы бюджета территориального фонда за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2023 год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4294967295"/>
          </p:nvPr>
        </p:nvSpPr>
        <p:spPr>
          <a:xfrm>
            <a:off x="9345613" y="6494463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B19B0651-EE4F-4900-A07F-96A6BFA9D0F0}" type="slidenum">
              <a:rPr lang="ru-RU" sz="1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4" y="0"/>
            <a:ext cx="971600" cy="90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2695" y="0"/>
            <a:ext cx="987718" cy="901830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2178991"/>
              </p:ext>
            </p:extLst>
          </p:nvPr>
        </p:nvGraphicFramePr>
        <p:xfrm>
          <a:off x="335360" y="1059320"/>
          <a:ext cx="11617292" cy="534027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992555"/>
                <a:gridCol w="1536171"/>
                <a:gridCol w="1440160"/>
                <a:gridCol w="1152128"/>
                <a:gridCol w="1491699"/>
                <a:gridCol w="1004579"/>
              </a:tblGrid>
              <a:tr h="630004">
                <a:tc row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500" b="1" spc="-1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500" b="1" spc="-1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показателя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Утверждено, </a:t>
                      </a:r>
                    </a:p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Исполнено,</a:t>
                      </a:r>
                    </a:p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руб.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Процент </a:t>
                      </a: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исполне-ния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Прирост (снижение)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году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0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spc="-10" dirty="0" smtClean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847" marB="458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847" marB="458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847" marB="458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рублей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9000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Всего,</a:t>
                      </a:r>
                      <a:r>
                        <a:rPr lang="ru-RU" sz="15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500" b="1" spc="-1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29 332,2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28 531,2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97,3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+ 1 390,1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+ 5,1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28159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 расходы: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57759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оплату медицинской помощи и ведение дела страховых</a:t>
                      </a:r>
                      <a:r>
                        <a:rPr lang="ru-RU" sz="15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медицинских организаций 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28 984,0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28 221,9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97,4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+ 1 361,3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+ 5,1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85418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финансовое обеспечение </a:t>
                      </a: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расходов медицинских организаций на оплату труда врачей и среднего медицинского персонала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78,8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69,1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87,8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+ 36,1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+ 109,5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86409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финансовое обеспечение выплат стимулирующего характера медицинским  работникам за выявление онкологических заболеваний 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65,5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+ 0,2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64807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финансовое обеспечение мероприятий медицинских организаций за счет средств НСЗ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118,1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94,4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79,9</a:t>
                      </a:r>
                      <a:endParaRPr lang="ru-RU" sz="15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- 12,6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- 11,8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58597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обеспечение выполнения  функций территориального фонда</a:t>
                      </a:r>
                      <a:endParaRPr lang="ru-RU" sz="15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151,0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145,6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96,5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+ 5,1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+ 3,7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44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" y="-246279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03174" y="-93843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3311" y="1341080"/>
            <a:ext cx="11203110" cy="1498822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endParaRPr lang="ru-RU" altLang="ru-RU" sz="2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622598" y="189434"/>
            <a:ext cx="10971213" cy="7445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Расходы бюджета территориального фонда на оплату медицинской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помощи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4294967295"/>
          </p:nvPr>
        </p:nvSpPr>
        <p:spPr>
          <a:xfrm>
            <a:off x="9345613" y="6494463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B19B0651-EE4F-4900-A07F-96A6BFA9D0F0}" type="slidenum">
              <a:rPr lang="ru-RU" sz="1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r"/>
              <a:t>4</a:t>
            </a:fld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786"/>
            <a:ext cx="971600" cy="90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6245" y="5786"/>
            <a:ext cx="910931" cy="831720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4413959"/>
              </p:ext>
            </p:extLst>
          </p:nvPr>
        </p:nvGraphicFramePr>
        <p:xfrm>
          <a:off x="309522" y="1050466"/>
          <a:ext cx="11687498" cy="487721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6290534"/>
                <a:gridCol w="1224136"/>
                <a:gridCol w="1152128"/>
                <a:gridCol w="864096"/>
                <a:gridCol w="1170172"/>
                <a:gridCol w="986432"/>
              </a:tblGrid>
              <a:tr h="521108">
                <a:tc row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показателя,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Утверждено, </a:t>
                      </a:r>
                    </a:p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Исполнено, </a:t>
                      </a:r>
                      <a:b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руб.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Процент </a:t>
                      </a: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исполне-ния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Прирост (снижение)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году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4676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500" b="1" spc="-1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28 716,7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27 956,5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97,4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+ 1 336,5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+ 5,0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30309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40014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СМО на оплату медицинской помощи, оказанной: 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27 365,3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26 695,0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97,6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+ 1 389,7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+ 5,4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38598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счет субвенции и прочих поступлений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27 365,3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390,6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96,4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+ 2 444,5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+ 10,2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97309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счет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МБТ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из бюджета ФОМС на дополнительное финансовое обеспечение медицинской помощи, оказанной лицам, застрахованным по ОМС, в рамках реализации ТП ОМС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304,4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- 1 054,8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- 77,6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85084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медицинские организации  на оплату медицинской помощи, оказанной гражданам, застрахованным на территориях других </a:t>
                      </a:r>
                      <a:br>
                        <a:rPr lang="ru-RU" sz="15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5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субъектов РФ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510,0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441,2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86,5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- 73,5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- 14,3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9555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ТФОМС других субъектов РФ на оплату медицинской помощи в рамках межтерриториальных расчетов </a:t>
                      </a:r>
                      <a:endParaRPr lang="ru-RU" sz="1500" b="1" kern="1200" spc="-1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841,4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820,3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97,5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+ 20,3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+ 2,5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1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" y="-246279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03174" y="-93843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3311" y="1341080"/>
            <a:ext cx="11203110" cy="1498822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endParaRPr lang="ru-RU" altLang="ru-RU" sz="2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406574" y="117426"/>
            <a:ext cx="10971213" cy="93610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Финансовое обеспечение медицинской помощи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по территориальной программе ОМС Архангельской области </a:t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разрезе условий ее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оказания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4294967295"/>
          </p:nvPr>
        </p:nvSpPr>
        <p:spPr>
          <a:xfrm>
            <a:off x="9345613" y="6519863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B19B0651-EE4F-4900-A07F-96A6BFA9D0F0}" type="slidenum">
              <a:rPr lang="ru-RU" sz="1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8" y="-11971"/>
            <a:ext cx="971600" cy="90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2695" y="0"/>
            <a:ext cx="987718" cy="90183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7447619"/>
              </p:ext>
            </p:extLst>
          </p:nvPr>
        </p:nvGraphicFramePr>
        <p:xfrm>
          <a:off x="4727054" y="1917626"/>
          <a:ext cx="7190469" cy="370714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736304"/>
                <a:gridCol w="1728192"/>
                <a:gridCol w="1397991"/>
                <a:gridCol w="1327982"/>
              </a:tblGrid>
              <a:tr h="122413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500" b="1" spc="-1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показателя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Утвержденная стоимость</a:t>
                      </a:r>
                    </a:p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202</a:t>
                      </a:r>
                      <a:r>
                        <a:rPr lang="en-US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год,</a:t>
                      </a:r>
                      <a:r>
                        <a:rPr lang="ru-RU" sz="15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5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5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рублей</a:t>
                      </a:r>
                      <a:endParaRPr lang="ru-RU" sz="1500" b="1" spc="-1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Принято </a:t>
                      </a:r>
                      <a:b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оплате</a:t>
                      </a:r>
                      <a:r>
                        <a:rPr lang="ru-RU" sz="15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 млн.рублей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Процент исполнения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372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Медицинская помощь, всего</a:t>
                      </a:r>
                      <a:endParaRPr lang="ru-RU" sz="1500" b="1" spc="-1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27 871,2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28 032,6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100,6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19087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35704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стационарных условиях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11 244,</a:t>
                      </a:r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11 320,4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100,7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43204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условиях дневного стационара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3 809,5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3 843,7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100,9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40689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амбулаторных условиях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11 13</a:t>
                      </a:r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,8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,8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100,4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57606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скорая медицинская помощь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1 686,5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1 688,7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100,1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108975336"/>
              </p:ext>
            </p:extLst>
          </p:nvPr>
        </p:nvGraphicFramePr>
        <p:xfrm>
          <a:off x="335360" y="1413570"/>
          <a:ext cx="424767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6270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" y="-246279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03174" y="-93843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3311" y="1341080"/>
            <a:ext cx="11203110" cy="1498822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endParaRPr lang="ru-RU" altLang="ru-RU" sz="210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550590" y="189434"/>
            <a:ext cx="10971213" cy="56356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Об итогах реализации территориальной программы ОМС за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2023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год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4294967295"/>
          </p:nvPr>
        </p:nvSpPr>
        <p:spPr>
          <a:xfrm>
            <a:off x="9345613" y="6494463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B19B0651-EE4F-4900-A07F-96A6BFA9D0F0}" type="slidenum">
              <a:rPr lang="ru-RU" sz="1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r"/>
              <a:t>6</a:t>
            </a:fld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10" y="14411"/>
            <a:ext cx="971600" cy="90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8230" y="14411"/>
            <a:ext cx="987718" cy="901830"/>
          </a:xfrm>
          <a:prstGeom prst="rect">
            <a:avLst/>
          </a:prstGeom>
        </p:spPr>
      </p:pic>
      <p:graphicFrame>
        <p:nvGraphicFramePr>
          <p:cNvPr id="13" name="Содержимое 3"/>
          <p:cNvGraphicFramePr>
            <a:graphicFrameLocks/>
          </p:cNvGraphicFramePr>
          <p:nvPr/>
        </p:nvGraphicFramePr>
        <p:xfrm>
          <a:off x="334567" y="1053529"/>
          <a:ext cx="11450066" cy="530509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257378"/>
                <a:gridCol w="2228334"/>
                <a:gridCol w="1339691"/>
                <a:gridCol w="1428996"/>
                <a:gridCol w="1195667"/>
              </a:tblGrid>
              <a:tr h="46031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Виды и условия оказания медицинской помощи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Установлено 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Принято </a:t>
                      </a:r>
                      <a:b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оплате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Процент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168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1. Скорая медицинская помощь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вызовов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311 916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293 101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94,0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30638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2. Медицинская помощь  в амбулаторных условиях: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2000"/>
                        </a:lnSpc>
                      </a:pP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2000"/>
                        </a:lnSpc>
                      </a:pP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2000"/>
                        </a:lnSpc>
                      </a:pP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2000"/>
                        </a:lnSpc>
                      </a:pPr>
                      <a:endParaRPr lang="ru-RU" sz="1400" b="1" baseline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187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 профилактической  и иной целью, </a:t>
                      </a:r>
                      <a:b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посещений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3 221 463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3 216 824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99,9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34168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 иными целями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посещений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2 579 343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2 604 963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b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101,0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b"/>
                </a:tc>
              </a:tr>
              <a:tr h="52187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для проведения профилактических медицинских осмотров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комплексных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посещений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285 661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270 085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94,5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52187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для проведения диспансеризации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комплексных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посещений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356 459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341 776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95,9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52187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 для проведения углубленной диспансеризации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комплексных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посещений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50 937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51 987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102,1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34168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неотложная помощь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посещений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627 110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611 515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97,5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/>
                </a:tc>
              </a:tr>
              <a:tr h="34168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обращения в связи с заболеваниями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обращений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1 915 676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1 872 650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97,8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52187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 при экстракорпоральном оплодотворении (криоперенос)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обращений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478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477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99,8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48701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диспансерное наблюдение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комплексных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посещений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211 353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215 676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102,0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583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" y="-246279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03174" y="-93843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3311" y="1341080"/>
            <a:ext cx="11203110" cy="1498822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endParaRPr lang="ru-RU" altLang="ru-RU" sz="210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334566" y="189434"/>
            <a:ext cx="10971213" cy="56356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Об итогах реализации территориальной программы ОМС за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2023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год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4294967295"/>
          </p:nvPr>
        </p:nvSpPr>
        <p:spPr>
          <a:xfrm>
            <a:off x="9345613" y="6494463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B19B0651-EE4F-4900-A07F-96A6BFA9D0F0}" type="slidenum">
              <a:rPr lang="ru-RU" sz="1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r"/>
              <a:t>7</a:t>
            </a:fld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785"/>
            <a:ext cx="971600" cy="90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1227" y="11571"/>
            <a:ext cx="987718" cy="901830"/>
          </a:xfrm>
          <a:prstGeom prst="rect">
            <a:avLst/>
          </a:prstGeom>
        </p:spPr>
      </p:pic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263352" y="1196752"/>
          <a:ext cx="11521279" cy="447504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188970"/>
                <a:gridCol w="2286666"/>
                <a:gridCol w="1583077"/>
                <a:gridCol w="1231281"/>
                <a:gridCol w="1231285"/>
              </a:tblGrid>
              <a:tr h="59585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Виды и условия оказания медицинской помощи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Установлено 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Принято </a:t>
                      </a:r>
                      <a:b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оплате 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Процент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</a:tr>
              <a:tr h="50976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Проведение отдельных диагностических (лабораторных) исследований, в том числе:</a:t>
                      </a:r>
                      <a:endParaRPr lang="ru-RU" sz="1400" b="1" baseline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исследований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endParaRPr lang="ru-RU" sz="1400" b="1" baseline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/>
                </a:tc>
              </a:tr>
              <a:tr h="30823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компьютерная томография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исследований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en-GB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72 501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en-GB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80 630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en-GB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111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,2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30823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магнитно-резонансная томография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исследований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22 657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24 718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109,1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48493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ультразвуковое исследование </a:t>
                      </a:r>
                      <a:r>
                        <a:rPr lang="ru-RU" sz="14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сердечно-сосудистой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системы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исследований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97 239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101 662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104,5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30823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эндоскопическое диагностическое исследование</a:t>
                      </a:r>
                      <a:endParaRPr lang="ru-RU" sz="1400" b="1" baseline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исследований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55 460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57 245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103,2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50976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молекулярно-гинетические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исследования с целью диагностики  онкологических заболеваний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исследований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2 205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2 251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102,1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91542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патолого-анатомические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исследования </a:t>
                      </a:r>
                      <a:r>
                        <a:rPr lang="ru-RU" sz="1400" b="1" baseline="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биопсийного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(операционного) материала с целью диагностики онкологических заболеваний и подбора противоопухолевой лекарственной терапии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исследований</a:t>
                      </a:r>
                      <a:endParaRPr lang="ru-RU" sz="1400" b="1" baseline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18 915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19 394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102,5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50976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тестирование 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выявление новой коронавирусной инфекции (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COVID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-19)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исследований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24 173 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24 414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101,0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490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" y="-246279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03174" y="-93843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3311" y="1341080"/>
            <a:ext cx="11203110" cy="1498822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endParaRPr lang="ru-RU" altLang="ru-RU" sz="210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1213" cy="56356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Об итогах реализации территориальной программы ОМС за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2023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год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4294967295"/>
          </p:nvPr>
        </p:nvSpPr>
        <p:spPr>
          <a:xfrm>
            <a:off x="9345613" y="6494463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B19B0651-EE4F-4900-A07F-96A6BFA9D0F0}" type="slidenum">
              <a:rPr lang="ru-RU" sz="1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r"/>
              <a:t>8</a:t>
            </a:fld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514" y="21741"/>
            <a:ext cx="779128" cy="72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1789" y="21741"/>
            <a:ext cx="838623" cy="765700"/>
          </a:xfrm>
          <a:prstGeom prst="rect">
            <a:avLst/>
          </a:prstGeom>
        </p:spPr>
      </p:pic>
      <p:graphicFrame>
        <p:nvGraphicFramePr>
          <p:cNvPr id="13" name="Содержимое 3"/>
          <p:cNvGraphicFramePr>
            <a:graphicFrameLocks/>
          </p:cNvGraphicFramePr>
          <p:nvPr/>
        </p:nvGraphicFramePr>
        <p:xfrm>
          <a:off x="334566" y="837507"/>
          <a:ext cx="11233248" cy="578759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805102"/>
                <a:gridCol w="1634136"/>
                <a:gridCol w="1381501"/>
                <a:gridCol w="1073446"/>
                <a:gridCol w="1339063"/>
              </a:tblGrid>
              <a:tr h="56119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Виды и условия оказания медицинской помощи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Установлено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Принято </a:t>
                      </a:r>
                      <a:b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оплате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Процент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</a:tr>
              <a:tr h="44692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3. Медицинская помощь в условиях дневных стационаров, </a:t>
                      </a:r>
                      <a:b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случаев лечения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69 415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69 002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99,4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37846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 профилю «онкология»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15 025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14 638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97,4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32325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 экстракорпоральном оплодотворении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743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711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95,7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32481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 оказании медицинской помощи больным с гепатитом С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1 145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1 048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91,5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3600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4. Медицинская помощь в стационарных условиях,</a:t>
                      </a: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случаев госпитализации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178 720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178 366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99,8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36358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 профилю «онкология»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11 620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11 652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100,3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3600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высокотехнологичная медицинская помощь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4 689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4 716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100,6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43204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 оказании медицинской помощи больным с гепатитом С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142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99,3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5. Медицинская реабилитация, в том числе: 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34384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амбулаторных</a:t>
                      </a: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условиях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комплексных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посещений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4 684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4 682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3600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условиях</a:t>
                      </a: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дневных стационаров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случаев лечения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3 193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3 174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99,4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  <a:tr h="54165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специализированная, в том числе высокотехнологичная, медицинская помощь в условиях круглосуточного стационара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случаев госпитализации</a:t>
                      </a:r>
                      <a:endParaRPr lang="ru-RU" sz="14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6 465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5 699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88,2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9370" marR="39370" marT="53975" marB="539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49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" y="-246279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03174" y="-93843"/>
            <a:ext cx="246276" cy="4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3311" y="1341080"/>
            <a:ext cx="11203110" cy="1498822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endParaRPr lang="ru-RU" altLang="ru-RU" sz="210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406574" y="117426"/>
            <a:ext cx="10971213" cy="7445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обеспечение медицинской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 </a:t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межтерриториальных расчетов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4294967295"/>
          </p:nvPr>
        </p:nvSpPr>
        <p:spPr>
          <a:xfrm>
            <a:off x="9345613" y="6527800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fld id="{B19B0651-EE4F-4900-A07F-96A6BFA9D0F0}" type="slidenum">
              <a:rPr lang="ru-RU" sz="1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algn="r"/>
              <a:t>9</a:t>
            </a:fld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101"/>
            <a:ext cx="766613" cy="7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3775" y="11101"/>
            <a:ext cx="826244" cy="75439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34566" y="981522"/>
            <a:ext cx="5184576" cy="48787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eaLnBrk="0" hangingPunct="0">
              <a:lnSpc>
                <a:spcPct val="92000"/>
              </a:lnSpc>
              <a:defRPr/>
            </a:pPr>
            <a:r>
              <a:rPr lang="ru-RU" sz="1300" b="1" kern="0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Стоимость медицинской помощи, оказанной </a:t>
            </a:r>
            <a:r>
              <a:rPr lang="ru-RU" sz="1300" b="1" kern="0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1300" b="1" kern="0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3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жителям </a:t>
            </a:r>
            <a:r>
              <a:rPr lang="ru-RU" sz="13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Архангельской области в других субъектах РФ</a:t>
            </a:r>
            <a:endParaRPr lang="ru-RU" sz="1300" b="1" kern="0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05142776"/>
              </p:ext>
            </p:extLst>
          </p:nvPr>
        </p:nvGraphicFramePr>
        <p:xfrm>
          <a:off x="190550" y="1557586"/>
          <a:ext cx="5688632" cy="281397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20280"/>
                <a:gridCol w="988840"/>
                <a:gridCol w="1008112"/>
                <a:gridCol w="1171400"/>
              </a:tblGrid>
              <a:tr h="79208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 оказания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медицинской помощи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Принято </a:t>
                      </a:r>
                      <a:b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оплате </a:t>
                      </a:r>
                      <a:b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2022 год, млн. руб.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93" marR="52493" marT="64770" marB="6477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Принято </a:t>
                      </a:r>
                      <a:b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оплате </a:t>
                      </a:r>
                      <a:b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2023 год, млн. руб.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93" marR="52493" marT="64770" marB="6477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Прирост/</a:t>
                      </a:r>
                      <a:b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снижение </a:t>
                      </a:r>
                      <a:b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уровню 2022 года (%)</a:t>
                      </a:r>
                      <a:endParaRPr lang="ru-RU" sz="1200" b="1" i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2493" marR="52493" marT="64770" marB="64770" anchor="ctr"/>
                </a:tc>
              </a:tr>
              <a:tr h="32421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Медицинская помощь </a:t>
                      </a:r>
                      <a:b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амбулаторных условиях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108,5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118,1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+8,8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30301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Круглосуточный стационар,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576,0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590,7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+2,6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19836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в т.ч. высокотехнологичная медицинская помощь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161,4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180,6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+11,9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0058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Дневной стационар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79,1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92,4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+16,8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4525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Скорая помощь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36,4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38,8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+6,6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725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800,0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840,0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+5,0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190550" y="4509914"/>
            <a:ext cx="5856252" cy="5040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eaLnBrk="0" hangingPunct="0">
              <a:defRPr/>
            </a:pPr>
            <a:r>
              <a:rPr lang="ru-RU" sz="1300" b="1" kern="0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Топ 4 - субъекты РФ, в которых </a:t>
            </a:r>
            <a:r>
              <a:rPr lang="ru-RU" sz="13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застрахованные в Архангельской области лица</a:t>
            </a:r>
            <a:r>
              <a:rPr lang="ru-RU" sz="1300" b="1" kern="0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наиболее активно получают медицинскую помощь </a:t>
            </a:r>
            <a:endParaRPr lang="ru-RU" sz="1300" b="1" kern="0" dirty="0">
              <a:solidFill>
                <a:srgbClr val="ACCBF9">
                  <a:lumMod val="25000"/>
                </a:srgb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986179073"/>
              </p:ext>
            </p:extLst>
          </p:nvPr>
        </p:nvGraphicFramePr>
        <p:xfrm>
          <a:off x="478582" y="5157986"/>
          <a:ext cx="5400600" cy="146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6239222" y="837506"/>
            <a:ext cx="5832648" cy="70678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eaLnBrk="0" hangingPunct="0">
              <a:lnSpc>
                <a:spcPct val="92000"/>
              </a:lnSpc>
              <a:defRPr/>
            </a:pPr>
            <a:r>
              <a:rPr lang="ru-RU" sz="1300" b="1" kern="0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Стоимость медицинской помощи, оказанной </a:t>
            </a:r>
          </a:p>
          <a:p>
            <a:pPr algn="ctr" defTabSz="914400" eaLnBrk="0" hangingPunct="0">
              <a:lnSpc>
                <a:spcPct val="92000"/>
              </a:lnSpc>
              <a:defRPr/>
            </a:pPr>
            <a:r>
              <a:rPr lang="ru-RU" sz="13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иногородним застрахованным лицам в медицинских организациях на территории Архангельской области</a:t>
            </a:r>
            <a:endParaRPr lang="ru-RU" sz="1300" b="1" kern="0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6583531"/>
              </p:ext>
            </p:extLst>
          </p:nvPr>
        </p:nvGraphicFramePr>
        <p:xfrm>
          <a:off x="6408174" y="1687760"/>
          <a:ext cx="5663697" cy="260613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79320"/>
                <a:gridCol w="1080120"/>
                <a:gridCol w="1080120"/>
                <a:gridCol w="1224137"/>
              </a:tblGrid>
              <a:tr h="87793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 оказания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медицинской помощи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Оплачено  </a:t>
                      </a:r>
                      <a:b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2022 год, млн. руб.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93" marR="52493" marT="64770" marB="6477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Оплачено  </a:t>
                      </a:r>
                      <a:b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2023 год, млн. руб.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93" marR="52493" marT="64770" marB="6477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Прирост/</a:t>
                      </a:r>
                      <a:b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снижение </a:t>
                      </a:r>
                      <a:b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уровню </a:t>
                      </a:r>
                      <a:b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года (%)</a:t>
                      </a:r>
                      <a:endParaRPr lang="ru-RU" sz="1200" b="1" i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2493" marR="52493" marT="64770" marB="64770" anchor="ctr"/>
                </a:tc>
              </a:tr>
              <a:tr h="42259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Амбулаторно-поликлиническая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помощь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101,7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90,7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-10,8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2547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Круглосуточный стационар,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331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,4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281,7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-15,0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2793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т.ч. высокотехнологичная медицинская помощь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18,0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34,5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+91,6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0447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Дневной стационар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42,7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30,6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-28,3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Скорая помощь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38,9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38,2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-1,8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2185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514,7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441,2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-14,3 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6429774" y="4437906"/>
            <a:ext cx="5760639" cy="57606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eaLnBrk="0" hangingPunct="0">
              <a:lnSpc>
                <a:spcPct val="92000"/>
              </a:lnSpc>
              <a:defRPr/>
            </a:pPr>
            <a:r>
              <a:rPr lang="ru-RU" sz="1300" b="1" kern="0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Топ 4 - субъекты РФ, жители которых чаще обращаются </a:t>
            </a:r>
            <a:br>
              <a:rPr lang="ru-RU" sz="1300" b="1" kern="0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300" b="1" kern="0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 медицинской помощью </a:t>
            </a:r>
            <a:r>
              <a:rPr lang="ru-RU" sz="13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территории Архангельской области</a:t>
            </a:r>
            <a:endParaRPr lang="ru-RU" sz="1300" b="1" kern="0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xmlns="" val="3261495536"/>
              </p:ext>
            </p:extLst>
          </p:nvPr>
        </p:nvGraphicFramePr>
        <p:xfrm>
          <a:off x="6455246" y="5157986"/>
          <a:ext cx="5400600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671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accent5">
            <a:lumMod val="20000"/>
            <a:lumOff val="80000"/>
          </a:schemeClr>
        </a:solidFill>
        <a:ln>
          <a:headEnd/>
          <a:tailEnd/>
        </a:ln>
      </a:spPr>
      <a:bodyPr wrap="square">
        <a:spAutoFit/>
      </a:bodyPr>
      <a:lstStyle>
        <a:defPPr algn="ctr">
          <a:spcBef>
            <a:spcPts val="600"/>
          </a:spcBef>
          <a:spcAft>
            <a:spcPts val="600"/>
          </a:spcAft>
          <a:defRPr sz="1600" b="1" dirty="0" smtClean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="" xmlns:thm15="http://schemas.microsoft.com/office/thememl/2012/main" name="Тема1" id="{2E9374BF-5DEA-4705-A271-0E28F53B183A}" vid="{09A8FD95-DFFB-4063-A7C6-76C357C135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1846</Words>
  <Application>Microsoft Office PowerPoint</Application>
  <PresentationFormat>Произвольный</PresentationFormat>
  <Paragraphs>644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«Отчет об исполнении бюджета территориального  фонда обязательного медицинского страхования Архангельской области за 2023 год»</vt:lpstr>
      <vt:lpstr>Поступление доходов в бюджет территориального фонда в 2023 году</vt:lpstr>
      <vt:lpstr>Расходы бюджета территориального фонда за 2023 год</vt:lpstr>
      <vt:lpstr>Расходы бюджета территориального фонда на оплату медицинской помощи</vt:lpstr>
      <vt:lpstr>Финансовое обеспечение медицинской помощи  по территориальной программе ОМС Архангельской области  в разрезе условий ее оказания</vt:lpstr>
      <vt:lpstr>Об итогах реализации территориальной программы ОМС за 2023 год</vt:lpstr>
      <vt:lpstr>Об итогах реализации территориальной программы ОМС за 2023 год</vt:lpstr>
      <vt:lpstr>Об итогах реализации территориальной программы ОМС за 2023 год</vt:lpstr>
      <vt:lpstr>Финансовое обеспечение медицинской помощи  в рамках межтерриториальных расчетов </vt:lpstr>
      <vt:lpstr>«Топ 4» «Субъекты РФ с наибольшими объемами медицинской помощи и финансовым обеспечением по МТР»</vt:lpstr>
      <vt:lpstr>Слайд 11</vt:lpstr>
      <vt:lpstr>Использование средств НСЗ ТФОМС АО для софинансирования расходов медицинских организаций на оплату труда врачей и среднего медицинского персонала в 2023 году</vt:lpstr>
      <vt:lpstr>Расходы за счет средств НСЗ ТФОМС на финансовое обеспечение мероприятий  по дополнительному профессиональному образованию, приобретению  и ремонту оборудования</vt:lpstr>
      <vt:lpstr>Итоговая оценка исполнения  бюджета территориального фонда за 2023 год</vt:lpstr>
      <vt:lpstr>«Отчет об исполнении бюджета территориального  фонда обязательного медицинского страхования Архангельской области за 2023 год»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«Отчет об исполнении бюджета территориального  фонда обязательного медицинского страхования Архангельской области  за девять месяцев 2023 года»</dc:title>
  <dc:creator>Белая Ф.А.</dc:creator>
  <cp:lastModifiedBy>Ясько</cp:lastModifiedBy>
  <cp:revision>96</cp:revision>
  <cp:lastPrinted>2024-04-04T13:42:16Z</cp:lastPrinted>
  <dcterms:created xsi:type="dcterms:W3CDTF">2024-01-29T08:23:48Z</dcterms:created>
  <dcterms:modified xsi:type="dcterms:W3CDTF">2024-06-13T12:46:24Z</dcterms:modified>
</cp:coreProperties>
</file>