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media/image1.png" ContentType="image/png"/>
  <Override PartName="/ppt/media/image7.jpeg" ContentType="image/jpeg"/>
  <Override PartName="/ppt/media/image2.png" ContentType="image/png"/>
  <Override PartName="/ppt/media/image9.wmf" ContentType="image/x-wmf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8.jpeg" ContentType="image/jpeg"/>
  <Override PartName="/ppt/media/image10.wmf" ContentType="image/x-wmf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26.wmf" ContentType="image/x-wmf"/>
  <Override PartName="/ppt/media/image15.png" ContentType="image/png"/>
  <Override PartName="/ppt/media/image27.wmf" ContentType="image/x-wmf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2192000" cy="6858000"/>
  <p:notesSz cx="6797675" cy="9926637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XO Oriel"/>
              </a:rPr>
              <a:t>Для перемещения страницы щёлкните мышью</a:t>
            </a:r>
            <a:endParaRPr b="0" lang="ru-RU" sz="4400" spc="-1" strike="noStrike">
              <a:latin typeface="XO Orie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2000" spc="-1" strike="noStrike">
                <a:latin typeface="XO Oriel"/>
              </a:rPr>
              <a:t>Для правки формата примечаний щёлкните мышью</a:t>
            </a:r>
            <a:endParaRPr b="0" lang="ru-RU" sz="2000" spc="-1" strike="noStrike">
              <a:latin typeface="XO Orie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1400" spc="-1" strike="noStrike">
                <a:latin typeface="Times New Roman"/>
              </a:rPr>
              <a:t>&lt;верхний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43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44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1AEFA974-A909-4616-9038-D80BA24A4C60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6920" cy="4008600"/>
          </a:xfrm>
          <a:prstGeom prst="rect">
            <a:avLst/>
          </a:prstGeom>
        </p:spPr>
      </p:sp>
      <p:sp>
        <p:nvSpPr>
          <p:cNvPr id="334" name="PlaceHolder 2"/>
          <p:cNvSpPr>
            <a:spLocks noGrp="1"/>
          </p:cNvSpPr>
          <p:nvPr>
            <p:ph type="body"/>
          </p:nvPr>
        </p:nvSpPr>
        <p:spPr>
          <a:xfrm>
            <a:off x="679320" y="4715280"/>
            <a:ext cx="5438520" cy="4465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000" spc="-1" strike="noStrike">
              <a:latin typeface="XO Oriel"/>
            </a:endParaRPr>
          </a:p>
        </p:txBody>
      </p:sp>
      <p:sp>
        <p:nvSpPr>
          <p:cNvPr id="335" name="CustomShape 3"/>
          <p:cNvSpPr/>
          <p:nvPr/>
        </p:nvSpPr>
        <p:spPr>
          <a:xfrm>
            <a:off x="3850200" y="9428760"/>
            <a:ext cx="2945160" cy="49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E1075C61-6172-4C6A-AF70-1D508E880DA2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XO Orie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6920" cy="4008600"/>
          </a:xfrm>
          <a:prstGeom prst="rect">
            <a:avLst/>
          </a:prstGeom>
        </p:spPr>
      </p:sp>
      <p:sp>
        <p:nvSpPr>
          <p:cNvPr id="337" name="PlaceHolder 2"/>
          <p:cNvSpPr>
            <a:spLocks noGrp="1"/>
          </p:cNvSpPr>
          <p:nvPr>
            <p:ph type="body"/>
          </p:nvPr>
        </p:nvSpPr>
        <p:spPr>
          <a:xfrm>
            <a:off x="679320" y="4715280"/>
            <a:ext cx="5438520" cy="4465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000" spc="-1" strike="noStrike">
              <a:latin typeface="XO Oriel"/>
            </a:endParaRPr>
          </a:p>
        </p:txBody>
      </p:sp>
      <p:sp>
        <p:nvSpPr>
          <p:cNvPr id="338" name="CustomShape 3"/>
          <p:cNvSpPr/>
          <p:nvPr/>
        </p:nvSpPr>
        <p:spPr>
          <a:xfrm>
            <a:off x="3850200" y="9428760"/>
            <a:ext cx="2945160" cy="49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C160EEAE-77B1-4D68-9A51-CAA113037430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XO Orie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XO Orie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XO Orie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XO Orie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XO Orie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XO Orie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XO Orie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XO Orie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XO Orie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XO Orie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XO Orie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XO Orie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XO Orie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XO Orie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XO Orie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9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9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XO Orie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XO Orie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XO Orie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XO Orie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XO Orie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XO Orie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XO Orie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XO Orie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XO Orie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XO Orie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3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XO Orie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3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3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3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XO Orie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XO Orie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XO Orie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XO Orie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XO Orie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5760"/>
            <a:ext cx="12191400" cy="6851520"/>
          </a:xfrm>
          <a:prstGeom prst="rect">
            <a:avLst/>
          </a:prstGeom>
          <a:solidFill>
            <a:srgbClr val="f2f2f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2351520" y="0"/>
            <a:ext cx="9839520" cy="907920"/>
          </a:xfrm>
          <a:prstGeom prst="rect">
            <a:avLst/>
          </a:prstGeom>
          <a:solidFill>
            <a:srgbClr val="fcfcfc"/>
          </a:solidFill>
          <a:ln w="9360">
            <a:noFill/>
          </a:ln>
          <a:effectLst>
            <a:outerShdw dir="5400000" dist="2304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2" name="Рисунок 12" descr=""/>
          <p:cNvPicPr/>
          <p:nvPr/>
        </p:nvPicPr>
        <p:blipFill>
          <a:blip r:embed="rId2"/>
          <a:srcRect l="0" t="0" r="50172" b="0"/>
          <a:stretch/>
        </p:blipFill>
        <p:spPr>
          <a:xfrm flipH="1">
            <a:off x="2352600" y="137520"/>
            <a:ext cx="326880" cy="632880"/>
          </a:xfrm>
          <a:prstGeom prst="rect">
            <a:avLst/>
          </a:prstGeom>
          <a:ln>
            <a:noFill/>
          </a:ln>
        </p:spPr>
      </p:pic>
      <p:pic>
        <p:nvPicPr>
          <p:cNvPr id="3" name="Picture 8" descr=""/>
          <p:cNvPicPr/>
          <p:nvPr/>
        </p:nvPicPr>
        <p:blipFill>
          <a:blip r:embed="rId3"/>
          <a:srcRect l="0" t="0" r="0" b="16082"/>
          <a:stretch/>
        </p:blipFill>
        <p:spPr>
          <a:xfrm>
            <a:off x="-3960" y="0"/>
            <a:ext cx="2355120" cy="907920"/>
          </a:xfrm>
          <a:prstGeom prst="rect">
            <a:avLst/>
          </a:prstGeom>
          <a:ln>
            <a:noFill/>
          </a:ln>
        </p:spPr>
      </p:pic>
      <p:sp>
        <p:nvSpPr>
          <p:cNvPr id="4" name="CustomShape 3"/>
          <p:cNvSpPr/>
          <p:nvPr/>
        </p:nvSpPr>
        <p:spPr>
          <a:xfrm>
            <a:off x="11568600" y="234720"/>
            <a:ext cx="442080" cy="43848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902BFADD-20F1-4ED7-9088-4BE43DD0BD99}" type="slidenum">
              <a:rPr b="1" lang="ru-RU" sz="1100" spc="-1" strike="noStrike">
                <a:solidFill>
                  <a:srgbClr val="57565a"/>
                </a:solidFill>
                <a:latin typeface="Roboto Condensed"/>
                <a:ea typeface="Roboto Condensed"/>
              </a:rPr>
              <a:t>&lt;номер&gt;</a:t>
            </a:fld>
            <a:endParaRPr b="0" lang="ru-RU" sz="1100" spc="-1" strike="noStrike">
              <a:latin typeface="XO Oriel"/>
            </a:endParaRPr>
          </a:p>
        </p:txBody>
      </p:sp>
      <p:sp>
        <p:nvSpPr>
          <p:cNvPr id="5" name="CustomShape 4"/>
          <p:cNvSpPr/>
          <p:nvPr/>
        </p:nvSpPr>
        <p:spPr>
          <a:xfrm>
            <a:off x="319320" y="61920"/>
            <a:ext cx="1805400" cy="7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>
              <a:lnSpc>
                <a:spcPct val="100000"/>
              </a:lnSpc>
            </a:pPr>
            <a:r>
              <a:rPr b="1" lang="ru-RU" sz="1200" spc="-15" strike="noStrike">
                <a:solidFill>
                  <a:srgbClr val="ffffff"/>
                </a:solidFill>
                <a:latin typeface="Roboto Condensed"/>
                <a:ea typeface="DejaVu Sans"/>
              </a:rPr>
              <a:t>КОНЦЕПЦИЯ ЕДИНОГО</a:t>
            </a:r>
            <a:endParaRPr b="0" lang="ru-RU" sz="12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1" lang="ru-RU" sz="1200" spc="-15" strike="noStrike">
                <a:solidFill>
                  <a:srgbClr val="ffffff"/>
                </a:solidFill>
                <a:latin typeface="Roboto Condensed"/>
                <a:ea typeface="DejaVu Sans"/>
              </a:rPr>
              <a:t>НАЛОГОВОГО СЧЕТА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6" name="CustomShape 5"/>
          <p:cNvSpPr/>
          <p:nvPr/>
        </p:nvSpPr>
        <p:spPr>
          <a:xfrm>
            <a:off x="-3960" y="0"/>
            <a:ext cx="86760" cy="907920"/>
          </a:xfrm>
          <a:prstGeom prst="rect">
            <a:avLst/>
          </a:prstGeom>
          <a:gradFill rotWithShape="0">
            <a:gsLst>
              <a:gs pos="0">
                <a:srgbClr val="bfd4fe">
                  <a:alpha val="0"/>
                </a:srgbClr>
              </a:gs>
              <a:gs pos="100000">
                <a:srgbClr val="e5efff"/>
              </a:gs>
            </a:gsLst>
            <a:lin ang="16200000"/>
          </a:gradFill>
          <a:ln w="9360">
            <a:noFill/>
          </a:ln>
          <a:effectLst>
            <a:outerShdw dir="5400000" dist="2304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7" name="CustomShape 6"/>
          <p:cNvSpPr/>
          <p:nvPr/>
        </p:nvSpPr>
        <p:spPr>
          <a:xfrm>
            <a:off x="2305800" y="99360"/>
            <a:ext cx="45000" cy="709200"/>
          </a:xfrm>
          <a:prstGeom prst="rect">
            <a:avLst/>
          </a:prstGeom>
          <a:solidFill>
            <a:srgbClr val="ef435a">
              <a:alpha val="57000"/>
            </a:srgbClr>
          </a:solidFill>
          <a:ln w="9360">
            <a:noFill/>
          </a:ln>
          <a:effectLst>
            <a:outerShdw dir="5400000" dist="2304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8" name="PlaceHolder 7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1800" spc="-1" strike="noStrike">
                <a:latin typeface="XO Oriel"/>
              </a:rPr>
              <a:t>Для правки текста заглавия щёлкните мышью</a:t>
            </a:r>
            <a:endParaRPr b="0" lang="ru-RU" sz="1800" spc="-1" strike="noStrike">
              <a:latin typeface="XO Orie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XO Oriel"/>
              </a:rPr>
              <a:t>Для правки структуры щёлкните мышью</a:t>
            </a:r>
            <a:endParaRPr b="0" lang="ru-RU" sz="3200" spc="-1" strike="noStrike"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XO Oriel"/>
              </a:rPr>
              <a:t>Второй уровень структуры</a:t>
            </a:r>
            <a:endParaRPr b="0" lang="ru-RU" sz="2800" spc="-1" strike="noStrike"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XO Oriel"/>
              </a:rPr>
              <a:t>Третий уровень структуры</a:t>
            </a:r>
            <a:endParaRPr b="0" lang="ru-RU" sz="2400" spc="-1" strike="noStrike"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XO Oriel"/>
              </a:rPr>
              <a:t>Четвёртый уровень структуры</a:t>
            </a:r>
            <a:endParaRPr b="0" lang="ru-RU" sz="2000" spc="-1" strike="noStrike"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XO Oriel"/>
              </a:rPr>
              <a:t>Пятый уровень структуры</a:t>
            </a:r>
            <a:endParaRPr b="0" lang="ru-RU" sz="2000" spc="-1" strike="noStrike"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XO Oriel"/>
              </a:rPr>
              <a:t>Шестой уровень структуры</a:t>
            </a:r>
            <a:endParaRPr b="0" lang="ru-RU" sz="2000" spc="-1" strike="noStrike"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XO Oriel"/>
              </a:rPr>
              <a:t>Седьмой уровень структуры</a:t>
            </a:r>
            <a:endParaRPr b="0" lang="ru-RU" sz="2000" spc="-1" strike="noStrike">
              <a:latin typeface="XO Orie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0" y="5760"/>
            <a:ext cx="12191400" cy="6851520"/>
          </a:xfrm>
          <a:prstGeom prst="rect">
            <a:avLst/>
          </a:prstGeom>
          <a:solidFill>
            <a:srgbClr val="f2f2f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" name="CustomShape 2"/>
          <p:cNvSpPr/>
          <p:nvPr/>
        </p:nvSpPr>
        <p:spPr>
          <a:xfrm>
            <a:off x="2351520" y="0"/>
            <a:ext cx="9839520" cy="907920"/>
          </a:xfrm>
          <a:prstGeom prst="rect">
            <a:avLst/>
          </a:prstGeom>
          <a:solidFill>
            <a:srgbClr val="fcfcfc"/>
          </a:solidFill>
          <a:ln w="9360">
            <a:noFill/>
          </a:ln>
          <a:effectLst>
            <a:outerShdw dir="5400000" dist="2304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48" name="Рисунок 12" descr=""/>
          <p:cNvPicPr/>
          <p:nvPr/>
        </p:nvPicPr>
        <p:blipFill>
          <a:blip r:embed="rId2"/>
          <a:srcRect l="0" t="0" r="50172" b="0"/>
          <a:stretch/>
        </p:blipFill>
        <p:spPr>
          <a:xfrm flipH="1">
            <a:off x="2352600" y="137520"/>
            <a:ext cx="326880" cy="632880"/>
          </a:xfrm>
          <a:prstGeom prst="rect">
            <a:avLst/>
          </a:prstGeom>
          <a:ln>
            <a:noFill/>
          </a:ln>
        </p:spPr>
      </p:pic>
      <p:pic>
        <p:nvPicPr>
          <p:cNvPr id="49" name="Picture 8" descr=""/>
          <p:cNvPicPr/>
          <p:nvPr/>
        </p:nvPicPr>
        <p:blipFill>
          <a:blip r:embed="rId3"/>
          <a:srcRect l="0" t="0" r="0" b="16082"/>
          <a:stretch/>
        </p:blipFill>
        <p:spPr>
          <a:xfrm>
            <a:off x="-3960" y="0"/>
            <a:ext cx="2355120" cy="907920"/>
          </a:xfrm>
          <a:prstGeom prst="rect">
            <a:avLst/>
          </a:prstGeom>
          <a:ln>
            <a:noFill/>
          </a:ln>
        </p:spPr>
      </p:pic>
      <p:sp>
        <p:nvSpPr>
          <p:cNvPr id="50" name="CustomShape 3"/>
          <p:cNvSpPr/>
          <p:nvPr/>
        </p:nvSpPr>
        <p:spPr>
          <a:xfrm>
            <a:off x="11568600" y="234720"/>
            <a:ext cx="442080" cy="43848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7AE07A5F-8A2F-4241-A74B-985921A92DFC}" type="slidenum">
              <a:rPr b="1" lang="ru-RU" sz="1100" spc="-1" strike="noStrike">
                <a:solidFill>
                  <a:srgbClr val="57565a"/>
                </a:solidFill>
                <a:latin typeface="Roboto Condensed"/>
                <a:ea typeface="Roboto Condensed"/>
              </a:rPr>
              <a:t>&lt;номер&gt;</a:t>
            </a:fld>
            <a:endParaRPr b="0" lang="ru-RU" sz="1100" spc="-1" strike="noStrike">
              <a:latin typeface="XO Oriel"/>
            </a:endParaRPr>
          </a:p>
        </p:txBody>
      </p:sp>
      <p:sp>
        <p:nvSpPr>
          <p:cNvPr id="51" name="CustomShape 4"/>
          <p:cNvSpPr/>
          <p:nvPr/>
        </p:nvSpPr>
        <p:spPr>
          <a:xfrm>
            <a:off x="319320" y="61920"/>
            <a:ext cx="1805400" cy="7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>
              <a:lnSpc>
                <a:spcPct val="100000"/>
              </a:lnSpc>
            </a:pPr>
            <a:r>
              <a:rPr b="1" lang="ru-RU" sz="1200" spc="-15" strike="noStrike">
                <a:solidFill>
                  <a:srgbClr val="ffffff"/>
                </a:solidFill>
                <a:latin typeface="Roboto Condensed"/>
                <a:ea typeface="DejaVu Sans"/>
              </a:rPr>
              <a:t>КОНЦЕПЦИЯ ЕДИНОГО</a:t>
            </a:r>
            <a:endParaRPr b="0" lang="ru-RU" sz="12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1" lang="ru-RU" sz="1200" spc="-15" strike="noStrike">
                <a:solidFill>
                  <a:srgbClr val="ffffff"/>
                </a:solidFill>
                <a:latin typeface="Roboto Condensed"/>
                <a:ea typeface="DejaVu Sans"/>
              </a:rPr>
              <a:t>НАЛОГОВОГО СЧЕТА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52" name="CustomShape 5"/>
          <p:cNvSpPr/>
          <p:nvPr/>
        </p:nvSpPr>
        <p:spPr>
          <a:xfrm>
            <a:off x="-3960" y="0"/>
            <a:ext cx="86760" cy="907920"/>
          </a:xfrm>
          <a:prstGeom prst="rect">
            <a:avLst/>
          </a:prstGeom>
          <a:gradFill rotWithShape="0">
            <a:gsLst>
              <a:gs pos="0">
                <a:srgbClr val="bfd4fe">
                  <a:alpha val="0"/>
                </a:srgbClr>
              </a:gs>
              <a:gs pos="100000">
                <a:srgbClr val="e5efff"/>
              </a:gs>
            </a:gsLst>
            <a:lin ang="16200000"/>
          </a:gradFill>
          <a:ln w="9360">
            <a:noFill/>
          </a:ln>
          <a:effectLst>
            <a:outerShdw dir="5400000" dist="2304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53" name="CustomShape 6"/>
          <p:cNvSpPr/>
          <p:nvPr/>
        </p:nvSpPr>
        <p:spPr>
          <a:xfrm>
            <a:off x="2305800" y="99360"/>
            <a:ext cx="45000" cy="709200"/>
          </a:xfrm>
          <a:prstGeom prst="rect">
            <a:avLst/>
          </a:prstGeom>
          <a:solidFill>
            <a:srgbClr val="ef435a">
              <a:alpha val="57000"/>
            </a:srgbClr>
          </a:solidFill>
          <a:ln w="9360">
            <a:noFill/>
          </a:ln>
          <a:effectLst>
            <a:outerShdw dir="5400000" dist="2304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54" name="PlaceHolder 7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1800" spc="-1" strike="noStrike">
                <a:latin typeface="XO Oriel"/>
              </a:rPr>
              <a:t>Для правки текста заглавия щёлкните мышью</a:t>
            </a:r>
            <a:endParaRPr b="0" lang="ru-RU" sz="1800" spc="-1" strike="noStrike">
              <a:latin typeface="XO Oriel"/>
            </a:endParaRPr>
          </a:p>
        </p:txBody>
      </p:sp>
      <p:sp>
        <p:nvSpPr>
          <p:cNvPr id="55" name="PlaceHolder 8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XO Oriel"/>
              </a:rPr>
              <a:t>Для правки структуры щёлкните мышью</a:t>
            </a:r>
            <a:endParaRPr b="0" lang="ru-RU" sz="1800" spc="-1" strike="noStrike">
              <a:latin typeface="XO Oriel"/>
            </a:endParaRPr>
          </a:p>
          <a:p>
            <a:pPr lvl="1" marL="864000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XO Oriel"/>
              </a:rPr>
              <a:t>Второй уровень структуры</a:t>
            </a:r>
            <a:endParaRPr b="0" lang="ru-RU" sz="1800" spc="-1" strike="noStrike">
              <a:latin typeface="XO Oriel"/>
            </a:endParaRPr>
          </a:p>
          <a:p>
            <a:pPr lvl="2" marL="1296000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XO Oriel"/>
              </a:rPr>
              <a:t>Третий уровень структуры</a:t>
            </a:r>
            <a:endParaRPr b="0" lang="ru-RU" sz="1800" spc="-1" strike="noStrike">
              <a:latin typeface="XO Oriel"/>
            </a:endParaRPr>
          </a:p>
          <a:p>
            <a:pPr lvl="3" marL="1728000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XO Oriel"/>
              </a:rPr>
              <a:t>Четвёртый уровень структуры</a:t>
            </a:r>
            <a:endParaRPr b="0" lang="ru-RU" sz="1800" spc="-1" strike="noStrike">
              <a:latin typeface="XO Oriel"/>
            </a:endParaRPr>
          </a:p>
          <a:p>
            <a:pPr lvl="4" marL="2160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XO Oriel"/>
              </a:rPr>
              <a:t>Пятый уровень структуры</a:t>
            </a:r>
            <a:endParaRPr b="0" lang="ru-RU" sz="1800" spc="-1" strike="noStrike">
              <a:latin typeface="XO Oriel"/>
            </a:endParaRPr>
          </a:p>
          <a:p>
            <a:pPr lvl="5" marL="2592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XO Oriel"/>
              </a:rPr>
              <a:t>Шестой уровень структуры</a:t>
            </a:r>
            <a:endParaRPr b="0" lang="ru-RU" sz="1800" spc="-1" strike="noStrike">
              <a:latin typeface="XO Oriel"/>
            </a:endParaRPr>
          </a:p>
          <a:p>
            <a:pPr lvl="6" marL="3024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XO Oriel"/>
              </a:rPr>
              <a:t>Седьмой уровень структуры</a:t>
            </a:r>
            <a:endParaRPr b="0" lang="ru-RU" sz="1800" spc="-1" strike="noStrike">
              <a:latin typeface="XO Oriel"/>
            </a:endParaRPr>
          </a:p>
        </p:txBody>
      </p:sp>
      <p:sp>
        <p:nvSpPr>
          <p:cNvPr id="56" name="PlaceHolder 9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XO Oriel"/>
              </a:rPr>
              <a:t>Для правки структуры щёлкните мышью</a:t>
            </a:r>
            <a:endParaRPr b="0" lang="ru-RU" sz="1800" spc="-1" strike="noStrike">
              <a:latin typeface="XO Oriel"/>
            </a:endParaRPr>
          </a:p>
          <a:p>
            <a:pPr lvl="1" marL="864000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XO Oriel"/>
              </a:rPr>
              <a:t>Второй уровень структуры</a:t>
            </a:r>
            <a:endParaRPr b="0" lang="ru-RU" sz="1800" spc="-1" strike="noStrike">
              <a:latin typeface="XO Oriel"/>
            </a:endParaRPr>
          </a:p>
          <a:p>
            <a:pPr lvl="2" marL="1296000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XO Oriel"/>
              </a:rPr>
              <a:t>Третий уровень структуры</a:t>
            </a:r>
            <a:endParaRPr b="0" lang="ru-RU" sz="1800" spc="-1" strike="noStrike">
              <a:latin typeface="XO Oriel"/>
            </a:endParaRPr>
          </a:p>
          <a:p>
            <a:pPr lvl="3" marL="1728000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XO Oriel"/>
              </a:rPr>
              <a:t>Четвёртый уровень структуры</a:t>
            </a:r>
            <a:endParaRPr b="0" lang="ru-RU" sz="1800" spc="-1" strike="noStrike">
              <a:latin typeface="XO Oriel"/>
            </a:endParaRPr>
          </a:p>
          <a:p>
            <a:pPr lvl="4" marL="2160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XO Oriel"/>
              </a:rPr>
              <a:t>Пятый уровень структуры</a:t>
            </a:r>
            <a:endParaRPr b="0" lang="ru-RU" sz="1800" spc="-1" strike="noStrike">
              <a:latin typeface="XO Oriel"/>
            </a:endParaRPr>
          </a:p>
          <a:p>
            <a:pPr lvl="5" marL="2592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XO Oriel"/>
              </a:rPr>
              <a:t>Шестой уровень структуры</a:t>
            </a:r>
            <a:endParaRPr b="0" lang="ru-RU" sz="1800" spc="-1" strike="noStrike">
              <a:latin typeface="XO Oriel"/>
            </a:endParaRPr>
          </a:p>
          <a:p>
            <a:pPr lvl="6" marL="3024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XO Oriel"/>
              </a:rPr>
              <a:t>Седьмой уровень структуры</a:t>
            </a:r>
            <a:endParaRPr b="0" lang="ru-RU" sz="1800" spc="-1" strike="noStrike">
              <a:latin typeface="XO Orie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0" y="5760"/>
            <a:ext cx="12191400" cy="6851520"/>
          </a:xfrm>
          <a:prstGeom prst="rect">
            <a:avLst/>
          </a:prstGeom>
          <a:solidFill>
            <a:srgbClr val="f2f2f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4" name="CustomShape 2"/>
          <p:cNvSpPr/>
          <p:nvPr/>
        </p:nvSpPr>
        <p:spPr>
          <a:xfrm>
            <a:off x="2351520" y="0"/>
            <a:ext cx="9839520" cy="907920"/>
          </a:xfrm>
          <a:prstGeom prst="rect">
            <a:avLst/>
          </a:prstGeom>
          <a:solidFill>
            <a:srgbClr val="fcfcfc"/>
          </a:solidFill>
          <a:ln w="9360">
            <a:noFill/>
          </a:ln>
          <a:effectLst>
            <a:outerShdw dir="5400000" dist="2304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95" name="Рисунок 12" descr=""/>
          <p:cNvPicPr/>
          <p:nvPr/>
        </p:nvPicPr>
        <p:blipFill>
          <a:blip r:embed="rId2"/>
          <a:srcRect l="0" t="0" r="50172" b="0"/>
          <a:stretch/>
        </p:blipFill>
        <p:spPr>
          <a:xfrm flipH="1">
            <a:off x="2352600" y="137520"/>
            <a:ext cx="326880" cy="632880"/>
          </a:xfrm>
          <a:prstGeom prst="rect">
            <a:avLst/>
          </a:prstGeom>
          <a:ln>
            <a:noFill/>
          </a:ln>
        </p:spPr>
      </p:pic>
      <p:pic>
        <p:nvPicPr>
          <p:cNvPr id="96" name="Picture 8" descr=""/>
          <p:cNvPicPr/>
          <p:nvPr/>
        </p:nvPicPr>
        <p:blipFill>
          <a:blip r:embed="rId3"/>
          <a:srcRect l="0" t="0" r="0" b="16082"/>
          <a:stretch/>
        </p:blipFill>
        <p:spPr>
          <a:xfrm>
            <a:off x="-3960" y="0"/>
            <a:ext cx="2355120" cy="907920"/>
          </a:xfrm>
          <a:prstGeom prst="rect">
            <a:avLst/>
          </a:prstGeom>
          <a:ln>
            <a:noFill/>
          </a:ln>
        </p:spPr>
      </p:pic>
      <p:sp>
        <p:nvSpPr>
          <p:cNvPr id="97" name="CustomShape 3"/>
          <p:cNvSpPr/>
          <p:nvPr/>
        </p:nvSpPr>
        <p:spPr>
          <a:xfrm>
            <a:off x="11568600" y="234720"/>
            <a:ext cx="442080" cy="43848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D85850A9-3470-477C-86AE-452DEF9298BB}" type="slidenum">
              <a:rPr b="1" lang="ru-RU" sz="1100" spc="-1" strike="noStrike">
                <a:solidFill>
                  <a:srgbClr val="57565a"/>
                </a:solidFill>
                <a:latin typeface="Roboto Condensed"/>
                <a:ea typeface="Roboto Condensed"/>
              </a:rPr>
              <a:t>&lt;номер&gt;</a:t>
            </a:fld>
            <a:endParaRPr b="0" lang="ru-RU" sz="1100" spc="-1" strike="noStrike">
              <a:latin typeface="XO Oriel"/>
            </a:endParaRPr>
          </a:p>
        </p:txBody>
      </p:sp>
      <p:sp>
        <p:nvSpPr>
          <p:cNvPr id="98" name="CustomShape 4"/>
          <p:cNvSpPr/>
          <p:nvPr/>
        </p:nvSpPr>
        <p:spPr>
          <a:xfrm>
            <a:off x="319320" y="61920"/>
            <a:ext cx="1805400" cy="7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>
              <a:lnSpc>
                <a:spcPct val="100000"/>
              </a:lnSpc>
            </a:pPr>
            <a:r>
              <a:rPr b="1" lang="ru-RU" sz="1200" spc="-15" strike="noStrike">
                <a:solidFill>
                  <a:srgbClr val="ffffff"/>
                </a:solidFill>
                <a:latin typeface="Roboto Condensed"/>
                <a:ea typeface="DejaVu Sans"/>
              </a:rPr>
              <a:t>КОНЦЕПЦИЯ ЕДИНОГО</a:t>
            </a:r>
            <a:endParaRPr b="0" lang="ru-RU" sz="12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1" lang="ru-RU" sz="1200" spc="-15" strike="noStrike">
                <a:solidFill>
                  <a:srgbClr val="ffffff"/>
                </a:solidFill>
                <a:latin typeface="Roboto Condensed"/>
                <a:ea typeface="DejaVu Sans"/>
              </a:rPr>
              <a:t>НАЛОГОВОГО СЧЕТА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99" name="CustomShape 5"/>
          <p:cNvSpPr/>
          <p:nvPr/>
        </p:nvSpPr>
        <p:spPr>
          <a:xfrm>
            <a:off x="-3960" y="0"/>
            <a:ext cx="86760" cy="907920"/>
          </a:xfrm>
          <a:prstGeom prst="rect">
            <a:avLst/>
          </a:prstGeom>
          <a:gradFill rotWithShape="0">
            <a:gsLst>
              <a:gs pos="0">
                <a:srgbClr val="bfd4fe">
                  <a:alpha val="0"/>
                </a:srgbClr>
              </a:gs>
              <a:gs pos="100000">
                <a:srgbClr val="e5efff"/>
              </a:gs>
            </a:gsLst>
            <a:lin ang="16200000"/>
          </a:gradFill>
          <a:ln w="9360">
            <a:noFill/>
          </a:ln>
          <a:effectLst>
            <a:outerShdw dir="5400000" dist="2304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00" name="CustomShape 6"/>
          <p:cNvSpPr/>
          <p:nvPr/>
        </p:nvSpPr>
        <p:spPr>
          <a:xfrm>
            <a:off x="2305800" y="99360"/>
            <a:ext cx="45000" cy="709200"/>
          </a:xfrm>
          <a:prstGeom prst="rect">
            <a:avLst/>
          </a:prstGeom>
          <a:solidFill>
            <a:srgbClr val="ef435a">
              <a:alpha val="57000"/>
            </a:srgbClr>
          </a:solidFill>
          <a:ln w="9360">
            <a:noFill/>
          </a:ln>
          <a:effectLst>
            <a:outerShdw dir="5400000" dist="2304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01" name="PlaceHolder 7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XO Oriel"/>
              </a:rPr>
              <a:t>Для правки текста заглавия щёлкните мышью</a:t>
            </a:r>
            <a:endParaRPr b="0" lang="ru-RU" sz="4400" spc="-1" strike="noStrike">
              <a:latin typeface="XO Oriel"/>
            </a:endParaRPr>
          </a:p>
        </p:txBody>
      </p:sp>
      <p:sp>
        <p:nvSpPr>
          <p:cNvPr id="102" name="PlaceHolder 8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XO Oriel"/>
              </a:rPr>
              <a:t>Для правки структуры щёлкните мышью</a:t>
            </a:r>
            <a:endParaRPr b="0" lang="ru-RU" sz="3200" spc="-1" strike="noStrike"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XO Oriel"/>
              </a:rPr>
              <a:t>Второй уровень структуры</a:t>
            </a:r>
            <a:endParaRPr b="0" lang="ru-RU" sz="2800" spc="-1" strike="noStrike"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XO Oriel"/>
              </a:rPr>
              <a:t>Третий уровень структуры</a:t>
            </a:r>
            <a:endParaRPr b="0" lang="ru-RU" sz="2400" spc="-1" strike="noStrike"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XO Oriel"/>
              </a:rPr>
              <a:t>Четвёртый уровень структуры</a:t>
            </a:r>
            <a:endParaRPr b="0" lang="ru-RU" sz="2000" spc="-1" strike="noStrike"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XO Oriel"/>
              </a:rPr>
              <a:t>Пятый уровень структуры</a:t>
            </a:r>
            <a:endParaRPr b="0" lang="ru-RU" sz="2000" spc="-1" strike="noStrike"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XO Oriel"/>
              </a:rPr>
              <a:t>Шестой уровень структуры</a:t>
            </a:r>
            <a:endParaRPr b="0" lang="ru-RU" sz="2000" spc="-1" strike="noStrike"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XO Oriel"/>
              </a:rPr>
              <a:t>Седьмой уровень структуры</a:t>
            </a:r>
            <a:endParaRPr b="0" lang="ru-RU" sz="2000" spc="-1" strike="noStrike">
              <a:latin typeface="XO Orie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9.wmf"/><Relationship Id="rId2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0.wmf"/><Relationship Id="rId2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6.wmf"/><Relationship Id="rId2" Type="http://schemas.openxmlformats.org/officeDocument/2006/relationships/image" Target="../media/image27.wmf"/><Relationship Id="rId3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2809800" y="0"/>
            <a:ext cx="9381600" cy="907920"/>
          </a:xfrm>
          <a:prstGeom prst="rect">
            <a:avLst/>
          </a:prstGeom>
          <a:solidFill>
            <a:srgbClr val="fcfcfc"/>
          </a:solidFill>
          <a:ln w="9360">
            <a:noFill/>
          </a:ln>
          <a:effectLst>
            <a:outerShdw dir="5400000" dist="2304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46" name="CustomShape 2"/>
          <p:cNvSpPr/>
          <p:nvPr/>
        </p:nvSpPr>
        <p:spPr>
          <a:xfrm>
            <a:off x="2809800" y="0"/>
            <a:ext cx="8830080" cy="90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algn="just">
              <a:lnSpc>
                <a:spcPct val="100000"/>
              </a:lnSpc>
              <a:spcBef>
                <a:spcPts val="320"/>
              </a:spcBef>
            </a:pPr>
            <a:r>
              <a:rPr b="1" lang="ru-RU" sz="1600" spc="-15" strike="noStrike">
                <a:solidFill>
                  <a:srgbClr val="57565a"/>
                </a:solidFill>
                <a:latin typeface="Arial"/>
                <a:ea typeface="DejaVu Sans"/>
              </a:rPr>
              <a:t>    </a:t>
            </a:r>
            <a:r>
              <a:rPr b="1" lang="ru-RU" sz="1600" spc="-15" strike="noStrike">
                <a:solidFill>
                  <a:srgbClr val="57565a"/>
                </a:solidFill>
                <a:latin typeface="Arial"/>
                <a:ea typeface="DejaVu Sans"/>
              </a:rPr>
              <a:t>Цифровая экосистема ФНС России</a:t>
            </a:r>
            <a:endParaRPr b="0" lang="ru-RU" sz="1600" spc="-1" strike="noStrike">
              <a:latin typeface="XO Oriel"/>
            </a:endParaRPr>
          </a:p>
        </p:txBody>
      </p:sp>
      <p:pic>
        <p:nvPicPr>
          <p:cNvPr id="147" name="Picture 2" descr="C:\Users\internet\Desktop\Без имени.jpg"/>
          <p:cNvPicPr/>
          <p:nvPr/>
        </p:nvPicPr>
        <p:blipFill>
          <a:blip r:embed="rId1"/>
          <a:stretch/>
        </p:blipFill>
        <p:spPr>
          <a:xfrm>
            <a:off x="533880" y="980640"/>
            <a:ext cx="10841760" cy="5292000"/>
          </a:xfrm>
          <a:prstGeom prst="rect">
            <a:avLst/>
          </a:prstGeom>
          <a:ln>
            <a:noFill/>
          </a:ln>
        </p:spPr>
      </p:pic>
      <p:sp>
        <p:nvSpPr>
          <p:cNvPr id="148" name="CustomShape 3"/>
          <p:cNvSpPr/>
          <p:nvPr/>
        </p:nvSpPr>
        <p:spPr>
          <a:xfrm>
            <a:off x="2217960" y="5328000"/>
            <a:ext cx="7933680" cy="64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ffffff"/>
                </a:solidFill>
                <a:latin typeface="Arial"/>
              </a:rPr>
              <a:t>Софронова Светлана Леонидовна</a:t>
            </a:r>
            <a:endParaRPr b="0" lang="ru-RU" sz="2400" spc="-1" strike="noStrike">
              <a:latin typeface="XO Oriel"/>
            </a:endParaRPr>
          </a:p>
        </p:txBody>
      </p:sp>
    </p:spTree>
  </p:cSld>
  <p:transition spd="med">
    <p:pull dir="l"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/>
          <p:cNvSpPr/>
          <p:nvPr/>
        </p:nvSpPr>
        <p:spPr>
          <a:xfrm>
            <a:off x="4104000" y="312480"/>
            <a:ext cx="10943640" cy="76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1720" rIns="81720" tIns="40680" bIns="40680" anchor="ctr">
            <a:noAutofit/>
          </a:bodyPr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rgbClr val="005aa9"/>
                </a:solidFill>
                <a:latin typeface="Arial"/>
              </a:rPr>
              <a:t>Сальдо ЕНС</a:t>
            </a:r>
            <a:endParaRPr b="0" lang="ru-RU" sz="3600" spc="-1" strike="noStrike">
              <a:latin typeface="XO Oriel"/>
            </a:endParaRPr>
          </a:p>
        </p:txBody>
      </p:sp>
      <p:sp>
        <p:nvSpPr>
          <p:cNvPr id="255" name="CustomShape 2"/>
          <p:cNvSpPr/>
          <p:nvPr/>
        </p:nvSpPr>
        <p:spPr>
          <a:xfrm>
            <a:off x="11203560" y="5864760"/>
            <a:ext cx="672120" cy="682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1720" rIns="81720" tIns="40680" bIns="40680" anchor="ctr">
            <a:noAutofit/>
          </a:bodyPr>
          <a:p>
            <a:pPr algn="ctr">
              <a:lnSpc>
                <a:spcPts val="1879"/>
              </a:lnSpc>
            </a:pPr>
            <a:fld id="{1301194F-893D-4C36-B201-E1BBEE604B03}" type="slidenum">
              <a:rPr b="0" lang="ru-RU" sz="2100" spc="-1" strike="noStrike">
                <a:solidFill>
                  <a:srgbClr val="ffffff"/>
                </a:solidFill>
                <a:latin typeface="Calibri"/>
              </a:rPr>
              <a:t>&lt;номер&gt;</a:t>
            </a:fld>
            <a:endParaRPr b="0" lang="ru-RU" sz="2100" spc="-1" strike="noStrike">
              <a:latin typeface="XO Oriel"/>
            </a:endParaRPr>
          </a:p>
        </p:txBody>
      </p:sp>
      <p:sp>
        <p:nvSpPr>
          <p:cNvPr id="256" name="CustomShape 3"/>
          <p:cNvSpPr/>
          <p:nvPr/>
        </p:nvSpPr>
        <p:spPr>
          <a:xfrm>
            <a:off x="2351520" y="1220400"/>
            <a:ext cx="7008120" cy="1919520"/>
          </a:xfrm>
          <a:prstGeom prst="ellipse">
            <a:avLst/>
          </a:prstGeom>
          <a:gradFill rotWithShape="0">
            <a:gsLst>
              <a:gs pos="0">
                <a:srgbClr val="ffded0"/>
              </a:gs>
              <a:gs pos="100000">
                <a:srgbClr val="fff1ec"/>
              </a:gs>
            </a:gsLst>
            <a:lin ang="16200000"/>
          </a:gradFill>
          <a:ln>
            <a:noFill/>
          </a:ln>
          <a:effectLst>
            <a:outerShdw dir="5400000" dist="2304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2a6099"/>
                </a:solidFill>
                <a:latin typeface="Arial"/>
                <a:ea typeface="DejaVu Sans"/>
              </a:rPr>
              <a:t>Сальдо ЕНС – разница между общей сумой денежных средств, перечисленных в качестве ЕНП, и суммой совокупной обязанности</a:t>
            </a:r>
            <a:endParaRPr b="1" lang="ru-RU" sz="1600" spc="-1" strike="noStrike">
              <a:solidFill>
                <a:srgbClr val="2a6099"/>
              </a:solidFill>
              <a:latin typeface="XO Oriel"/>
            </a:endParaRPr>
          </a:p>
        </p:txBody>
      </p:sp>
      <p:sp>
        <p:nvSpPr>
          <p:cNvPr id="257" name="CustomShape 4"/>
          <p:cNvSpPr/>
          <p:nvPr/>
        </p:nvSpPr>
        <p:spPr>
          <a:xfrm>
            <a:off x="264600" y="3024000"/>
            <a:ext cx="3407040" cy="3527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fd4fe"/>
              </a:gs>
              <a:gs pos="100000">
                <a:srgbClr val="e5efff"/>
              </a:gs>
            </a:gsLst>
            <a:lin ang="16200000"/>
          </a:gradFill>
          <a:ln w="9360">
            <a:solidFill>
              <a:srgbClr val="4a7ebb"/>
            </a:solidFill>
            <a:round/>
          </a:ln>
          <a:effectLst>
            <a:outerShdw dir="5400000" dist="2016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0000"/>
                </a:solidFill>
                <a:latin typeface="Arial"/>
                <a:ea typeface="DejaVu Sans"/>
              </a:rPr>
              <a:t>Отрицательное сальдо ЕНС 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(</a:t>
            </a:r>
            <a:r>
              <a:rPr b="0" lang="ru-RU" sz="1800" spc="-1" strike="noStrike">
                <a:solidFill>
                  <a:srgbClr val="2a6099"/>
                </a:solidFill>
                <a:latin typeface="Arial"/>
                <a:ea typeface="DejaVu Sans"/>
              </a:rPr>
              <a:t>задолженность): общая сумма денежных средств, перечисленных и (или) признаваемых в качестве ЕНП, меньше денежного выражения совокупной обязанности,</a:t>
            </a: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2a6099"/>
                </a:solidFill>
                <a:latin typeface="Arial"/>
                <a:ea typeface="DejaVu Sans"/>
              </a:rPr>
              <a:t>Пени = отрицательное сальдо Х ставка рефинансирования ЦБ Х дни</a:t>
            </a:r>
            <a:endParaRPr b="0" lang="ru-RU" sz="1300" spc="-1" strike="noStrike">
              <a:latin typeface="XO Oriel"/>
            </a:endParaRPr>
          </a:p>
        </p:txBody>
      </p:sp>
      <p:sp>
        <p:nvSpPr>
          <p:cNvPr id="258" name="CustomShape 5"/>
          <p:cNvSpPr/>
          <p:nvPr/>
        </p:nvSpPr>
        <p:spPr>
          <a:xfrm>
            <a:off x="7992000" y="3672000"/>
            <a:ext cx="3599640" cy="2879640"/>
          </a:xfrm>
          <a:prstGeom prst="rect">
            <a:avLst/>
          </a:prstGeom>
          <a:gradFill rotWithShape="0">
            <a:gsLst>
              <a:gs pos="0">
                <a:srgbClr val="bfd4fe"/>
              </a:gs>
              <a:gs pos="100000">
                <a:srgbClr val="e5efff"/>
              </a:gs>
            </a:gsLst>
            <a:lin ang="16200000"/>
          </a:gradFill>
          <a:ln w="9360">
            <a:solidFill>
              <a:srgbClr val="4a7ebb"/>
            </a:solidFill>
            <a:round/>
          </a:ln>
          <a:effectLst>
            <a:outerShdw dir="5400000" dist="2016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40680" bIns="40680" anchor="ctr">
            <a:noAutofit/>
          </a:bodyPr>
          <a:p>
            <a:pPr marL="216000">
              <a:lnSpc>
                <a:spcPct val="100000"/>
              </a:lnSpc>
            </a:pPr>
            <a:r>
              <a:rPr b="1" lang="ru-RU" sz="1800" spc="-1" strike="noStrike">
                <a:solidFill>
                  <a:srgbClr val="ff0000"/>
                </a:solidFill>
                <a:latin typeface="Arial"/>
              </a:rPr>
              <a:t>Положительное сальдо ЕНС </a:t>
            </a:r>
            <a:r>
              <a:rPr b="0" lang="ru-RU" sz="1800" spc="-1" strike="noStrike">
                <a:solidFill>
                  <a:srgbClr val="2a6099"/>
                </a:solidFill>
                <a:latin typeface="Arial"/>
              </a:rPr>
              <a:t>(«переплата»):</a:t>
            </a:r>
            <a:r>
              <a:rPr b="1" lang="ru-RU" sz="1800" spc="-1" strike="noStrike">
                <a:solidFill>
                  <a:srgbClr val="2a6099"/>
                </a:solidFill>
                <a:latin typeface="Arial"/>
              </a:rPr>
              <a:t> </a:t>
            </a:r>
            <a:r>
              <a:rPr b="0" lang="ru-RU" sz="1800" spc="-1" strike="noStrike">
                <a:solidFill>
                  <a:srgbClr val="2a6099"/>
                </a:solidFill>
                <a:latin typeface="Arial"/>
              </a:rPr>
              <a:t>общая сумма денежных средств, перечисленных и (или) признаваемых в качестве ЕНП, больше денежного выражения совокупной обязанности</a:t>
            </a:r>
            <a:endParaRPr b="0" lang="ru-RU" sz="1800" spc="-1" strike="noStrike">
              <a:latin typeface="XO Oriel"/>
            </a:endParaRPr>
          </a:p>
        </p:txBody>
      </p:sp>
      <p:sp>
        <p:nvSpPr>
          <p:cNvPr id="259" name="CustomShape 6"/>
          <p:cNvSpPr/>
          <p:nvPr/>
        </p:nvSpPr>
        <p:spPr>
          <a:xfrm>
            <a:off x="4320000" y="3744000"/>
            <a:ext cx="3166920" cy="2807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fd4fe"/>
              </a:gs>
              <a:gs pos="100000">
                <a:srgbClr val="e5efff"/>
              </a:gs>
            </a:gsLst>
            <a:lin ang="16200000"/>
          </a:gradFill>
          <a:ln w="9360">
            <a:solidFill>
              <a:srgbClr val="4a7ebb"/>
            </a:solidFill>
            <a:round/>
          </a:ln>
          <a:effectLst>
            <a:outerShdw dir="5400000" dist="2016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ff0000"/>
                </a:solidFill>
                <a:latin typeface="Arial"/>
                <a:ea typeface="DejaVu Sans"/>
              </a:rPr>
              <a:t>Нулевое сальдо ЕНС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: </a:t>
            </a:r>
            <a:r>
              <a:rPr b="0" lang="ru-RU" sz="1800" spc="-1" strike="noStrike">
                <a:solidFill>
                  <a:srgbClr val="2a6099"/>
                </a:solidFill>
                <a:latin typeface="Arial"/>
                <a:ea typeface="DejaVu Sans"/>
              </a:rPr>
              <a:t>общая сумма денежных средств, перечисленных и (или) признаваемых в качестве ЕНП, равна денежному выражению совокупной обязанности</a:t>
            </a:r>
            <a:endParaRPr b="0" lang="ru-RU" sz="1800" spc="-1" strike="noStrike">
              <a:latin typeface="XO Orie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CustomShape 1"/>
          <p:cNvSpPr/>
          <p:nvPr/>
        </p:nvSpPr>
        <p:spPr>
          <a:xfrm>
            <a:off x="3024000" y="164520"/>
            <a:ext cx="7882920" cy="83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1720" rIns="81720" tIns="40680" bIns="4068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600" spc="-1" strike="noStrike">
                <a:solidFill>
                  <a:srgbClr val="0070c0"/>
                </a:solidFill>
                <a:latin typeface="Times New Roman"/>
              </a:rPr>
              <a:t>Требование</a:t>
            </a:r>
            <a:r>
              <a:rPr b="1" lang="ru-RU" sz="2600" spc="-1" strike="noStrike">
                <a:solidFill>
                  <a:srgbClr val="005aa9"/>
                </a:solidFill>
                <a:latin typeface="Times New Roman"/>
              </a:rPr>
              <a:t> об уплате задолженности</a:t>
            </a:r>
            <a:endParaRPr b="0" lang="ru-RU" sz="2600" spc="-1" strike="noStrike">
              <a:latin typeface="XO Oriel"/>
            </a:endParaRPr>
          </a:p>
        </p:txBody>
      </p:sp>
      <p:sp>
        <p:nvSpPr>
          <p:cNvPr id="261" name="CustomShape 2"/>
          <p:cNvSpPr/>
          <p:nvPr/>
        </p:nvSpPr>
        <p:spPr>
          <a:xfrm>
            <a:off x="11203560" y="5864760"/>
            <a:ext cx="672120" cy="682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1720" rIns="81720" tIns="40680" bIns="40680" anchor="ctr">
            <a:noAutofit/>
          </a:bodyPr>
          <a:p>
            <a:pPr algn="ctr">
              <a:lnSpc>
                <a:spcPts val="1879"/>
              </a:lnSpc>
            </a:pPr>
            <a:r>
              <a:rPr b="0" lang="ru-RU" sz="2100" spc="-1" strike="noStrike">
                <a:solidFill>
                  <a:srgbClr val="ffffff"/>
                </a:solidFill>
                <a:latin typeface="Calibri"/>
              </a:rPr>
              <a:t>2</a:t>
            </a:r>
            <a:endParaRPr b="0" lang="ru-RU" sz="2100" spc="-1" strike="noStrike">
              <a:latin typeface="XO Oriel"/>
            </a:endParaRPr>
          </a:p>
        </p:txBody>
      </p:sp>
      <p:sp>
        <p:nvSpPr>
          <p:cNvPr id="262" name="CustomShape 3"/>
          <p:cNvSpPr/>
          <p:nvPr/>
        </p:nvSpPr>
        <p:spPr>
          <a:xfrm>
            <a:off x="430920" y="1220400"/>
            <a:ext cx="9120960" cy="9831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fd4fe"/>
              </a:gs>
              <a:gs pos="100000">
                <a:srgbClr val="e5efff"/>
              </a:gs>
            </a:gsLst>
            <a:lin ang="16200000"/>
          </a:gradFill>
          <a:ln w="9360">
            <a:solidFill>
              <a:srgbClr val="4a7ebb"/>
            </a:solidFill>
            <a:round/>
          </a:ln>
          <a:effectLst>
            <a:outerShdw dir="5400000" dist="2016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Требование об уплате задолженности должно быть исполнено в течение </a:t>
            </a:r>
            <a:r>
              <a:rPr b="0" lang="ru-RU" sz="16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восьми дней </a:t>
            </a:r>
            <a:r>
              <a:rPr b="0" lang="ru-RU" sz="16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с даты получения указанного требования, если более продолжительный период времени для уплаты задолженности не указан в этом требовании</a:t>
            </a:r>
            <a:endParaRPr b="0" lang="ru-RU" sz="1600" spc="-1" strike="noStrike">
              <a:latin typeface="XO Oriel"/>
            </a:endParaRPr>
          </a:p>
        </p:txBody>
      </p:sp>
      <p:sp>
        <p:nvSpPr>
          <p:cNvPr id="263" name="CustomShape 4"/>
          <p:cNvSpPr/>
          <p:nvPr/>
        </p:nvSpPr>
        <p:spPr>
          <a:xfrm>
            <a:off x="9248040" y="356400"/>
            <a:ext cx="2783520" cy="105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rmAutofit/>
          </a:bodyPr>
          <a:p>
            <a:pPr algn="just">
              <a:lnSpc>
                <a:spcPct val="100000"/>
              </a:lnSpc>
            </a:pPr>
            <a:endParaRPr b="0" lang="ru-RU" sz="1800" spc="-1" strike="noStrike">
              <a:latin typeface="XO Orie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XO Oriel"/>
            </a:endParaRPr>
          </a:p>
          <a:p>
            <a:pPr algn="just">
              <a:lnSpc>
                <a:spcPct val="100000"/>
              </a:lnSpc>
            </a:pPr>
            <a:r>
              <a:rPr b="1" lang="ru-RU" sz="1400" spc="-1" strike="noStrike">
                <a:solidFill>
                  <a:srgbClr val="005aa9"/>
                </a:solidFill>
                <a:latin typeface="Times New Roman"/>
                <a:ea typeface="DejaVu Sans"/>
              </a:rPr>
              <a:t>Статья 69,70  НК РФ</a:t>
            </a:r>
            <a:endParaRPr b="0" lang="ru-RU" sz="1400" spc="-1" strike="noStrike">
              <a:latin typeface="XO Oriel"/>
            </a:endParaRPr>
          </a:p>
          <a:p>
            <a:pPr algn="ctr">
              <a:lnSpc>
                <a:spcPct val="100000"/>
              </a:lnSpc>
            </a:pPr>
            <a:endParaRPr b="0" lang="ru-RU" sz="1400" spc="-1" strike="noStrike">
              <a:latin typeface="XO Oriel"/>
            </a:endParaRPr>
          </a:p>
        </p:txBody>
      </p:sp>
      <p:sp>
        <p:nvSpPr>
          <p:cNvPr id="264" name="CustomShape 5"/>
          <p:cNvSpPr/>
          <p:nvPr/>
        </p:nvSpPr>
        <p:spPr>
          <a:xfrm>
            <a:off x="551880" y="2256480"/>
            <a:ext cx="4703760" cy="13431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ded0"/>
              </a:gs>
              <a:gs pos="100000">
                <a:srgbClr val="fff1ec"/>
              </a:gs>
            </a:gsLst>
            <a:lin ang="16200000"/>
          </a:gradFill>
          <a:ln w="9360">
            <a:solidFill>
              <a:srgbClr val="f59240"/>
            </a:solidFill>
            <a:round/>
          </a:ln>
          <a:effectLst>
            <a:outerShdw dir="5400000" dist="2016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Исполнением требования об уплате задолженности признаётся уплата (перечисление) суммы задолженности в размере отрицательного сальдо на дату исполнения</a:t>
            </a:r>
            <a:endParaRPr b="0" lang="ru-RU" sz="1600" spc="-1" strike="noStrike">
              <a:latin typeface="XO Oriel"/>
            </a:endParaRPr>
          </a:p>
        </p:txBody>
      </p:sp>
      <p:sp>
        <p:nvSpPr>
          <p:cNvPr id="265" name="CustomShape 6"/>
          <p:cNvSpPr/>
          <p:nvPr/>
        </p:nvSpPr>
        <p:spPr>
          <a:xfrm rot="5400000">
            <a:off x="2665440" y="3623040"/>
            <a:ext cx="237600" cy="3351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79646"/>
          </a:solidFill>
          <a:ln w="25560">
            <a:solidFill>
              <a:srgbClr val="b66e33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6" name="CustomShape 7"/>
          <p:cNvSpPr/>
          <p:nvPr/>
        </p:nvSpPr>
        <p:spPr>
          <a:xfrm>
            <a:off x="144000" y="4095360"/>
            <a:ext cx="5975640" cy="80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rmAutofit/>
          </a:bodyPr>
          <a:p>
            <a:pPr algn="ctr">
              <a:lnSpc>
                <a:spcPct val="100000"/>
              </a:lnSpc>
            </a:pPr>
            <a:r>
              <a:rPr b="1" i="1" lang="ru-RU" sz="16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Требование, направленное при отрицательном  сальдо ЕНС считается не исполненным  до формирования положительного сальдо ЕНС</a:t>
            </a:r>
            <a:endParaRPr b="0" lang="ru-RU" sz="1600" spc="-1" strike="noStrike">
              <a:latin typeface="XO Oriel"/>
            </a:endParaRPr>
          </a:p>
        </p:txBody>
      </p:sp>
      <p:pic>
        <p:nvPicPr>
          <p:cNvPr id="267" name="" descr=""/>
          <p:cNvPicPr/>
          <p:nvPr/>
        </p:nvPicPr>
        <p:blipFill>
          <a:blip r:embed="rId1"/>
          <a:stretch/>
        </p:blipFill>
        <p:spPr>
          <a:xfrm>
            <a:off x="5985000" y="2520000"/>
            <a:ext cx="6047640" cy="2735640"/>
          </a:xfrm>
          <a:prstGeom prst="rect">
            <a:avLst/>
          </a:prstGeom>
          <a:ln>
            <a:noFill/>
          </a:ln>
        </p:spPr>
      </p:pic>
      <p:sp>
        <p:nvSpPr>
          <p:cNvPr id="268" name="CustomShape 8"/>
          <p:cNvSpPr/>
          <p:nvPr/>
        </p:nvSpPr>
        <p:spPr>
          <a:xfrm>
            <a:off x="5760000" y="5616360"/>
            <a:ext cx="6408000" cy="719280"/>
          </a:xfrm>
          <a:prstGeom prst="roundRect">
            <a:avLst>
              <a:gd name="adj" fmla="val 16667"/>
            </a:avLst>
          </a:prstGeom>
          <a:solidFill>
            <a:srgbClr val="00b050">
              <a:alpha val="26000"/>
            </a:srgbClr>
          </a:solidFill>
          <a:ln w="25560">
            <a:solidFill>
              <a:srgbClr val="3a5f8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Положительное/нулевое сальдо ЕНС — требование исполнено</a:t>
            </a:r>
            <a:endParaRPr b="0" lang="ru-RU" sz="1600" spc="-1" strike="noStrike">
              <a:latin typeface="XO Oriel"/>
            </a:endParaRPr>
          </a:p>
        </p:txBody>
      </p:sp>
      <p:sp>
        <p:nvSpPr>
          <p:cNvPr id="269" name="CustomShape 9"/>
          <p:cNvSpPr/>
          <p:nvPr/>
        </p:nvSpPr>
        <p:spPr>
          <a:xfrm>
            <a:off x="9000000" y="5256000"/>
            <a:ext cx="297000" cy="28728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CustomShape 1"/>
          <p:cNvSpPr/>
          <p:nvPr/>
        </p:nvSpPr>
        <p:spPr>
          <a:xfrm>
            <a:off x="2736000" y="288000"/>
            <a:ext cx="10063800" cy="66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1720" rIns="81720" tIns="40680" bIns="40680" anchor="ctr">
            <a:no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5aa9"/>
                </a:solidFill>
                <a:latin typeface="Times New Roman"/>
              </a:rPr>
              <a:t>Взыскание задолженности за счёт денежных средств</a:t>
            </a:r>
            <a:endParaRPr b="0" lang="ru-RU" sz="2000" spc="-1" strike="noStrike">
              <a:latin typeface="XO Oriel"/>
            </a:endParaRPr>
          </a:p>
        </p:txBody>
      </p:sp>
      <p:sp>
        <p:nvSpPr>
          <p:cNvPr id="271" name="CustomShape 2"/>
          <p:cNvSpPr/>
          <p:nvPr/>
        </p:nvSpPr>
        <p:spPr>
          <a:xfrm>
            <a:off x="11203560" y="5864760"/>
            <a:ext cx="672120" cy="682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1720" rIns="81720" tIns="40680" bIns="40680" anchor="ctr">
            <a:noAutofit/>
          </a:bodyPr>
          <a:p>
            <a:pPr algn="ctr">
              <a:lnSpc>
                <a:spcPts val="1879"/>
              </a:lnSpc>
            </a:pPr>
            <a:r>
              <a:rPr b="0" lang="ru-RU" sz="2100" spc="-1" strike="noStrike">
                <a:solidFill>
                  <a:srgbClr val="ffffff"/>
                </a:solidFill>
                <a:latin typeface="Calibri"/>
              </a:rPr>
              <a:t>4</a:t>
            </a:r>
            <a:endParaRPr b="0" lang="ru-RU" sz="2100" spc="-1" strike="noStrike">
              <a:latin typeface="XO Oriel"/>
            </a:endParaRPr>
          </a:p>
        </p:txBody>
      </p:sp>
      <p:sp>
        <p:nvSpPr>
          <p:cNvPr id="272" name="CustomShape 3"/>
          <p:cNvSpPr/>
          <p:nvPr/>
        </p:nvSpPr>
        <p:spPr>
          <a:xfrm>
            <a:off x="527040" y="1316520"/>
            <a:ext cx="10559160" cy="11509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fd4fe"/>
              </a:gs>
              <a:gs pos="100000">
                <a:srgbClr val="e5efff"/>
              </a:gs>
            </a:gsLst>
            <a:lin ang="16200000"/>
          </a:gradFill>
          <a:ln w="9360">
            <a:solidFill>
              <a:srgbClr val="4a7ebb"/>
            </a:solidFill>
            <a:round/>
          </a:ln>
          <a:effectLst>
            <a:outerShdw dir="5400000" dist="2016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285840" indent="-285120" algn="just">
              <a:lnSpc>
                <a:spcPct val="100000"/>
              </a:lnSpc>
              <a:buClr>
                <a:srgbClr val="002060"/>
              </a:buClr>
              <a:buFont typeface="Wingdings" charset="2"/>
              <a:buChar char=""/>
            </a:pPr>
            <a:r>
              <a:rPr b="0" lang="ru-RU" sz="14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Взыскание задолженности производится по решению налогового органа посредством поручений налогового органа банкам</a:t>
            </a:r>
            <a:endParaRPr b="0" lang="ru-RU" sz="1400" spc="-1" strike="noStrike">
              <a:latin typeface="XO Oriel"/>
            </a:endParaRPr>
          </a:p>
        </p:txBody>
      </p:sp>
      <p:sp>
        <p:nvSpPr>
          <p:cNvPr id="273" name="CustomShape 4"/>
          <p:cNvSpPr/>
          <p:nvPr/>
        </p:nvSpPr>
        <p:spPr>
          <a:xfrm>
            <a:off x="526680" y="4005000"/>
            <a:ext cx="10560960" cy="8629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fd4fe"/>
              </a:gs>
              <a:gs pos="100000">
                <a:srgbClr val="e5efff"/>
              </a:gs>
            </a:gsLst>
            <a:lin ang="16200000"/>
          </a:gradFill>
          <a:ln w="9360">
            <a:solidFill>
              <a:srgbClr val="4a7ebb"/>
            </a:solidFill>
            <a:round/>
          </a:ln>
          <a:effectLst>
            <a:outerShdw dir="5400000" dist="2016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285840" indent="-285120" algn="just">
              <a:lnSpc>
                <a:spcPct val="100000"/>
              </a:lnSpc>
              <a:buClr>
                <a:srgbClr val="002060"/>
              </a:buClr>
              <a:buFont typeface="Wingdings" charset="2"/>
              <a:buChar char=""/>
            </a:pPr>
            <a:r>
              <a:rPr b="0" lang="ru-RU" sz="14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Изменение суммы задолженности в поручении налогового органа </a:t>
            </a:r>
            <a:r>
              <a:rPr b="0" lang="ru-RU" sz="14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не влечет изменений очередности платежей</a:t>
            </a:r>
            <a:r>
              <a:rPr b="0" lang="ru-RU" sz="14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, установленной гражданским законодательством Российской Федерации</a:t>
            </a:r>
            <a:endParaRPr b="0" lang="ru-RU" sz="1400" spc="-1" strike="noStrike">
              <a:latin typeface="XO Oriel"/>
            </a:endParaRPr>
          </a:p>
        </p:txBody>
      </p:sp>
      <p:sp>
        <p:nvSpPr>
          <p:cNvPr id="274" name="CustomShape 5"/>
          <p:cNvSpPr/>
          <p:nvPr/>
        </p:nvSpPr>
        <p:spPr>
          <a:xfrm>
            <a:off x="528120" y="4964760"/>
            <a:ext cx="10560960" cy="10551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fd4fe"/>
              </a:gs>
              <a:gs pos="100000">
                <a:srgbClr val="e5efff"/>
              </a:gs>
            </a:gsLst>
            <a:lin ang="16200000"/>
          </a:gradFill>
          <a:ln w="9360">
            <a:solidFill>
              <a:srgbClr val="4a7ebb"/>
            </a:solidFill>
            <a:round/>
          </a:ln>
          <a:effectLst>
            <a:outerShdw dir="5400000" dist="2016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285840" indent="-285120">
              <a:lnSpc>
                <a:spcPct val="100000"/>
              </a:lnSpc>
              <a:buClr>
                <a:srgbClr val="002060"/>
              </a:buClr>
              <a:buFont typeface="Wingdings" charset="2"/>
              <a:buChar char=""/>
            </a:pPr>
            <a:r>
              <a:rPr b="0" lang="ru-RU" sz="14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Поручение налогового органа на перечисление суммы задолженности со счетов налогоплательщика  </a:t>
            </a:r>
            <a:r>
              <a:rPr b="0" lang="ru-RU" sz="14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прекращает действие </a:t>
            </a:r>
            <a:r>
              <a:rPr b="0" lang="ru-RU" sz="14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с момента формирования </a:t>
            </a:r>
            <a:r>
              <a:rPr b="0" lang="ru-RU" sz="1400" spc="-1" strike="noStrike" u="sng">
                <a:solidFill>
                  <a:srgbClr val="002060"/>
                </a:solidFill>
                <a:uFillTx/>
                <a:latin typeface="Times New Roman"/>
                <a:ea typeface="DejaVu Sans"/>
              </a:rPr>
              <a:t>положительного либо нулевого сальдо</a:t>
            </a:r>
            <a:r>
              <a:rPr b="0" lang="ru-RU" sz="14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 ЕНС</a:t>
            </a:r>
            <a:endParaRPr b="0" lang="ru-RU" sz="1400" spc="-1" strike="noStrike">
              <a:latin typeface="XO Oriel"/>
            </a:endParaRPr>
          </a:p>
        </p:txBody>
      </p:sp>
      <p:sp>
        <p:nvSpPr>
          <p:cNvPr id="275" name="CustomShape 6"/>
          <p:cNvSpPr/>
          <p:nvPr/>
        </p:nvSpPr>
        <p:spPr>
          <a:xfrm>
            <a:off x="5328000" y="571320"/>
            <a:ext cx="6718680" cy="38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r">
              <a:lnSpc>
                <a:spcPct val="100000"/>
              </a:lnSpc>
            </a:pPr>
            <a:r>
              <a:rPr b="1" lang="ru-RU" sz="1400" spc="-1" strike="noStrike">
                <a:solidFill>
                  <a:srgbClr val="005aa9"/>
                </a:solidFill>
                <a:latin typeface="Times New Roman"/>
                <a:ea typeface="DejaVu Sans"/>
              </a:rPr>
              <a:t>Статья 46 НК РФ</a:t>
            </a:r>
            <a:endParaRPr b="0" lang="ru-RU" sz="1400" spc="-1" strike="noStrike">
              <a:latin typeface="XO Oriel"/>
            </a:endParaRPr>
          </a:p>
        </p:txBody>
      </p:sp>
      <p:sp>
        <p:nvSpPr>
          <p:cNvPr id="276" name="CustomShape 7"/>
          <p:cNvSpPr/>
          <p:nvPr/>
        </p:nvSpPr>
        <p:spPr>
          <a:xfrm>
            <a:off x="528480" y="2671920"/>
            <a:ext cx="10559160" cy="11509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fd4fe"/>
              </a:gs>
              <a:gs pos="100000">
                <a:srgbClr val="e5efff"/>
              </a:gs>
            </a:gsLst>
            <a:lin ang="16200000"/>
          </a:gradFill>
          <a:ln w="9360">
            <a:solidFill>
              <a:srgbClr val="4a7ebb"/>
            </a:solidFill>
            <a:round/>
          </a:ln>
          <a:effectLst>
            <a:outerShdw dir="5400000" dist="2016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285840" indent="-285120" algn="just">
              <a:lnSpc>
                <a:spcPct val="100000"/>
              </a:lnSpc>
              <a:buClr>
                <a:srgbClr val="002060"/>
              </a:buClr>
              <a:buFont typeface="Wingdings" charset="2"/>
              <a:buChar char=""/>
            </a:pPr>
            <a:r>
              <a:rPr b="0" lang="ru-RU" sz="14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Одно решение налогового органа на всю процедуру взыскания (</a:t>
            </a:r>
            <a:r>
              <a:rPr b="0" lang="ru-RU" sz="14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прекращает действие </a:t>
            </a:r>
            <a:r>
              <a:rPr b="0" lang="ru-RU" sz="14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с момента формирования </a:t>
            </a:r>
            <a:r>
              <a:rPr b="0" lang="ru-RU" sz="1400" spc="-1" strike="noStrike" u="sng">
                <a:solidFill>
                  <a:srgbClr val="002060"/>
                </a:solidFill>
                <a:uFillTx/>
                <a:latin typeface="Times New Roman"/>
                <a:ea typeface="DejaVu Sans"/>
              </a:rPr>
              <a:t>положительного либо нулевого сальдо</a:t>
            </a:r>
            <a:r>
              <a:rPr b="0" lang="ru-RU" sz="14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 ЕНС)</a:t>
            </a:r>
            <a:endParaRPr b="0" lang="ru-RU" sz="1400" spc="-1" strike="noStrike">
              <a:latin typeface="XO Oriel"/>
            </a:endParaRPr>
          </a:p>
          <a:p>
            <a:pPr algn="just">
              <a:lnSpc>
                <a:spcPct val="100000"/>
              </a:lnSpc>
            </a:pPr>
            <a:endParaRPr b="0" lang="ru-RU" sz="1400" spc="-1" strike="noStrike">
              <a:latin typeface="XO Orie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CustomShape 1"/>
          <p:cNvSpPr/>
          <p:nvPr/>
        </p:nvSpPr>
        <p:spPr>
          <a:xfrm>
            <a:off x="11203560" y="5864760"/>
            <a:ext cx="672120" cy="682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1720" rIns="81720" tIns="40680" bIns="40680" anchor="ctr">
            <a:noAutofit/>
          </a:bodyPr>
          <a:p>
            <a:pPr algn="ctr">
              <a:lnSpc>
                <a:spcPts val="1879"/>
              </a:lnSpc>
            </a:pPr>
            <a:r>
              <a:rPr b="0" lang="ru-RU" sz="2100" spc="-1" strike="noStrike">
                <a:solidFill>
                  <a:srgbClr val="ffffff"/>
                </a:solidFill>
                <a:latin typeface="Calibri"/>
              </a:rPr>
              <a:t>5</a:t>
            </a:r>
            <a:endParaRPr b="0" lang="ru-RU" sz="2100" spc="-1" strike="noStrike">
              <a:latin typeface="XO Oriel"/>
            </a:endParaRPr>
          </a:p>
        </p:txBody>
      </p:sp>
      <p:sp>
        <p:nvSpPr>
          <p:cNvPr id="278" name="CustomShape 2"/>
          <p:cNvSpPr/>
          <p:nvPr/>
        </p:nvSpPr>
        <p:spPr>
          <a:xfrm>
            <a:off x="9455760" y="2016000"/>
            <a:ext cx="2207880" cy="816120"/>
          </a:xfrm>
          <a:prstGeom prst="borderCallout1">
            <a:avLst>
              <a:gd name="adj1" fmla="val 39870"/>
              <a:gd name="adj2" fmla="val -689"/>
              <a:gd name="adj3" fmla="val 133621"/>
              <a:gd name="adj4" fmla="val -25984"/>
            </a:avLst>
          </a:prstGeom>
          <a:gradFill rotWithShape="0">
            <a:gsLst>
              <a:gs pos="0">
                <a:srgbClr val="000000">
                  <a:alpha val="0"/>
                </a:srgbClr>
              </a:gs>
              <a:gs pos="100000">
                <a:srgbClr val="e0e8f5"/>
              </a:gs>
            </a:gsLst>
            <a:lin ang="5400000"/>
          </a:gradFill>
          <a:ln w="255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100000"/>
              </a:lnSpc>
              <a:spcAft>
                <a:spcPts val="601"/>
              </a:spcAft>
            </a:pPr>
            <a:r>
              <a:rPr b="1" lang="ru-RU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Начисление по сроку уплаты 28.07.23 в сумме 103 800,00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279" name="CustomShape 3"/>
          <p:cNvSpPr/>
          <p:nvPr/>
        </p:nvSpPr>
        <p:spPr>
          <a:xfrm>
            <a:off x="9504000" y="3647520"/>
            <a:ext cx="2207880" cy="816120"/>
          </a:xfrm>
          <a:prstGeom prst="borderCallout1">
            <a:avLst>
              <a:gd name="adj1" fmla="val 39870"/>
              <a:gd name="adj2" fmla="val -689"/>
              <a:gd name="adj3" fmla="val 133621"/>
              <a:gd name="adj4" fmla="val -25984"/>
            </a:avLst>
          </a:prstGeom>
          <a:gradFill rotWithShape="0">
            <a:gsLst>
              <a:gs pos="0">
                <a:srgbClr val="000000">
                  <a:alpha val="0"/>
                </a:srgbClr>
              </a:gs>
              <a:gs pos="100000">
                <a:srgbClr val="e0e8f5"/>
              </a:gs>
            </a:gsLst>
            <a:lin ang="5400000"/>
          </a:gradFill>
          <a:ln w="255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100000"/>
              </a:lnSpc>
              <a:spcAft>
                <a:spcPts val="601"/>
              </a:spcAft>
            </a:pPr>
            <a:r>
              <a:rPr b="1" lang="ru-RU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Начисление по сроку уплаты 28.08.23 в сумме 142 000,00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280" name="CustomShape 4"/>
          <p:cNvSpPr/>
          <p:nvPr/>
        </p:nvSpPr>
        <p:spPr>
          <a:xfrm>
            <a:off x="9572040" y="5015520"/>
            <a:ext cx="2303640" cy="816120"/>
          </a:xfrm>
          <a:prstGeom prst="borderCallout1">
            <a:avLst>
              <a:gd name="adj1" fmla="val 39870"/>
              <a:gd name="adj2" fmla="val -689"/>
              <a:gd name="adj3" fmla="val 136579"/>
              <a:gd name="adj4" fmla="val -27730"/>
            </a:avLst>
          </a:prstGeom>
          <a:gradFill rotWithShape="0">
            <a:gsLst>
              <a:gs pos="0">
                <a:srgbClr val="000000">
                  <a:alpha val="0"/>
                </a:srgbClr>
              </a:gs>
              <a:gs pos="100000">
                <a:srgbClr val="e0e8f5"/>
              </a:gs>
            </a:gsLst>
            <a:lin ang="5400000"/>
          </a:gradFill>
          <a:ln w="2556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100000"/>
              </a:lnSpc>
              <a:spcAft>
                <a:spcPts val="601"/>
              </a:spcAft>
            </a:pPr>
            <a:r>
              <a:rPr b="1" lang="ru-RU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Частичное погашение  в размере  230 500,00</a:t>
            </a:r>
            <a:endParaRPr b="0" lang="ru-RU" sz="1200" spc="-1" strike="noStrike">
              <a:latin typeface="XO Oriel"/>
            </a:endParaRPr>
          </a:p>
        </p:txBody>
      </p:sp>
      <p:pic>
        <p:nvPicPr>
          <p:cNvPr id="281" name="" descr=""/>
          <p:cNvPicPr/>
          <p:nvPr/>
        </p:nvPicPr>
        <p:blipFill>
          <a:blip r:embed="rId1"/>
          <a:stretch/>
        </p:blipFill>
        <p:spPr>
          <a:xfrm>
            <a:off x="288000" y="1224000"/>
            <a:ext cx="8636040" cy="4943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/>
          <p:cNvSpPr/>
          <p:nvPr/>
        </p:nvSpPr>
        <p:spPr>
          <a:xfrm>
            <a:off x="2809800" y="0"/>
            <a:ext cx="8830080" cy="90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algn="just">
              <a:lnSpc>
                <a:spcPct val="100000"/>
              </a:lnSpc>
              <a:spcBef>
                <a:spcPts val="459"/>
              </a:spcBef>
            </a:pPr>
            <a:r>
              <a:rPr b="1" lang="ru-RU" sz="2300" spc="-15" strike="noStrike">
                <a:solidFill>
                  <a:srgbClr val="194c69"/>
                </a:solidFill>
                <a:latin typeface="Roboto Condensed"/>
                <a:ea typeface="DejaVu Sans"/>
              </a:rPr>
              <a:t>Как распорядиться положительным сальдо ЕНС</a:t>
            </a:r>
            <a:endParaRPr b="0" lang="ru-RU" sz="2300" spc="-1" strike="noStrike">
              <a:latin typeface="XO Oriel"/>
            </a:endParaRPr>
          </a:p>
        </p:txBody>
      </p:sp>
      <p:pic>
        <p:nvPicPr>
          <p:cNvPr id="283" name="Picture 2" descr=""/>
          <p:cNvPicPr/>
          <p:nvPr/>
        </p:nvPicPr>
        <p:blipFill>
          <a:blip r:embed="rId1"/>
          <a:srcRect l="9103" t="27882" r="8902" b="19632"/>
          <a:stretch/>
        </p:blipFill>
        <p:spPr>
          <a:xfrm>
            <a:off x="1080000" y="3028320"/>
            <a:ext cx="10068120" cy="3595320"/>
          </a:xfrm>
          <a:prstGeom prst="rect">
            <a:avLst/>
          </a:prstGeom>
          <a:ln>
            <a:noFill/>
          </a:ln>
        </p:spPr>
      </p:pic>
      <p:sp>
        <p:nvSpPr>
          <p:cNvPr id="284" name="CustomShape 2"/>
          <p:cNvSpPr/>
          <p:nvPr/>
        </p:nvSpPr>
        <p:spPr>
          <a:xfrm>
            <a:off x="299520" y="1008000"/>
            <a:ext cx="5434920" cy="180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</a:pPr>
            <a:r>
              <a:rPr b="1" lang="ru-RU" sz="1600" spc="-15" strike="noStrike">
                <a:solidFill>
                  <a:srgbClr val="2a6099"/>
                </a:solidFill>
                <a:latin typeface="Open Sans Light"/>
                <a:ea typeface="DejaVu Sans"/>
              </a:rPr>
              <a:t>Способы подачи заявления на зачет</a:t>
            </a:r>
            <a:endParaRPr b="0" lang="ru-RU" sz="1600" spc="-1" strike="noStrike">
              <a:latin typeface="XO Oriel"/>
            </a:endParaRPr>
          </a:p>
          <a:p>
            <a:pPr marL="455760" indent="-170640">
              <a:lnSpc>
                <a:spcPct val="100000"/>
              </a:lnSpc>
              <a:spcBef>
                <a:spcPts val="241"/>
              </a:spcBef>
              <a:buClr>
                <a:srgbClr val="002060"/>
              </a:buClr>
              <a:buFont typeface="Wingdings" charset="2"/>
              <a:buChar char=""/>
            </a:pPr>
            <a:r>
              <a:rPr b="0" lang="ru-RU" sz="1600" spc="-15" strike="noStrike">
                <a:solidFill>
                  <a:srgbClr val="2a6099"/>
                </a:solidFill>
                <a:latin typeface="Open Sans Light"/>
                <a:ea typeface="DejaVu Sans"/>
              </a:rPr>
              <a:t>в электронной форме по ТКС, подписав усиленной квалифицированной электронной подписью;</a:t>
            </a:r>
            <a:endParaRPr b="0" lang="ru-RU" sz="1600" spc="-1" strike="noStrike">
              <a:latin typeface="XO Oriel"/>
            </a:endParaRPr>
          </a:p>
          <a:p>
            <a:pPr marL="455760" indent="-170640">
              <a:lnSpc>
                <a:spcPct val="100000"/>
              </a:lnSpc>
              <a:spcBef>
                <a:spcPts val="241"/>
              </a:spcBef>
              <a:buClr>
                <a:srgbClr val="002060"/>
              </a:buClr>
              <a:buFont typeface="Wingdings" charset="2"/>
              <a:buChar char=""/>
            </a:pPr>
            <a:r>
              <a:rPr b="0" lang="ru-RU" sz="1600" spc="-15" strike="noStrike">
                <a:solidFill>
                  <a:srgbClr val="2a6099"/>
                </a:solidFill>
                <a:latin typeface="Open Sans Light"/>
                <a:ea typeface="DejaVu Sans"/>
              </a:rPr>
              <a:t>- в электронной форме через личный кабинет налогоплательщика, подписав электронной подписью налогоплательщика (усиленной квалифицированной или неквалифицированной).</a:t>
            </a:r>
            <a:endParaRPr b="0" lang="ru-RU" sz="1600" spc="-1" strike="noStrike">
              <a:latin typeface="XO Oriel"/>
            </a:endParaRPr>
          </a:p>
        </p:txBody>
      </p:sp>
      <p:sp>
        <p:nvSpPr>
          <p:cNvPr id="285" name="CustomShape 3"/>
          <p:cNvSpPr/>
          <p:nvPr/>
        </p:nvSpPr>
        <p:spPr>
          <a:xfrm>
            <a:off x="5888520" y="936000"/>
            <a:ext cx="5434920" cy="205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</a:pPr>
            <a:r>
              <a:rPr b="1" lang="ru-RU" sz="1800" spc="-15" strike="noStrike">
                <a:solidFill>
                  <a:srgbClr val="2a6099"/>
                </a:solidFill>
                <a:latin typeface="Open Sans Light"/>
                <a:ea typeface="DejaVu Sans"/>
              </a:rPr>
              <a:t>Способы подачи заявления на возврат</a:t>
            </a:r>
            <a:endParaRPr b="0" lang="ru-RU" sz="1800" spc="-1" strike="noStrike">
              <a:latin typeface="XO Oriel"/>
            </a:endParaRPr>
          </a:p>
          <a:p>
            <a:pPr marL="455760" indent="-170640">
              <a:lnSpc>
                <a:spcPct val="100000"/>
              </a:lnSpc>
              <a:spcBef>
                <a:spcPts val="241"/>
              </a:spcBef>
              <a:buClr>
                <a:srgbClr val="002060"/>
              </a:buClr>
              <a:buFont typeface="Wingdings" charset="2"/>
              <a:buChar char=""/>
            </a:pPr>
            <a:r>
              <a:rPr b="0" lang="ru-RU" sz="1800" spc="-15" strike="noStrike">
                <a:solidFill>
                  <a:srgbClr val="2a6099"/>
                </a:solidFill>
                <a:latin typeface="Open Sans Light"/>
                <a:ea typeface="DejaVu Sans"/>
              </a:rPr>
              <a:t>на бумаге;</a:t>
            </a:r>
            <a:endParaRPr b="0" lang="ru-RU" sz="1800" spc="-1" strike="noStrike">
              <a:latin typeface="XO Oriel"/>
            </a:endParaRPr>
          </a:p>
          <a:p>
            <a:pPr marL="455760" indent="-170640">
              <a:lnSpc>
                <a:spcPct val="100000"/>
              </a:lnSpc>
              <a:spcBef>
                <a:spcPts val="241"/>
              </a:spcBef>
              <a:buClr>
                <a:srgbClr val="002060"/>
              </a:buClr>
              <a:buFont typeface="Wingdings" charset="2"/>
              <a:buChar char=""/>
            </a:pPr>
            <a:r>
              <a:rPr b="0" lang="ru-RU" sz="1800" spc="-15" strike="noStrike">
                <a:solidFill>
                  <a:srgbClr val="2a6099"/>
                </a:solidFill>
                <a:latin typeface="Open Sans Light"/>
                <a:ea typeface="DejaVu Sans"/>
              </a:rPr>
              <a:t>- в электронной форме по ТКС, подписав усиленной квалифицированной ЭЦП;</a:t>
            </a:r>
            <a:endParaRPr b="0" lang="ru-RU" sz="1800" spc="-1" strike="noStrike">
              <a:latin typeface="XO Oriel"/>
            </a:endParaRPr>
          </a:p>
          <a:p>
            <a:pPr marL="455760" indent="-170640">
              <a:lnSpc>
                <a:spcPct val="100000"/>
              </a:lnSpc>
              <a:spcBef>
                <a:spcPts val="241"/>
              </a:spcBef>
              <a:buClr>
                <a:srgbClr val="002060"/>
              </a:buClr>
              <a:buFont typeface="Wingdings" charset="2"/>
              <a:buChar char=""/>
            </a:pPr>
            <a:r>
              <a:rPr b="0" lang="ru-RU" sz="1800" spc="-15" strike="noStrike">
                <a:solidFill>
                  <a:srgbClr val="2a6099"/>
                </a:solidFill>
                <a:latin typeface="Open Sans Light"/>
                <a:ea typeface="DejaVu Sans"/>
              </a:rPr>
              <a:t>- в электронной форме через личный кабинет налогоплательщика, подписавЭЦП;</a:t>
            </a:r>
            <a:endParaRPr b="0" lang="ru-RU" sz="1800" spc="-1" strike="noStrike">
              <a:latin typeface="XO Oriel"/>
            </a:endParaRPr>
          </a:p>
          <a:p>
            <a:pPr marL="455760" indent="-170640">
              <a:lnSpc>
                <a:spcPct val="100000"/>
              </a:lnSpc>
              <a:spcBef>
                <a:spcPts val="241"/>
              </a:spcBef>
              <a:buClr>
                <a:srgbClr val="002060"/>
              </a:buClr>
              <a:buFont typeface="Wingdings" charset="2"/>
              <a:buChar char=""/>
            </a:pPr>
            <a:r>
              <a:rPr b="0" lang="ru-RU" sz="1800" spc="-15" strike="noStrike">
                <a:solidFill>
                  <a:srgbClr val="2a6099"/>
                </a:solidFill>
                <a:latin typeface="Open Sans Light"/>
                <a:ea typeface="DejaVu Sans"/>
              </a:rPr>
              <a:t>- в составе налоговой декларации 3-НДФЛ.</a:t>
            </a:r>
            <a:endParaRPr b="0" lang="ru-RU" sz="1800" spc="-1" strike="noStrike">
              <a:latin typeface="XO Oriel"/>
            </a:endParaRPr>
          </a:p>
        </p:txBody>
      </p:sp>
    </p:spTree>
  </p:cSld>
  <p:transition spd="med">
    <p:pull dir="l"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CustomShape 1"/>
          <p:cNvSpPr/>
          <p:nvPr/>
        </p:nvSpPr>
        <p:spPr>
          <a:xfrm>
            <a:off x="2809800" y="0"/>
            <a:ext cx="8830080" cy="90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algn="just">
              <a:lnSpc>
                <a:spcPct val="100000"/>
              </a:lnSpc>
              <a:spcBef>
                <a:spcPts val="459"/>
              </a:spcBef>
            </a:pPr>
            <a:r>
              <a:rPr b="1" lang="ru-RU" sz="2300" spc="-15" strike="noStrike">
                <a:solidFill>
                  <a:srgbClr val="194c69"/>
                </a:solidFill>
                <a:latin typeface="Roboto Condensed"/>
                <a:ea typeface="DejaVu Sans"/>
              </a:rPr>
              <a:t>Как узнать сальдо ЕНС</a:t>
            </a:r>
            <a:endParaRPr b="0" lang="ru-RU" sz="2300" spc="-1" strike="noStrike">
              <a:latin typeface="XO Oriel"/>
            </a:endParaRPr>
          </a:p>
        </p:txBody>
      </p:sp>
      <p:sp>
        <p:nvSpPr>
          <p:cNvPr id="287" name="CustomShape 2"/>
          <p:cNvSpPr/>
          <p:nvPr/>
        </p:nvSpPr>
        <p:spPr>
          <a:xfrm>
            <a:off x="460440" y="897120"/>
            <a:ext cx="11538720" cy="2452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342720" indent="-342000">
              <a:lnSpc>
                <a:spcPct val="100000"/>
              </a:lnSpc>
              <a:buClr>
                <a:srgbClr val="002060"/>
              </a:buClr>
              <a:buFont typeface="Wingdings" charset="2"/>
              <a:buChar char=""/>
            </a:pPr>
            <a:r>
              <a:rPr b="0" lang="ru-RU" sz="2000" spc="-1" strike="noStrike">
                <a:solidFill>
                  <a:srgbClr val="002060"/>
                </a:solidFill>
                <a:latin typeface="Open Sans Light"/>
                <a:ea typeface="DejaVu Sans"/>
              </a:rPr>
              <a:t>Личный кабинет налогоплательщика.</a:t>
            </a:r>
            <a:endParaRPr b="0" lang="ru-RU" sz="2000" spc="-1" strike="noStrike">
              <a:latin typeface="XO Oriel"/>
            </a:endParaRPr>
          </a:p>
          <a:p>
            <a:pPr marL="342720" indent="-342000">
              <a:lnSpc>
                <a:spcPct val="100000"/>
              </a:lnSpc>
              <a:buClr>
                <a:srgbClr val="002060"/>
              </a:buClr>
              <a:buFont typeface="Wingdings" charset="2"/>
              <a:buChar char=""/>
            </a:pPr>
            <a:r>
              <a:rPr b="0" lang="ru-RU" sz="2000" spc="-1" strike="noStrike">
                <a:solidFill>
                  <a:srgbClr val="002060"/>
                </a:solidFill>
                <a:latin typeface="Open Sans Light"/>
                <a:ea typeface="DejaVu Sans"/>
              </a:rPr>
              <a:t>Учетная бухгалтерская система налогоплательщика.</a:t>
            </a:r>
            <a:endParaRPr b="0" lang="ru-RU" sz="2000" spc="-1" strike="noStrike">
              <a:latin typeface="XO Oriel"/>
            </a:endParaRPr>
          </a:p>
          <a:p>
            <a:pPr marL="342720" indent="-342000">
              <a:lnSpc>
                <a:spcPct val="100000"/>
              </a:lnSpc>
              <a:buClr>
                <a:srgbClr val="002060"/>
              </a:buClr>
              <a:buFont typeface="Wingdings" charset="2"/>
              <a:buChar char=""/>
            </a:pPr>
            <a:r>
              <a:rPr b="0" lang="ru-RU" sz="2000" spc="-1" strike="noStrike">
                <a:solidFill>
                  <a:srgbClr val="002060"/>
                </a:solidFill>
                <a:latin typeface="Open Sans Light"/>
                <a:ea typeface="DejaVu Sans"/>
              </a:rPr>
              <a:t>Справка о наличии положительного, отрицательного или нулевого сальдо ЕНС.</a:t>
            </a:r>
            <a:endParaRPr b="0" lang="ru-RU" sz="20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i="1" lang="ru-RU" sz="1900" spc="-1" strike="noStrike">
                <a:solidFill>
                  <a:srgbClr val="002060"/>
                </a:solidFill>
                <a:latin typeface="Open Sans Light"/>
                <a:ea typeface="DejaVu Sans"/>
              </a:rPr>
              <a:t>Справка о наличии отрицательного сальдо единого налогового счета содержит подробные сведения о задолженности в разрезе каждой конкретной обязанности по уплате налогов, в том числе по срокам ее возникновения. Так же к ней будет приложена карта расчета пеней с информацией о периодах наличия недоимки, на которую начислена пеня, и ключевой ставки рефинансирования Банка России.</a:t>
            </a:r>
            <a:endParaRPr b="0" lang="ru-RU" sz="19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1900" spc="-1" strike="noStrike">
              <a:latin typeface="XO Oriel"/>
            </a:endParaRPr>
          </a:p>
        </p:txBody>
      </p:sp>
      <p:grpSp>
        <p:nvGrpSpPr>
          <p:cNvPr id="288" name="Group 3"/>
          <p:cNvGrpSpPr/>
          <p:nvPr/>
        </p:nvGrpSpPr>
        <p:grpSpPr>
          <a:xfrm>
            <a:off x="2345400" y="3744000"/>
            <a:ext cx="6491160" cy="2886120"/>
            <a:chOff x="2345400" y="3744000"/>
            <a:chExt cx="6491160" cy="2886120"/>
          </a:xfrm>
        </p:grpSpPr>
        <p:pic>
          <p:nvPicPr>
            <p:cNvPr id="289" name="object 8" descr=""/>
            <p:cNvPicPr/>
            <p:nvPr/>
          </p:nvPicPr>
          <p:blipFill>
            <a:blip r:embed="rId1"/>
            <a:stretch/>
          </p:blipFill>
          <p:spPr>
            <a:xfrm>
              <a:off x="2481840" y="3744000"/>
              <a:ext cx="6354720" cy="2886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0" name="object 9" descr=""/>
            <p:cNvPicPr/>
            <p:nvPr/>
          </p:nvPicPr>
          <p:blipFill>
            <a:blip r:embed="rId2"/>
            <a:stretch/>
          </p:blipFill>
          <p:spPr>
            <a:xfrm>
              <a:off x="2345400" y="5063040"/>
              <a:ext cx="1081440" cy="10026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1" name="object 10" descr=""/>
            <p:cNvPicPr/>
            <p:nvPr/>
          </p:nvPicPr>
          <p:blipFill>
            <a:blip r:embed="rId3"/>
            <a:stretch/>
          </p:blipFill>
          <p:spPr>
            <a:xfrm>
              <a:off x="7408080" y="3757320"/>
              <a:ext cx="1081440" cy="1002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2" name="object 11" descr=""/>
            <p:cNvPicPr/>
            <p:nvPr/>
          </p:nvPicPr>
          <p:blipFill>
            <a:blip r:embed="rId4"/>
            <a:stretch/>
          </p:blipFill>
          <p:spPr>
            <a:xfrm>
              <a:off x="5236560" y="5415840"/>
              <a:ext cx="1081440" cy="10026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3" name="object 12" descr=""/>
            <p:cNvPicPr/>
            <p:nvPr/>
          </p:nvPicPr>
          <p:blipFill>
            <a:blip r:embed="rId5"/>
            <a:stretch/>
          </p:blipFill>
          <p:spPr>
            <a:xfrm>
              <a:off x="5339160" y="4488480"/>
              <a:ext cx="501480" cy="510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4" name="object 13" descr=""/>
            <p:cNvPicPr/>
            <p:nvPr/>
          </p:nvPicPr>
          <p:blipFill>
            <a:blip r:embed="rId6"/>
            <a:stretch/>
          </p:blipFill>
          <p:spPr>
            <a:xfrm>
              <a:off x="5791320" y="4961160"/>
              <a:ext cx="636480" cy="630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5" name="object 14" descr=""/>
            <p:cNvPicPr/>
            <p:nvPr/>
          </p:nvPicPr>
          <p:blipFill>
            <a:blip r:embed="rId7"/>
            <a:stretch/>
          </p:blipFill>
          <p:spPr>
            <a:xfrm>
              <a:off x="5744880" y="4900680"/>
              <a:ext cx="587160" cy="587160"/>
            </a:xfrm>
            <a:prstGeom prst="rect">
              <a:avLst/>
            </a:prstGeom>
            <a:ln>
              <a:noFill/>
            </a:ln>
          </p:spPr>
        </p:pic>
        <p:sp>
          <p:nvSpPr>
            <p:cNvPr id="296" name="CustomShape 4"/>
            <p:cNvSpPr/>
            <p:nvPr/>
          </p:nvSpPr>
          <p:spPr>
            <a:xfrm>
              <a:off x="5730480" y="4887360"/>
              <a:ext cx="616680" cy="614520"/>
            </a:xfrm>
            <a:custGeom>
              <a:avLst/>
              <a:gdLst/>
              <a:ahLst/>
              <a:rect l="l" t="t" r="r" b="b"/>
              <a:pathLst>
                <a:path w="541654" h="594360">
                  <a:moveTo>
                    <a:pt x="442547" y="593885"/>
                  </a:moveTo>
                  <a:lnTo>
                    <a:pt x="98671" y="593885"/>
                  </a:lnTo>
                  <a:lnTo>
                    <a:pt x="78984" y="592079"/>
                  </a:lnTo>
                  <a:lnTo>
                    <a:pt x="28900" y="564985"/>
                  </a:lnTo>
                  <a:lnTo>
                    <a:pt x="7225" y="533092"/>
                  </a:lnTo>
                  <a:lnTo>
                    <a:pt x="0" y="495214"/>
                  </a:lnTo>
                  <a:lnTo>
                    <a:pt x="0" y="98671"/>
                  </a:lnTo>
                  <a:lnTo>
                    <a:pt x="7225" y="60793"/>
                  </a:lnTo>
                  <a:lnTo>
                    <a:pt x="28900" y="28900"/>
                  </a:lnTo>
                  <a:lnTo>
                    <a:pt x="60793" y="7225"/>
                  </a:lnTo>
                  <a:lnTo>
                    <a:pt x="98671" y="0"/>
                  </a:lnTo>
                  <a:lnTo>
                    <a:pt x="442547" y="0"/>
                  </a:lnTo>
                  <a:lnTo>
                    <a:pt x="462234" y="1806"/>
                  </a:lnTo>
                  <a:lnTo>
                    <a:pt x="480425" y="7225"/>
                  </a:lnTo>
                  <a:lnTo>
                    <a:pt x="490546" y="12700"/>
                  </a:lnTo>
                  <a:lnTo>
                    <a:pt x="98671" y="12700"/>
                  </a:lnTo>
                  <a:lnTo>
                    <a:pt x="90202" y="13109"/>
                  </a:lnTo>
                  <a:lnTo>
                    <a:pt x="50899" y="27175"/>
                  </a:lnTo>
                  <a:lnTo>
                    <a:pt x="22863" y="58103"/>
                  </a:lnTo>
                  <a:lnTo>
                    <a:pt x="12700" y="98671"/>
                  </a:lnTo>
                  <a:lnTo>
                    <a:pt x="12700" y="495214"/>
                  </a:lnTo>
                  <a:lnTo>
                    <a:pt x="22863" y="535781"/>
                  </a:lnTo>
                  <a:lnTo>
                    <a:pt x="50899" y="566710"/>
                  </a:lnTo>
                  <a:lnTo>
                    <a:pt x="90202" y="580776"/>
                  </a:lnTo>
                  <a:lnTo>
                    <a:pt x="98671" y="581185"/>
                  </a:lnTo>
                  <a:lnTo>
                    <a:pt x="490546" y="581185"/>
                  </a:lnTo>
                  <a:lnTo>
                    <a:pt x="480425" y="586660"/>
                  </a:lnTo>
                  <a:lnTo>
                    <a:pt x="462234" y="592079"/>
                  </a:lnTo>
                  <a:lnTo>
                    <a:pt x="442547" y="593885"/>
                  </a:lnTo>
                  <a:close/>
                  <a:moveTo>
                    <a:pt x="490546" y="581185"/>
                  </a:moveTo>
                  <a:lnTo>
                    <a:pt x="442547" y="581185"/>
                  </a:lnTo>
                  <a:lnTo>
                    <a:pt x="451016" y="580776"/>
                  </a:lnTo>
                  <a:lnTo>
                    <a:pt x="459322" y="579549"/>
                  </a:lnTo>
                  <a:lnTo>
                    <a:pt x="497060" y="561704"/>
                  </a:lnTo>
                  <a:lnTo>
                    <a:pt x="521974" y="528114"/>
                  </a:lnTo>
                  <a:lnTo>
                    <a:pt x="528518" y="495214"/>
                  </a:lnTo>
                  <a:lnTo>
                    <a:pt x="528518" y="98671"/>
                  </a:lnTo>
                  <a:lnTo>
                    <a:pt x="518355" y="58103"/>
                  </a:lnTo>
                  <a:lnTo>
                    <a:pt x="490319" y="27175"/>
                  </a:lnTo>
                  <a:lnTo>
                    <a:pt x="451016" y="13109"/>
                  </a:lnTo>
                  <a:lnTo>
                    <a:pt x="442547" y="12700"/>
                  </a:lnTo>
                  <a:lnTo>
                    <a:pt x="490546" y="12700"/>
                  </a:lnTo>
                  <a:lnTo>
                    <a:pt x="524962" y="44098"/>
                  </a:lnTo>
                  <a:lnTo>
                    <a:pt x="541218" y="98671"/>
                  </a:lnTo>
                  <a:lnTo>
                    <a:pt x="541218" y="495214"/>
                  </a:lnTo>
                  <a:lnTo>
                    <a:pt x="533993" y="533092"/>
                  </a:lnTo>
                  <a:lnTo>
                    <a:pt x="512318" y="564985"/>
                  </a:lnTo>
                  <a:lnTo>
                    <a:pt x="497120" y="577629"/>
                  </a:lnTo>
                  <a:lnTo>
                    <a:pt x="490546" y="581185"/>
                  </a:lnTo>
                  <a:close/>
                </a:path>
              </a:pathLst>
            </a:custGeom>
            <a:solidFill>
              <a:srgbClr val="6666f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7" name="CustomShape 5"/>
            <p:cNvSpPr/>
            <p:nvPr/>
          </p:nvSpPr>
          <p:spPr>
            <a:xfrm>
              <a:off x="3230280" y="4858560"/>
              <a:ext cx="2136240" cy="522720"/>
            </a:xfrm>
            <a:custGeom>
              <a:avLst/>
              <a:gdLst/>
              <a:ahLst/>
              <a:rect l="l" t="t" r="r" b="b"/>
              <a:pathLst>
                <a:path w="1874520" h="505460">
                  <a:moveTo>
                    <a:pt x="0" y="505010"/>
                  </a:moveTo>
                  <a:lnTo>
                    <a:pt x="1874026" y="0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8" name="CustomShape 6"/>
            <p:cNvSpPr/>
            <p:nvPr/>
          </p:nvSpPr>
          <p:spPr>
            <a:xfrm>
              <a:off x="3188160" y="4830840"/>
              <a:ext cx="2220120" cy="577800"/>
            </a:xfrm>
            <a:custGeom>
              <a:avLst/>
              <a:gdLst/>
              <a:ahLst/>
              <a:rect l="l" t="t" r="r" b="b"/>
              <a:pathLst>
                <a:path w="1948179" h="558800">
                  <a:moveTo>
                    <a:pt x="83489" y="558761"/>
                  </a:moveTo>
                  <a:lnTo>
                    <a:pt x="63665" y="485190"/>
                  </a:lnTo>
                  <a:lnTo>
                    <a:pt x="0" y="541807"/>
                  </a:lnTo>
                  <a:lnTo>
                    <a:pt x="83489" y="558761"/>
                  </a:lnTo>
                  <a:close/>
                  <a:moveTo>
                    <a:pt x="1947595" y="16967"/>
                  </a:moveTo>
                  <a:lnTo>
                    <a:pt x="1864106" y="0"/>
                  </a:lnTo>
                  <a:lnTo>
                    <a:pt x="1883943" y="73583"/>
                  </a:lnTo>
                  <a:lnTo>
                    <a:pt x="1947595" y="169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9" name="CustomShape 7"/>
            <p:cNvSpPr/>
            <p:nvPr/>
          </p:nvSpPr>
          <p:spPr>
            <a:xfrm>
              <a:off x="5883120" y="4269240"/>
              <a:ext cx="1764000" cy="463320"/>
            </a:xfrm>
            <a:custGeom>
              <a:avLst/>
              <a:gdLst/>
              <a:ahLst/>
              <a:rect l="l" t="t" r="r" b="b"/>
              <a:pathLst>
                <a:path w="1548129" h="448310">
                  <a:moveTo>
                    <a:pt x="0" y="447946"/>
                  </a:moveTo>
                  <a:lnTo>
                    <a:pt x="1547951" y="0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0" name="CustomShape 8"/>
            <p:cNvSpPr/>
            <p:nvPr/>
          </p:nvSpPr>
          <p:spPr>
            <a:xfrm>
              <a:off x="5841360" y="4242600"/>
              <a:ext cx="1847520" cy="517320"/>
            </a:xfrm>
            <a:custGeom>
              <a:avLst/>
              <a:gdLst/>
              <a:ahLst/>
              <a:rect l="l" t="t" r="r" b="b"/>
              <a:pathLst>
                <a:path w="1621154" h="500379">
                  <a:moveTo>
                    <a:pt x="83781" y="499960"/>
                  </a:moveTo>
                  <a:lnTo>
                    <a:pt x="62598" y="426758"/>
                  </a:lnTo>
                  <a:lnTo>
                    <a:pt x="0" y="484543"/>
                  </a:lnTo>
                  <a:lnTo>
                    <a:pt x="83781" y="499960"/>
                  </a:lnTo>
                  <a:close/>
                  <a:moveTo>
                    <a:pt x="1621142" y="15405"/>
                  </a:moveTo>
                  <a:lnTo>
                    <a:pt x="1537360" y="0"/>
                  </a:lnTo>
                  <a:lnTo>
                    <a:pt x="1558544" y="73190"/>
                  </a:lnTo>
                  <a:lnTo>
                    <a:pt x="1621142" y="154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1" name="CustomShape 9"/>
            <p:cNvSpPr/>
            <p:nvPr/>
          </p:nvSpPr>
          <p:spPr>
            <a:xfrm>
              <a:off x="6105240" y="4693680"/>
              <a:ext cx="1809720" cy="1346400"/>
            </a:xfrm>
            <a:custGeom>
              <a:avLst/>
              <a:gdLst/>
              <a:ahLst/>
              <a:rect l="l" t="t" r="r" b="b"/>
              <a:pathLst>
                <a:path w="1588134" h="1301750">
                  <a:moveTo>
                    <a:pt x="0" y="1301715"/>
                  </a:moveTo>
                  <a:lnTo>
                    <a:pt x="1587922" y="0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2" name="CustomShape 10"/>
            <p:cNvSpPr/>
            <p:nvPr/>
          </p:nvSpPr>
          <p:spPr>
            <a:xfrm>
              <a:off x="6071760" y="4668480"/>
              <a:ext cx="1877040" cy="1397520"/>
            </a:xfrm>
            <a:custGeom>
              <a:avLst/>
              <a:gdLst/>
              <a:ahLst/>
              <a:rect l="l" t="t" r="r" b="b"/>
              <a:pathLst>
                <a:path w="1647190" h="1350645">
                  <a:moveTo>
                    <a:pt x="83083" y="1331175"/>
                  </a:moveTo>
                  <a:lnTo>
                    <a:pt x="34785" y="1272247"/>
                  </a:lnTo>
                  <a:lnTo>
                    <a:pt x="0" y="1350022"/>
                  </a:lnTo>
                  <a:lnTo>
                    <a:pt x="83083" y="1331175"/>
                  </a:lnTo>
                  <a:close/>
                  <a:moveTo>
                    <a:pt x="1646859" y="0"/>
                  </a:moveTo>
                  <a:lnTo>
                    <a:pt x="1563776" y="18834"/>
                  </a:lnTo>
                  <a:lnTo>
                    <a:pt x="1612074" y="77762"/>
                  </a:lnTo>
                  <a:lnTo>
                    <a:pt x="16468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3" name="CustomShape 11"/>
            <p:cNvSpPr/>
            <p:nvPr/>
          </p:nvSpPr>
          <p:spPr>
            <a:xfrm>
              <a:off x="3341880" y="5860080"/>
              <a:ext cx="2205000" cy="201240"/>
            </a:xfrm>
            <a:custGeom>
              <a:avLst/>
              <a:gdLst/>
              <a:ahLst/>
              <a:rect l="l" t="t" r="r" b="b"/>
              <a:pathLst>
                <a:path w="1934845" h="195579">
                  <a:moveTo>
                    <a:pt x="0" y="0"/>
                  </a:moveTo>
                  <a:lnTo>
                    <a:pt x="1934337" y="195251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4" name="CustomShape 12"/>
            <p:cNvSpPr/>
            <p:nvPr/>
          </p:nvSpPr>
          <p:spPr>
            <a:xfrm>
              <a:off x="3298680" y="5824440"/>
              <a:ext cx="2291040" cy="272160"/>
            </a:xfrm>
            <a:custGeom>
              <a:avLst/>
              <a:gdLst/>
              <a:ahLst/>
              <a:rect l="l" t="t" r="r" b="b"/>
              <a:pathLst>
                <a:path w="2010410" h="263525">
                  <a:moveTo>
                    <a:pt x="79641" y="0"/>
                  </a:moveTo>
                  <a:lnTo>
                    <a:pt x="0" y="30251"/>
                  </a:lnTo>
                  <a:lnTo>
                    <a:pt x="71983" y="75806"/>
                  </a:lnTo>
                  <a:lnTo>
                    <a:pt x="79641" y="0"/>
                  </a:lnTo>
                  <a:close/>
                  <a:moveTo>
                    <a:pt x="2010143" y="233159"/>
                  </a:moveTo>
                  <a:lnTo>
                    <a:pt x="1938159" y="187591"/>
                  </a:lnTo>
                  <a:lnTo>
                    <a:pt x="1930501" y="263410"/>
                  </a:lnTo>
                  <a:lnTo>
                    <a:pt x="2010143" y="2331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05" name="object 24" descr=""/>
            <p:cNvPicPr/>
            <p:nvPr/>
          </p:nvPicPr>
          <p:blipFill>
            <a:blip r:embed="rId8"/>
            <a:stretch/>
          </p:blipFill>
          <p:spPr>
            <a:xfrm>
              <a:off x="7075080" y="5073120"/>
              <a:ext cx="501480" cy="5097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6" name="object 25" descr=""/>
            <p:cNvPicPr/>
            <p:nvPr/>
          </p:nvPicPr>
          <p:blipFill>
            <a:blip r:embed="rId9"/>
            <a:stretch/>
          </p:blipFill>
          <p:spPr>
            <a:xfrm>
              <a:off x="4242240" y="5662080"/>
              <a:ext cx="501480" cy="51012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07" name="CustomShape 13"/>
          <p:cNvSpPr/>
          <p:nvPr/>
        </p:nvSpPr>
        <p:spPr>
          <a:xfrm>
            <a:off x="1224000" y="3366360"/>
            <a:ext cx="9153720" cy="44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algn="ctr">
              <a:lnSpc>
                <a:spcPct val="100000"/>
              </a:lnSpc>
              <a:spcBef>
                <a:spcPts val="99"/>
              </a:spcBef>
            </a:pPr>
            <a:r>
              <a:rPr b="1" lang="ru-RU" sz="1500" spc="-1" strike="noStrike">
                <a:solidFill>
                  <a:srgbClr val="c00000"/>
                </a:solidFill>
                <a:latin typeface="Calibri"/>
                <a:ea typeface="DejaVu Sans"/>
              </a:rPr>
              <a:t>С</a:t>
            </a:r>
            <a:r>
              <a:rPr b="1" lang="ru-RU" sz="1500" spc="-32" strike="noStrike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b="1" lang="ru-RU" sz="1500" spc="-1" strike="noStrike">
                <a:solidFill>
                  <a:srgbClr val="c00000"/>
                </a:solidFill>
                <a:latin typeface="Calibri"/>
                <a:ea typeface="DejaVu Sans"/>
              </a:rPr>
              <a:t>01.01.2023</a:t>
            </a:r>
            <a:r>
              <a:rPr b="1" lang="ru-RU" sz="1500" spc="-32" strike="noStrike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b="1" lang="ru-RU" sz="1200" spc="-1" strike="noStrike">
                <a:solidFill>
                  <a:srgbClr val="000080"/>
                </a:solidFill>
                <a:latin typeface="Calibri"/>
                <a:ea typeface="DejaVu Sans"/>
              </a:rPr>
              <a:t>ГОДА</a:t>
            </a:r>
            <a:endParaRPr b="0" lang="ru-RU" sz="1200" spc="-1" strike="noStrike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</a:pPr>
            <a:r>
              <a:rPr b="1" lang="ru-RU" sz="1200" spc="-1" strike="noStrike">
                <a:solidFill>
                  <a:srgbClr val="000080"/>
                </a:solidFill>
                <a:latin typeface="Calibri"/>
                <a:ea typeface="DejaVu Sans"/>
              </a:rPr>
              <a:t>СПРАВКИ</a:t>
            </a:r>
            <a:r>
              <a:rPr b="1" lang="ru-RU" sz="1200" spc="-12" strike="noStrike">
                <a:solidFill>
                  <a:srgbClr val="000080"/>
                </a:solidFill>
                <a:latin typeface="Calibri"/>
                <a:ea typeface="DejaVu Sans"/>
              </a:rPr>
              <a:t> </a:t>
            </a:r>
            <a:r>
              <a:rPr b="1" lang="ru-RU" sz="1200" spc="-1" strike="noStrike">
                <a:solidFill>
                  <a:srgbClr val="000080"/>
                </a:solidFill>
                <a:latin typeface="Calibri"/>
                <a:ea typeface="DejaVu Sans"/>
              </a:rPr>
              <a:t>ПРЕДОСТАВЛЯЮТСЯ</a:t>
            </a:r>
            <a:r>
              <a:rPr b="1" lang="ru-RU" sz="1200" spc="-7" strike="noStrike">
                <a:solidFill>
                  <a:srgbClr val="000080"/>
                </a:solidFill>
                <a:latin typeface="Calibri"/>
                <a:ea typeface="DejaVu Sans"/>
              </a:rPr>
              <a:t> </a:t>
            </a:r>
            <a:r>
              <a:rPr b="1" lang="ru-RU" sz="1300" spc="-1" strike="noStrike">
                <a:solidFill>
                  <a:srgbClr val="ff0000"/>
                </a:solidFill>
                <a:latin typeface="Calibri"/>
                <a:ea typeface="DejaVu Sans"/>
              </a:rPr>
              <a:t>В</a:t>
            </a:r>
            <a:r>
              <a:rPr b="1" lang="ru-RU" sz="1300" spc="-7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ru-RU" sz="1300" spc="-1" strike="noStrike">
                <a:solidFill>
                  <a:srgbClr val="ff0000"/>
                </a:solidFill>
                <a:latin typeface="Calibri"/>
                <a:ea typeface="DejaVu Sans"/>
              </a:rPr>
              <a:t>ЛЮБОМ</a:t>
            </a:r>
            <a:r>
              <a:rPr b="1" lang="ru-RU" sz="1300" spc="276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ru-RU" sz="1300" spc="-1" strike="noStrike">
                <a:solidFill>
                  <a:srgbClr val="ff0000"/>
                </a:solidFill>
                <a:latin typeface="Calibri"/>
                <a:ea typeface="DejaVu Sans"/>
              </a:rPr>
              <a:t>НАЛОГОВОМ</a:t>
            </a:r>
            <a:r>
              <a:rPr b="1" lang="ru-RU" sz="1300" spc="276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ru-RU" sz="1300" spc="-1" strike="noStrike">
                <a:solidFill>
                  <a:srgbClr val="ff0000"/>
                </a:solidFill>
                <a:latin typeface="Calibri"/>
                <a:ea typeface="DejaVu Sans"/>
              </a:rPr>
              <a:t>ОРГАНЕ</a:t>
            </a:r>
            <a:r>
              <a:rPr b="1" lang="ru-RU" sz="1300" spc="-7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ru-RU" sz="1300" spc="-1" strike="noStrike">
                <a:solidFill>
                  <a:srgbClr val="ff0000"/>
                </a:solidFill>
                <a:latin typeface="Calibri"/>
                <a:ea typeface="DejaVu Sans"/>
              </a:rPr>
              <a:t>И</a:t>
            </a:r>
            <a:r>
              <a:rPr b="1" lang="ru-RU" sz="1300" spc="-12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ru-RU" sz="1300" spc="-1" strike="noStrike">
                <a:solidFill>
                  <a:srgbClr val="ff0000"/>
                </a:solidFill>
                <a:latin typeface="Calibri"/>
                <a:ea typeface="DejaVu Sans"/>
              </a:rPr>
              <a:t>МФЦ</a:t>
            </a:r>
            <a:r>
              <a:rPr b="1" lang="ru-RU" sz="1300" spc="-7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ru-RU" sz="1200" spc="-1" strike="noStrike">
                <a:solidFill>
                  <a:srgbClr val="000080"/>
                </a:solidFill>
                <a:latin typeface="Calibri"/>
                <a:ea typeface="DejaVu Sans"/>
              </a:rPr>
              <a:t>НА</a:t>
            </a:r>
            <a:r>
              <a:rPr b="1" lang="ru-RU" sz="1200" spc="-7" strike="noStrike">
                <a:solidFill>
                  <a:srgbClr val="000080"/>
                </a:solidFill>
                <a:latin typeface="Calibri"/>
                <a:ea typeface="DejaVu Sans"/>
              </a:rPr>
              <a:t> </a:t>
            </a:r>
            <a:r>
              <a:rPr b="1" lang="ru-RU" sz="1200" spc="-1" strike="noStrike">
                <a:solidFill>
                  <a:srgbClr val="000080"/>
                </a:solidFill>
                <a:latin typeface="Calibri"/>
                <a:ea typeface="DejaVu Sans"/>
              </a:rPr>
              <a:t>ТЕРРИТОРИИ</a:t>
            </a:r>
            <a:r>
              <a:rPr b="1" lang="ru-RU" sz="1200" spc="256" strike="noStrike">
                <a:solidFill>
                  <a:srgbClr val="000080"/>
                </a:solidFill>
                <a:latin typeface="Calibri"/>
                <a:ea typeface="DejaVu Sans"/>
              </a:rPr>
              <a:t> </a:t>
            </a:r>
            <a:r>
              <a:rPr b="1" lang="ru-RU" sz="1200" spc="-1" strike="noStrike">
                <a:solidFill>
                  <a:srgbClr val="000080"/>
                </a:solidFill>
                <a:latin typeface="Calibri"/>
                <a:ea typeface="DejaVu Sans"/>
              </a:rPr>
              <a:t>РОССИЙСКОЙ</a:t>
            </a:r>
            <a:r>
              <a:rPr b="1" lang="ru-RU" sz="1200" spc="250" strike="noStrike">
                <a:solidFill>
                  <a:srgbClr val="000080"/>
                </a:solidFill>
                <a:latin typeface="Calibri"/>
                <a:ea typeface="DejaVu Sans"/>
              </a:rPr>
              <a:t> </a:t>
            </a:r>
            <a:r>
              <a:rPr b="1" lang="ru-RU" sz="1200" spc="-1" strike="noStrike">
                <a:solidFill>
                  <a:srgbClr val="000080"/>
                </a:solidFill>
                <a:latin typeface="Calibri"/>
                <a:ea typeface="DejaVu Sans"/>
              </a:rPr>
              <a:t>ФЕДЕРАЦИИ</a:t>
            </a:r>
            <a:endParaRPr b="0" lang="ru-RU" sz="1200" spc="-1" strike="noStrike">
              <a:latin typeface="XO Oriel"/>
            </a:endParaRPr>
          </a:p>
        </p:txBody>
      </p:sp>
    </p:spTree>
  </p:cSld>
  <p:transition spd="med">
    <p:pull dir="l"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CustomShape 1"/>
          <p:cNvSpPr/>
          <p:nvPr/>
        </p:nvSpPr>
        <p:spPr>
          <a:xfrm>
            <a:off x="2809800" y="0"/>
            <a:ext cx="8830080" cy="90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algn="just">
              <a:lnSpc>
                <a:spcPct val="100000"/>
              </a:lnSpc>
              <a:spcBef>
                <a:spcPts val="459"/>
              </a:spcBef>
            </a:pPr>
            <a:r>
              <a:rPr b="1" lang="ru-RU" sz="2300" spc="-15" strike="noStrike">
                <a:solidFill>
                  <a:srgbClr val="194c69"/>
                </a:solidFill>
                <a:latin typeface="Roboto Condensed"/>
                <a:ea typeface="DejaVu Sans"/>
              </a:rPr>
              <a:t>Как узнать сальдо ЕНС</a:t>
            </a:r>
            <a:endParaRPr b="0" lang="ru-RU" sz="2300" spc="-1" strike="noStrike">
              <a:latin typeface="XO Oriel"/>
            </a:endParaRPr>
          </a:p>
        </p:txBody>
      </p:sp>
      <p:sp>
        <p:nvSpPr>
          <p:cNvPr id="309" name="CustomShape 2"/>
          <p:cNvSpPr/>
          <p:nvPr/>
        </p:nvSpPr>
        <p:spPr>
          <a:xfrm>
            <a:off x="727560" y="1015560"/>
            <a:ext cx="10970640" cy="98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9600" algn="ctr">
              <a:lnSpc>
                <a:spcPct val="100000"/>
              </a:lnSpc>
              <a:spcBef>
                <a:spcPts val="99"/>
              </a:spcBef>
            </a:pPr>
            <a:r>
              <a:rPr b="0" lang="ru-RU" sz="3200" spc="-55" strike="noStrike">
                <a:solidFill>
                  <a:srgbClr val="e16c09"/>
                </a:solidFill>
                <a:latin typeface="Open Sans Light"/>
                <a:ea typeface="DejaVu Sans"/>
              </a:rPr>
              <a:t>В января 2024 года налоговые органы проводят </a:t>
            </a:r>
            <a:endParaRPr b="0" lang="ru-RU" sz="3200" spc="-1" strike="noStrike">
              <a:latin typeface="XO Oriel"/>
            </a:endParaRPr>
          </a:p>
          <a:p>
            <a:pPr marL="12600" algn="ctr">
              <a:lnSpc>
                <a:spcPct val="100000"/>
              </a:lnSpc>
            </a:pPr>
            <a:r>
              <a:rPr b="0" lang="ru-RU" sz="3200" spc="-55" strike="noStrike">
                <a:solidFill>
                  <a:srgbClr val="e16c09"/>
                </a:solidFill>
                <a:latin typeface="Open Sans Light"/>
                <a:ea typeface="DejaVu Sans"/>
              </a:rPr>
              <a:t>ИНДИВИДУАЛЬНЫЕ СВЕРКИ ПО ЕНС</a:t>
            </a:r>
            <a:endParaRPr b="0" lang="ru-RU" sz="3200" spc="-1" strike="noStrike">
              <a:latin typeface="XO Orie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749760" y="1913040"/>
            <a:ext cx="5237280" cy="42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2700" spc="-1" strike="noStrike">
                <a:solidFill>
                  <a:srgbClr val="002060"/>
                </a:solidFill>
                <a:latin typeface="Trebuchet MS"/>
                <a:ea typeface="DejaVu Sans"/>
              </a:rPr>
              <a:t>С</a:t>
            </a:r>
            <a:r>
              <a:rPr b="1" lang="ru-RU" sz="2700" spc="-92" strike="noStrike">
                <a:solidFill>
                  <a:srgbClr val="002060"/>
                </a:solidFill>
                <a:latin typeface="Trebuchet MS"/>
                <a:ea typeface="DejaVu Sans"/>
              </a:rPr>
              <a:t> </a:t>
            </a:r>
            <a:r>
              <a:rPr b="1" lang="ru-RU" sz="2700" spc="-1" strike="noStrike">
                <a:solidFill>
                  <a:srgbClr val="002060"/>
                </a:solidFill>
                <a:latin typeface="Trebuchet MS"/>
                <a:ea typeface="DejaVu Sans"/>
              </a:rPr>
              <a:t>НАЛОГОПЛАТЕЛЬЩИКАМИ</a:t>
            </a:r>
            <a:endParaRPr b="0" lang="ru-RU" sz="2700" spc="-1" strike="noStrike">
              <a:latin typeface="XO Oriel"/>
            </a:endParaRPr>
          </a:p>
        </p:txBody>
      </p:sp>
      <p:sp>
        <p:nvSpPr>
          <p:cNvPr id="311" name="CustomShape 4"/>
          <p:cNvSpPr/>
          <p:nvPr/>
        </p:nvSpPr>
        <p:spPr>
          <a:xfrm>
            <a:off x="376200" y="5749560"/>
            <a:ext cx="11674440" cy="705240"/>
          </a:xfrm>
          <a:custGeom>
            <a:avLst/>
            <a:gdLst/>
            <a:ahLst/>
            <a:rect l="l" t="t" r="r" b="b"/>
            <a:pathLst>
              <a:path w="10241280" h="777875">
                <a:moveTo>
                  <a:pt x="10111415" y="777409"/>
                </a:moveTo>
                <a:lnTo>
                  <a:pt x="129570" y="777409"/>
                </a:lnTo>
                <a:lnTo>
                  <a:pt x="116806" y="776792"/>
                </a:lnTo>
                <a:lnTo>
                  <a:pt x="68429" y="762091"/>
                </a:lnTo>
                <a:lnTo>
                  <a:pt x="29360" y="729997"/>
                </a:lnTo>
                <a:lnTo>
                  <a:pt x="5547" y="685394"/>
                </a:lnTo>
                <a:lnTo>
                  <a:pt x="0" y="647838"/>
                </a:lnTo>
                <a:lnTo>
                  <a:pt x="0" y="129570"/>
                </a:lnTo>
                <a:lnTo>
                  <a:pt x="9862" y="79986"/>
                </a:lnTo>
                <a:lnTo>
                  <a:pt x="37950" y="37950"/>
                </a:lnTo>
                <a:lnTo>
                  <a:pt x="79986" y="9862"/>
                </a:lnTo>
                <a:lnTo>
                  <a:pt x="129570" y="0"/>
                </a:lnTo>
                <a:lnTo>
                  <a:pt x="10111415" y="0"/>
                </a:lnTo>
                <a:lnTo>
                  <a:pt x="10160999" y="9862"/>
                </a:lnTo>
                <a:lnTo>
                  <a:pt x="10203035" y="37950"/>
                </a:lnTo>
                <a:lnTo>
                  <a:pt x="10231122" y="79986"/>
                </a:lnTo>
                <a:lnTo>
                  <a:pt x="10240986" y="129570"/>
                </a:lnTo>
                <a:lnTo>
                  <a:pt x="10240986" y="647838"/>
                </a:lnTo>
                <a:lnTo>
                  <a:pt x="10231122" y="697422"/>
                </a:lnTo>
                <a:lnTo>
                  <a:pt x="10203035" y="739458"/>
                </a:lnTo>
                <a:lnTo>
                  <a:pt x="10160999" y="767546"/>
                </a:lnTo>
                <a:lnTo>
                  <a:pt x="10111415" y="777409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312" name="Group 5"/>
          <p:cNvGrpSpPr/>
          <p:nvPr/>
        </p:nvGrpSpPr>
        <p:grpSpPr>
          <a:xfrm>
            <a:off x="911880" y="2880000"/>
            <a:ext cx="10463760" cy="3252600"/>
            <a:chOff x="911880" y="2880000"/>
            <a:chExt cx="10463760" cy="3252600"/>
          </a:xfrm>
        </p:grpSpPr>
        <p:pic>
          <p:nvPicPr>
            <p:cNvPr id="313" name="object 7" descr=""/>
            <p:cNvPicPr/>
            <p:nvPr/>
          </p:nvPicPr>
          <p:blipFill>
            <a:blip r:embed="rId1"/>
            <a:stretch/>
          </p:blipFill>
          <p:spPr>
            <a:xfrm>
              <a:off x="7971480" y="2880000"/>
              <a:ext cx="1949400" cy="1584360"/>
            </a:xfrm>
            <a:prstGeom prst="rect">
              <a:avLst/>
            </a:prstGeom>
            <a:ln>
              <a:noFill/>
            </a:ln>
          </p:spPr>
        </p:pic>
        <p:sp>
          <p:nvSpPr>
            <p:cNvPr id="314" name="CustomShape 6"/>
            <p:cNvSpPr/>
            <p:nvPr/>
          </p:nvSpPr>
          <p:spPr>
            <a:xfrm>
              <a:off x="5163840" y="3174480"/>
              <a:ext cx="1687320" cy="439560"/>
            </a:xfrm>
            <a:custGeom>
              <a:avLst/>
              <a:gdLst/>
              <a:ahLst/>
              <a:rect l="l" t="t" r="r" b="b"/>
              <a:pathLst>
                <a:path w="1480820" h="485139">
                  <a:moveTo>
                    <a:pt x="1238362" y="484526"/>
                  </a:moveTo>
                  <a:lnTo>
                    <a:pt x="1238362" y="363394"/>
                  </a:lnTo>
                  <a:lnTo>
                    <a:pt x="0" y="363394"/>
                  </a:lnTo>
                  <a:lnTo>
                    <a:pt x="0" y="121131"/>
                  </a:lnTo>
                  <a:lnTo>
                    <a:pt x="1238362" y="121131"/>
                  </a:lnTo>
                  <a:lnTo>
                    <a:pt x="1238362" y="0"/>
                  </a:lnTo>
                  <a:lnTo>
                    <a:pt x="1480625" y="242263"/>
                  </a:lnTo>
                  <a:lnTo>
                    <a:pt x="1238362" y="4845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5" name="CustomShape 7"/>
            <p:cNvSpPr/>
            <p:nvPr/>
          </p:nvSpPr>
          <p:spPr>
            <a:xfrm>
              <a:off x="5163840" y="3174480"/>
              <a:ext cx="1687320" cy="439560"/>
            </a:xfrm>
            <a:custGeom>
              <a:avLst/>
              <a:gdLst/>
              <a:ahLst/>
              <a:rect l="l" t="t" r="r" b="b"/>
              <a:pathLst>
                <a:path w="1480820" h="485139">
                  <a:moveTo>
                    <a:pt x="0" y="121131"/>
                  </a:moveTo>
                  <a:lnTo>
                    <a:pt x="1238362" y="121131"/>
                  </a:lnTo>
                  <a:lnTo>
                    <a:pt x="1238362" y="0"/>
                  </a:lnTo>
                  <a:lnTo>
                    <a:pt x="1480625" y="242263"/>
                  </a:lnTo>
                  <a:lnTo>
                    <a:pt x="1238362" y="484526"/>
                  </a:lnTo>
                  <a:lnTo>
                    <a:pt x="1238362" y="363394"/>
                  </a:lnTo>
                  <a:lnTo>
                    <a:pt x="0" y="363394"/>
                  </a:lnTo>
                  <a:lnTo>
                    <a:pt x="0" y="121131"/>
                  </a:lnTo>
                  <a:close/>
                </a:path>
              </a:pathLst>
            </a:custGeom>
            <a:noFill/>
            <a:ln w="25560">
              <a:solidFill>
                <a:srgbClr val="385d8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6" name="CustomShape 8"/>
            <p:cNvSpPr/>
            <p:nvPr/>
          </p:nvSpPr>
          <p:spPr>
            <a:xfrm>
              <a:off x="5128920" y="3729240"/>
              <a:ext cx="1622160" cy="439560"/>
            </a:xfrm>
            <a:custGeom>
              <a:avLst/>
              <a:gdLst/>
              <a:ahLst/>
              <a:rect l="l" t="t" r="r" b="b"/>
              <a:pathLst>
                <a:path w="1423670" h="485139">
                  <a:moveTo>
                    <a:pt x="242263" y="0"/>
                  </a:moveTo>
                  <a:lnTo>
                    <a:pt x="242263" y="121131"/>
                  </a:lnTo>
                  <a:lnTo>
                    <a:pt x="1423044" y="121131"/>
                  </a:lnTo>
                  <a:lnTo>
                    <a:pt x="1423044" y="363394"/>
                  </a:lnTo>
                  <a:lnTo>
                    <a:pt x="242263" y="363394"/>
                  </a:lnTo>
                  <a:lnTo>
                    <a:pt x="242263" y="484526"/>
                  </a:lnTo>
                  <a:lnTo>
                    <a:pt x="0" y="242263"/>
                  </a:lnTo>
                  <a:lnTo>
                    <a:pt x="2422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7" name="CustomShape 9"/>
            <p:cNvSpPr/>
            <p:nvPr/>
          </p:nvSpPr>
          <p:spPr>
            <a:xfrm>
              <a:off x="5128920" y="3729240"/>
              <a:ext cx="1622160" cy="439560"/>
            </a:xfrm>
            <a:custGeom>
              <a:avLst/>
              <a:gdLst/>
              <a:ahLst/>
              <a:rect l="l" t="t" r="r" b="b"/>
              <a:pathLst>
                <a:path w="1423670" h="485139">
                  <a:moveTo>
                    <a:pt x="1423044" y="363394"/>
                  </a:moveTo>
                  <a:lnTo>
                    <a:pt x="242263" y="363394"/>
                  </a:lnTo>
                  <a:lnTo>
                    <a:pt x="242263" y="484526"/>
                  </a:lnTo>
                  <a:lnTo>
                    <a:pt x="0" y="242263"/>
                  </a:lnTo>
                  <a:lnTo>
                    <a:pt x="242263" y="0"/>
                  </a:lnTo>
                  <a:lnTo>
                    <a:pt x="242263" y="121131"/>
                  </a:lnTo>
                  <a:lnTo>
                    <a:pt x="1423044" y="121131"/>
                  </a:lnTo>
                  <a:lnTo>
                    <a:pt x="1423044" y="363394"/>
                  </a:lnTo>
                  <a:close/>
                </a:path>
              </a:pathLst>
            </a:custGeom>
            <a:noFill/>
            <a:ln w="25560">
              <a:solidFill>
                <a:srgbClr val="385d8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8" name="CustomShape 10"/>
            <p:cNvSpPr/>
            <p:nvPr/>
          </p:nvSpPr>
          <p:spPr>
            <a:xfrm>
              <a:off x="911880" y="5427360"/>
              <a:ext cx="10463760" cy="705240"/>
            </a:xfrm>
            <a:custGeom>
              <a:avLst/>
              <a:gdLst/>
              <a:ahLst/>
              <a:rect l="l" t="t" r="r" b="b"/>
              <a:pathLst>
                <a:path w="9179560" h="777875">
                  <a:moveTo>
                    <a:pt x="9049910" y="777408"/>
                  </a:moveTo>
                  <a:lnTo>
                    <a:pt x="129570" y="777408"/>
                  </a:lnTo>
                  <a:lnTo>
                    <a:pt x="116806" y="776792"/>
                  </a:lnTo>
                  <a:lnTo>
                    <a:pt x="68429" y="762091"/>
                  </a:lnTo>
                  <a:lnTo>
                    <a:pt x="29360" y="729996"/>
                  </a:lnTo>
                  <a:lnTo>
                    <a:pt x="5547" y="685394"/>
                  </a:lnTo>
                  <a:lnTo>
                    <a:pt x="0" y="647838"/>
                  </a:lnTo>
                  <a:lnTo>
                    <a:pt x="0" y="129570"/>
                  </a:lnTo>
                  <a:lnTo>
                    <a:pt x="9862" y="79986"/>
                  </a:lnTo>
                  <a:lnTo>
                    <a:pt x="37950" y="37950"/>
                  </a:lnTo>
                  <a:lnTo>
                    <a:pt x="79986" y="9862"/>
                  </a:lnTo>
                  <a:lnTo>
                    <a:pt x="129570" y="0"/>
                  </a:lnTo>
                  <a:lnTo>
                    <a:pt x="9049910" y="0"/>
                  </a:lnTo>
                  <a:lnTo>
                    <a:pt x="9099492" y="9862"/>
                  </a:lnTo>
                  <a:lnTo>
                    <a:pt x="9141529" y="37950"/>
                  </a:lnTo>
                  <a:lnTo>
                    <a:pt x="9169617" y="79986"/>
                  </a:lnTo>
                  <a:lnTo>
                    <a:pt x="9179480" y="129570"/>
                  </a:lnTo>
                  <a:lnTo>
                    <a:pt x="9179480" y="647838"/>
                  </a:lnTo>
                  <a:lnTo>
                    <a:pt x="9169617" y="697422"/>
                  </a:lnTo>
                  <a:lnTo>
                    <a:pt x="9141529" y="739458"/>
                  </a:lnTo>
                  <a:lnTo>
                    <a:pt x="9099492" y="767545"/>
                  </a:lnTo>
                  <a:lnTo>
                    <a:pt x="9049910" y="777408"/>
                  </a:lnTo>
                  <a:close/>
                </a:path>
              </a:pathLst>
            </a:custGeom>
            <a:solidFill>
              <a:srgbClr val="e16c09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19" name="CustomShape 11"/>
          <p:cNvSpPr/>
          <p:nvPr/>
        </p:nvSpPr>
        <p:spPr>
          <a:xfrm>
            <a:off x="579960" y="4320000"/>
            <a:ext cx="11273400" cy="219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700" spc="-1" strike="noStrike">
                <a:solidFill>
                  <a:srgbClr val="002060"/>
                </a:solidFill>
                <a:latin typeface="Franklin Gothic Medium"/>
                <a:ea typeface="DejaVu Sans"/>
              </a:rPr>
              <a:t>Налогоплательщики,</a:t>
            </a:r>
            <a:r>
              <a:rPr b="0" lang="ru-RU" sz="1700" spc="267" strike="noStrike">
                <a:solidFill>
                  <a:srgbClr val="002060"/>
                </a:solidFill>
                <a:latin typeface="Franklin Gothic Medium"/>
                <a:ea typeface="DejaVu Sans"/>
              </a:rPr>
              <a:t> </a:t>
            </a:r>
            <a:r>
              <a:rPr b="0" lang="ru-RU" sz="1700" spc="-1" strike="noStrike">
                <a:solidFill>
                  <a:srgbClr val="002060"/>
                </a:solidFill>
                <a:latin typeface="Franklin Gothic Medium"/>
                <a:ea typeface="DejaVu Sans"/>
              </a:rPr>
              <a:t>не</a:t>
            </a:r>
            <a:r>
              <a:rPr b="0" lang="ru-RU" sz="1700" spc="267" strike="noStrike">
                <a:solidFill>
                  <a:srgbClr val="002060"/>
                </a:solidFill>
                <a:latin typeface="Franklin Gothic Medium"/>
                <a:ea typeface="DejaVu Sans"/>
              </a:rPr>
              <a:t> </a:t>
            </a:r>
            <a:r>
              <a:rPr b="0" lang="ru-RU" sz="1700" spc="-1" strike="noStrike">
                <a:solidFill>
                  <a:srgbClr val="002060"/>
                </a:solidFill>
                <a:latin typeface="Franklin Gothic Medium"/>
                <a:ea typeface="DejaVu Sans"/>
              </a:rPr>
              <a:t>согласные</a:t>
            </a:r>
            <a:r>
              <a:rPr b="0" lang="ru-RU" sz="1700" spc="267" strike="noStrike">
                <a:solidFill>
                  <a:srgbClr val="002060"/>
                </a:solidFill>
                <a:latin typeface="Franklin Gothic Medium"/>
                <a:ea typeface="DejaVu Sans"/>
              </a:rPr>
              <a:t> </a:t>
            </a:r>
            <a:r>
              <a:rPr b="0" lang="ru-RU" sz="1700" spc="-1" strike="noStrike">
                <a:solidFill>
                  <a:srgbClr val="002060"/>
                </a:solidFill>
                <a:latin typeface="Franklin Gothic Medium"/>
                <a:ea typeface="DejaVu Sans"/>
              </a:rPr>
              <a:t>с</a:t>
            </a:r>
            <a:r>
              <a:rPr b="0" lang="ru-RU" sz="1700" spc="267" strike="noStrike">
                <a:solidFill>
                  <a:srgbClr val="002060"/>
                </a:solidFill>
                <a:latin typeface="Franklin Gothic Medium"/>
                <a:ea typeface="DejaVu Sans"/>
              </a:rPr>
              <a:t> </a:t>
            </a:r>
            <a:r>
              <a:rPr b="0" lang="ru-RU" sz="1700" spc="-1" strike="noStrike">
                <a:solidFill>
                  <a:srgbClr val="002060"/>
                </a:solidFill>
                <a:latin typeface="Franklin Gothic Medium"/>
                <a:ea typeface="DejaVu Sans"/>
              </a:rPr>
              <a:t>корректностью</a:t>
            </a:r>
            <a:r>
              <a:rPr b="0" lang="ru-RU" sz="1700" spc="267" strike="noStrike">
                <a:solidFill>
                  <a:srgbClr val="002060"/>
                </a:solidFill>
                <a:latin typeface="Franklin Gothic Medium"/>
                <a:ea typeface="DejaVu Sans"/>
              </a:rPr>
              <a:t> </a:t>
            </a:r>
            <a:r>
              <a:rPr b="0" lang="ru-RU" sz="1700" spc="-1" strike="noStrike">
                <a:solidFill>
                  <a:srgbClr val="002060"/>
                </a:solidFill>
                <a:latin typeface="Franklin Gothic Medium"/>
                <a:ea typeface="DejaVu Sans"/>
              </a:rPr>
              <a:t>начисления</a:t>
            </a:r>
            <a:r>
              <a:rPr b="0" lang="ru-RU" sz="1700" spc="267" strike="noStrike">
                <a:solidFill>
                  <a:srgbClr val="002060"/>
                </a:solidFill>
                <a:latin typeface="Franklin Gothic Medium"/>
                <a:ea typeface="DejaVu Sans"/>
              </a:rPr>
              <a:t> </a:t>
            </a:r>
            <a:r>
              <a:rPr b="0" lang="ru-RU" sz="1700" spc="-1" strike="noStrike">
                <a:solidFill>
                  <a:srgbClr val="002060"/>
                </a:solidFill>
                <a:latin typeface="Franklin Gothic Medium"/>
                <a:ea typeface="DejaVu Sans"/>
              </a:rPr>
              <a:t>сальдо</a:t>
            </a:r>
            <a:r>
              <a:rPr b="0" lang="ru-RU" sz="1700" spc="267" strike="noStrike">
                <a:solidFill>
                  <a:srgbClr val="002060"/>
                </a:solidFill>
                <a:latin typeface="Franklin Gothic Medium"/>
                <a:ea typeface="DejaVu Sans"/>
              </a:rPr>
              <a:t> </a:t>
            </a:r>
            <a:r>
              <a:rPr b="0" lang="ru-RU" sz="1700" spc="-1" strike="noStrike">
                <a:solidFill>
                  <a:srgbClr val="002060"/>
                </a:solidFill>
                <a:latin typeface="Franklin Gothic Medium"/>
                <a:ea typeface="DejaVu Sans"/>
              </a:rPr>
              <a:t>на</a:t>
            </a:r>
            <a:r>
              <a:rPr b="0" lang="ru-RU" sz="1700" spc="267" strike="noStrike">
                <a:solidFill>
                  <a:srgbClr val="002060"/>
                </a:solidFill>
                <a:latin typeface="Franklin Gothic Medium"/>
                <a:ea typeface="DejaVu Sans"/>
              </a:rPr>
              <a:t> </a:t>
            </a:r>
            <a:r>
              <a:rPr b="0" lang="ru-RU" sz="1700" spc="-1" strike="noStrike">
                <a:solidFill>
                  <a:srgbClr val="002060"/>
                </a:solidFill>
                <a:latin typeface="Franklin Gothic Medium"/>
                <a:ea typeface="DejaVu Sans"/>
              </a:rPr>
              <a:t>едином</a:t>
            </a:r>
            <a:r>
              <a:rPr b="0" lang="ru-RU" sz="1700" spc="267" strike="noStrike">
                <a:solidFill>
                  <a:srgbClr val="002060"/>
                </a:solidFill>
                <a:latin typeface="Franklin Gothic Medium"/>
                <a:ea typeface="DejaVu Sans"/>
              </a:rPr>
              <a:t> </a:t>
            </a:r>
            <a:r>
              <a:rPr b="0" lang="ru-RU" sz="1700" spc="-1" strike="noStrike">
                <a:solidFill>
                  <a:srgbClr val="002060"/>
                </a:solidFill>
                <a:latin typeface="Franklin Gothic Medium"/>
                <a:ea typeface="DejaVu Sans"/>
              </a:rPr>
              <a:t>налоговом</a:t>
            </a:r>
            <a:r>
              <a:rPr b="0" lang="ru-RU" sz="1700" spc="267" strike="noStrike">
                <a:solidFill>
                  <a:srgbClr val="002060"/>
                </a:solidFill>
                <a:latin typeface="Franklin Gothic Medium"/>
                <a:ea typeface="DejaVu Sans"/>
              </a:rPr>
              <a:t> </a:t>
            </a:r>
            <a:r>
              <a:rPr b="0" lang="ru-RU" sz="1700" spc="-1" strike="noStrike">
                <a:solidFill>
                  <a:srgbClr val="002060"/>
                </a:solidFill>
                <a:latin typeface="Franklin Gothic Medium"/>
                <a:ea typeface="DejaVu Sans"/>
              </a:rPr>
              <a:t>счете </a:t>
            </a:r>
            <a:r>
              <a:rPr b="0" lang="ru-RU" sz="1700" spc="-409" strike="noStrike">
                <a:solidFill>
                  <a:srgbClr val="002060"/>
                </a:solidFill>
                <a:latin typeface="Franklin Gothic Medium"/>
                <a:ea typeface="DejaVu Sans"/>
              </a:rPr>
              <a:t> </a:t>
            </a:r>
            <a:r>
              <a:rPr b="0" lang="ru-RU" sz="1700" spc="-1" strike="noStrike">
                <a:solidFill>
                  <a:srgbClr val="002060"/>
                </a:solidFill>
                <a:latin typeface="Franklin Gothic Medium"/>
                <a:ea typeface="DejaVu Sans"/>
              </a:rPr>
              <a:t>(ЕНС),</a:t>
            </a:r>
            <a:r>
              <a:rPr b="0" lang="ru-RU" sz="1700" spc="-7" strike="noStrike">
                <a:solidFill>
                  <a:srgbClr val="002060"/>
                </a:solidFill>
                <a:latin typeface="Franklin Gothic Medium"/>
                <a:ea typeface="DejaVu Sans"/>
              </a:rPr>
              <a:t> </a:t>
            </a:r>
            <a:r>
              <a:rPr b="0" lang="ru-RU" sz="1700" spc="-1" strike="noStrike">
                <a:solidFill>
                  <a:srgbClr val="002060"/>
                </a:solidFill>
                <a:latin typeface="Franklin Gothic Medium"/>
                <a:ea typeface="DejaVu Sans"/>
              </a:rPr>
              <a:t>могут обратиться</a:t>
            </a:r>
            <a:r>
              <a:rPr b="0" lang="ru-RU" sz="1700" spc="-7" strike="noStrike">
                <a:solidFill>
                  <a:srgbClr val="002060"/>
                </a:solidFill>
                <a:latin typeface="Franklin Gothic Medium"/>
                <a:ea typeface="DejaVu Sans"/>
              </a:rPr>
              <a:t> </a:t>
            </a:r>
            <a:r>
              <a:rPr b="0" lang="ru-RU" sz="1700" spc="-1" strike="noStrike">
                <a:solidFill>
                  <a:srgbClr val="002060"/>
                </a:solidFill>
                <a:latin typeface="Franklin Gothic Medium"/>
                <a:ea typeface="DejaVu Sans"/>
              </a:rPr>
              <a:t>в свои</a:t>
            </a:r>
            <a:r>
              <a:rPr b="0" lang="ru-RU" sz="1700" spc="-7" strike="noStrike">
                <a:solidFill>
                  <a:srgbClr val="002060"/>
                </a:solidFill>
                <a:latin typeface="Franklin Gothic Medium"/>
                <a:ea typeface="DejaVu Sans"/>
              </a:rPr>
              <a:t> налоговые органы</a:t>
            </a:r>
            <a:r>
              <a:rPr b="0" lang="ru-RU" sz="1700" spc="-1" strike="noStrike">
                <a:solidFill>
                  <a:srgbClr val="002060"/>
                </a:solidFill>
                <a:latin typeface="Franklin Gothic Medium"/>
                <a:ea typeface="DejaVu Sans"/>
              </a:rPr>
              <a:t> для</a:t>
            </a:r>
            <a:r>
              <a:rPr b="0" lang="ru-RU" sz="1700" spc="-7" strike="noStrike">
                <a:solidFill>
                  <a:srgbClr val="002060"/>
                </a:solidFill>
                <a:latin typeface="Franklin Gothic Medium"/>
                <a:ea typeface="DejaVu Sans"/>
              </a:rPr>
              <a:t> </a:t>
            </a:r>
            <a:r>
              <a:rPr b="0" lang="ru-RU" sz="1700" spc="-1" strike="noStrike">
                <a:solidFill>
                  <a:srgbClr val="002060"/>
                </a:solidFill>
                <a:latin typeface="Franklin Gothic Medium"/>
                <a:ea typeface="DejaVu Sans"/>
              </a:rPr>
              <a:t>проведения индивидуальной</a:t>
            </a:r>
            <a:r>
              <a:rPr b="0" lang="ru-RU" sz="1700" spc="-7" strike="noStrike">
                <a:solidFill>
                  <a:srgbClr val="002060"/>
                </a:solidFill>
                <a:latin typeface="Franklin Gothic Medium"/>
                <a:ea typeface="DejaVu Sans"/>
              </a:rPr>
              <a:t> </a:t>
            </a:r>
            <a:r>
              <a:rPr b="0" lang="ru-RU" sz="1700" spc="-1" strike="noStrike">
                <a:solidFill>
                  <a:srgbClr val="002060"/>
                </a:solidFill>
                <a:latin typeface="Franklin Gothic Medium"/>
                <a:ea typeface="DejaVu Sans"/>
              </a:rPr>
              <a:t>сверки.</a:t>
            </a:r>
            <a:endParaRPr b="0" lang="ru-RU" sz="1700" spc="-1" strike="noStrike">
              <a:latin typeface="XO Oriel"/>
            </a:endParaRPr>
          </a:p>
          <a:p>
            <a:pPr marL="12600">
              <a:lnSpc>
                <a:spcPct val="100000"/>
              </a:lnSpc>
              <a:spcBef>
                <a:spcPts val="1216"/>
              </a:spcBef>
            </a:pPr>
            <a:r>
              <a:rPr b="0" lang="ru-RU" sz="1700" spc="-12" strike="noStrike">
                <a:solidFill>
                  <a:srgbClr val="002060"/>
                </a:solidFill>
                <a:latin typeface="Franklin Gothic Medium"/>
                <a:ea typeface="DejaVu Sans"/>
              </a:rPr>
              <a:t>В феврале-апреле </a:t>
            </a:r>
            <a:r>
              <a:rPr b="0" lang="ru-RU" sz="1700" spc="-1" strike="noStrike">
                <a:solidFill>
                  <a:srgbClr val="002060"/>
                </a:solidFill>
                <a:latin typeface="Franklin Gothic Medium"/>
                <a:ea typeface="DejaVu Sans"/>
              </a:rPr>
              <a:t>налоговые</a:t>
            </a:r>
            <a:r>
              <a:rPr b="0" lang="ru-RU" sz="1700" spc="-12" strike="noStrike">
                <a:solidFill>
                  <a:srgbClr val="002060"/>
                </a:solidFill>
                <a:latin typeface="Franklin Gothic Medium"/>
                <a:ea typeface="DejaVu Sans"/>
              </a:rPr>
              <a:t> </a:t>
            </a:r>
            <a:r>
              <a:rPr b="0" lang="ru-RU" sz="1700" spc="-1" strike="noStrike">
                <a:solidFill>
                  <a:srgbClr val="002060"/>
                </a:solidFill>
                <a:latin typeface="Franklin Gothic Medium"/>
                <a:ea typeface="DejaVu Sans"/>
              </a:rPr>
              <a:t>органы</a:t>
            </a:r>
            <a:r>
              <a:rPr b="0" lang="ru-RU" sz="1700" spc="-7" strike="noStrike">
                <a:solidFill>
                  <a:srgbClr val="002060"/>
                </a:solidFill>
                <a:latin typeface="Franklin Gothic Medium"/>
                <a:ea typeface="DejaVu Sans"/>
              </a:rPr>
              <a:t> </a:t>
            </a:r>
            <a:r>
              <a:rPr b="0" lang="ru-RU" sz="1700" spc="-1" strike="noStrike">
                <a:solidFill>
                  <a:srgbClr val="002060"/>
                </a:solidFill>
                <a:latin typeface="Franklin Gothic Medium"/>
                <a:ea typeface="DejaVu Sans"/>
              </a:rPr>
              <a:t>проведут</a:t>
            </a:r>
            <a:r>
              <a:rPr b="0" lang="ru-RU" sz="1700" spc="-12" strike="noStrike">
                <a:solidFill>
                  <a:srgbClr val="002060"/>
                </a:solidFill>
                <a:latin typeface="Franklin Gothic Medium"/>
                <a:ea typeface="DejaVu Sans"/>
              </a:rPr>
              <a:t> </a:t>
            </a:r>
            <a:r>
              <a:rPr b="0" lang="ru-RU" sz="1700" spc="-1" strike="noStrike">
                <a:solidFill>
                  <a:srgbClr val="002060"/>
                </a:solidFill>
                <a:latin typeface="Franklin Gothic Medium"/>
                <a:ea typeface="DejaVu Sans"/>
              </a:rPr>
              <a:t>индивидуальные</a:t>
            </a:r>
            <a:r>
              <a:rPr b="0" lang="ru-RU" sz="1700" spc="-12" strike="noStrike">
                <a:solidFill>
                  <a:srgbClr val="002060"/>
                </a:solidFill>
                <a:latin typeface="Franklin Gothic Medium"/>
                <a:ea typeface="DejaVu Sans"/>
              </a:rPr>
              <a:t> </a:t>
            </a:r>
            <a:r>
              <a:rPr b="0" lang="ru-RU" sz="1700" spc="-1" strike="noStrike">
                <a:solidFill>
                  <a:srgbClr val="002060"/>
                </a:solidFill>
                <a:latin typeface="Franklin Gothic Medium"/>
                <a:ea typeface="DejaVu Sans"/>
              </a:rPr>
              <a:t>сверки</a:t>
            </a:r>
            <a:r>
              <a:rPr b="0" lang="ru-RU" sz="1700" spc="-12" strike="noStrike">
                <a:solidFill>
                  <a:srgbClr val="002060"/>
                </a:solidFill>
                <a:latin typeface="Franklin Gothic Medium"/>
                <a:ea typeface="DejaVu Sans"/>
              </a:rPr>
              <a:t> </a:t>
            </a:r>
            <a:r>
              <a:rPr b="0" lang="ru-RU" sz="1700" spc="-1" strike="noStrike">
                <a:solidFill>
                  <a:srgbClr val="002060"/>
                </a:solidFill>
                <a:latin typeface="Franklin Gothic Medium"/>
                <a:ea typeface="DejaVu Sans"/>
              </a:rPr>
              <a:t>с</a:t>
            </a:r>
            <a:r>
              <a:rPr b="0" lang="ru-RU" sz="1700" spc="-7" strike="noStrike">
                <a:solidFill>
                  <a:srgbClr val="002060"/>
                </a:solidFill>
                <a:latin typeface="Franklin Gothic Medium"/>
                <a:ea typeface="DejaVu Sans"/>
              </a:rPr>
              <a:t> </a:t>
            </a:r>
            <a:r>
              <a:rPr b="0" lang="ru-RU" sz="1700" spc="-1" strike="noStrike">
                <a:solidFill>
                  <a:srgbClr val="002060"/>
                </a:solidFill>
                <a:latin typeface="Franklin Gothic Medium"/>
                <a:ea typeface="DejaVu Sans"/>
              </a:rPr>
              <a:t>такими</a:t>
            </a:r>
            <a:r>
              <a:rPr b="0" lang="ru-RU" sz="1700" spc="-12" strike="noStrike">
                <a:solidFill>
                  <a:srgbClr val="002060"/>
                </a:solidFill>
                <a:latin typeface="Franklin Gothic Medium"/>
                <a:ea typeface="DejaVu Sans"/>
              </a:rPr>
              <a:t> </a:t>
            </a:r>
            <a:r>
              <a:rPr b="0" lang="ru-RU" sz="1700" spc="-1" strike="noStrike">
                <a:solidFill>
                  <a:srgbClr val="002060"/>
                </a:solidFill>
                <a:latin typeface="Franklin Gothic Medium"/>
                <a:ea typeface="DejaVu Sans"/>
              </a:rPr>
              <a:t>лицами.</a:t>
            </a:r>
            <a:endParaRPr b="0" lang="ru-RU" sz="1700" spc="-1" strike="noStrike">
              <a:latin typeface="XO Oriel"/>
            </a:endParaRPr>
          </a:p>
          <a:p>
            <a:pPr marL="1032480" algn="just">
              <a:lnSpc>
                <a:spcPct val="100000"/>
              </a:lnSpc>
              <a:spcBef>
                <a:spcPts val="1295"/>
              </a:spcBef>
            </a:pPr>
            <a:r>
              <a:rPr b="0" lang="ru-RU" sz="1500" spc="-1" strike="noStrike">
                <a:solidFill>
                  <a:srgbClr val="002060"/>
                </a:solidFill>
                <a:latin typeface="Franklin Gothic Medium"/>
                <a:ea typeface="DejaVu Sans"/>
              </a:rPr>
              <a:t>Рекомендуем перед запросом акта сверки обратиться в налоговый орган за  предоставлением информации </a:t>
            </a:r>
            <a:endParaRPr b="0" lang="ru-RU" sz="1500" spc="-1" strike="noStrike">
              <a:latin typeface="XO Oriel"/>
            </a:endParaRPr>
          </a:p>
          <a:p>
            <a:pPr marL="1032480" algn="just">
              <a:lnSpc>
                <a:spcPct val="100000"/>
              </a:lnSpc>
              <a:spcBef>
                <a:spcPts val="1295"/>
              </a:spcBef>
            </a:pPr>
            <a:r>
              <a:rPr b="0" lang="ru-RU" sz="1500" spc="-1" strike="noStrike">
                <a:solidFill>
                  <a:srgbClr val="002060"/>
                </a:solidFill>
                <a:latin typeface="Franklin Gothic Medium"/>
                <a:ea typeface="DejaVu Sans"/>
              </a:rPr>
              <a:t>Их Отдельных Карточек Налоговых Обязанностей</a:t>
            </a:r>
            <a:endParaRPr b="0" lang="ru-RU" sz="1500" spc="-1" strike="noStrike">
              <a:latin typeface="XO Oriel"/>
            </a:endParaRPr>
          </a:p>
          <a:p>
            <a:pPr marL="1032480">
              <a:lnSpc>
                <a:spcPct val="100000"/>
              </a:lnSpc>
              <a:spcBef>
                <a:spcPts val="34"/>
              </a:spcBef>
            </a:pPr>
            <a:endParaRPr b="0" lang="ru-RU" sz="1500" spc="-1" strike="noStrike">
              <a:latin typeface="XO Oriel"/>
            </a:endParaRPr>
          </a:p>
          <a:p>
            <a:pPr marL="251280">
              <a:lnSpc>
                <a:spcPct val="100000"/>
              </a:lnSpc>
            </a:pPr>
            <a:endParaRPr b="0" lang="ru-RU" sz="1500" spc="-1" strike="noStrike">
              <a:latin typeface="XO Oriel"/>
            </a:endParaRPr>
          </a:p>
        </p:txBody>
      </p:sp>
      <p:grpSp>
        <p:nvGrpSpPr>
          <p:cNvPr id="320" name="Group 12"/>
          <p:cNvGrpSpPr/>
          <p:nvPr/>
        </p:nvGrpSpPr>
        <p:grpSpPr>
          <a:xfrm>
            <a:off x="2405520" y="2022840"/>
            <a:ext cx="6747120" cy="3237840"/>
            <a:chOff x="2405520" y="2022840"/>
            <a:chExt cx="6747120" cy="3237840"/>
          </a:xfrm>
        </p:grpSpPr>
        <p:sp>
          <p:nvSpPr>
            <p:cNvPr id="321" name="CustomShape 13"/>
            <p:cNvSpPr/>
            <p:nvPr/>
          </p:nvSpPr>
          <p:spPr>
            <a:xfrm>
              <a:off x="6445080" y="2329920"/>
              <a:ext cx="537120" cy="523440"/>
            </a:xfrm>
            <a:custGeom>
              <a:avLst/>
              <a:gdLst/>
              <a:ahLst/>
              <a:rect l="l" t="t" r="r" b="b"/>
              <a:pathLst>
                <a:path w="471804" h="577214">
                  <a:moveTo>
                    <a:pt x="471230" y="158186"/>
                  </a:moveTo>
                  <a:lnTo>
                    <a:pt x="295815" y="158186"/>
                  </a:lnTo>
                  <a:lnTo>
                    <a:pt x="295815" y="0"/>
                  </a:lnTo>
                  <a:lnTo>
                    <a:pt x="471230" y="158186"/>
                  </a:lnTo>
                  <a:close/>
                  <a:moveTo>
                    <a:pt x="468977" y="576640"/>
                  </a:moveTo>
                  <a:lnTo>
                    <a:pt x="0" y="576640"/>
                  </a:lnTo>
                  <a:lnTo>
                    <a:pt x="0" y="3031"/>
                  </a:lnTo>
                  <a:lnTo>
                    <a:pt x="272292" y="3031"/>
                  </a:lnTo>
                  <a:lnTo>
                    <a:pt x="272292" y="177285"/>
                  </a:lnTo>
                  <a:lnTo>
                    <a:pt x="468977" y="177285"/>
                  </a:lnTo>
                  <a:lnTo>
                    <a:pt x="468977" y="576640"/>
                  </a:lnTo>
                  <a:close/>
                </a:path>
              </a:pathLst>
            </a:custGeom>
            <a:solidFill>
              <a:srgbClr val="fbd4b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22" name="object 16" descr=""/>
            <p:cNvPicPr/>
            <p:nvPr/>
          </p:nvPicPr>
          <p:blipFill>
            <a:blip r:embed="rId2"/>
            <a:stretch/>
          </p:blipFill>
          <p:spPr>
            <a:xfrm>
              <a:off x="7255800" y="2022840"/>
              <a:ext cx="1896840" cy="1526760"/>
            </a:xfrm>
            <a:prstGeom prst="rect">
              <a:avLst/>
            </a:prstGeom>
            <a:ln>
              <a:noFill/>
            </a:ln>
          </p:spPr>
        </p:pic>
        <p:sp>
          <p:nvSpPr>
            <p:cNvPr id="323" name="CustomShape 14"/>
            <p:cNvSpPr/>
            <p:nvPr/>
          </p:nvSpPr>
          <p:spPr>
            <a:xfrm>
              <a:off x="6445080" y="3067920"/>
              <a:ext cx="537120" cy="499680"/>
            </a:xfrm>
            <a:custGeom>
              <a:avLst/>
              <a:gdLst/>
              <a:ahLst/>
              <a:rect l="l" t="t" r="r" b="b"/>
              <a:pathLst>
                <a:path w="471804" h="551180">
                  <a:moveTo>
                    <a:pt x="471230" y="151168"/>
                  </a:moveTo>
                  <a:lnTo>
                    <a:pt x="295815" y="151168"/>
                  </a:lnTo>
                  <a:lnTo>
                    <a:pt x="295815" y="0"/>
                  </a:lnTo>
                  <a:lnTo>
                    <a:pt x="471230" y="151168"/>
                  </a:lnTo>
                  <a:close/>
                  <a:moveTo>
                    <a:pt x="468977" y="551057"/>
                  </a:moveTo>
                  <a:lnTo>
                    <a:pt x="0" y="551057"/>
                  </a:lnTo>
                  <a:lnTo>
                    <a:pt x="0" y="2896"/>
                  </a:lnTo>
                  <a:lnTo>
                    <a:pt x="272292" y="2896"/>
                  </a:lnTo>
                  <a:lnTo>
                    <a:pt x="272292" y="169420"/>
                  </a:lnTo>
                  <a:lnTo>
                    <a:pt x="468977" y="169420"/>
                  </a:lnTo>
                  <a:lnTo>
                    <a:pt x="468977" y="551057"/>
                  </a:lnTo>
                  <a:close/>
                </a:path>
              </a:pathLst>
            </a:custGeom>
            <a:solidFill>
              <a:srgbClr val="c2d59a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24" name="object 18" descr=""/>
            <p:cNvPicPr/>
            <p:nvPr/>
          </p:nvPicPr>
          <p:blipFill>
            <a:blip r:embed="rId3"/>
            <a:stretch/>
          </p:blipFill>
          <p:spPr>
            <a:xfrm>
              <a:off x="2405520" y="2328480"/>
              <a:ext cx="2952720" cy="2932200"/>
            </a:xfrm>
            <a:prstGeom prst="rect">
              <a:avLst/>
            </a:prstGeom>
            <a:ln>
              <a:noFill/>
            </a:ln>
          </p:spPr>
        </p:pic>
        <p:sp>
          <p:nvSpPr>
            <p:cNvPr id="325" name="CustomShape 15"/>
            <p:cNvSpPr/>
            <p:nvPr/>
          </p:nvSpPr>
          <p:spPr>
            <a:xfrm>
              <a:off x="2614320" y="2836080"/>
              <a:ext cx="937440" cy="481680"/>
            </a:xfrm>
            <a:custGeom>
              <a:avLst/>
              <a:gdLst/>
              <a:ahLst/>
              <a:rect l="l" t="t" r="r" b="b"/>
              <a:pathLst>
                <a:path w="822960" h="531494">
                  <a:moveTo>
                    <a:pt x="822566" y="522833"/>
                  </a:moveTo>
                  <a:lnTo>
                    <a:pt x="0" y="522833"/>
                  </a:lnTo>
                  <a:lnTo>
                    <a:pt x="0" y="531037"/>
                  </a:lnTo>
                  <a:lnTo>
                    <a:pt x="822566" y="531037"/>
                  </a:lnTo>
                  <a:lnTo>
                    <a:pt x="822566" y="522833"/>
                  </a:lnTo>
                  <a:close/>
                  <a:moveTo>
                    <a:pt x="822566" y="0"/>
                  </a:moveTo>
                  <a:lnTo>
                    <a:pt x="0" y="0"/>
                  </a:lnTo>
                  <a:lnTo>
                    <a:pt x="0" y="14147"/>
                  </a:lnTo>
                  <a:lnTo>
                    <a:pt x="822566" y="14147"/>
                  </a:lnTo>
                  <a:lnTo>
                    <a:pt x="82256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6" name="CustomShape 16"/>
            <p:cNvSpPr/>
            <p:nvPr/>
          </p:nvSpPr>
          <p:spPr>
            <a:xfrm>
              <a:off x="2614320" y="2849040"/>
              <a:ext cx="937440" cy="461520"/>
            </a:xfrm>
            <a:custGeom>
              <a:avLst/>
              <a:gdLst/>
              <a:ahLst/>
              <a:rect l="l" t="t" r="r" b="b"/>
              <a:pathLst>
                <a:path w="822960" h="509269">
                  <a:moveTo>
                    <a:pt x="822568" y="508686"/>
                  </a:moveTo>
                  <a:lnTo>
                    <a:pt x="0" y="508686"/>
                  </a:lnTo>
                  <a:lnTo>
                    <a:pt x="0" y="0"/>
                  </a:lnTo>
                  <a:lnTo>
                    <a:pt x="822568" y="0"/>
                  </a:lnTo>
                  <a:lnTo>
                    <a:pt x="822568" y="50868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27" name="CustomShape 17"/>
          <p:cNvSpPr/>
          <p:nvPr/>
        </p:nvSpPr>
        <p:spPr>
          <a:xfrm>
            <a:off x="2614320" y="2863440"/>
            <a:ext cx="937440" cy="42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99000">
              <a:lnSpc>
                <a:spcPct val="100000"/>
              </a:lnSpc>
              <a:spcBef>
                <a:spcPts val="99"/>
              </a:spcBef>
            </a:pPr>
            <a:r>
              <a:rPr b="1" lang="ru-RU" sz="2700" spc="-1" strike="noStrike">
                <a:solidFill>
                  <a:srgbClr val="ff0000"/>
                </a:solidFill>
                <a:latin typeface="Calibri"/>
                <a:ea typeface="DejaVu Sans"/>
              </a:rPr>
              <a:t>ЕНС</a:t>
            </a:r>
            <a:endParaRPr b="0" lang="ru-RU" sz="2700" spc="-1" strike="noStrike">
              <a:latin typeface="XO Oriel"/>
            </a:endParaRPr>
          </a:p>
        </p:txBody>
      </p:sp>
      <p:pic>
        <p:nvPicPr>
          <p:cNvPr id="328" name="object 22" descr=""/>
          <p:cNvPicPr/>
          <p:nvPr/>
        </p:nvPicPr>
        <p:blipFill>
          <a:blip r:embed="rId4"/>
          <a:stretch/>
        </p:blipFill>
        <p:spPr>
          <a:xfrm>
            <a:off x="216000" y="5312880"/>
            <a:ext cx="903960" cy="809280"/>
          </a:xfrm>
          <a:prstGeom prst="rect">
            <a:avLst/>
          </a:prstGeom>
          <a:ln>
            <a:noFill/>
          </a:ln>
        </p:spPr>
      </p:pic>
      <p:pic>
        <p:nvPicPr>
          <p:cNvPr id="329" name="object 23" descr=""/>
          <p:cNvPicPr/>
          <p:nvPr/>
        </p:nvPicPr>
        <p:blipFill>
          <a:blip r:embed="rId5"/>
          <a:stretch/>
        </p:blipFill>
        <p:spPr>
          <a:xfrm>
            <a:off x="10035360" y="2114280"/>
            <a:ext cx="605520" cy="514080"/>
          </a:xfrm>
          <a:prstGeom prst="rect">
            <a:avLst/>
          </a:prstGeom>
          <a:ln>
            <a:noFill/>
          </a:ln>
        </p:spPr>
      </p:pic>
    </p:spTree>
  </p:cSld>
  <p:transition spd="med">
    <p:pull dir="l"/>
  </p:transition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CustomShape 1"/>
          <p:cNvSpPr/>
          <p:nvPr/>
        </p:nvSpPr>
        <p:spPr>
          <a:xfrm>
            <a:off x="2809800" y="0"/>
            <a:ext cx="8830080" cy="90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algn="just">
              <a:lnSpc>
                <a:spcPct val="100000"/>
              </a:lnSpc>
              <a:spcBef>
                <a:spcPts val="459"/>
              </a:spcBef>
            </a:pPr>
            <a:r>
              <a:rPr b="1" lang="ru-RU" sz="2300" spc="-15" strike="noStrike">
                <a:solidFill>
                  <a:srgbClr val="194c69"/>
                </a:solidFill>
                <a:latin typeface="Roboto Condensed"/>
                <a:ea typeface="DejaVu Sans"/>
              </a:rPr>
              <a:t>Хочу узнать подробнее</a:t>
            </a:r>
            <a:endParaRPr b="0" lang="ru-RU" sz="2300" spc="-1" strike="noStrike">
              <a:latin typeface="XO Oriel"/>
            </a:endParaRPr>
          </a:p>
        </p:txBody>
      </p:sp>
      <p:pic>
        <p:nvPicPr>
          <p:cNvPr id="331" name="" descr=""/>
          <p:cNvPicPr/>
          <p:nvPr/>
        </p:nvPicPr>
        <p:blipFill>
          <a:blip r:embed="rId1"/>
          <a:stretch/>
        </p:blipFill>
        <p:spPr>
          <a:xfrm>
            <a:off x="2448000" y="936000"/>
            <a:ext cx="8495640" cy="4319640"/>
          </a:xfrm>
          <a:prstGeom prst="rect">
            <a:avLst/>
          </a:prstGeom>
          <a:ln>
            <a:noFill/>
          </a:ln>
        </p:spPr>
      </p:pic>
      <p:pic>
        <p:nvPicPr>
          <p:cNvPr id="332" name="" descr=""/>
          <p:cNvPicPr/>
          <p:nvPr/>
        </p:nvPicPr>
        <p:blipFill>
          <a:blip r:embed="rId2"/>
          <a:stretch/>
        </p:blipFill>
        <p:spPr>
          <a:xfrm>
            <a:off x="2448000" y="5256000"/>
            <a:ext cx="8495640" cy="1229040"/>
          </a:xfrm>
          <a:prstGeom prst="rect">
            <a:avLst/>
          </a:prstGeom>
          <a:ln>
            <a:noFill/>
          </a:ln>
        </p:spPr>
      </p:pic>
    </p:spTree>
  </p:cSld>
  <p:transition spd="med">
    <p:pull dir="l"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2952000" y="163800"/>
            <a:ext cx="8244000" cy="67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9080" rIns="109080" tIns="54360" bIns="54360" anchor="ctr">
            <a:noAutofit/>
          </a:bodyPr>
          <a:p>
            <a:pPr>
              <a:lnSpc>
                <a:spcPct val="100000"/>
              </a:lnSpc>
            </a:pPr>
            <a:r>
              <a:rPr b="1" lang="ru-RU" sz="2700" spc="-1" strike="noStrike">
                <a:solidFill>
                  <a:srgbClr val="005aa9"/>
                </a:solidFill>
                <a:latin typeface="Arial"/>
                <a:ea typeface="DejaVu Sans"/>
              </a:rPr>
              <a:t>Единый налоговый счёт</a:t>
            </a:r>
            <a:endParaRPr b="0" lang="ru-RU" sz="2700" spc="-1" strike="noStrike">
              <a:latin typeface="XO Oriel"/>
            </a:endParaRPr>
          </a:p>
        </p:txBody>
      </p:sp>
      <p:sp>
        <p:nvSpPr>
          <p:cNvPr id="150" name="CustomShape 2"/>
          <p:cNvSpPr/>
          <p:nvPr/>
        </p:nvSpPr>
        <p:spPr>
          <a:xfrm>
            <a:off x="815040" y="2006280"/>
            <a:ext cx="4861080" cy="427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9080" rIns="109080" tIns="54360" bIns="54360">
            <a:noAutofit/>
          </a:bodyPr>
          <a:p>
            <a:pPr marL="378720" indent="-376560">
              <a:lnSpc>
                <a:spcPct val="100000"/>
              </a:lnSpc>
              <a:spcBef>
                <a:spcPts val="666"/>
              </a:spcBef>
            </a:pPr>
            <a:r>
              <a:rPr b="0" lang="ru-RU" sz="3300" spc="-1" strike="noStrike">
                <a:solidFill>
                  <a:srgbClr val="005aa9"/>
                </a:solidFill>
                <a:latin typeface="Calibri"/>
                <a:ea typeface="DejaVu Sans"/>
              </a:rPr>
              <a:t>	</a:t>
            </a:r>
            <a:r>
              <a:rPr b="0" lang="ru-RU" sz="3300" spc="-1" strike="noStrike">
                <a:solidFill>
                  <a:srgbClr val="005aa9"/>
                </a:solidFill>
                <a:latin typeface="Calibri"/>
                <a:ea typeface="DejaVu Sans"/>
              </a:rPr>
              <a:t>	</a:t>
            </a:r>
            <a:r>
              <a:rPr b="0" lang="ru-RU" sz="3300" spc="-1" strike="noStrike">
                <a:solidFill>
                  <a:srgbClr val="005aa9"/>
                </a:solidFill>
                <a:latin typeface="Calibri"/>
                <a:ea typeface="DejaVu Sans"/>
              </a:rPr>
              <a:t>	</a:t>
            </a:r>
            <a:r>
              <a:rPr b="0" lang="ru-RU" sz="3300" spc="-1" strike="noStrike">
                <a:solidFill>
                  <a:srgbClr val="005aa9"/>
                </a:solidFill>
                <a:latin typeface="Calibri"/>
                <a:ea typeface="DejaVu Sans"/>
              </a:rPr>
              <a:t>	</a:t>
            </a:r>
            <a:r>
              <a:rPr b="0" lang="ru-RU" sz="3300" spc="-1" strike="noStrike">
                <a:solidFill>
                  <a:srgbClr val="005aa9"/>
                </a:solidFill>
                <a:latin typeface="Calibri"/>
                <a:ea typeface="DejaVu Sans"/>
              </a:rPr>
              <a:t>	</a:t>
            </a:r>
            <a:endParaRPr b="0" lang="ru-RU" sz="3300" spc="-1" strike="noStrike">
              <a:latin typeface="XO Oriel"/>
            </a:endParaRPr>
          </a:p>
        </p:txBody>
      </p:sp>
      <p:sp>
        <p:nvSpPr>
          <p:cNvPr id="151" name="CustomShape 3"/>
          <p:cNvSpPr/>
          <p:nvPr/>
        </p:nvSpPr>
        <p:spPr>
          <a:xfrm>
            <a:off x="11203560" y="5865120"/>
            <a:ext cx="670680" cy="68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9080" rIns="109080" tIns="54360" bIns="54360" anchor="ctr">
            <a:noAutofit/>
          </a:bodyPr>
          <a:p>
            <a:pPr algn="ctr">
              <a:lnSpc>
                <a:spcPts val="2506"/>
              </a:lnSpc>
            </a:pPr>
            <a:fld id="{DC408D43-4187-4A4E-91F7-446A1F7F4CB5}" type="slidenum">
              <a:rPr b="0" lang="ru-RU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&lt;номер&gt;</a:t>
            </a:fld>
            <a:endParaRPr b="0" lang="ru-RU" sz="2800" spc="-1" strike="noStrike">
              <a:latin typeface="XO Oriel"/>
            </a:endParaRPr>
          </a:p>
        </p:txBody>
      </p:sp>
      <p:sp>
        <p:nvSpPr>
          <p:cNvPr id="152" name="CustomShape 4"/>
          <p:cNvSpPr/>
          <p:nvPr/>
        </p:nvSpPr>
        <p:spPr>
          <a:xfrm>
            <a:off x="335160" y="1137600"/>
            <a:ext cx="4222440" cy="537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ded0"/>
              </a:gs>
              <a:gs pos="100000">
                <a:srgbClr val="fff1ec"/>
              </a:gs>
            </a:gsLst>
            <a:lin ang="16200000"/>
          </a:gradFill>
          <a:ln w="9360">
            <a:solidFill>
              <a:srgbClr val="4a7ebb"/>
            </a:solidFill>
            <a:round/>
          </a:ln>
          <a:effectLst>
            <a:outerShdw dir="5400000" dist="2016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47880" rIns="47880" tIns="47880" bIns="47880" anchor="ctr">
            <a:noAutofit/>
          </a:bodyPr>
          <a:p>
            <a:pPr algn="just">
              <a:lnSpc>
                <a:spcPct val="100000"/>
              </a:lnSpc>
            </a:pPr>
            <a:r>
              <a:rPr b="0" lang="ru-RU" sz="1900" spc="-1" strike="noStrike">
                <a:solidFill>
                  <a:srgbClr val="000000"/>
                </a:solidFill>
                <a:latin typeface="Arial"/>
                <a:ea typeface="DejaVu Sans"/>
              </a:rPr>
              <a:t>Единый налоговый счёт (ЕНС) - это форма учёта налоговым органом: </a:t>
            </a:r>
            <a:endParaRPr b="0" lang="ru-RU" sz="1900" spc="-1" strike="noStrike">
              <a:latin typeface="XO Oriel"/>
            </a:endParaRPr>
          </a:p>
          <a:p>
            <a:pPr marL="380880" indent="-37872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ru-RU" sz="1900" spc="-1" strike="noStrike">
                <a:solidFill>
                  <a:srgbClr val="000000"/>
                </a:solidFill>
                <a:latin typeface="Arial"/>
                <a:ea typeface="DejaVu Sans"/>
              </a:rPr>
              <a:t>денежного выражения совокупной обязанности по уплате налога (сбора), которую налогоплательщик обязан уплатить исходя из представленных деклараций и уведомлений об исчисленных суммах; </a:t>
            </a:r>
            <a:endParaRPr b="0" lang="ru-RU" sz="1900" spc="-1" strike="noStrike">
              <a:latin typeface="XO Oriel"/>
            </a:endParaRPr>
          </a:p>
          <a:p>
            <a:pPr marL="380880" indent="-37872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ru-RU" sz="1900" spc="-1" strike="noStrike">
                <a:solidFill>
                  <a:srgbClr val="000000"/>
                </a:solidFill>
                <a:latin typeface="Arial"/>
                <a:ea typeface="DejaVu Sans"/>
              </a:rPr>
              <a:t>денежных средств, перечисленных в качестве единого налогового платежа (ЕНП) и (или) признаваемых в качестве ЕНП</a:t>
            </a:r>
            <a:endParaRPr b="0" lang="ru-RU" sz="1900" spc="-1" strike="noStrike">
              <a:latin typeface="XO Oriel"/>
            </a:endParaRPr>
          </a:p>
          <a:p>
            <a:pPr algn="r">
              <a:lnSpc>
                <a:spcPct val="100000"/>
              </a:lnSpc>
            </a:pPr>
            <a:r>
              <a:rPr b="0" lang="ru-RU" sz="1900" spc="-1" strike="noStrike">
                <a:solidFill>
                  <a:srgbClr val="000000"/>
                </a:solidFill>
                <a:latin typeface="Arial"/>
                <a:ea typeface="DejaVu Sans"/>
              </a:rPr>
              <a:t>Ст.11.3 НК РФ</a:t>
            </a:r>
            <a:endParaRPr b="0" lang="ru-RU" sz="1900" spc="-1" strike="noStrike">
              <a:latin typeface="XO Oriel"/>
            </a:endParaRPr>
          </a:p>
        </p:txBody>
      </p:sp>
      <p:sp>
        <p:nvSpPr>
          <p:cNvPr id="153" name="CustomShape 5"/>
          <p:cNvSpPr/>
          <p:nvPr/>
        </p:nvSpPr>
        <p:spPr>
          <a:xfrm>
            <a:off x="5213880" y="4245120"/>
            <a:ext cx="4696560" cy="225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39320" rIns="139320" tIns="69480" bIns="69480" anchor="ctr">
            <a:normAutofit/>
          </a:bodyPr>
          <a:p>
            <a:pPr marL="380880" indent="-378720">
              <a:lnSpc>
                <a:spcPct val="100000"/>
              </a:lnSpc>
              <a:buClr>
                <a:srgbClr val="005aa9"/>
              </a:buClr>
              <a:buFont typeface="Wingdings" charset="2"/>
              <a:buChar char=""/>
            </a:pPr>
            <a:r>
              <a:rPr b="0" lang="ru-RU" sz="1900" spc="-1" strike="noStrike">
                <a:solidFill>
                  <a:srgbClr val="005aa9"/>
                </a:solidFill>
                <a:latin typeface="Arial"/>
                <a:ea typeface="DejaVu Sans"/>
              </a:rPr>
              <a:t>Консолидация всех обязательств в целом по налогоплательщику</a:t>
            </a:r>
            <a:endParaRPr b="0" lang="ru-RU" sz="1900" spc="-1" strike="noStrike">
              <a:latin typeface="XO Oriel"/>
            </a:endParaRPr>
          </a:p>
          <a:p>
            <a:pPr marL="380880" indent="-378720">
              <a:lnSpc>
                <a:spcPct val="100000"/>
              </a:lnSpc>
              <a:buClr>
                <a:srgbClr val="005aa9"/>
              </a:buClr>
              <a:buFont typeface="Wingdings" charset="2"/>
              <a:buChar char=""/>
            </a:pPr>
            <a:r>
              <a:rPr b="0" lang="ru-RU" sz="1900" spc="-1" strike="noStrike">
                <a:solidFill>
                  <a:srgbClr val="005aa9"/>
                </a:solidFill>
                <a:latin typeface="Arial"/>
                <a:ea typeface="DejaVu Sans"/>
              </a:rPr>
              <a:t>Свёрнутое сальдо по всем налогам в целом по налогоплательщику с учётом обособленных подразделений</a:t>
            </a:r>
            <a:endParaRPr b="0" lang="ru-RU" sz="1900" spc="-1" strike="noStrike">
              <a:latin typeface="XO Oriel"/>
            </a:endParaRPr>
          </a:p>
        </p:txBody>
      </p:sp>
      <p:sp>
        <p:nvSpPr>
          <p:cNvPr id="154" name="CustomShape 6"/>
          <p:cNvSpPr/>
          <p:nvPr/>
        </p:nvSpPr>
        <p:spPr>
          <a:xfrm>
            <a:off x="5231880" y="1796760"/>
            <a:ext cx="1726200" cy="9579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100000">
                <a:srgbClr val="e0e8f5"/>
              </a:gs>
            </a:gsLst>
            <a:lin ang="5400000"/>
          </a:gradFill>
          <a:ln>
            <a:noFill/>
          </a:ln>
          <a:effectLst>
            <a:outerShdw dir="5400000" dist="2304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24120" rIns="24120" tIns="60120" bIns="6012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100" spc="-1" strike="noStrike">
                <a:solidFill>
                  <a:srgbClr val="ffffff"/>
                </a:solidFill>
                <a:latin typeface="Arial"/>
                <a:ea typeface="DejaVu Sans"/>
              </a:rPr>
              <a:t>ЕНП</a:t>
            </a:r>
            <a:endParaRPr b="0" lang="ru-RU" sz="2100" spc="-1" strike="noStrike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ffffff"/>
                </a:solidFill>
                <a:latin typeface="Arial"/>
                <a:ea typeface="DejaVu Sans"/>
              </a:rPr>
              <a:t>+ 500 000 р.</a:t>
            </a:r>
            <a:endParaRPr b="0" lang="ru-RU" sz="1600" spc="-1" strike="noStrike">
              <a:latin typeface="XO Oriel"/>
            </a:endParaRPr>
          </a:p>
        </p:txBody>
      </p:sp>
      <p:sp>
        <p:nvSpPr>
          <p:cNvPr id="155" name="CustomShape 7"/>
          <p:cNvSpPr/>
          <p:nvPr/>
        </p:nvSpPr>
        <p:spPr>
          <a:xfrm>
            <a:off x="7728120" y="1796760"/>
            <a:ext cx="3070440" cy="9579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808ea6"/>
              </a:gs>
              <a:gs pos="100000">
                <a:srgbClr val="a6b8d9"/>
              </a:gs>
            </a:gsLst>
            <a:lin ang="16200000"/>
          </a:gradFill>
          <a:ln>
            <a:noFill/>
          </a:ln>
          <a:effectLst>
            <a:outerShdw dir="5400000" dist="2304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119880" rIns="119880" tIns="60120" bIns="6012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100" spc="-1" strike="noStrike">
                <a:solidFill>
                  <a:srgbClr val="ffffff"/>
                </a:solidFill>
                <a:latin typeface="Arial"/>
                <a:ea typeface="DejaVu Sans"/>
              </a:rPr>
              <a:t>ЕНС</a:t>
            </a:r>
            <a:endParaRPr b="0" lang="ru-RU" sz="2100" spc="-1" strike="noStrike">
              <a:latin typeface="XO Oriel"/>
            </a:endParaRPr>
          </a:p>
        </p:txBody>
      </p:sp>
      <p:sp>
        <p:nvSpPr>
          <p:cNvPr id="156" name="CustomShape 8"/>
          <p:cNvSpPr/>
          <p:nvPr/>
        </p:nvSpPr>
        <p:spPr>
          <a:xfrm>
            <a:off x="5328000" y="3141000"/>
            <a:ext cx="1437840" cy="813960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19880" rIns="119880" tIns="60120" bIns="6012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ffffff"/>
                </a:solidFill>
                <a:latin typeface="Arial"/>
                <a:ea typeface="DejaVu Sans"/>
              </a:rPr>
              <a:t>Земельный налог</a:t>
            </a:r>
            <a:endParaRPr b="0" lang="ru-RU" sz="1600" spc="-1" strike="noStrike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ffffff"/>
                </a:solidFill>
                <a:latin typeface="Arial"/>
                <a:ea typeface="DejaVu Sans"/>
              </a:rPr>
              <a:t>-45 000 </a:t>
            </a:r>
            <a:endParaRPr b="0" lang="ru-RU" sz="1600" spc="-1" strike="noStrike">
              <a:latin typeface="XO Oriel"/>
            </a:endParaRPr>
          </a:p>
        </p:txBody>
      </p:sp>
      <p:sp>
        <p:nvSpPr>
          <p:cNvPr id="157" name="CustomShape 9"/>
          <p:cNvSpPr/>
          <p:nvPr/>
        </p:nvSpPr>
        <p:spPr>
          <a:xfrm>
            <a:off x="10800360" y="2964960"/>
            <a:ext cx="1094040" cy="573840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19880" rIns="119880" tIns="60120" bIns="6012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ffffff"/>
                </a:solidFill>
                <a:latin typeface="Arial"/>
                <a:ea typeface="DejaVu Sans"/>
              </a:rPr>
              <a:t>Пеня</a:t>
            </a:r>
            <a:endParaRPr b="0" lang="ru-RU" sz="1600" spc="-1" strike="noStrike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ffffff"/>
                </a:solidFill>
                <a:latin typeface="Arial"/>
                <a:ea typeface="DejaVu Sans"/>
              </a:rPr>
              <a:t>- 10 000</a:t>
            </a:r>
            <a:endParaRPr b="0" lang="ru-RU" sz="1600" spc="-1" strike="noStrike">
              <a:latin typeface="XO Oriel"/>
            </a:endParaRPr>
          </a:p>
        </p:txBody>
      </p:sp>
      <p:sp>
        <p:nvSpPr>
          <p:cNvPr id="158" name="CustomShape 10"/>
          <p:cNvSpPr/>
          <p:nvPr/>
        </p:nvSpPr>
        <p:spPr>
          <a:xfrm>
            <a:off x="10032480" y="3813120"/>
            <a:ext cx="1668600" cy="861840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47880" rIns="47880" tIns="60120" bIns="6012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ffffff"/>
                </a:solidFill>
                <a:latin typeface="Arial"/>
                <a:ea typeface="DejaVu Sans"/>
              </a:rPr>
              <a:t>Транспортный налог</a:t>
            </a:r>
            <a:endParaRPr b="0" lang="ru-RU" sz="1600" spc="-1" strike="noStrike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ffffff"/>
                </a:solidFill>
                <a:latin typeface="Arial"/>
                <a:ea typeface="DejaVu Sans"/>
              </a:rPr>
              <a:t>-100 000</a:t>
            </a:r>
            <a:endParaRPr b="0" lang="ru-RU" sz="1600" spc="-1" strike="noStrike">
              <a:latin typeface="XO Oriel"/>
            </a:endParaRPr>
          </a:p>
        </p:txBody>
      </p:sp>
      <p:sp>
        <p:nvSpPr>
          <p:cNvPr id="159" name="CustomShape 11"/>
          <p:cNvSpPr/>
          <p:nvPr/>
        </p:nvSpPr>
        <p:spPr>
          <a:xfrm>
            <a:off x="8424360" y="3168360"/>
            <a:ext cx="1485720" cy="813960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19880" rIns="119880" tIns="60120" bIns="6012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ffffff"/>
                </a:solidFill>
                <a:latin typeface="Arial"/>
                <a:ea typeface="DejaVu Sans"/>
              </a:rPr>
              <a:t>Налог на прибыль</a:t>
            </a:r>
            <a:endParaRPr b="0" lang="ru-RU" sz="1600" spc="-1" strike="noStrike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ffffff"/>
                </a:solidFill>
                <a:latin typeface="Arial"/>
                <a:ea typeface="DejaVu Sans"/>
              </a:rPr>
              <a:t>- 280 000</a:t>
            </a:r>
            <a:endParaRPr b="0" lang="ru-RU" sz="1600" spc="-1" strike="noStrike">
              <a:latin typeface="XO Oriel"/>
            </a:endParaRPr>
          </a:p>
        </p:txBody>
      </p:sp>
      <p:sp>
        <p:nvSpPr>
          <p:cNvPr id="160" name="CustomShape 12"/>
          <p:cNvSpPr/>
          <p:nvPr/>
        </p:nvSpPr>
        <p:spPr>
          <a:xfrm>
            <a:off x="6959880" y="3157920"/>
            <a:ext cx="1341720" cy="779760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47880" rIns="47880" tIns="60120" bIns="6012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ffffff"/>
                </a:solidFill>
                <a:latin typeface="Arial"/>
                <a:ea typeface="DejaVu Sans"/>
              </a:rPr>
              <a:t>Налог на имущество</a:t>
            </a:r>
            <a:endParaRPr b="0" lang="ru-RU" sz="1600" spc="-1" strike="noStrike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ffffff"/>
                </a:solidFill>
                <a:latin typeface="Arial"/>
                <a:ea typeface="DejaVu Sans"/>
              </a:rPr>
              <a:t>- 55 000</a:t>
            </a:r>
            <a:endParaRPr b="0" lang="ru-RU" sz="1600" spc="-1" strike="noStrike">
              <a:latin typeface="XO Oriel"/>
            </a:endParaRPr>
          </a:p>
        </p:txBody>
      </p:sp>
      <p:sp>
        <p:nvSpPr>
          <p:cNvPr id="161" name="Line 13"/>
          <p:cNvSpPr/>
          <p:nvPr/>
        </p:nvSpPr>
        <p:spPr>
          <a:xfrm flipV="1">
            <a:off x="6768000" y="2564640"/>
            <a:ext cx="959760" cy="593280"/>
          </a:xfrm>
          <a:prstGeom prst="line">
            <a:avLst/>
          </a:prstGeom>
          <a:ln w="25560">
            <a:solidFill>
              <a:srgbClr val="4a7eb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2" name="Line 14"/>
          <p:cNvSpPr/>
          <p:nvPr/>
        </p:nvSpPr>
        <p:spPr>
          <a:xfrm flipH="1">
            <a:off x="7632000" y="2756520"/>
            <a:ext cx="479880" cy="401400"/>
          </a:xfrm>
          <a:prstGeom prst="line">
            <a:avLst/>
          </a:prstGeom>
          <a:ln w="25560">
            <a:solidFill>
              <a:srgbClr val="4a7eb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3" name="Line 15"/>
          <p:cNvSpPr/>
          <p:nvPr/>
        </p:nvSpPr>
        <p:spPr>
          <a:xfrm>
            <a:off x="9167760" y="2756520"/>
            <a:ext cx="0" cy="411840"/>
          </a:xfrm>
          <a:prstGeom prst="line">
            <a:avLst/>
          </a:prstGeom>
          <a:ln w="25560">
            <a:solidFill>
              <a:srgbClr val="4a7eb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4" name="Line 16"/>
          <p:cNvSpPr/>
          <p:nvPr/>
        </p:nvSpPr>
        <p:spPr>
          <a:xfrm>
            <a:off x="9840240" y="2756520"/>
            <a:ext cx="1027440" cy="1055880"/>
          </a:xfrm>
          <a:prstGeom prst="line">
            <a:avLst/>
          </a:prstGeom>
          <a:ln w="25560">
            <a:solidFill>
              <a:srgbClr val="4a7eb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5" name="Line 17"/>
          <p:cNvSpPr/>
          <p:nvPr/>
        </p:nvSpPr>
        <p:spPr>
          <a:xfrm>
            <a:off x="10723680" y="2740320"/>
            <a:ext cx="288000" cy="200520"/>
          </a:xfrm>
          <a:prstGeom prst="line">
            <a:avLst/>
          </a:prstGeom>
          <a:ln w="25560">
            <a:solidFill>
              <a:srgbClr val="4a7ebb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2880000" y="-107640"/>
            <a:ext cx="10062360" cy="125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9080" rIns="109080" tIns="54360" bIns="54360" anchor="ctr">
            <a:noAutofit/>
          </a:bodyPr>
          <a:p>
            <a:pPr>
              <a:lnSpc>
                <a:spcPct val="100000"/>
              </a:lnSpc>
            </a:pPr>
            <a:r>
              <a:rPr b="1" lang="ru-RU" sz="2700" spc="-1" strike="noStrike">
                <a:solidFill>
                  <a:srgbClr val="005aa9"/>
                </a:solidFill>
                <a:latin typeface="Arial"/>
                <a:ea typeface="DejaVu Sans"/>
              </a:rPr>
              <a:t>Совокупная обязанность</a:t>
            </a:r>
            <a:endParaRPr b="0" lang="ru-RU" sz="2700" spc="-1" strike="noStrike">
              <a:latin typeface="XO Oriel"/>
            </a:endParaRPr>
          </a:p>
        </p:txBody>
      </p:sp>
      <p:sp>
        <p:nvSpPr>
          <p:cNvPr id="167" name="CustomShape 2"/>
          <p:cNvSpPr/>
          <p:nvPr/>
        </p:nvSpPr>
        <p:spPr>
          <a:xfrm>
            <a:off x="11203560" y="5865120"/>
            <a:ext cx="670680" cy="68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9080" rIns="109080" tIns="54360" bIns="54360" anchor="ctr">
            <a:noAutofit/>
          </a:bodyPr>
          <a:p>
            <a:pPr algn="ctr">
              <a:lnSpc>
                <a:spcPts val="2506"/>
              </a:lnSpc>
            </a:pPr>
            <a:fld id="{EE06E83B-8EF4-4A6F-A263-C37D98076B78}" type="slidenum">
              <a:rPr b="0" lang="ru-RU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&lt;номер&gt;</a:t>
            </a:fld>
            <a:endParaRPr b="0" lang="ru-RU" sz="2800" spc="-1" strike="noStrike">
              <a:latin typeface="XO Oriel"/>
            </a:endParaRPr>
          </a:p>
        </p:txBody>
      </p:sp>
      <p:sp>
        <p:nvSpPr>
          <p:cNvPr id="168" name="CustomShape 3"/>
          <p:cNvSpPr/>
          <p:nvPr/>
        </p:nvSpPr>
        <p:spPr>
          <a:xfrm>
            <a:off x="430920" y="1316520"/>
            <a:ext cx="10751400" cy="496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9080" rIns="109080" tIns="54360" bIns="54360">
            <a:noAutofit/>
          </a:bodyPr>
          <a:p>
            <a:pPr marL="379080">
              <a:lnSpc>
                <a:spcPct val="100000"/>
              </a:lnSpc>
              <a:spcBef>
                <a:spcPts val="638"/>
              </a:spcBef>
            </a:pPr>
            <a:r>
              <a:rPr b="1" lang="ru-RU" sz="2400" spc="-1" strike="noStrike">
                <a:solidFill>
                  <a:srgbClr val="005aa9"/>
                </a:solidFill>
                <a:latin typeface="Calibri"/>
                <a:ea typeface="DejaVu Sans"/>
              </a:rPr>
              <a:t>	</a:t>
            </a:r>
            <a:r>
              <a:rPr b="1" lang="ru-RU" sz="2400" spc="-1" strike="noStrike">
                <a:solidFill>
                  <a:srgbClr val="005aa9"/>
                </a:solidFill>
                <a:latin typeface="Calibri"/>
                <a:ea typeface="DejaVu Sans"/>
              </a:rPr>
              <a:t>	</a:t>
            </a:r>
            <a:r>
              <a:rPr b="1" lang="ru-RU" sz="2400" spc="-1" strike="noStrike">
                <a:solidFill>
                  <a:srgbClr val="005aa9"/>
                </a:solidFill>
                <a:latin typeface="Calibri"/>
                <a:ea typeface="DejaVu Sans"/>
              </a:rPr>
              <a:t>	</a:t>
            </a:r>
            <a:r>
              <a:rPr b="1" lang="ru-RU" sz="2400" spc="-1" strike="noStrike">
                <a:solidFill>
                  <a:srgbClr val="005aa9"/>
                </a:solidFill>
                <a:latin typeface="Calibri"/>
                <a:ea typeface="DejaVu Sans"/>
              </a:rPr>
              <a:t>	</a:t>
            </a:r>
            <a:r>
              <a:rPr b="1" lang="ru-RU" sz="2400" spc="-1" strike="noStrike">
                <a:solidFill>
                  <a:srgbClr val="005aa9"/>
                </a:solidFill>
                <a:latin typeface="Calibri"/>
                <a:ea typeface="DejaVu Sans"/>
              </a:rPr>
              <a:t>	</a:t>
            </a:r>
            <a:r>
              <a:rPr b="1" lang="ru-RU" sz="2400" spc="-1" strike="noStrike">
                <a:solidFill>
                  <a:srgbClr val="005aa9"/>
                </a:solidFill>
                <a:latin typeface="Calibri"/>
                <a:ea typeface="DejaVu Sans"/>
              </a:rPr>
              <a:t>	</a:t>
            </a:r>
            <a:r>
              <a:rPr b="1" lang="ru-RU" sz="2400" spc="-1" strike="noStrike">
                <a:solidFill>
                  <a:srgbClr val="005aa9"/>
                </a:solidFill>
                <a:latin typeface="Calibri"/>
                <a:ea typeface="DejaVu Sans"/>
              </a:rPr>
              <a:t>	</a:t>
            </a:r>
            <a:endParaRPr b="0" lang="ru-RU" sz="2400" spc="-1" strike="noStrike">
              <a:latin typeface="XO Oriel"/>
            </a:endParaRPr>
          </a:p>
        </p:txBody>
      </p:sp>
      <p:sp>
        <p:nvSpPr>
          <p:cNvPr id="169" name="CustomShape 4"/>
          <p:cNvSpPr/>
          <p:nvPr/>
        </p:nvSpPr>
        <p:spPr>
          <a:xfrm>
            <a:off x="527040" y="1412640"/>
            <a:ext cx="7102800" cy="24944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ded0"/>
              </a:gs>
              <a:gs pos="100000">
                <a:srgbClr val="fff1ec"/>
              </a:gs>
            </a:gsLst>
            <a:lin ang="16200000"/>
          </a:gradFill>
          <a:ln w="9360">
            <a:solidFill>
              <a:srgbClr val="4a7ebb"/>
            </a:solidFill>
            <a:round/>
          </a:ln>
          <a:effectLst>
            <a:outerShdw dir="5400000" dist="2016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119880" rIns="119880" tIns="60120" bIns="6012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900" spc="-1" strike="noStrike">
                <a:solidFill>
                  <a:srgbClr val="2a6099"/>
                </a:solidFill>
                <a:latin typeface="Arial"/>
                <a:ea typeface="DejaVu Sans"/>
              </a:rPr>
              <a:t>Совокупная обязанность </a:t>
            </a:r>
            <a:r>
              <a:rPr b="0" lang="ru-RU" sz="1900" spc="-1" strike="noStrike">
                <a:solidFill>
                  <a:srgbClr val="2a6099"/>
                </a:solidFill>
                <a:latin typeface="Arial"/>
                <a:ea typeface="DejaVu Sans"/>
              </a:rPr>
              <a:t>- </a:t>
            </a:r>
            <a:r>
              <a:rPr b="0" lang="ru-RU" sz="1900" spc="-1" strike="noStrike" u="sng">
                <a:solidFill>
                  <a:srgbClr val="2a6099"/>
                </a:solidFill>
                <a:uFillTx/>
                <a:latin typeface="Arial"/>
                <a:ea typeface="DejaVu Sans"/>
              </a:rPr>
              <a:t>общая сумма </a:t>
            </a:r>
            <a:r>
              <a:rPr b="0" lang="ru-RU" sz="1900" spc="-1" strike="noStrike">
                <a:solidFill>
                  <a:srgbClr val="2a6099"/>
                </a:solidFill>
                <a:latin typeface="Arial"/>
                <a:ea typeface="DejaVu Sans"/>
              </a:rPr>
              <a:t>налогов, авансовых платежей, сборов, страховых взносов, пеней, штрафов, процентов, </a:t>
            </a:r>
            <a:r>
              <a:rPr b="0" lang="ru-RU" sz="1900" spc="-1" strike="noStrike" u="sng">
                <a:solidFill>
                  <a:srgbClr val="2a6099"/>
                </a:solidFill>
                <a:uFillTx/>
                <a:latin typeface="Arial"/>
                <a:ea typeface="DejaVu Sans"/>
              </a:rPr>
              <a:t>которую обязан уплатить </a:t>
            </a:r>
            <a:r>
              <a:rPr b="0" lang="ru-RU" sz="1900" spc="-1" strike="noStrike">
                <a:solidFill>
                  <a:srgbClr val="2a6099"/>
                </a:solidFill>
                <a:latin typeface="Arial"/>
                <a:ea typeface="DejaVu Sans"/>
              </a:rPr>
              <a:t>(перечислить) налогоплательщик, плательщик сбора, плательщик страховых взносов и (или) налоговый агент, и </a:t>
            </a:r>
            <a:r>
              <a:rPr b="0" lang="ru-RU" sz="1900" spc="-1" strike="noStrike" u="sng">
                <a:solidFill>
                  <a:srgbClr val="2a6099"/>
                </a:solidFill>
                <a:uFillTx/>
                <a:latin typeface="Arial"/>
                <a:ea typeface="DejaVu Sans"/>
              </a:rPr>
              <a:t>сумма налога, подлежащая возврату </a:t>
            </a:r>
            <a:r>
              <a:rPr b="0" lang="ru-RU" sz="1900" spc="-1" strike="noStrike">
                <a:solidFill>
                  <a:srgbClr val="2a6099"/>
                </a:solidFill>
                <a:latin typeface="Arial"/>
                <a:ea typeface="DejaVu Sans"/>
              </a:rPr>
              <a:t>в бюджетную систему РФ в случаях, предусмотренных Кодексом</a:t>
            </a:r>
            <a:endParaRPr b="0" lang="ru-RU" sz="1900" spc="-1" strike="noStrike">
              <a:solidFill>
                <a:srgbClr val="2a6099"/>
              </a:solidFill>
              <a:latin typeface="XO Oriel"/>
            </a:endParaRPr>
          </a:p>
        </p:txBody>
      </p:sp>
      <p:sp>
        <p:nvSpPr>
          <p:cNvPr id="170" name="CustomShape 5"/>
          <p:cNvSpPr/>
          <p:nvPr/>
        </p:nvSpPr>
        <p:spPr>
          <a:xfrm>
            <a:off x="3887640" y="4197240"/>
            <a:ext cx="7198920" cy="19184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808ea6"/>
              </a:gs>
              <a:gs pos="100000">
                <a:srgbClr val="a6b8d9"/>
              </a:gs>
            </a:gsLst>
            <a:lin ang="16200000"/>
          </a:gradFill>
          <a:ln w="9360">
            <a:solidFill>
              <a:srgbClr val="4a7ebb"/>
            </a:solidFill>
            <a:round/>
          </a:ln>
          <a:effectLst>
            <a:outerShdw dir="5400000" dist="2304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119880" rIns="119880" tIns="60120" bIns="60120" anchor="ctr">
            <a:noAutofit/>
          </a:bodyPr>
          <a:p>
            <a:pPr>
              <a:lnSpc>
                <a:spcPct val="100000"/>
              </a:lnSpc>
              <a:spcAft>
                <a:spcPts val="802"/>
              </a:spcAft>
            </a:pPr>
            <a:r>
              <a:rPr b="1" lang="ru-RU" sz="2100" spc="-1" strike="noStrike">
                <a:solidFill>
                  <a:srgbClr val="ffffff"/>
                </a:solidFill>
                <a:latin typeface="Arial"/>
                <a:ea typeface="DejaVu Sans"/>
              </a:rPr>
              <a:t>В совокупную обязанность </a:t>
            </a:r>
            <a:r>
              <a:rPr b="1" lang="ru-RU" sz="21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не включаются</a:t>
            </a:r>
            <a:r>
              <a:rPr b="1" lang="ru-RU" sz="2100" spc="-1" strike="noStrike">
                <a:solidFill>
                  <a:srgbClr val="ffffff"/>
                </a:solidFill>
                <a:latin typeface="Arial"/>
                <a:ea typeface="DejaVu Sans"/>
              </a:rPr>
              <a:t>:</a:t>
            </a:r>
            <a:endParaRPr b="0" lang="ru-RU" sz="2100" spc="-1" strike="noStrike">
              <a:latin typeface="XO Oriel"/>
            </a:endParaRPr>
          </a:p>
          <a:p>
            <a:pPr marL="381240" indent="-379080">
              <a:lnSpc>
                <a:spcPct val="100000"/>
              </a:lnSpc>
              <a:buClr>
                <a:srgbClr val="ffffff"/>
              </a:buClr>
              <a:buFont typeface="Wingdings" charset="2"/>
              <a:buChar char=""/>
            </a:pPr>
            <a:r>
              <a:rPr b="0" lang="ru-RU" sz="1900" spc="-1" strike="noStrike">
                <a:solidFill>
                  <a:srgbClr val="ffffff"/>
                </a:solidFill>
                <a:latin typeface="Arial"/>
                <a:ea typeface="DejaVu Sans"/>
              </a:rPr>
              <a:t>суммы НДФЛ, уплачиваемого в порядке, установленном ст. 227.1 Кодекса; </a:t>
            </a:r>
            <a:endParaRPr b="0" lang="ru-RU" sz="1900" spc="-1" strike="noStrike">
              <a:latin typeface="XO Oriel"/>
            </a:endParaRPr>
          </a:p>
          <a:p>
            <a:pPr marL="381240" indent="-379080">
              <a:lnSpc>
                <a:spcPct val="100000"/>
              </a:lnSpc>
              <a:buClr>
                <a:srgbClr val="ffffff"/>
              </a:buClr>
              <a:buFont typeface="Wingdings" charset="2"/>
              <a:buChar char=""/>
            </a:pPr>
            <a:r>
              <a:rPr b="0" lang="ru-RU" sz="1900" spc="-1" strike="noStrike">
                <a:solidFill>
                  <a:srgbClr val="ffffff"/>
                </a:solidFill>
                <a:latin typeface="Arial"/>
                <a:ea typeface="DejaVu Sans"/>
              </a:rPr>
              <a:t>суммы государственной пошлины, в отношении уплаты которой судом </a:t>
            </a:r>
            <a:r>
              <a:rPr b="0" lang="ru-RU" sz="19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не выдан </a:t>
            </a:r>
            <a:r>
              <a:rPr b="0" lang="ru-RU" sz="1900" spc="-1" strike="noStrike">
                <a:solidFill>
                  <a:srgbClr val="ffffff"/>
                </a:solidFill>
                <a:latin typeface="Arial"/>
                <a:ea typeface="DejaVu Sans"/>
              </a:rPr>
              <a:t>исполнительный документ</a:t>
            </a:r>
            <a:endParaRPr b="0" lang="ru-RU" sz="1900" spc="-1" strike="noStrike">
              <a:latin typeface="XO Oriel"/>
            </a:endParaRPr>
          </a:p>
          <a:p>
            <a:pPr algn="ctr">
              <a:lnSpc>
                <a:spcPct val="100000"/>
              </a:lnSpc>
            </a:pPr>
            <a:endParaRPr b="0" lang="ru-RU" sz="1900" spc="-1" strike="noStrike">
              <a:latin typeface="XO Oriel"/>
            </a:endParaRPr>
          </a:p>
        </p:txBody>
      </p:sp>
      <p:sp>
        <p:nvSpPr>
          <p:cNvPr id="171" name="CustomShape 6"/>
          <p:cNvSpPr/>
          <p:nvPr/>
        </p:nvSpPr>
        <p:spPr>
          <a:xfrm>
            <a:off x="1007640" y="4677120"/>
            <a:ext cx="2302200" cy="10537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5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2" name="CustomShape 7"/>
          <p:cNvSpPr/>
          <p:nvPr/>
        </p:nvSpPr>
        <p:spPr>
          <a:xfrm>
            <a:off x="8304480" y="1690920"/>
            <a:ext cx="2686320" cy="1822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39320" rIns="139320" tIns="69480" bIns="69480"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2100" spc="-1" strike="noStrike">
                <a:solidFill>
                  <a:srgbClr val="005aa9"/>
                </a:solidFill>
                <a:latin typeface="Arial"/>
                <a:ea typeface="DejaVu Sans"/>
              </a:rPr>
              <a:t>Статья 11 НК РФ</a:t>
            </a:r>
            <a:endParaRPr b="0" lang="ru-RU" sz="2100" spc="-1" strike="noStrike">
              <a:latin typeface="XO Orie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11203560" y="5864760"/>
            <a:ext cx="672120" cy="682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1720" rIns="81720" tIns="40680" bIns="40680" anchor="ctr">
            <a:noAutofit/>
          </a:bodyPr>
          <a:p>
            <a:pPr algn="ctr">
              <a:lnSpc>
                <a:spcPts val="1879"/>
              </a:lnSpc>
            </a:pPr>
            <a:fld id="{92BFEBF0-41F3-4BD8-93D6-2F3766799021}" type="slidenum">
              <a:rPr b="0" lang="ru-RU" sz="2100" spc="-1" strike="noStrike">
                <a:solidFill>
                  <a:srgbClr val="ffffff"/>
                </a:solidFill>
                <a:latin typeface="Calibri"/>
              </a:rPr>
              <a:t>3</a:t>
            </a:fld>
            <a:endParaRPr b="0" lang="ru-RU" sz="2100" spc="-1" strike="noStrike">
              <a:latin typeface="XO Oriel"/>
            </a:endParaRPr>
          </a:p>
        </p:txBody>
      </p:sp>
      <p:sp>
        <p:nvSpPr>
          <p:cNvPr id="174" name="CustomShape 2"/>
          <p:cNvSpPr/>
          <p:nvPr/>
        </p:nvSpPr>
        <p:spPr>
          <a:xfrm>
            <a:off x="2880000" y="72000"/>
            <a:ext cx="8111880" cy="79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1720" rIns="81720" tIns="40680" bIns="40680" anchor="ctr">
            <a:noAutofit/>
          </a:bodyPr>
          <a:p>
            <a:pPr>
              <a:lnSpc>
                <a:spcPts val="2415"/>
              </a:lnSpc>
            </a:pPr>
            <a:r>
              <a:rPr b="1" lang="ru-RU" sz="2600" spc="-1" strike="noStrike">
                <a:solidFill>
                  <a:srgbClr val="376092"/>
                </a:solidFill>
                <a:latin typeface="Arial"/>
                <a:ea typeface="DejaVu Sans"/>
              </a:rPr>
              <a:t>Совокупная обязанность</a:t>
            </a:r>
            <a:endParaRPr b="0" lang="ru-RU" sz="2600" spc="-1" strike="noStrike">
              <a:latin typeface="XO Oriel"/>
            </a:endParaRPr>
          </a:p>
        </p:txBody>
      </p:sp>
      <p:grpSp>
        <p:nvGrpSpPr>
          <p:cNvPr id="175" name="Group 3"/>
          <p:cNvGrpSpPr/>
          <p:nvPr/>
        </p:nvGrpSpPr>
        <p:grpSpPr>
          <a:xfrm>
            <a:off x="0" y="936000"/>
            <a:ext cx="15563520" cy="5591160"/>
            <a:chOff x="0" y="936000"/>
            <a:chExt cx="15563520" cy="5591160"/>
          </a:xfrm>
        </p:grpSpPr>
        <p:sp>
          <p:nvSpPr>
            <p:cNvPr id="176" name="CustomShape 4"/>
            <p:cNvSpPr/>
            <p:nvPr/>
          </p:nvSpPr>
          <p:spPr>
            <a:xfrm>
              <a:off x="0" y="936000"/>
              <a:ext cx="15563520" cy="55911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7" name="CustomShape 5"/>
            <p:cNvSpPr/>
            <p:nvPr/>
          </p:nvSpPr>
          <p:spPr>
            <a:xfrm>
              <a:off x="315000" y="936000"/>
              <a:ext cx="9806400" cy="81540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bfd4fe"/>
                </a:gs>
                <a:gs pos="100000">
                  <a:srgbClr val="e5efff"/>
                </a:gs>
              </a:gsLst>
              <a:lin ang="16200000"/>
            </a:gradFill>
            <a:ln>
              <a:noFill/>
            </a:ln>
            <a:effectLst>
              <a:outerShdw dir="5400000" dist="20160">
                <a:srgbClr val="000000">
                  <a:alpha val="38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47160" rIns="30600" tIns="36720" bIns="3672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2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Формируется на основании</a:t>
              </a:r>
              <a:endParaRPr b="0" lang="ru-RU" sz="2200" spc="-1" strike="noStrike">
                <a:latin typeface="XO Oriel"/>
              </a:endParaRPr>
            </a:p>
          </p:txBody>
        </p:sp>
        <p:sp>
          <p:nvSpPr>
            <p:cNvPr id="178" name="CustomShape 6"/>
            <p:cNvSpPr/>
            <p:nvPr/>
          </p:nvSpPr>
          <p:spPr>
            <a:xfrm>
              <a:off x="1283760" y="1752480"/>
              <a:ext cx="1216440" cy="615960"/>
            </a:xfrm>
            <a:custGeom>
              <a:avLst/>
              <a:gdLst/>
              <a:ahLst/>
              <a:rect l="l" t="t" r="r" b="b"/>
              <a:pathLst>
                <a:path w="626519" h="429159">
                  <a:moveTo>
                    <a:pt x="0" y="0"/>
                  </a:moveTo>
                  <a:lnTo>
                    <a:pt x="0" y="429159"/>
                  </a:lnTo>
                  <a:lnTo>
                    <a:pt x="626519" y="429159"/>
                  </a:lnTo>
                </a:path>
              </a:pathLst>
            </a:custGeom>
            <a:noFill/>
            <a:ln w="25560">
              <a:solidFill>
                <a:srgbClr val="3f679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9" name="CustomShape 7"/>
            <p:cNvSpPr/>
            <p:nvPr/>
          </p:nvSpPr>
          <p:spPr>
            <a:xfrm>
              <a:off x="2502000" y="2023560"/>
              <a:ext cx="8583480" cy="686880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000"/>
              </a:srgbClr>
            </a:solidFill>
            <a:ln w="9360">
              <a:solidFill>
                <a:srgbClr val="4f81b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40680" rIns="26640" tIns="31680" bIns="31680" anchor="ctr">
              <a:noAutofit/>
            </a:bodyPr>
            <a:p>
              <a:pPr algn="ctr">
                <a:lnSpc>
                  <a:spcPct val="90000"/>
                </a:lnSpc>
                <a:spcAft>
                  <a:spcPts val="490"/>
                </a:spcAft>
              </a:pPr>
              <a:r>
                <a:rPr b="0" lang="ru-RU" sz="1800" spc="-1" strike="noStrike">
                  <a:solidFill>
                    <a:srgbClr val="000000"/>
                  </a:solidFill>
                  <a:latin typeface="Times New Roman"/>
                  <a:ea typeface="Times New Roman"/>
                </a:rPr>
                <a:t>налоговых деклараций (расчетов), уведомлений об исчисленных суммах налогов, сборов, авансовых платежей - со дня их представления в налоговый орган, но не ранее наступления срока уплаты соответствующих налогов</a:t>
              </a:r>
              <a:endParaRPr b="0" lang="ru-RU" sz="1800" spc="-1" strike="noStrike">
                <a:latin typeface="XO Oriel"/>
              </a:endParaRPr>
            </a:p>
          </p:txBody>
        </p:sp>
        <p:sp>
          <p:nvSpPr>
            <p:cNvPr id="180" name="CustomShape 8"/>
            <p:cNvSpPr/>
            <p:nvPr/>
          </p:nvSpPr>
          <p:spPr>
            <a:xfrm>
              <a:off x="1283760" y="1752480"/>
              <a:ext cx="1216440" cy="1675800"/>
            </a:xfrm>
            <a:custGeom>
              <a:avLst/>
              <a:gdLst/>
              <a:ahLst/>
              <a:rect l="l" t="t" r="r" b="b"/>
              <a:pathLst>
                <a:path w="626519" h="1165973">
                  <a:moveTo>
                    <a:pt x="0" y="0"/>
                  </a:moveTo>
                  <a:lnTo>
                    <a:pt x="0" y="1165973"/>
                  </a:lnTo>
                  <a:lnTo>
                    <a:pt x="626519" y="1165973"/>
                  </a:lnTo>
                </a:path>
              </a:pathLst>
            </a:custGeom>
            <a:noFill/>
            <a:ln w="25560">
              <a:solidFill>
                <a:srgbClr val="3f679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1" name="CustomShape 9"/>
            <p:cNvSpPr/>
            <p:nvPr/>
          </p:nvSpPr>
          <p:spPr>
            <a:xfrm>
              <a:off x="2502000" y="3025080"/>
              <a:ext cx="8654040" cy="803520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000"/>
              </a:srgbClr>
            </a:solidFill>
            <a:ln w="9360">
              <a:solidFill>
                <a:srgbClr val="4f81b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42840" rIns="26640" tIns="33840" bIns="34200" anchor="ctr">
              <a:noAutofit/>
            </a:bodyPr>
            <a:p>
              <a:pPr algn="ctr">
                <a:lnSpc>
                  <a:spcPct val="90000"/>
                </a:lnSpc>
                <a:spcAft>
                  <a:spcPts val="490"/>
                </a:spcAft>
              </a:pPr>
              <a:r>
                <a:rPr b="0" lang="ru-RU" sz="1800" spc="-1" strike="noStrike">
                  <a:solidFill>
                    <a:srgbClr val="000000"/>
                  </a:solidFill>
                  <a:latin typeface="Times New Roman"/>
                  <a:ea typeface="Times New Roman"/>
                </a:rPr>
                <a:t>уточненных налоговых деклараций (расчетов), в которых по сравнению с ранее представленными  </a:t>
              </a:r>
              <a:r>
                <a:rPr b="0" lang="ru-RU" sz="1800" spc="-1" strike="noStrike" u="sng">
                  <a:solidFill>
                    <a:srgbClr val="000000"/>
                  </a:solidFill>
                  <a:uFillTx/>
                  <a:latin typeface="Times New Roman"/>
                  <a:ea typeface="Times New Roman"/>
                </a:rPr>
                <a:t>увеличены суммы налогов</a:t>
              </a:r>
              <a:r>
                <a:rPr b="0" lang="ru-RU" sz="1800" spc="-1" strike="noStrike">
                  <a:solidFill>
                    <a:srgbClr val="000000"/>
                  </a:solidFill>
                  <a:latin typeface="Times New Roman"/>
                  <a:ea typeface="Times New Roman"/>
                </a:rPr>
                <a:t> (сборов, авансовых платежей по налогам, страховых взносов)к уплате - </a:t>
              </a:r>
              <a:r>
                <a:rPr b="0" lang="ru-RU" sz="1800" spc="-1" strike="noStrike" u="sng">
                  <a:solidFill>
                    <a:srgbClr val="000000"/>
                  </a:solidFill>
                  <a:uFillTx/>
                  <a:latin typeface="Times New Roman"/>
                  <a:ea typeface="Times New Roman"/>
                </a:rPr>
                <a:t>со дня представления</a:t>
              </a:r>
              <a:endParaRPr b="0" lang="ru-RU" sz="1800" spc="-1" strike="noStrike">
                <a:latin typeface="XO Oriel"/>
              </a:endParaRPr>
            </a:p>
          </p:txBody>
        </p:sp>
        <p:sp>
          <p:nvSpPr>
            <p:cNvPr id="182" name="CustomShape 10"/>
            <p:cNvSpPr/>
            <p:nvPr/>
          </p:nvSpPr>
          <p:spPr>
            <a:xfrm>
              <a:off x="1283760" y="1752480"/>
              <a:ext cx="1220400" cy="2838600"/>
            </a:xfrm>
            <a:custGeom>
              <a:avLst/>
              <a:gdLst/>
              <a:ahLst/>
              <a:rect l="l" t="t" r="r" b="b"/>
              <a:pathLst>
                <a:path w="628729" h="1976599">
                  <a:moveTo>
                    <a:pt x="0" y="0"/>
                  </a:moveTo>
                  <a:lnTo>
                    <a:pt x="0" y="1976599"/>
                  </a:lnTo>
                  <a:lnTo>
                    <a:pt x="628729" y="1976599"/>
                  </a:lnTo>
                </a:path>
              </a:pathLst>
            </a:custGeom>
            <a:noFill/>
            <a:ln w="25560">
              <a:solidFill>
                <a:srgbClr val="3f679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3" name="CustomShape 11"/>
            <p:cNvSpPr/>
            <p:nvPr/>
          </p:nvSpPr>
          <p:spPr>
            <a:xfrm>
              <a:off x="2504520" y="4145760"/>
              <a:ext cx="8695440" cy="892080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000"/>
              </a:srgbClr>
            </a:solidFill>
            <a:ln w="9360">
              <a:solidFill>
                <a:srgbClr val="4f81b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44640" rIns="26640" tIns="35640" bIns="36000" anchor="ctr">
              <a:noAutofit/>
            </a:bodyPr>
            <a:p>
              <a:pPr algn="just">
                <a:lnSpc>
                  <a:spcPct val="100000"/>
                </a:lnSpc>
              </a:pPr>
              <a:r>
                <a:rPr b="0" lang="ru-RU" sz="1800" spc="-1" strike="noStrike">
                  <a:solidFill>
                    <a:srgbClr val="000000"/>
                  </a:solidFill>
                  <a:latin typeface="Times New Roman"/>
                  <a:ea typeface="Times New Roman"/>
                </a:rPr>
                <a:t>налоговых деклараций, в которых заявлены суммы налогов к возмещению либо суммы налоговых вычетов - со дня вступления в силу решения НО по КНП;</a:t>
              </a:r>
              <a:endParaRPr b="0" lang="ru-RU" sz="1800" spc="-1" strike="noStrike">
                <a:latin typeface="XO Oriel"/>
              </a:endParaRPr>
            </a:p>
            <a:p>
              <a:pPr algn="ctr">
                <a:lnSpc>
                  <a:spcPct val="90000"/>
                </a:lnSpc>
                <a:spcAft>
                  <a:spcPts val="490"/>
                </a:spcAft>
              </a:pPr>
              <a:endParaRPr b="0" lang="ru-RU" sz="1800" spc="-1" strike="noStrike">
                <a:latin typeface="XO Oriel"/>
              </a:endParaRPr>
            </a:p>
          </p:txBody>
        </p:sp>
        <p:sp>
          <p:nvSpPr>
            <p:cNvPr id="184" name="CustomShape 12"/>
            <p:cNvSpPr/>
            <p:nvPr/>
          </p:nvSpPr>
          <p:spPr>
            <a:xfrm>
              <a:off x="1283760" y="1752480"/>
              <a:ext cx="1261440" cy="4224600"/>
            </a:xfrm>
            <a:custGeom>
              <a:avLst/>
              <a:gdLst/>
              <a:ahLst/>
              <a:rect l="l" t="t" r="r" b="b"/>
              <a:pathLst>
                <a:path w="656738" h="2940201">
                  <a:moveTo>
                    <a:pt x="0" y="0"/>
                  </a:moveTo>
                  <a:lnTo>
                    <a:pt x="0" y="2940201"/>
                  </a:lnTo>
                  <a:lnTo>
                    <a:pt x="656738" y="2940201"/>
                  </a:lnTo>
                </a:path>
              </a:pathLst>
            </a:custGeom>
            <a:noFill/>
            <a:ln w="25560">
              <a:solidFill>
                <a:srgbClr val="3f679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5" name="CustomShape 13"/>
            <p:cNvSpPr/>
            <p:nvPr/>
          </p:nvSpPr>
          <p:spPr>
            <a:xfrm>
              <a:off x="2545920" y="5428800"/>
              <a:ext cx="8694000" cy="1098360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000"/>
              </a:srgbClr>
            </a:solidFill>
            <a:ln w="9360">
              <a:solidFill>
                <a:srgbClr val="4f81b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48960" rIns="26640" tIns="39960" bIns="39960" anchor="ctr">
              <a:noAutofit/>
            </a:bodyPr>
            <a:p>
              <a:pPr algn="ctr">
                <a:lnSpc>
                  <a:spcPct val="90000"/>
                </a:lnSpc>
                <a:spcAft>
                  <a:spcPts val="490"/>
                </a:spcAft>
              </a:pPr>
              <a:r>
                <a:rPr b="0" lang="ru-RU" sz="1800" spc="-1" strike="noStrike">
                  <a:solidFill>
                    <a:srgbClr val="000000"/>
                  </a:solidFill>
                  <a:latin typeface="Times New Roman"/>
                  <a:ea typeface="Times New Roman"/>
                </a:rPr>
                <a:t>уточненных налоговых деклараций (расчетов), в которых по сравнению с ранее представленными уменьшены суммы налогов к уплате в случае их представления после наступления срока уплаты -  </a:t>
              </a:r>
              <a:r>
                <a:rPr b="0" lang="ru-RU" sz="1800" spc="-1" strike="noStrike" u="sng">
                  <a:solidFill>
                    <a:srgbClr val="000000"/>
                  </a:solidFill>
                  <a:uFillTx/>
                  <a:latin typeface="Times New Roman"/>
                  <a:ea typeface="Times New Roman"/>
                </a:rPr>
                <a:t>со дня вступления в силу решения НО по КНП.</a:t>
              </a:r>
              <a:endParaRPr b="0" lang="ru-RU" sz="1800" spc="-1" strike="noStrike">
                <a:latin typeface="XO Oriel"/>
              </a:endParaRPr>
            </a:p>
          </p:txBody>
        </p:sp>
      </p:grpSp>
      <p:sp>
        <p:nvSpPr>
          <p:cNvPr id="186" name="CustomShape 14"/>
          <p:cNvSpPr/>
          <p:nvPr/>
        </p:nvSpPr>
        <p:spPr>
          <a:xfrm>
            <a:off x="8592480" y="1412280"/>
            <a:ext cx="2879640" cy="1823400"/>
          </a:xfrm>
          <a:prstGeom prst="rect">
            <a:avLst/>
          </a:prstGeom>
          <a:noFill/>
          <a:ln>
            <a:noFill/>
          </a:ln>
          <a:effectLst>
            <a:outerShdw dir="5400000" dist="2016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87" name="CustomShape 15"/>
          <p:cNvSpPr/>
          <p:nvPr/>
        </p:nvSpPr>
        <p:spPr>
          <a:xfrm>
            <a:off x="7704000" y="216000"/>
            <a:ext cx="3599640" cy="64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ru-RU" sz="2600" spc="-1" strike="noStrike">
                <a:solidFill>
                  <a:srgbClr val="005aa9"/>
                </a:solidFill>
                <a:latin typeface="Arial"/>
              </a:rPr>
              <a:t>Статья 11.3 НК РФ</a:t>
            </a:r>
            <a:endParaRPr b="0" lang="ru-RU" sz="2600" spc="-1" strike="noStrike">
              <a:latin typeface="XO Orie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11203560" y="5864760"/>
            <a:ext cx="672120" cy="682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1720" rIns="81720" tIns="40680" bIns="40680" anchor="ctr">
            <a:noAutofit/>
          </a:bodyPr>
          <a:p>
            <a:pPr algn="ctr">
              <a:lnSpc>
                <a:spcPts val="1879"/>
              </a:lnSpc>
            </a:pPr>
            <a:fld id="{5F5853D0-49F5-4A8F-A9A7-DE986543367E}" type="slidenum">
              <a:rPr b="0" lang="ru-RU" sz="2100" spc="-1" strike="noStrike">
                <a:solidFill>
                  <a:srgbClr val="ffffff"/>
                </a:solidFill>
                <a:latin typeface="Calibri"/>
              </a:rPr>
              <a:t>&lt;номер&gt;</a:t>
            </a:fld>
            <a:endParaRPr b="0" lang="ru-RU" sz="2100" spc="-1" strike="noStrike">
              <a:latin typeface="XO Oriel"/>
            </a:endParaRPr>
          </a:p>
        </p:txBody>
      </p:sp>
      <p:sp>
        <p:nvSpPr>
          <p:cNvPr id="189" name="CustomShape 2"/>
          <p:cNvSpPr/>
          <p:nvPr/>
        </p:nvSpPr>
        <p:spPr>
          <a:xfrm>
            <a:off x="2831760" y="50400"/>
            <a:ext cx="6815880" cy="957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1720" rIns="81720" tIns="40680" bIns="40680" anchor="ctr">
            <a:noAutofit/>
          </a:bodyPr>
          <a:p>
            <a:pPr>
              <a:lnSpc>
                <a:spcPts val="2415"/>
              </a:lnSpc>
            </a:pPr>
            <a:r>
              <a:rPr b="1" lang="ru-RU" sz="2800" spc="-1" strike="noStrike">
                <a:solidFill>
                  <a:srgbClr val="376092"/>
                </a:solidFill>
                <a:latin typeface="Arial"/>
                <a:ea typeface="DejaVu Sans"/>
              </a:rPr>
              <a:t>Совокупная обязанность</a:t>
            </a:r>
            <a:endParaRPr b="0" lang="ru-RU" sz="2800" spc="-1" strike="noStrike">
              <a:latin typeface="XO Oriel"/>
            </a:endParaRPr>
          </a:p>
        </p:txBody>
      </p:sp>
      <p:grpSp>
        <p:nvGrpSpPr>
          <p:cNvPr id="190" name="Group 3"/>
          <p:cNvGrpSpPr/>
          <p:nvPr/>
        </p:nvGrpSpPr>
        <p:grpSpPr>
          <a:xfrm>
            <a:off x="0" y="1080000"/>
            <a:ext cx="12139560" cy="5297040"/>
            <a:chOff x="0" y="1080000"/>
            <a:chExt cx="12139560" cy="5297040"/>
          </a:xfrm>
        </p:grpSpPr>
        <p:sp>
          <p:nvSpPr>
            <p:cNvPr id="191" name="CustomShape 4"/>
            <p:cNvSpPr/>
            <p:nvPr/>
          </p:nvSpPr>
          <p:spPr>
            <a:xfrm>
              <a:off x="0" y="1080000"/>
              <a:ext cx="12139560" cy="52970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2" name="CustomShape 5"/>
            <p:cNvSpPr/>
            <p:nvPr/>
          </p:nvSpPr>
          <p:spPr>
            <a:xfrm>
              <a:off x="246240" y="1080000"/>
              <a:ext cx="7650360" cy="77148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bfd4fe"/>
                </a:gs>
                <a:gs pos="100000">
                  <a:srgbClr val="e5efff"/>
                </a:gs>
              </a:gsLst>
              <a:lin ang="16200000"/>
            </a:gradFill>
            <a:ln>
              <a:noFill/>
            </a:ln>
            <a:effectLst>
              <a:outerShdw dir="5400000" dist="20160">
                <a:srgbClr val="000000">
                  <a:alpha val="38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47160" rIns="30600" tIns="36720" bIns="3672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2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При определении совокупной </a:t>
              </a:r>
              <a:r>
                <a:rPr b="1" lang="ru-RU" sz="24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обязанности</a:t>
              </a:r>
              <a:r>
                <a:rPr b="1" lang="ru-RU" sz="22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 </a:t>
              </a:r>
              <a:endParaRPr b="0" lang="ru-RU" sz="2200" spc="-1" strike="noStrike">
                <a:latin typeface="XO Oriel"/>
              </a:endParaRPr>
            </a:p>
            <a:p>
              <a:pPr algn="ctr">
                <a:lnSpc>
                  <a:spcPct val="90000"/>
                </a:lnSpc>
                <a:spcAft>
                  <a:spcPts val="561"/>
                </a:spcAft>
              </a:pPr>
              <a:r>
                <a:rPr b="1" lang="ru-RU" sz="22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не учитываются</a:t>
              </a:r>
              <a:endParaRPr b="0" lang="ru-RU" sz="2200" spc="-1" strike="noStrike">
                <a:latin typeface="XO Oriel"/>
              </a:endParaRPr>
            </a:p>
          </p:txBody>
        </p:sp>
        <p:sp>
          <p:nvSpPr>
            <p:cNvPr id="193" name="CustomShape 6"/>
            <p:cNvSpPr/>
            <p:nvPr/>
          </p:nvSpPr>
          <p:spPr>
            <a:xfrm>
              <a:off x="1011600" y="1852200"/>
              <a:ext cx="941400" cy="583560"/>
            </a:xfrm>
            <a:custGeom>
              <a:avLst/>
              <a:gdLst/>
              <a:ahLst/>
              <a:rect l="l" t="t" r="r" b="b"/>
              <a:pathLst>
                <a:path w="626519" h="429159">
                  <a:moveTo>
                    <a:pt x="0" y="0"/>
                  </a:moveTo>
                  <a:lnTo>
                    <a:pt x="0" y="429159"/>
                  </a:lnTo>
                  <a:lnTo>
                    <a:pt x="626519" y="429159"/>
                  </a:lnTo>
                </a:path>
              </a:pathLst>
            </a:custGeom>
            <a:noFill/>
            <a:ln w="25560">
              <a:solidFill>
                <a:srgbClr val="3f679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4" name="CustomShape 7"/>
            <p:cNvSpPr/>
            <p:nvPr/>
          </p:nvSpPr>
          <p:spPr>
            <a:xfrm>
              <a:off x="1954080" y="2112480"/>
              <a:ext cx="6701760" cy="648360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000"/>
              </a:srgbClr>
            </a:solidFill>
            <a:ln w="9360">
              <a:solidFill>
                <a:srgbClr val="4f81b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40680" rIns="26640" tIns="31680" bIns="31680" anchor="ctr">
              <a:noAutofit/>
            </a:bodyPr>
            <a:p>
              <a:pPr algn="ctr">
                <a:lnSpc>
                  <a:spcPct val="90000"/>
                </a:lnSpc>
                <a:spcAft>
                  <a:spcPts val="490"/>
                </a:spcAft>
              </a:pPr>
              <a:r>
                <a: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уточненные декларации к уменьшению, если со срока уплаты прошло </a:t>
              </a:r>
              <a:r>
                <a:rPr b="0" lang="ru-RU" sz="1800" spc="-1" strike="noStrike">
                  <a:solidFill>
                    <a:srgbClr val="ff0000"/>
                  </a:solidFill>
                  <a:latin typeface="Arial"/>
                  <a:ea typeface="DejaVu Sans"/>
                </a:rPr>
                <a:t>более 3 лет</a:t>
              </a:r>
              <a:endParaRPr b="0" lang="ru-RU" sz="1800" spc="-1" strike="noStrike">
                <a:latin typeface="XO Oriel"/>
              </a:endParaRPr>
            </a:p>
          </p:txBody>
        </p:sp>
        <p:sp>
          <p:nvSpPr>
            <p:cNvPr id="195" name="CustomShape 8"/>
            <p:cNvSpPr/>
            <p:nvPr/>
          </p:nvSpPr>
          <p:spPr>
            <a:xfrm>
              <a:off x="1011600" y="1852200"/>
              <a:ext cx="941400" cy="1587600"/>
            </a:xfrm>
            <a:custGeom>
              <a:avLst/>
              <a:gdLst/>
              <a:ahLst/>
              <a:rect l="l" t="t" r="r" b="b"/>
              <a:pathLst>
                <a:path w="626519" h="1165973">
                  <a:moveTo>
                    <a:pt x="0" y="0"/>
                  </a:moveTo>
                  <a:lnTo>
                    <a:pt x="0" y="1165973"/>
                  </a:lnTo>
                  <a:lnTo>
                    <a:pt x="626519" y="1165973"/>
                  </a:lnTo>
                </a:path>
              </a:pathLst>
            </a:custGeom>
            <a:noFill/>
            <a:ln w="25560">
              <a:solidFill>
                <a:srgbClr val="3f679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6" name="CustomShape 9"/>
            <p:cNvSpPr/>
            <p:nvPr/>
          </p:nvSpPr>
          <p:spPr>
            <a:xfrm>
              <a:off x="1954080" y="3060360"/>
              <a:ext cx="6734520" cy="758880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000"/>
              </a:srgbClr>
            </a:solidFill>
            <a:ln w="9360">
              <a:solidFill>
                <a:srgbClr val="4f81b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42840" rIns="26640" tIns="33840" bIns="34200" anchor="ctr">
              <a:noAutofit/>
            </a:bodyPr>
            <a:p>
              <a:pPr algn="ctr">
                <a:lnSpc>
                  <a:spcPct val="90000"/>
                </a:lnSpc>
                <a:spcAft>
                  <a:spcPts val="490"/>
                </a:spcAft>
              </a:pPr>
              <a:r>
                <a: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суммы налогов, по которым </a:t>
              </a:r>
              <a:r>
                <a:rPr b="0" lang="ru-RU" sz="1800" spc="-1" strike="noStrike">
                  <a:solidFill>
                    <a:srgbClr val="ff0000"/>
                  </a:solidFill>
                  <a:latin typeface="Arial"/>
                  <a:ea typeface="DejaVu Sans"/>
                </a:rPr>
                <a:t>установлен факт истечения срока взыскания</a:t>
              </a:r>
              <a:endParaRPr b="0" lang="ru-RU" sz="1800" spc="-1" strike="noStrike">
                <a:latin typeface="XO Oriel"/>
              </a:endParaRPr>
            </a:p>
          </p:txBody>
        </p:sp>
        <p:sp>
          <p:nvSpPr>
            <p:cNvPr id="197" name="CustomShape 10"/>
            <p:cNvSpPr/>
            <p:nvPr/>
          </p:nvSpPr>
          <p:spPr>
            <a:xfrm>
              <a:off x="1011600" y="1852200"/>
              <a:ext cx="945360" cy="2692080"/>
            </a:xfrm>
            <a:custGeom>
              <a:avLst/>
              <a:gdLst/>
              <a:ahLst/>
              <a:rect l="l" t="t" r="r" b="b"/>
              <a:pathLst>
                <a:path w="628729" h="1976599">
                  <a:moveTo>
                    <a:pt x="0" y="0"/>
                  </a:moveTo>
                  <a:lnTo>
                    <a:pt x="0" y="1976599"/>
                  </a:lnTo>
                  <a:lnTo>
                    <a:pt x="628729" y="1976599"/>
                  </a:lnTo>
                </a:path>
              </a:pathLst>
            </a:custGeom>
            <a:noFill/>
            <a:ln w="25560">
              <a:solidFill>
                <a:srgbClr val="3f679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8" name="CustomShape 11"/>
            <p:cNvSpPr/>
            <p:nvPr/>
          </p:nvSpPr>
          <p:spPr>
            <a:xfrm>
              <a:off x="1957320" y="4122360"/>
              <a:ext cx="6776640" cy="844560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000"/>
              </a:srgbClr>
            </a:solidFill>
            <a:ln w="9360">
              <a:solidFill>
                <a:srgbClr val="4f81b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44640" rIns="26640" tIns="35640" bIns="36000" anchor="ctr">
              <a:noAutofit/>
            </a:bodyPr>
            <a:p>
              <a:pPr algn="ctr">
                <a:lnSpc>
                  <a:spcPct val="90000"/>
                </a:lnSpc>
                <a:spcAft>
                  <a:spcPts val="490"/>
                </a:spcAft>
              </a:pPr>
              <a:r>
                <a: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суммы налогов, пеней, штрафов, процентов, если судом </a:t>
              </a:r>
              <a:r>
                <a:rPr b="0" lang="ru-RU" sz="1800" spc="-1" strike="noStrike">
                  <a:solidFill>
                    <a:srgbClr val="ff0000"/>
                  </a:solidFill>
                  <a:latin typeface="Arial"/>
                  <a:ea typeface="DejaVu Sans"/>
                </a:rPr>
                <a:t>приняты меры предварительной защиты</a:t>
              </a:r>
              <a:endParaRPr b="0" lang="ru-RU" sz="1800" spc="-1" strike="noStrike">
                <a:latin typeface="XO Oriel"/>
              </a:endParaRPr>
            </a:p>
          </p:txBody>
        </p:sp>
        <p:sp>
          <p:nvSpPr>
            <p:cNvPr id="199" name="CustomShape 12"/>
            <p:cNvSpPr/>
            <p:nvPr/>
          </p:nvSpPr>
          <p:spPr>
            <a:xfrm>
              <a:off x="1011600" y="1852200"/>
              <a:ext cx="987840" cy="4004640"/>
            </a:xfrm>
            <a:custGeom>
              <a:avLst/>
              <a:gdLst/>
              <a:ahLst/>
              <a:rect l="l" t="t" r="r" b="b"/>
              <a:pathLst>
                <a:path w="656738" h="2940201">
                  <a:moveTo>
                    <a:pt x="0" y="0"/>
                  </a:moveTo>
                  <a:lnTo>
                    <a:pt x="0" y="2940201"/>
                  </a:lnTo>
                  <a:lnTo>
                    <a:pt x="656738" y="2940201"/>
                  </a:lnTo>
                </a:path>
              </a:pathLst>
            </a:custGeom>
            <a:noFill/>
            <a:ln w="25560">
              <a:solidFill>
                <a:srgbClr val="3f679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0" name="CustomShape 13"/>
            <p:cNvSpPr/>
            <p:nvPr/>
          </p:nvSpPr>
          <p:spPr>
            <a:xfrm>
              <a:off x="2000160" y="5337720"/>
              <a:ext cx="6775560" cy="1039320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000"/>
              </a:srgbClr>
            </a:solidFill>
            <a:ln w="9360">
              <a:solidFill>
                <a:srgbClr val="4f81b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48960" rIns="26640" tIns="39960" bIns="39960" anchor="ctr">
              <a:noAutofit/>
            </a:bodyPr>
            <a:p>
              <a:pPr algn="ctr">
                <a:lnSpc>
                  <a:spcPct val="90000"/>
                </a:lnSpc>
                <a:spcAft>
                  <a:spcPts val="490"/>
                </a:spcAft>
              </a:pPr>
              <a:r>
                <a: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уплаченные не в качестве ЕНП </a:t>
              </a:r>
              <a:r>
                <a:rPr b="0" lang="ru-RU" sz="1800" spc="-1" strike="noStrike">
                  <a:solidFill>
                    <a:srgbClr val="ff0000"/>
                  </a:solidFill>
                  <a:latin typeface="Arial"/>
                  <a:ea typeface="DejaVu Sans"/>
                </a:rPr>
                <a:t>суммы НПД</a:t>
              </a:r>
              <a:r>
                <a: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, сбора за пользование объектами животного мира и сбора за пользование объектами водных биологических ресурсов</a:t>
              </a:r>
              <a:endParaRPr b="0" lang="ru-RU" sz="1800" spc="-1" strike="noStrike">
                <a:latin typeface="XO Oriel"/>
              </a:endParaRPr>
            </a:p>
          </p:txBody>
        </p:sp>
      </p:grpSp>
      <p:sp>
        <p:nvSpPr>
          <p:cNvPr id="201" name="CustomShape 14"/>
          <p:cNvSpPr/>
          <p:nvPr/>
        </p:nvSpPr>
        <p:spPr>
          <a:xfrm>
            <a:off x="8592480" y="1412280"/>
            <a:ext cx="2879640" cy="1823400"/>
          </a:xfrm>
          <a:prstGeom prst="rect">
            <a:avLst/>
          </a:prstGeom>
          <a:noFill/>
          <a:ln>
            <a:noFill/>
          </a:ln>
          <a:effectLst>
            <a:outerShdw dir="5400000" dist="2016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02" name="CustomShape 15"/>
          <p:cNvSpPr/>
          <p:nvPr/>
        </p:nvSpPr>
        <p:spPr>
          <a:xfrm>
            <a:off x="8208000" y="288000"/>
            <a:ext cx="3472920" cy="78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ru-RU" sz="2600" spc="-1" strike="noStrike">
                <a:solidFill>
                  <a:srgbClr val="005aa9"/>
                </a:solidFill>
                <a:latin typeface="Arial"/>
              </a:rPr>
              <a:t>Статья 11.3 НК РФ</a:t>
            </a:r>
            <a:endParaRPr b="0" lang="ru-RU" sz="2600" spc="-1" strike="noStrike">
              <a:latin typeface="XO Orie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2808000" y="-37080"/>
            <a:ext cx="10063800" cy="126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1720" rIns="81720" tIns="40680" bIns="40680" anchor="ctr">
            <a:no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5aa9"/>
                </a:solidFill>
                <a:latin typeface="Arial"/>
              </a:rPr>
              <a:t>Единый налоговый платёж</a:t>
            </a:r>
            <a:endParaRPr b="0" lang="ru-RU" sz="2800" spc="-1" strike="noStrike">
              <a:latin typeface="XO Oriel"/>
            </a:endParaRPr>
          </a:p>
        </p:txBody>
      </p:sp>
      <p:sp>
        <p:nvSpPr>
          <p:cNvPr id="204" name="CustomShape 2"/>
          <p:cNvSpPr/>
          <p:nvPr/>
        </p:nvSpPr>
        <p:spPr>
          <a:xfrm>
            <a:off x="11203560" y="5864760"/>
            <a:ext cx="672120" cy="682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1720" rIns="81720" tIns="40680" bIns="40680" anchor="ctr">
            <a:noAutofit/>
          </a:bodyPr>
          <a:p>
            <a:pPr algn="ctr">
              <a:lnSpc>
                <a:spcPts val="1879"/>
              </a:lnSpc>
            </a:pPr>
            <a:fld id="{6069E09F-D06D-4521-B93A-107A81C2D322}" type="slidenum">
              <a:rPr b="0" lang="ru-RU" sz="2100" spc="-1" strike="noStrike">
                <a:solidFill>
                  <a:srgbClr val="ffffff"/>
                </a:solidFill>
                <a:latin typeface="Calibri"/>
              </a:rPr>
              <a:t>&lt;номер&gt;</a:t>
            </a:fld>
            <a:endParaRPr b="0" lang="ru-RU" sz="2100" spc="-1" strike="noStrike">
              <a:latin typeface="XO Oriel"/>
            </a:endParaRPr>
          </a:p>
        </p:txBody>
      </p:sp>
      <p:sp>
        <p:nvSpPr>
          <p:cNvPr id="205" name="CustomShape 3"/>
          <p:cNvSpPr/>
          <p:nvPr/>
        </p:nvSpPr>
        <p:spPr>
          <a:xfrm>
            <a:off x="8856000" y="578880"/>
            <a:ext cx="2735640" cy="496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1720" rIns="81720" tIns="40680" bIns="40680">
            <a:noAutofit/>
          </a:bodyPr>
          <a:p>
            <a:pPr marL="284400">
              <a:lnSpc>
                <a:spcPct val="100000"/>
              </a:lnSpc>
              <a:spcBef>
                <a:spcPts val="479"/>
              </a:spcBef>
            </a:pPr>
            <a:r>
              <a:rPr b="1" lang="ru-RU" sz="2400" spc="-1" strike="noStrike">
                <a:solidFill>
                  <a:srgbClr val="005aa9"/>
                </a:solidFill>
                <a:latin typeface="Calibri"/>
              </a:rPr>
              <a:t>	</a:t>
            </a:r>
            <a:r>
              <a:rPr b="1" lang="ru-RU" sz="2400" spc="-1" strike="noStrike">
                <a:solidFill>
                  <a:srgbClr val="005aa9"/>
                </a:solidFill>
                <a:latin typeface="Calibri"/>
              </a:rPr>
              <a:t>	</a:t>
            </a:r>
            <a:r>
              <a:rPr b="1" lang="ru-RU" sz="2400" spc="-1" strike="noStrike">
                <a:solidFill>
                  <a:srgbClr val="005aa9"/>
                </a:solidFill>
                <a:latin typeface="Calibri"/>
              </a:rPr>
              <a:t>	</a:t>
            </a:r>
            <a:r>
              <a:rPr b="1" lang="ru-RU" sz="2400" spc="-1" strike="noStrike">
                <a:solidFill>
                  <a:srgbClr val="005aa9"/>
                </a:solidFill>
                <a:latin typeface="Calibri"/>
              </a:rPr>
              <a:t>	</a:t>
            </a:r>
            <a:r>
              <a:rPr b="1" lang="ru-RU" sz="2400" spc="-1" strike="noStrike">
                <a:solidFill>
                  <a:srgbClr val="005aa9"/>
                </a:solidFill>
                <a:latin typeface="Calibri"/>
              </a:rPr>
              <a:t>	</a:t>
            </a:r>
            <a:r>
              <a:rPr b="1" lang="ru-RU" sz="2400" spc="-1" strike="noStrike">
                <a:solidFill>
                  <a:srgbClr val="005aa9"/>
                </a:solidFill>
                <a:latin typeface="Calibri"/>
              </a:rPr>
              <a:t>	</a:t>
            </a:r>
            <a:r>
              <a:rPr b="1" lang="ru-RU" sz="2400" spc="-1" strike="noStrike">
                <a:solidFill>
                  <a:srgbClr val="005aa9"/>
                </a:solidFill>
                <a:latin typeface="Calibri"/>
              </a:rPr>
              <a:t>	</a:t>
            </a:r>
            <a:endParaRPr b="0" lang="ru-RU" sz="2400" spc="-1" strike="noStrike">
              <a:latin typeface="XO Oriel"/>
            </a:endParaRPr>
          </a:p>
        </p:txBody>
      </p:sp>
      <p:sp>
        <p:nvSpPr>
          <p:cNvPr id="206" name="CustomShape 4"/>
          <p:cNvSpPr/>
          <p:nvPr/>
        </p:nvSpPr>
        <p:spPr>
          <a:xfrm>
            <a:off x="527040" y="1076400"/>
            <a:ext cx="7296120" cy="20635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fd4fe"/>
              </a:gs>
              <a:gs pos="100000">
                <a:srgbClr val="e5efff"/>
              </a:gs>
            </a:gsLst>
            <a:lin ang="16200000"/>
          </a:gradFill>
          <a:ln w="9360">
            <a:solidFill>
              <a:srgbClr val="4a7ebb"/>
            </a:solidFill>
            <a:round/>
          </a:ln>
          <a:effectLst>
            <a:outerShdw dir="5400000" dist="2016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Единый налоговый платёж (ЕНП) - </a:t>
            </a:r>
            <a:r>
              <a:rPr b="0" lang="ru-RU" sz="1800" spc="-1" strike="noStrike">
                <a:solidFill>
                  <a:srgbClr val="254061"/>
                </a:solidFill>
                <a:latin typeface="Arial"/>
                <a:ea typeface="DejaVu Sans"/>
              </a:rPr>
              <a:t>денежные средства, </a:t>
            </a:r>
            <a:r>
              <a:rPr b="0" lang="ru-RU" sz="1800" spc="-1" strike="noStrike" u="sng">
                <a:solidFill>
                  <a:srgbClr val="254061"/>
                </a:solidFill>
                <a:uFillTx/>
                <a:latin typeface="Arial"/>
                <a:ea typeface="DejaVu Sans"/>
              </a:rPr>
              <a:t>перечисленные</a:t>
            </a:r>
            <a:r>
              <a:rPr b="0" lang="ru-RU" sz="1800" spc="-1" strike="noStrike">
                <a:solidFill>
                  <a:srgbClr val="254061"/>
                </a:solidFill>
                <a:latin typeface="Arial"/>
                <a:ea typeface="DejaVu Sans"/>
              </a:rPr>
              <a:t> налогоплательщиком в бюджетную систему РФ, предназначенные для исполнения совокупной обязанности налогоплательщика, а также денежные средства, взысканные с налогоплательщика, в соответствии с Налоговым кодексом Российской Федерации</a:t>
            </a:r>
            <a:endParaRPr b="0" lang="ru-RU" sz="1800" spc="-1" strike="noStrike">
              <a:latin typeface="XO Oriel"/>
            </a:endParaRPr>
          </a:p>
        </p:txBody>
      </p:sp>
      <p:sp>
        <p:nvSpPr>
          <p:cNvPr id="207" name="CustomShape 5"/>
          <p:cNvSpPr/>
          <p:nvPr/>
        </p:nvSpPr>
        <p:spPr>
          <a:xfrm>
            <a:off x="8332560" y="1076400"/>
            <a:ext cx="2783520" cy="182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08" name="Group 6"/>
          <p:cNvGrpSpPr/>
          <p:nvPr/>
        </p:nvGrpSpPr>
        <p:grpSpPr>
          <a:xfrm>
            <a:off x="346680" y="3434400"/>
            <a:ext cx="8484840" cy="3092760"/>
            <a:chOff x="346680" y="3434400"/>
            <a:chExt cx="8484840" cy="3092760"/>
          </a:xfrm>
        </p:grpSpPr>
        <p:sp>
          <p:nvSpPr>
            <p:cNvPr id="209" name="CustomShape 7"/>
            <p:cNvSpPr/>
            <p:nvPr/>
          </p:nvSpPr>
          <p:spPr>
            <a:xfrm>
              <a:off x="346680" y="3434400"/>
              <a:ext cx="8484840" cy="30927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0" name="CustomShape 8"/>
            <p:cNvSpPr/>
            <p:nvPr/>
          </p:nvSpPr>
          <p:spPr>
            <a:xfrm>
              <a:off x="352440" y="3434400"/>
              <a:ext cx="3375720" cy="191916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000000"/>
                </a:gs>
                <a:gs pos="100000">
                  <a:srgbClr val="e0e8f5"/>
                </a:gs>
              </a:gsLst>
              <a:lin ang="5400000"/>
            </a:gradFill>
            <a:ln>
              <a:noFill/>
            </a:ln>
            <a:effectLst>
              <a:outerShdw dir="5400000" dist="2304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128160" rIns="128160" tIns="128160" bIns="548640">
              <a:noAutofit/>
            </a:bodyPr>
            <a:p>
              <a:pPr>
                <a:lnSpc>
                  <a:spcPct val="100000"/>
                </a:lnSpc>
              </a:pPr>
              <a:r>
                <a:rPr b="1" lang="ru-RU" sz="1800" spc="-1" strike="noStrike">
                  <a:solidFill>
                    <a:srgbClr val="ffffff"/>
                  </a:solidFill>
                  <a:latin typeface="Arial"/>
                  <a:ea typeface="DejaVu Sans"/>
                </a:rPr>
                <a:t>Платёжные поручения </a:t>
              </a:r>
              <a:endParaRPr b="0" lang="ru-RU" sz="1800" spc="-1" strike="noStrike">
                <a:latin typeface="XO Oriel"/>
              </a:endParaRPr>
            </a:p>
            <a:p>
              <a:pPr>
                <a:lnSpc>
                  <a:spcPct val="90000"/>
                </a:lnSpc>
                <a:spcAft>
                  <a:spcPts val="629"/>
                </a:spcAft>
              </a:pPr>
              <a:r>
                <a:rPr b="1" lang="ru-RU" sz="1800" spc="-1" strike="noStrike">
                  <a:solidFill>
                    <a:srgbClr val="ffffff"/>
                  </a:solidFill>
                  <a:latin typeface="Arial"/>
                  <a:ea typeface="DejaVu Sans"/>
                </a:rPr>
                <a:t>по каждому налогу</a:t>
              </a:r>
              <a:endParaRPr b="0" lang="ru-RU" sz="1800" spc="-1" strike="noStrike">
                <a:latin typeface="XO Oriel"/>
              </a:endParaRPr>
            </a:p>
          </p:txBody>
        </p:sp>
        <p:sp>
          <p:nvSpPr>
            <p:cNvPr id="211" name="CustomShape 9"/>
            <p:cNvSpPr/>
            <p:nvPr/>
          </p:nvSpPr>
          <p:spPr>
            <a:xfrm>
              <a:off x="1015560" y="4613400"/>
              <a:ext cx="2894400" cy="1913400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000"/>
              </a:srgbClr>
            </a:solidFill>
            <a:ln w="9360">
              <a:solidFill>
                <a:srgbClr val="4f81bd"/>
              </a:solidFill>
              <a:round/>
            </a:ln>
            <a:effectLst>
              <a:outerShdw dir="5400000" dist="2304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127440" rIns="85320" tIns="127440" bIns="127440">
              <a:noAutofit/>
            </a:bodyPr>
            <a:p>
              <a:pPr lvl="1" marL="114480" indent="-113760">
                <a:lnSpc>
                  <a:spcPct val="90000"/>
                </a:lnSpc>
                <a:spcAft>
                  <a:spcPts val="181"/>
                </a:spcAft>
                <a:buClr>
                  <a:srgbClr val="000000"/>
                </a:buClr>
                <a:buFont typeface="Symbol"/>
                <a:buChar char=""/>
              </a:pPr>
              <a:r>
                <a:rPr b="0" lang="ru-RU" sz="12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срок уплаты (налоговый период)</a:t>
              </a:r>
              <a:endParaRPr b="0" lang="ru-RU" sz="1200" spc="-1" strike="noStrike">
                <a:latin typeface="XO Oriel"/>
              </a:endParaRPr>
            </a:p>
            <a:p>
              <a:pPr lvl="1" marL="114480" indent="-113760">
                <a:lnSpc>
                  <a:spcPct val="90000"/>
                </a:lnSpc>
                <a:spcAft>
                  <a:spcPts val="181"/>
                </a:spcAft>
                <a:buClr>
                  <a:srgbClr val="000000"/>
                </a:buClr>
                <a:buFont typeface="Symbol"/>
                <a:buChar char=""/>
              </a:pPr>
              <a:r>
                <a:rPr b="0" lang="ru-RU" sz="12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вид платежа (налог, пени, штраф)</a:t>
              </a:r>
              <a:endParaRPr b="0" lang="ru-RU" sz="1200" spc="-1" strike="noStrike">
                <a:latin typeface="XO Oriel"/>
              </a:endParaRPr>
            </a:p>
            <a:p>
              <a:pPr lvl="1" marL="114480" indent="-113760">
                <a:lnSpc>
                  <a:spcPct val="90000"/>
                </a:lnSpc>
                <a:spcAft>
                  <a:spcPts val="181"/>
                </a:spcAft>
                <a:buClr>
                  <a:srgbClr val="000000"/>
                </a:buClr>
                <a:buFont typeface="Symbol"/>
                <a:buChar char=""/>
              </a:pPr>
              <a:r>
                <a:rPr b="0" lang="ru-RU" sz="12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КБК</a:t>
              </a:r>
              <a:endParaRPr b="0" lang="ru-RU" sz="1200" spc="-1" strike="noStrike">
                <a:latin typeface="XO Oriel"/>
              </a:endParaRPr>
            </a:p>
            <a:p>
              <a:pPr lvl="1" marL="114480" indent="-113760">
                <a:lnSpc>
                  <a:spcPct val="90000"/>
                </a:lnSpc>
                <a:spcAft>
                  <a:spcPts val="181"/>
                </a:spcAft>
                <a:buClr>
                  <a:srgbClr val="000000"/>
                </a:buClr>
                <a:buFont typeface="Symbol"/>
                <a:buChar char=""/>
              </a:pPr>
              <a:r>
                <a:rPr b="0" lang="ru-RU" sz="12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ОКТМО</a:t>
              </a:r>
              <a:endParaRPr b="0" lang="ru-RU" sz="1200" spc="-1" strike="noStrike">
                <a:latin typeface="XO Oriel"/>
              </a:endParaRPr>
            </a:p>
          </p:txBody>
        </p:sp>
        <p:sp>
          <p:nvSpPr>
            <p:cNvPr id="212" name="CustomShape 10"/>
            <p:cNvSpPr/>
            <p:nvPr/>
          </p:nvSpPr>
          <p:spPr>
            <a:xfrm>
              <a:off x="4107600" y="3713760"/>
              <a:ext cx="802080" cy="720360"/>
            </a:xfrm>
            <a:prstGeom prst="rightArrow">
              <a:avLst>
                <a:gd name="adj1" fmla="val 60000"/>
                <a:gd name="adj2" fmla="val 50000"/>
              </a:avLst>
            </a:prstGeom>
            <a:gradFill rotWithShape="0">
              <a:gsLst>
                <a:gs pos="0">
                  <a:srgbClr val="808ea6"/>
                </a:gs>
                <a:gs pos="100000">
                  <a:srgbClr val="a6b8d9"/>
                </a:gs>
              </a:gsLst>
              <a:lin ang="16200000"/>
            </a:gradFill>
            <a:ln>
              <a:noFill/>
            </a:ln>
            <a:effectLst>
              <a:outerShdw dir="5400000" dist="2304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213" name="CustomShape 11"/>
            <p:cNvSpPr/>
            <p:nvPr/>
          </p:nvSpPr>
          <p:spPr>
            <a:xfrm>
              <a:off x="5243400" y="3434400"/>
              <a:ext cx="3086640" cy="191916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000000"/>
                </a:gs>
                <a:gs pos="100000">
                  <a:srgbClr val="e0e8f5"/>
                </a:gs>
              </a:gsLst>
              <a:lin ang="5400000"/>
            </a:gradFill>
            <a:ln>
              <a:noFill/>
            </a:ln>
            <a:effectLst>
              <a:outerShdw dir="5400000" dist="2304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113760" rIns="113760" tIns="113760" bIns="540720">
              <a:noAutofit/>
            </a:bodyPr>
            <a:p>
              <a:pPr>
                <a:lnSpc>
                  <a:spcPct val="100000"/>
                </a:lnSpc>
                <a:spcAft>
                  <a:spcPts val="561"/>
                </a:spcAft>
              </a:pPr>
              <a:r>
                <a:rPr b="1" lang="ru-RU" sz="1600" spc="-1" strike="noStrike">
                  <a:solidFill>
                    <a:srgbClr val="ffffff"/>
                  </a:solidFill>
                  <a:latin typeface="Arial"/>
                  <a:ea typeface="DejaVu Sans"/>
                </a:rPr>
                <a:t>Единый налоговый платёж (ЕНП)</a:t>
              </a:r>
              <a:endParaRPr b="0" lang="ru-RU" sz="1600" spc="-1" strike="noStrike">
                <a:latin typeface="XO Oriel"/>
              </a:endParaRPr>
            </a:p>
          </p:txBody>
        </p:sp>
        <p:sp>
          <p:nvSpPr>
            <p:cNvPr id="214" name="CustomShape 12"/>
            <p:cNvSpPr/>
            <p:nvPr/>
          </p:nvSpPr>
          <p:spPr>
            <a:xfrm>
              <a:off x="5897520" y="4611600"/>
              <a:ext cx="2894760" cy="1915200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000"/>
              </a:srgbClr>
            </a:solidFill>
            <a:ln w="9360">
              <a:solidFill>
                <a:srgbClr val="4f81bd"/>
              </a:solidFill>
              <a:round/>
            </a:ln>
            <a:effectLst>
              <a:outerShdw dir="5400000" dist="2304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127440" rIns="85320" tIns="127440" bIns="127440">
              <a:noAutofit/>
            </a:bodyPr>
            <a:p>
              <a:pPr lvl="1" marL="114480" indent="-113760">
                <a:lnSpc>
                  <a:spcPct val="90000"/>
                </a:lnSpc>
                <a:spcAft>
                  <a:spcPts val="181"/>
                </a:spcAft>
                <a:buClr>
                  <a:srgbClr val="000000"/>
                </a:buClr>
                <a:buFont typeface="Symbol"/>
                <a:buChar char=""/>
              </a:pPr>
              <a:r>
                <a:rPr b="0" lang="ru-RU" sz="12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ИНН</a:t>
              </a:r>
              <a:endParaRPr b="0" lang="ru-RU" sz="1200" spc="-1" strike="noStrike">
                <a:latin typeface="XO Oriel"/>
              </a:endParaRPr>
            </a:p>
            <a:p>
              <a:pPr lvl="1" marL="114480" indent="-113760">
                <a:lnSpc>
                  <a:spcPct val="90000"/>
                </a:lnSpc>
                <a:spcAft>
                  <a:spcPts val="181"/>
                </a:spcAft>
                <a:buClr>
                  <a:srgbClr val="000000"/>
                </a:buClr>
                <a:buFont typeface="Symbol"/>
                <a:buChar char=""/>
              </a:pPr>
              <a:r>
                <a:rPr b="0" lang="ru-RU" sz="12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сумма</a:t>
              </a:r>
              <a:endParaRPr b="0" lang="ru-RU" sz="1200" spc="-1" strike="noStrike">
                <a:latin typeface="XO Oriel"/>
              </a:endParaRPr>
            </a:p>
          </p:txBody>
        </p:sp>
      </p:grpSp>
      <p:sp>
        <p:nvSpPr>
          <p:cNvPr id="215" name="CustomShape 13"/>
          <p:cNvSpPr/>
          <p:nvPr/>
        </p:nvSpPr>
        <p:spPr>
          <a:xfrm>
            <a:off x="9000000" y="926640"/>
            <a:ext cx="3167640" cy="562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ru-RU" sz="2200" spc="-1" strike="noStrike">
                <a:solidFill>
                  <a:srgbClr val="2a6099"/>
                </a:solidFill>
                <a:latin typeface="Times New Roman"/>
                <a:ea typeface="Times New Roman"/>
              </a:rPr>
              <a:t>ЕНП учитывается на ЕНС на основании информации, поступающей из Государственной информационной системы о государственных и муниципальных платежах (ГИС ГМП)</a:t>
            </a:r>
            <a:endParaRPr b="0" lang="ru-RU" sz="2200" spc="-1" strike="noStrike">
              <a:latin typeface="XO Oriel"/>
            </a:endParaRPr>
          </a:p>
        </p:txBody>
      </p:sp>
      <p:sp>
        <p:nvSpPr>
          <p:cNvPr id="216" name="CustomShape 14"/>
          <p:cNvSpPr/>
          <p:nvPr/>
        </p:nvSpPr>
        <p:spPr>
          <a:xfrm>
            <a:off x="8208000" y="360000"/>
            <a:ext cx="3239640" cy="82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ru-RU" sz="2600" spc="-1" strike="noStrike">
                <a:solidFill>
                  <a:srgbClr val="005aa9"/>
                </a:solidFill>
                <a:latin typeface="Arial"/>
              </a:rPr>
              <a:t>Статья 11.3 НК РФ</a:t>
            </a:r>
            <a:endParaRPr b="0" lang="ru-RU" sz="2600" spc="-1" strike="noStrike">
              <a:latin typeface="XO Orie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3168000" y="287280"/>
            <a:ext cx="8207640" cy="76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1720" rIns="81720" tIns="40680" bIns="40680" anchor="ctr">
            <a:noAutofit/>
          </a:bodyPr>
          <a:p>
            <a:pPr>
              <a:lnSpc>
                <a:spcPct val="100000"/>
              </a:lnSpc>
            </a:pPr>
            <a:r>
              <a:rPr b="1" lang="ru-RU" sz="2600" spc="-1" strike="noStrike">
                <a:solidFill>
                  <a:srgbClr val="005aa9"/>
                </a:solidFill>
                <a:latin typeface="Arial"/>
                <a:ea typeface="Microsoft YaHei"/>
              </a:rPr>
              <a:t>Сроки уплаты и отчётности с 01.01.2024                             </a:t>
            </a:r>
            <a:endParaRPr b="0" lang="ru-RU" sz="2600" spc="-1" strike="noStrike">
              <a:latin typeface="XO Oriel"/>
            </a:endParaRPr>
          </a:p>
        </p:txBody>
      </p:sp>
      <p:sp>
        <p:nvSpPr>
          <p:cNvPr id="218" name="CustomShape 2"/>
          <p:cNvSpPr/>
          <p:nvPr/>
        </p:nvSpPr>
        <p:spPr>
          <a:xfrm>
            <a:off x="11203560" y="5864760"/>
            <a:ext cx="672120" cy="682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1720" rIns="81720" tIns="40680" bIns="40680" anchor="ctr">
            <a:noAutofit/>
          </a:bodyPr>
          <a:p>
            <a:pPr algn="ctr">
              <a:lnSpc>
                <a:spcPts val="1879"/>
              </a:lnSpc>
            </a:pPr>
            <a:fld id="{653ED8B4-AE6F-4196-B226-B1BCC41AE7C1}" type="slidenum">
              <a:rPr b="0" lang="ru-RU" sz="2100" spc="-1" strike="noStrike">
                <a:solidFill>
                  <a:srgbClr val="ffffff"/>
                </a:solidFill>
                <a:latin typeface="Calibri"/>
              </a:rPr>
              <a:t>&lt;номер&gt;</a:t>
            </a:fld>
            <a:endParaRPr b="0" lang="ru-RU" sz="2100" spc="-1" strike="noStrike">
              <a:latin typeface="XO Oriel"/>
            </a:endParaRPr>
          </a:p>
        </p:txBody>
      </p:sp>
      <p:pic>
        <p:nvPicPr>
          <p:cNvPr id="219" name="Объект 6" descr=""/>
          <p:cNvPicPr/>
          <p:nvPr/>
        </p:nvPicPr>
        <p:blipFill>
          <a:blip r:embed="rId1"/>
          <a:stretch/>
        </p:blipFill>
        <p:spPr>
          <a:xfrm>
            <a:off x="477000" y="1008000"/>
            <a:ext cx="5786640" cy="3342960"/>
          </a:xfrm>
          <a:prstGeom prst="rect">
            <a:avLst/>
          </a:prstGeom>
          <a:ln>
            <a:noFill/>
          </a:ln>
        </p:spPr>
      </p:pic>
      <p:sp>
        <p:nvSpPr>
          <p:cNvPr id="220" name="CustomShape 3"/>
          <p:cNvSpPr/>
          <p:nvPr/>
        </p:nvSpPr>
        <p:spPr>
          <a:xfrm>
            <a:off x="430920" y="3524760"/>
            <a:ext cx="959400" cy="863280"/>
          </a:xfrm>
          <a:prstGeom prst="ellipse">
            <a:avLst/>
          </a:prstGeom>
          <a:noFill/>
          <a:ln w="507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1" name="CustomShape 4"/>
          <p:cNvSpPr/>
          <p:nvPr/>
        </p:nvSpPr>
        <p:spPr>
          <a:xfrm>
            <a:off x="4511880" y="1535760"/>
            <a:ext cx="959400" cy="762480"/>
          </a:xfrm>
          <a:prstGeom prst="ellipse">
            <a:avLst/>
          </a:prstGeom>
          <a:noFill/>
          <a:ln w="50760">
            <a:solidFill>
              <a:srgbClr val="00a933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2" name="CustomShape 5"/>
          <p:cNvSpPr/>
          <p:nvPr/>
        </p:nvSpPr>
        <p:spPr>
          <a:xfrm>
            <a:off x="2831400" y="4741560"/>
            <a:ext cx="3647520" cy="86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rmAutofit/>
          </a:bodyPr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005aa9"/>
                </a:solidFill>
                <a:latin typeface="Arial"/>
                <a:ea typeface="DejaVu Sans"/>
              </a:rPr>
              <a:t>Представление декларации /расчёта/уведомления</a:t>
            </a:r>
            <a:endParaRPr b="0" lang="ru-RU" sz="1300" spc="-1" strike="noStrike">
              <a:latin typeface="XO Oriel"/>
            </a:endParaRPr>
          </a:p>
        </p:txBody>
      </p:sp>
      <p:sp>
        <p:nvSpPr>
          <p:cNvPr id="223" name="CustomShape 6"/>
          <p:cNvSpPr/>
          <p:nvPr/>
        </p:nvSpPr>
        <p:spPr>
          <a:xfrm>
            <a:off x="366120" y="4895640"/>
            <a:ext cx="2591640" cy="709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rmAutofit/>
          </a:bodyPr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5aa9"/>
                </a:solidFill>
                <a:latin typeface="Arial"/>
                <a:ea typeface="DejaVu Sans"/>
              </a:rPr>
              <a:t>Уплата ЕНП</a:t>
            </a:r>
            <a:endParaRPr b="0" lang="ru-RU" sz="1400" spc="-1" strike="noStrike">
              <a:latin typeface="XO Oriel"/>
            </a:endParaRPr>
          </a:p>
        </p:txBody>
      </p:sp>
      <p:sp>
        <p:nvSpPr>
          <p:cNvPr id="224" name="CustomShape 7"/>
          <p:cNvSpPr/>
          <p:nvPr/>
        </p:nvSpPr>
        <p:spPr>
          <a:xfrm>
            <a:off x="430920" y="5478480"/>
            <a:ext cx="5856120" cy="925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rmAutofit fontScale="19000"/>
          </a:bodyPr>
          <a:p>
            <a:pPr>
              <a:lnSpc>
                <a:spcPct val="100000"/>
              </a:lnSpc>
            </a:pPr>
            <a:r>
              <a:rPr b="1" lang="ru-RU" sz="4800" spc="-1" strike="noStrike">
                <a:solidFill>
                  <a:srgbClr val="005aa9"/>
                </a:solidFill>
                <a:latin typeface="Calibri"/>
                <a:ea typeface="DejaVu Sans"/>
              </a:rPr>
              <a:t>- </a:t>
            </a:r>
            <a:r>
              <a:rPr b="1" lang="ru-RU" sz="4800" spc="-1" strike="noStrike">
                <a:solidFill>
                  <a:srgbClr val="ff0000"/>
                </a:solidFill>
                <a:latin typeface="Calibri"/>
                <a:ea typeface="DejaVu Sans"/>
              </a:rPr>
              <a:t>Единые сроки, в том числе НДФЛ и страховых взносов</a:t>
            </a:r>
            <a:endParaRPr b="0" lang="ru-RU" sz="48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1" lang="ru-RU" sz="4800" spc="-1" strike="noStrike">
                <a:solidFill>
                  <a:srgbClr val="158466"/>
                </a:solidFill>
                <a:latin typeface="Calibri"/>
                <a:ea typeface="DejaVu Sans"/>
              </a:rPr>
              <a:t>- Сроки для НДФЛ</a:t>
            </a:r>
            <a:endParaRPr b="0" lang="ru-RU" sz="4800" spc="-1" strike="noStrike">
              <a:latin typeface="XO Oriel"/>
            </a:endParaRPr>
          </a:p>
        </p:txBody>
      </p:sp>
      <p:sp>
        <p:nvSpPr>
          <p:cNvPr id="225" name="CustomShape 8"/>
          <p:cNvSpPr/>
          <p:nvPr/>
        </p:nvSpPr>
        <p:spPr>
          <a:xfrm>
            <a:off x="334800" y="4613760"/>
            <a:ext cx="5952240" cy="1981800"/>
          </a:xfrm>
          <a:prstGeom prst="roundRect">
            <a:avLst>
              <a:gd name="adj" fmla="val 16667"/>
            </a:avLst>
          </a:prstGeom>
          <a:noFill/>
          <a:ln w="25560">
            <a:solidFill>
              <a:srgbClr val="3a5f8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6" name="CustomShape 9"/>
          <p:cNvSpPr/>
          <p:nvPr/>
        </p:nvSpPr>
        <p:spPr>
          <a:xfrm flipV="1">
            <a:off x="959400" y="4455360"/>
            <a:ext cx="360" cy="506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4a7ebb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27" name="CustomShape 10"/>
          <p:cNvSpPr/>
          <p:nvPr/>
        </p:nvSpPr>
        <p:spPr>
          <a:xfrm flipV="1">
            <a:off x="4096440" y="3954240"/>
            <a:ext cx="360" cy="938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4a7ebb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28" name="CustomShape 11"/>
          <p:cNvSpPr/>
          <p:nvPr/>
        </p:nvSpPr>
        <p:spPr>
          <a:xfrm>
            <a:off x="6575760" y="1224000"/>
            <a:ext cx="4703760" cy="547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>
              <a:lnSpc>
                <a:spcPct val="100000"/>
              </a:lnSpc>
              <a:spcAft>
                <a:spcPts val="300"/>
              </a:spcAft>
            </a:pPr>
            <a:r>
              <a:rPr b="1" lang="ru-RU" sz="1500" spc="-1" strike="noStrike">
                <a:solidFill>
                  <a:srgbClr val="ff0000"/>
                </a:solidFill>
                <a:latin typeface="Arial"/>
                <a:ea typeface="Roboto Condensed"/>
              </a:rPr>
              <a:t>25-е число </a:t>
            </a:r>
            <a:r>
              <a:rPr b="0" lang="ru-RU" sz="1500" spc="-1" strike="noStrike">
                <a:solidFill>
                  <a:srgbClr val="808080"/>
                </a:solidFill>
                <a:latin typeface="Arial"/>
                <a:ea typeface="Roboto Condensed"/>
              </a:rPr>
              <a:t>– </a:t>
            </a:r>
            <a:r>
              <a:rPr b="0" lang="ru-RU" sz="1500" spc="-1" strike="noStrike">
                <a:solidFill>
                  <a:srgbClr val="000000"/>
                </a:solidFill>
                <a:latin typeface="Arial"/>
                <a:ea typeface="Roboto Condensed"/>
              </a:rPr>
              <a:t>представление деклараций / расчётов и уведомлений об исчисленных суммах налогов,</a:t>
            </a:r>
            <a:endParaRPr b="0" lang="ru-RU" sz="1500" spc="-1" strike="noStrike">
              <a:latin typeface="XO Oriel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b="1" lang="ru-RU" sz="1500" spc="-1" strike="noStrike">
                <a:solidFill>
                  <a:srgbClr val="ff0000"/>
                </a:solidFill>
                <a:latin typeface="Arial"/>
                <a:ea typeface="Roboto Condensed"/>
              </a:rPr>
              <a:t>28-е число </a:t>
            </a:r>
            <a:r>
              <a:rPr b="0" lang="ru-RU" sz="1500" spc="-1" strike="noStrike">
                <a:solidFill>
                  <a:srgbClr val="808080"/>
                </a:solidFill>
                <a:latin typeface="Arial"/>
                <a:ea typeface="Roboto Condensed"/>
              </a:rPr>
              <a:t>– </a:t>
            </a:r>
            <a:r>
              <a:rPr b="0" lang="ru-RU" sz="1500" spc="-1" strike="noStrike">
                <a:solidFill>
                  <a:srgbClr val="000000"/>
                </a:solidFill>
                <a:latin typeface="Arial"/>
                <a:ea typeface="Roboto Condensed"/>
              </a:rPr>
              <a:t>уплата ЕНП (налоги, сборы, страховые взносы),</a:t>
            </a:r>
            <a:endParaRPr b="0" lang="ru-RU" sz="1500" spc="-1" strike="noStrike">
              <a:latin typeface="XO Oriel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b="1" lang="ru-RU" sz="1500" spc="-1" strike="noStrike">
                <a:solidFill>
                  <a:srgbClr val="00a933"/>
                </a:solidFill>
                <a:latin typeface="Arial"/>
                <a:ea typeface="Roboto Condensed"/>
              </a:rPr>
              <a:t>3-е число</a:t>
            </a:r>
            <a:r>
              <a:rPr b="0" lang="ru-RU" sz="1500" spc="-1" strike="noStrike">
                <a:solidFill>
                  <a:srgbClr val="000000"/>
                </a:solidFill>
                <a:latin typeface="Arial"/>
                <a:ea typeface="Roboto Condensed"/>
              </a:rPr>
              <a:t> -  представление уведомлений об исчисленных суммах налогов</a:t>
            </a:r>
            <a:endParaRPr b="0" lang="ru-RU" sz="1500" spc="-1" strike="noStrike">
              <a:latin typeface="XO Oriel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b="1" lang="ru-RU" sz="1500" spc="-1" strike="noStrike">
                <a:solidFill>
                  <a:srgbClr val="00a933"/>
                </a:solidFill>
                <a:latin typeface="Arial"/>
                <a:ea typeface="Roboto Condensed"/>
              </a:rPr>
              <a:t>5-е число -</a:t>
            </a:r>
            <a:r>
              <a:rPr b="1" lang="ru-RU" sz="1500" spc="-1" strike="noStrike">
                <a:solidFill>
                  <a:srgbClr val="ff0000"/>
                </a:solidFill>
                <a:latin typeface="Arial"/>
                <a:ea typeface="Roboto Condensed"/>
              </a:rPr>
              <a:t> </a:t>
            </a:r>
            <a:r>
              <a:rPr b="0" lang="ru-RU" sz="1500" spc="-1" strike="noStrike">
                <a:solidFill>
                  <a:srgbClr val="000000"/>
                </a:solidFill>
                <a:latin typeface="Arial"/>
                <a:ea typeface="Roboto Condensed"/>
              </a:rPr>
              <a:t>уплата ЕНП (в сумме НДФЛ НА),</a:t>
            </a:r>
            <a:endParaRPr b="0" lang="ru-RU" sz="1500" spc="-1" strike="noStrike">
              <a:latin typeface="XO Oriel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b="1" lang="ru-RU" sz="1500" spc="-1" strike="noStrike" u="sng">
                <a:solidFill>
                  <a:srgbClr val="376092"/>
                </a:solidFill>
                <a:uFillTx/>
                <a:latin typeface="Arial"/>
                <a:ea typeface="Roboto Condensed"/>
              </a:rPr>
              <a:t>за исключением</a:t>
            </a:r>
            <a:r>
              <a:rPr b="0" lang="ru-RU" sz="1500" spc="-1" strike="noStrike">
                <a:solidFill>
                  <a:srgbClr val="000000"/>
                </a:solidFill>
                <a:latin typeface="Arial"/>
                <a:ea typeface="Roboto Condensed"/>
              </a:rPr>
              <a:t>:</a:t>
            </a:r>
            <a:endParaRPr b="0" lang="ru-RU" sz="1500" spc="-1" strike="noStrike">
              <a:latin typeface="XO Oriel"/>
            </a:endParaRPr>
          </a:p>
          <a:p>
            <a:pPr marL="171360" indent="-170640">
              <a:lnSpc>
                <a:spcPct val="100000"/>
              </a:lnSpc>
              <a:spcAft>
                <a:spcPts val="300"/>
              </a:spcAft>
              <a:buClr>
                <a:srgbClr val="376092"/>
              </a:buClr>
              <a:buFont typeface="Wingdings" charset="2"/>
              <a:buChar char=""/>
            </a:pPr>
            <a:r>
              <a:rPr b="1" lang="ru-RU" sz="1500" spc="-1" strike="noStrike">
                <a:solidFill>
                  <a:srgbClr val="376092"/>
                </a:solidFill>
                <a:latin typeface="Arial"/>
                <a:ea typeface="Roboto Condensed"/>
              </a:rPr>
              <a:t>уплаты ФЛ имущественных налогов </a:t>
            </a:r>
            <a:r>
              <a:rPr b="0" lang="ru-RU" sz="1500" spc="-1" strike="noStrike">
                <a:solidFill>
                  <a:srgbClr val="376092"/>
                </a:solidFill>
                <a:latin typeface="Arial"/>
                <a:ea typeface="Roboto Condensed"/>
              </a:rPr>
              <a:t>- не позднее 1 декабря года, следующего за истекшим налоговым периодом;</a:t>
            </a:r>
            <a:endParaRPr b="0" lang="ru-RU" sz="1500" spc="-1" strike="noStrike">
              <a:latin typeface="XO Oriel"/>
            </a:endParaRPr>
          </a:p>
          <a:p>
            <a:pPr marL="171360" indent="-170640">
              <a:lnSpc>
                <a:spcPct val="100000"/>
              </a:lnSpc>
              <a:spcAft>
                <a:spcPts val="300"/>
              </a:spcAft>
              <a:buClr>
                <a:srgbClr val="376092"/>
              </a:buClr>
              <a:buFont typeface="Wingdings" charset="2"/>
              <a:buChar char=""/>
            </a:pPr>
            <a:r>
              <a:rPr b="1" lang="ru-RU" sz="1500" spc="-1" strike="noStrike">
                <a:solidFill>
                  <a:srgbClr val="376092"/>
                </a:solidFill>
                <a:latin typeface="Arial"/>
                <a:ea typeface="Roboto Condensed"/>
              </a:rPr>
              <a:t>уплаты ФЛ НДФЛ </a:t>
            </a:r>
            <a:r>
              <a:rPr b="0" lang="ru-RU" sz="1500" spc="-1" strike="noStrike">
                <a:solidFill>
                  <a:srgbClr val="376092"/>
                </a:solidFill>
                <a:latin typeface="Arial"/>
                <a:ea typeface="Roboto Condensed"/>
              </a:rPr>
              <a:t>– не позднее 15 июля, следующего за истекшим налоговым периодом;</a:t>
            </a:r>
            <a:endParaRPr b="0" lang="ru-RU" sz="1500" spc="-1" strike="noStrike">
              <a:latin typeface="XO Oriel"/>
            </a:endParaRPr>
          </a:p>
          <a:p>
            <a:pPr marL="171360" indent="-170640">
              <a:lnSpc>
                <a:spcPct val="100000"/>
              </a:lnSpc>
              <a:spcAft>
                <a:spcPts val="300"/>
              </a:spcAft>
              <a:buClr>
                <a:srgbClr val="376092"/>
              </a:buClr>
              <a:buFont typeface="Wingdings" charset="2"/>
              <a:buChar char=""/>
            </a:pPr>
            <a:r>
              <a:rPr b="1" lang="ru-RU" sz="1500" spc="-1" strike="noStrike">
                <a:solidFill>
                  <a:srgbClr val="376092"/>
                </a:solidFill>
                <a:latin typeface="Arial"/>
                <a:ea typeface="Roboto Condensed"/>
              </a:rPr>
              <a:t>уплаты ИП фиксированных страховых взносов </a:t>
            </a:r>
            <a:r>
              <a:rPr b="0" lang="ru-RU" sz="1500" spc="-1" strike="noStrike">
                <a:solidFill>
                  <a:srgbClr val="376092"/>
                </a:solidFill>
                <a:latin typeface="Arial"/>
                <a:ea typeface="Roboto Condensed"/>
              </a:rPr>
              <a:t>– не позднее 31 декабря;</a:t>
            </a:r>
            <a:endParaRPr b="0" lang="ru-RU" sz="1500" spc="-1" strike="noStrike">
              <a:latin typeface="XO Oriel"/>
            </a:endParaRPr>
          </a:p>
          <a:p>
            <a:pPr marL="171360" indent="-170640">
              <a:lnSpc>
                <a:spcPct val="100000"/>
              </a:lnSpc>
              <a:spcAft>
                <a:spcPts val="300"/>
              </a:spcAft>
              <a:buClr>
                <a:srgbClr val="376092"/>
              </a:buClr>
              <a:buFont typeface="Wingdings" charset="2"/>
              <a:buChar char=""/>
            </a:pPr>
            <a:r>
              <a:rPr b="1" lang="ru-RU" sz="1500" spc="-1" strike="noStrike">
                <a:solidFill>
                  <a:srgbClr val="376092"/>
                </a:solidFill>
                <a:latin typeface="Arial"/>
                <a:ea typeface="Roboto Condensed"/>
              </a:rPr>
              <a:t>уплаты НПД (ФЛ и ИП) </a:t>
            </a:r>
            <a:r>
              <a:rPr b="0" lang="ru-RU" sz="1500" spc="-1" strike="noStrike">
                <a:solidFill>
                  <a:srgbClr val="376092"/>
                </a:solidFill>
                <a:latin typeface="Arial"/>
                <a:ea typeface="Roboto Condensed"/>
              </a:rPr>
              <a:t>- не позднее 25-го числа (ст. 11 ФЗ от 27.11.2018 № 422-ФЗ);</a:t>
            </a:r>
            <a:endParaRPr b="0" lang="ru-RU" sz="1500" spc="-1" strike="noStrike">
              <a:latin typeface="XO Oriel"/>
            </a:endParaRPr>
          </a:p>
          <a:p>
            <a:pPr marL="171360" indent="-170640">
              <a:lnSpc>
                <a:spcPct val="100000"/>
              </a:lnSpc>
              <a:spcAft>
                <a:spcPts val="300"/>
              </a:spcAft>
              <a:buClr>
                <a:srgbClr val="376092"/>
              </a:buClr>
              <a:buFont typeface="Wingdings" charset="2"/>
              <a:buChar char=""/>
            </a:pPr>
            <a:r>
              <a:rPr b="1" lang="ru-RU" sz="1500" spc="-1" strike="noStrike">
                <a:solidFill>
                  <a:srgbClr val="376092"/>
                </a:solidFill>
                <a:latin typeface="Arial"/>
                <a:ea typeface="Roboto Condensed"/>
              </a:rPr>
              <a:t>уплаты АУСН (ИП и ЮЛ) </a:t>
            </a:r>
            <a:r>
              <a:rPr b="0" lang="ru-RU" sz="1500" spc="-1" strike="noStrike">
                <a:solidFill>
                  <a:srgbClr val="376092"/>
                </a:solidFill>
                <a:latin typeface="Arial"/>
                <a:ea typeface="Roboto Condensed"/>
              </a:rPr>
              <a:t>- не позднее 25-го числа (ст. 12 ФЗ от 25.02.2022 № 17-ФЗ);</a:t>
            </a:r>
            <a:endParaRPr b="0" lang="ru-RU" sz="1500" spc="-1" strike="noStrike">
              <a:latin typeface="XO Oriel"/>
            </a:endParaRPr>
          </a:p>
          <a:p>
            <a:pPr marL="171360" indent="-170640">
              <a:lnSpc>
                <a:spcPct val="100000"/>
              </a:lnSpc>
              <a:spcAft>
                <a:spcPts val="300"/>
              </a:spcAft>
              <a:buClr>
                <a:srgbClr val="376092"/>
              </a:buClr>
              <a:buFont typeface="Wingdings" charset="2"/>
              <a:buChar char=""/>
            </a:pPr>
            <a:r>
              <a:rPr b="1" lang="ru-RU" sz="1500" spc="-1" strike="noStrike">
                <a:solidFill>
                  <a:srgbClr val="376092"/>
                </a:solidFill>
                <a:latin typeface="Arial"/>
                <a:ea typeface="Roboto Condensed"/>
              </a:rPr>
              <a:t>неналоговых доходов</a:t>
            </a:r>
            <a:endParaRPr b="0" lang="ru-RU" sz="1500" spc="-1" strike="noStrike">
              <a:latin typeface="XO Oriel"/>
            </a:endParaRPr>
          </a:p>
        </p:txBody>
      </p:sp>
      <p:sp>
        <p:nvSpPr>
          <p:cNvPr id="229" name="CustomShape 12"/>
          <p:cNvSpPr/>
          <p:nvPr/>
        </p:nvSpPr>
        <p:spPr>
          <a:xfrm>
            <a:off x="2879640" y="1445040"/>
            <a:ext cx="959400" cy="762480"/>
          </a:xfrm>
          <a:prstGeom prst="ellipse">
            <a:avLst/>
          </a:prstGeom>
          <a:noFill/>
          <a:ln w="50760">
            <a:solidFill>
              <a:srgbClr val="00a933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0" name="CustomShape 13"/>
          <p:cNvSpPr/>
          <p:nvPr/>
        </p:nvSpPr>
        <p:spPr>
          <a:xfrm>
            <a:off x="3743640" y="3071880"/>
            <a:ext cx="959400" cy="762480"/>
          </a:xfrm>
          <a:prstGeom prst="ellipse">
            <a:avLst/>
          </a:prstGeom>
          <a:noFill/>
          <a:ln w="507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1" name="CustomShape 14"/>
          <p:cNvSpPr/>
          <p:nvPr/>
        </p:nvSpPr>
        <p:spPr>
          <a:xfrm flipH="1" flipV="1">
            <a:off x="3597840" y="2156400"/>
            <a:ext cx="496080" cy="2736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4a7ebb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32" name="CustomShape 15"/>
          <p:cNvSpPr/>
          <p:nvPr/>
        </p:nvSpPr>
        <p:spPr>
          <a:xfrm flipV="1">
            <a:off x="959760" y="2220120"/>
            <a:ext cx="3864240" cy="2741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4a7ebb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2808000" y="14400"/>
            <a:ext cx="10360440" cy="84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1720" rIns="81720" tIns="40680" bIns="40680" anchor="ctr">
            <a:noAutofit/>
          </a:bodyPr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rgbClr val="005aa9"/>
                </a:solidFill>
                <a:latin typeface="Arial"/>
              </a:rPr>
              <a:t>Распределение</a:t>
            </a:r>
            <a:r>
              <a:rPr b="1" lang="ru-RU" sz="4400" spc="-1" strike="noStrike">
                <a:solidFill>
                  <a:srgbClr val="005aa9"/>
                </a:solidFill>
                <a:latin typeface="Arial"/>
              </a:rPr>
              <a:t> ЕНП  ст.45 НК РФ</a:t>
            </a:r>
            <a:endParaRPr b="0" lang="ru-RU" sz="4400" spc="-1" strike="noStrike">
              <a:latin typeface="XO Oriel"/>
            </a:endParaRPr>
          </a:p>
        </p:txBody>
      </p:sp>
      <p:sp>
        <p:nvSpPr>
          <p:cNvPr id="234" name="CustomShape 2"/>
          <p:cNvSpPr/>
          <p:nvPr/>
        </p:nvSpPr>
        <p:spPr>
          <a:xfrm>
            <a:off x="11203560" y="5864760"/>
            <a:ext cx="672120" cy="682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1720" rIns="81720" tIns="40680" bIns="40680" anchor="ctr">
            <a:noAutofit/>
          </a:bodyPr>
          <a:p>
            <a:pPr algn="ctr">
              <a:lnSpc>
                <a:spcPts val="1879"/>
              </a:lnSpc>
            </a:pPr>
            <a:fld id="{6850789E-D5C3-46B4-8030-F2F7F3037C29}" type="slidenum">
              <a:rPr b="0" lang="ru-RU" sz="2100" spc="-1" strike="noStrike">
                <a:solidFill>
                  <a:srgbClr val="ffffff"/>
                </a:solidFill>
                <a:latin typeface="Calibri"/>
              </a:rPr>
              <a:t>&lt;номер&gt;</a:t>
            </a:fld>
            <a:endParaRPr b="0" lang="ru-RU" sz="2100" spc="-1" strike="noStrike">
              <a:latin typeface="XO Oriel"/>
            </a:endParaRPr>
          </a:p>
        </p:txBody>
      </p:sp>
      <p:grpSp>
        <p:nvGrpSpPr>
          <p:cNvPr id="235" name="Group 3"/>
          <p:cNvGrpSpPr/>
          <p:nvPr/>
        </p:nvGrpSpPr>
        <p:grpSpPr>
          <a:xfrm>
            <a:off x="122040" y="1124280"/>
            <a:ext cx="11109600" cy="5931360"/>
            <a:chOff x="122040" y="1124280"/>
            <a:chExt cx="11109600" cy="5931360"/>
          </a:xfrm>
        </p:grpSpPr>
        <p:sp>
          <p:nvSpPr>
            <p:cNvPr id="236" name="CustomShape 4"/>
            <p:cNvSpPr/>
            <p:nvPr/>
          </p:nvSpPr>
          <p:spPr>
            <a:xfrm>
              <a:off x="383760" y="1124280"/>
              <a:ext cx="10643760" cy="36151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7" name="CustomShape 5"/>
            <p:cNvSpPr/>
            <p:nvPr/>
          </p:nvSpPr>
          <p:spPr>
            <a:xfrm>
              <a:off x="383760" y="1124280"/>
              <a:ext cx="9047520" cy="108396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000000"/>
                </a:gs>
                <a:gs pos="100000">
                  <a:srgbClr val="e0e8f5"/>
                </a:gs>
              </a:gsLst>
              <a:lin ang="5400000"/>
            </a:gradFill>
            <a:ln>
              <a:noFill/>
            </a:ln>
            <a:effectLst>
              <a:outerShdw dir="5400000" dist="2304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84240" rIns="60840" tIns="84240" bIns="84240" anchor="ctr">
              <a:noAutofit/>
            </a:bodyPr>
            <a:p>
              <a:pPr algn="just">
                <a:lnSpc>
                  <a:spcPct val="90000"/>
                </a:lnSpc>
                <a:spcAft>
                  <a:spcPts val="561"/>
                </a:spcAft>
              </a:pPr>
              <a:r>
                <a:rPr b="0" lang="ru-RU" sz="1600" spc="-1" strike="noStrike">
                  <a:solidFill>
                    <a:srgbClr val="ffffff"/>
                  </a:solidFill>
                  <a:latin typeface="Arial"/>
                  <a:ea typeface="Times New Roman"/>
                </a:rPr>
                <a:t>1) недоимка по налогу на доходы физических лиц - начиная с наиболее раннего момента ее возникновения;</a:t>
              </a:r>
              <a:endParaRPr b="0" lang="ru-RU" sz="1600" spc="-1" strike="noStrike">
                <a:latin typeface="XO Oriel"/>
              </a:endParaRPr>
            </a:p>
          </p:txBody>
        </p:sp>
        <p:sp>
          <p:nvSpPr>
            <p:cNvPr id="238" name="CustomShape 6"/>
            <p:cNvSpPr/>
            <p:nvPr/>
          </p:nvSpPr>
          <p:spPr>
            <a:xfrm>
              <a:off x="1182600" y="2389680"/>
              <a:ext cx="9047160" cy="108396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000000"/>
                </a:gs>
                <a:gs pos="100000">
                  <a:srgbClr val="e0e8f5"/>
                </a:gs>
              </a:gsLst>
              <a:lin ang="5400000"/>
            </a:gradFill>
            <a:ln>
              <a:noFill/>
            </a:ln>
            <a:effectLst>
              <a:outerShdw dir="5400000" dist="2304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84240" rIns="60840" tIns="84240" bIns="84240" anchor="ctr">
              <a:noAutofit/>
            </a:bodyPr>
            <a:p>
              <a:pPr algn="just">
                <a:lnSpc>
                  <a:spcPct val="90000"/>
                </a:lnSpc>
                <a:spcAft>
                  <a:spcPts val="561"/>
                </a:spcAft>
              </a:pPr>
              <a:r>
                <a:rPr b="0" lang="ru-RU" sz="1600" spc="-1" strike="noStrike">
                  <a:solidFill>
                    <a:srgbClr val="ffffff"/>
                  </a:solidFill>
                  <a:latin typeface="Arial"/>
                  <a:ea typeface="Times New Roman"/>
                </a:rPr>
                <a:t>2) налог на доходы физических лиц - с момента возникновения обязанности по его перечислению налоговым агентом;</a:t>
              </a:r>
              <a:endParaRPr b="0" lang="ru-RU" sz="1600" spc="-1" strike="noStrike">
                <a:latin typeface="XO Oriel"/>
              </a:endParaRPr>
            </a:p>
          </p:txBody>
        </p:sp>
        <p:sp>
          <p:nvSpPr>
            <p:cNvPr id="239" name="CustomShape 7"/>
            <p:cNvSpPr/>
            <p:nvPr/>
          </p:nvSpPr>
          <p:spPr>
            <a:xfrm>
              <a:off x="1980720" y="3655800"/>
              <a:ext cx="9047520" cy="108360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000000"/>
                </a:gs>
                <a:gs pos="100000">
                  <a:srgbClr val="e0e8f5"/>
                </a:gs>
              </a:gsLst>
              <a:lin ang="5400000"/>
            </a:gradFill>
            <a:ln>
              <a:noFill/>
            </a:ln>
            <a:effectLst>
              <a:outerShdw dir="5400000" dist="2304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84240" rIns="60840" tIns="84240" bIns="84240" anchor="ctr">
              <a:noAutofit/>
            </a:bodyPr>
            <a:p>
              <a:pPr algn="just">
                <a:lnSpc>
                  <a:spcPct val="90000"/>
                </a:lnSpc>
                <a:spcAft>
                  <a:spcPts val="561"/>
                </a:spcAft>
              </a:pPr>
              <a:r>
                <a:rPr b="0" lang="ru-RU" sz="1600" spc="-1" strike="noStrike">
                  <a:solidFill>
                    <a:srgbClr val="ffffff"/>
                  </a:solidFill>
                  <a:latin typeface="Arial"/>
                  <a:ea typeface="Times New Roman"/>
                </a:rPr>
                <a:t>3) недоимка по иным налогам, сборам, страховым взносам - начиная с наиболее раннего момента ее возникновения;</a:t>
              </a:r>
              <a:endParaRPr b="0" lang="ru-RU" sz="1600" spc="-1" strike="noStrike">
                <a:latin typeface="XO Oriel"/>
              </a:endParaRPr>
            </a:p>
          </p:txBody>
        </p:sp>
        <p:sp>
          <p:nvSpPr>
            <p:cNvPr id="240" name="CustomShape 8"/>
            <p:cNvSpPr/>
            <p:nvPr/>
          </p:nvSpPr>
          <p:spPr>
            <a:xfrm>
              <a:off x="8727480" y="1947240"/>
              <a:ext cx="703800" cy="703800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d0d8e7">
                <a:alpha val="90000"/>
              </a:srgbClr>
            </a:solidFill>
            <a:ln w="9360">
              <a:solidFill>
                <a:srgbClr val="d0d8e7"/>
              </a:solidFill>
              <a:round/>
            </a:ln>
            <a:effectLst>
              <a:outerShdw dir="5400000" dist="2304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241" name="CustomShape 9"/>
            <p:cNvSpPr/>
            <p:nvPr/>
          </p:nvSpPr>
          <p:spPr>
            <a:xfrm>
              <a:off x="9525960" y="3205440"/>
              <a:ext cx="703440" cy="703800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d0d8e7">
                <a:alpha val="90000"/>
              </a:srgbClr>
            </a:solidFill>
            <a:ln w="9360">
              <a:solidFill>
                <a:srgbClr val="d0d8e7"/>
              </a:solidFill>
              <a:round/>
            </a:ln>
            <a:effectLst>
              <a:outerShdw dir="5400000" dist="2304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242" name="CustomShape 10"/>
            <p:cNvSpPr/>
            <p:nvPr/>
          </p:nvSpPr>
          <p:spPr>
            <a:xfrm>
              <a:off x="2184480" y="4962960"/>
              <a:ext cx="9047160" cy="137268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000000"/>
                </a:gs>
                <a:gs pos="100000">
                  <a:srgbClr val="e0e8f5"/>
                </a:gs>
              </a:gsLst>
              <a:lin ang="5400000"/>
            </a:gradFill>
            <a:ln>
              <a:noFill/>
            </a:ln>
            <a:effectLst>
              <a:outerShdw dir="5400000" dist="2304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84240" rIns="60840" tIns="84240" bIns="84240" anchor="ctr">
              <a:noAutofit/>
            </a:bodyPr>
            <a:p>
              <a:pPr algn="just">
                <a:lnSpc>
                  <a:spcPct val="90000"/>
                </a:lnSpc>
                <a:spcAft>
                  <a:spcPts val="561"/>
                </a:spcAft>
              </a:pPr>
              <a:r>
                <a:rPr b="0" lang="ru-RU" sz="1800" spc="-1" strike="noStrike">
                  <a:solidFill>
                    <a:srgbClr val="ffffff"/>
                  </a:solidFill>
                  <a:latin typeface="Times New Roman"/>
                  <a:ea typeface="Times New Roman"/>
                </a:rPr>
                <a:t>4) иные налоги, авансовые платежи, сборы, страховые взносы - с момента возникновения обязанности по их уплате (перечислению);</a:t>
              </a:r>
              <a:endParaRPr b="0" lang="ru-RU" sz="1800" spc="-1" strike="noStrike">
                <a:latin typeface="XO Oriel"/>
              </a:endParaRPr>
            </a:p>
            <a:p>
              <a:pPr algn="just">
                <a:lnSpc>
                  <a:spcPct val="90000"/>
                </a:lnSpc>
                <a:spcBef>
                  <a:spcPts val="1001"/>
                </a:spcBef>
              </a:pPr>
              <a:r>
                <a:rPr b="0" lang="ru-RU" sz="1800" spc="-1" strike="noStrike">
                  <a:solidFill>
                    <a:srgbClr val="ffffff"/>
                  </a:solidFill>
                  <a:latin typeface="Times New Roman"/>
                  <a:ea typeface="Times New Roman"/>
                </a:rPr>
                <a:t>5,6,7) пени; проценты; штрафы.</a:t>
              </a:r>
              <a:endParaRPr b="0" lang="ru-RU" sz="1800" spc="-1" strike="noStrike">
                <a:latin typeface="XO Oriel"/>
              </a:endParaRPr>
            </a:p>
          </p:txBody>
        </p:sp>
        <p:sp>
          <p:nvSpPr>
            <p:cNvPr id="243" name="CustomShape 11"/>
            <p:cNvSpPr/>
            <p:nvPr/>
          </p:nvSpPr>
          <p:spPr>
            <a:xfrm>
              <a:off x="10372680" y="4551480"/>
              <a:ext cx="703800" cy="704160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d0d8e7">
                <a:alpha val="90000"/>
              </a:srgbClr>
            </a:solidFill>
            <a:ln w="9360">
              <a:solidFill>
                <a:srgbClr val="d0d8e7"/>
              </a:solidFill>
              <a:round/>
            </a:ln>
            <a:effectLst>
              <a:outerShdw dir="5400000" dist="2304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244" name="CustomShape 12"/>
            <p:cNvSpPr/>
            <p:nvPr/>
          </p:nvSpPr>
          <p:spPr>
            <a:xfrm>
              <a:off x="122040" y="6336000"/>
              <a:ext cx="11081160" cy="7196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noAutofit/>
            </a:bodyPr>
            <a:p>
              <a:pPr>
                <a:lnSpc>
                  <a:spcPct val="100000"/>
                </a:lnSpc>
              </a:pPr>
              <a:r>
                <a:rPr b="1" lang="ru-RU" sz="1600" spc="-1" strike="noStrike">
                  <a:solidFill>
                    <a:srgbClr val="000000"/>
                  </a:solidFill>
                  <a:highlight>
                    <a:srgbClr val="ffd7d7"/>
                  </a:highlight>
                  <a:latin typeface="Arial"/>
                </a:rPr>
                <a:t>Если денег недостаточно и сроки уплаты совпадают, то ЕНП распределяется пропорционально суммам обязательств</a:t>
              </a:r>
              <a:endParaRPr b="0" lang="ru-RU" sz="1600" spc="-1" strike="noStrike">
                <a:latin typeface="XO Oriel"/>
              </a:endParaRPr>
            </a:p>
          </p:txBody>
        </p:sp>
      </p:grp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CustomShape 1"/>
          <p:cNvSpPr/>
          <p:nvPr/>
        </p:nvSpPr>
        <p:spPr>
          <a:xfrm>
            <a:off x="2808000" y="72000"/>
            <a:ext cx="8351640" cy="86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1720" rIns="81720" tIns="40680" bIns="40680" anchor="ctr">
            <a:no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5aa9"/>
                </a:solidFill>
                <a:latin typeface="Arial"/>
              </a:rPr>
              <a:t>Уведомление об исчисленных суммах налогов </a:t>
            </a:r>
            <a:br/>
            <a:r>
              <a:rPr b="1" lang="ru-RU" sz="2400" spc="-1" strike="noStrike">
                <a:solidFill>
                  <a:srgbClr val="005aa9"/>
                </a:solidFill>
                <a:latin typeface="Arial"/>
              </a:rPr>
              <a:t>приказ ФНС России от 02.11.2022 № ЕД-7-8/1047</a:t>
            </a:r>
            <a:endParaRPr b="0" lang="ru-RU" sz="2400" spc="-1" strike="noStrike">
              <a:latin typeface="XO Oriel"/>
            </a:endParaRPr>
          </a:p>
        </p:txBody>
      </p:sp>
      <p:sp>
        <p:nvSpPr>
          <p:cNvPr id="246" name="CustomShape 2"/>
          <p:cNvSpPr/>
          <p:nvPr/>
        </p:nvSpPr>
        <p:spPr>
          <a:xfrm>
            <a:off x="11203560" y="5864760"/>
            <a:ext cx="672120" cy="682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1720" rIns="81720" tIns="40680" bIns="40680" anchor="ctr">
            <a:noAutofit/>
          </a:bodyPr>
          <a:p>
            <a:pPr algn="ctr">
              <a:lnSpc>
                <a:spcPts val="1879"/>
              </a:lnSpc>
            </a:pPr>
            <a:fld id="{264E9A87-4902-4AE6-9099-A4700A6BFEC2}" type="slidenum">
              <a:rPr b="0" lang="ru-RU" sz="2100" spc="-1" strike="noStrike">
                <a:solidFill>
                  <a:srgbClr val="ffffff"/>
                </a:solidFill>
                <a:latin typeface="Calibri"/>
              </a:rPr>
              <a:t>&lt;номер&gt;</a:t>
            </a:fld>
            <a:endParaRPr b="0" lang="ru-RU" sz="2100" spc="-1" strike="noStrike">
              <a:latin typeface="XO Oriel"/>
            </a:endParaRPr>
          </a:p>
        </p:txBody>
      </p:sp>
      <p:sp>
        <p:nvSpPr>
          <p:cNvPr id="247" name="CustomShape 3"/>
          <p:cNvSpPr/>
          <p:nvPr/>
        </p:nvSpPr>
        <p:spPr>
          <a:xfrm>
            <a:off x="432000" y="1872000"/>
            <a:ext cx="4967640" cy="1799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fd4fe"/>
              </a:gs>
              <a:gs pos="100000">
                <a:srgbClr val="e5efff"/>
              </a:gs>
            </a:gsLst>
            <a:lin ang="16200000"/>
          </a:gradFill>
          <a:ln w="9360">
            <a:solidFill>
              <a:srgbClr val="4a7ebb"/>
            </a:solidFill>
            <a:round/>
          </a:ln>
          <a:effectLst>
            <a:outerShdw dir="5400000" dist="2016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285840" indent="-28512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Wingdings" charset="2"/>
              <a:buChar char=""/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Срок представления – не позднее 03 (для НДФЛ) и 25-го числа  </a:t>
            </a:r>
            <a:endParaRPr b="0" lang="ru-RU" sz="1600" spc="-1" strike="noStrike">
              <a:latin typeface="XO Oriel"/>
            </a:endParaRPr>
          </a:p>
          <a:p>
            <a:pPr marL="285840" indent="-28512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Wingdings" charset="2"/>
              <a:buChar char=""/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Место представления – налоговый орган по месту нахождения (месту жительства)</a:t>
            </a:r>
            <a:endParaRPr b="0" lang="ru-RU" sz="1600" spc="-1" strike="noStrike">
              <a:latin typeface="XO Oriel"/>
            </a:endParaRPr>
          </a:p>
          <a:p>
            <a:pPr marL="285840" indent="-28512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Wingdings" charset="2"/>
              <a:buChar char=""/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Способ представления – ТКС, Личный кабинет, лично, почта</a:t>
            </a:r>
            <a:endParaRPr b="0" lang="ru-RU" sz="1600" spc="-1" strike="noStrike">
              <a:latin typeface="XO Oriel"/>
            </a:endParaRPr>
          </a:p>
        </p:txBody>
      </p:sp>
      <p:sp>
        <p:nvSpPr>
          <p:cNvPr id="248" name="CustomShape 4"/>
          <p:cNvSpPr/>
          <p:nvPr/>
        </p:nvSpPr>
        <p:spPr>
          <a:xfrm>
            <a:off x="6264000" y="1772280"/>
            <a:ext cx="5471640" cy="20433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ded0"/>
              </a:gs>
              <a:gs pos="100000">
                <a:srgbClr val="fff1ec"/>
              </a:gs>
            </a:gsLst>
            <a:lin ang="16200000"/>
          </a:gradFill>
          <a:ln w="9360">
            <a:solidFill>
              <a:srgbClr val="f59240"/>
            </a:solidFill>
            <a:round/>
          </a:ln>
          <a:effectLst>
            <a:outerShdw dir="5400000" dist="2016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216000" bIns="45000" anchor="ctr">
            <a:no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1" lang="ru-RU" sz="1600" spc="-1" strike="noStrike">
                <a:solidFill>
                  <a:srgbClr val="ff0000"/>
                </a:solidFill>
                <a:latin typeface="Arial"/>
                <a:ea typeface="DejaVu Sans"/>
              </a:rPr>
              <a:t>Важно!</a:t>
            </a:r>
            <a:endParaRPr b="0" lang="ru-RU" sz="1600" spc="-1" strike="noStrike">
              <a:latin typeface="XO Orie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1" lang="ru-RU" sz="1600" spc="-1" strike="noStrike">
                <a:solidFill>
                  <a:srgbClr val="ff0000"/>
                </a:solidFill>
                <a:latin typeface="Arial"/>
                <a:ea typeface="DejaVu Sans"/>
              </a:rPr>
              <a:t>Если уведомление не представлено:</a:t>
            </a:r>
            <a:endParaRPr b="0" lang="ru-RU" sz="1600" spc="-1" strike="noStrike">
              <a:latin typeface="XO Oriel"/>
            </a:endParaRPr>
          </a:p>
          <a:p>
            <a:pPr marL="285840" indent="-28512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Wingdings" charset="2"/>
              <a:buChar char=""/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перечисленные платежи числятся на ЕНС как переплата и </a:t>
            </a:r>
            <a:r>
              <a:rPr b="0" lang="ru-RU" sz="16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НЕ распределяются по бюджетам;</a:t>
            </a:r>
            <a:endParaRPr b="0" lang="ru-RU" sz="1600" spc="-1" strike="noStrike">
              <a:latin typeface="XO Orie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после представления отчётности платежи распределятся в налог по дате представления отчётности. </a:t>
            </a:r>
            <a:r>
              <a:rPr b="0" lang="ru-RU" sz="16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Со срока уплаты до даты зачёта платежей из ЕНП будут начислены пени</a:t>
            </a:r>
            <a:endParaRPr b="0" lang="ru-RU" sz="1600" spc="-1" strike="noStrike">
              <a:latin typeface="XO Oriel"/>
            </a:endParaRPr>
          </a:p>
          <a:p>
            <a:pPr algn="ctr">
              <a:lnSpc>
                <a:spcPct val="100000"/>
              </a:lnSpc>
            </a:pPr>
            <a:endParaRPr b="0" lang="ru-RU" sz="1600" spc="-1" strike="noStrike">
              <a:latin typeface="XO Oriel"/>
            </a:endParaRPr>
          </a:p>
        </p:txBody>
      </p:sp>
      <p:sp>
        <p:nvSpPr>
          <p:cNvPr id="249" name="CustomShape 5"/>
          <p:cNvSpPr/>
          <p:nvPr/>
        </p:nvSpPr>
        <p:spPr>
          <a:xfrm>
            <a:off x="4032000" y="3888000"/>
            <a:ext cx="3561480" cy="50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ru-RU" sz="2300" spc="-15" strike="noStrike">
                <a:solidFill>
                  <a:srgbClr val="194c69"/>
                </a:solidFill>
                <a:latin typeface="Roboto Condensed"/>
              </a:rPr>
              <a:t>Как исправить Уведомление</a:t>
            </a:r>
            <a:endParaRPr b="0" lang="ru-RU" sz="2300" spc="-1" strike="noStrike">
              <a:latin typeface="XO Oriel"/>
            </a:endParaRPr>
          </a:p>
        </p:txBody>
      </p:sp>
      <p:sp>
        <p:nvSpPr>
          <p:cNvPr id="250" name="CustomShape 6"/>
          <p:cNvSpPr/>
          <p:nvPr/>
        </p:nvSpPr>
        <p:spPr>
          <a:xfrm>
            <a:off x="504000" y="4320000"/>
            <a:ext cx="4679640" cy="1246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c00000"/>
                </a:solidFill>
                <a:latin typeface="Open Sans Light"/>
                <a:ea typeface="DejaVu Sans"/>
              </a:rPr>
              <a:t>Необходимо изменить сумму</a:t>
            </a:r>
            <a:endParaRPr b="0" lang="ru-RU" sz="1600" spc="-1" strike="noStrike">
              <a:latin typeface="XO Oriel"/>
            </a:endParaRPr>
          </a:p>
          <a:p>
            <a:pPr marL="285840" indent="-285120">
              <a:lnSpc>
                <a:spcPct val="100000"/>
              </a:lnSpc>
              <a:buClr>
                <a:srgbClr val="002060"/>
              </a:buClr>
              <a:buFont typeface="Wingdings" charset="2"/>
              <a:buChar char=""/>
            </a:pPr>
            <a:r>
              <a:rPr b="0" lang="ru-RU" sz="1500" spc="-1" strike="noStrike">
                <a:solidFill>
                  <a:srgbClr val="002060"/>
                </a:solidFill>
                <a:latin typeface="Open Sans Light"/>
                <a:ea typeface="DejaVu Sans"/>
              </a:rPr>
              <a:t>Создать новое Уведомление</a:t>
            </a:r>
            <a:endParaRPr b="0" lang="ru-RU" sz="1500" spc="-1" strike="noStrike">
              <a:latin typeface="XO Oriel"/>
            </a:endParaRPr>
          </a:p>
          <a:p>
            <a:pPr marL="285840" indent="-285120">
              <a:lnSpc>
                <a:spcPct val="100000"/>
              </a:lnSpc>
              <a:buClr>
                <a:srgbClr val="002060"/>
              </a:buClr>
              <a:buFont typeface="Wingdings" charset="2"/>
              <a:buChar char=""/>
            </a:pPr>
            <a:r>
              <a:rPr b="0" lang="ru-RU" sz="1500" spc="-1" strike="noStrike">
                <a:solidFill>
                  <a:srgbClr val="002060"/>
                </a:solidFill>
                <a:latin typeface="Open Sans Light"/>
                <a:ea typeface="DejaVu Sans"/>
              </a:rPr>
              <a:t>Повторно указать данные строчки с ошибкой (КПП, КБК, ОКТМО, период) </a:t>
            </a:r>
            <a:endParaRPr b="0" lang="ru-RU" sz="1500" spc="-1" strike="noStrike">
              <a:latin typeface="XO Oriel"/>
            </a:endParaRPr>
          </a:p>
          <a:p>
            <a:pPr marL="285840" indent="-285120">
              <a:lnSpc>
                <a:spcPct val="100000"/>
              </a:lnSpc>
              <a:buClr>
                <a:srgbClr val="002060"/>
              </a:buClr>
              <a:buFont typeface="Wingdings" charset="2"/>
              <a:buChar char=""/>
            </a:pPr>
            <a:r>
              <a:rPr b="0" lang="ru-RU" sz="1500" spc="-1" strike="noStrike">
                <a:solidFill>
                  <a:srgbClr val="002060"/>
                </a:solidFill>
                <a:latin typeface="Open Sans Light"/>
                <a:ea typeface="DejaVu Sans"/>
              </a:rPr>
              <a:t>Указать корректную сумму</a:t>
            </a:r>
            <a:endParaRPr b="0" lang="ru-RU" sz="1500" spc="-1" strike="noStrike">
              <a:latin typeface="XO Oriel"/>
            </a:endParaRPr>
          </a:p>
        </p:txBody>
      </p:sp>
      <p:sp>
        <p:nvSpPr>
          <p:cNvPr id="251" name="CustomShape 7"/>
          <p:cNvSpPr/>
          <p:nvPr/>
        </p:nvSpPr>
        <p:spPr>
          <a:xfrm>
            <a:off x="6264000" y="4320000"/>
            <a:ext cx="5543640" cy="147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c00000"/>
                </a:solidFill>
                <a:latin typeface="Open Sans Light"/>
                <a:ea typeface="DejaVu Sans"/>
              </a:rPr>
              <a:t>Необходимо изменить иные реквизиты</a:t>
            </a:r>
            <a:endParaRPr b="0" lang="ru-RU" sz="1600" spc="-1" strike="noStrike">
              <a:latin typeface="XO Oriel"/>
            </a:endParaRPr>
          </a:p>
          <a:p>
            <a:pPr marL="285840" indent="-285120">
              <a:lnSpc>
                <a:spcPct val="100000"/>
              </a:lnSpc>
              <a:buClr>
                <a:srgbClr val="002060"/>
              </a:buClr>
              <a:buFont typeface="Wingdings" charset="2"/>
              <a:buChar char=""/>
            </a:pPr>
            <a:r>
              <a:rPr b="0" lang="ru-RU" sz="1500" spc="-1" strike="noStrike">
                <a:solidFill>
                  <a:srgbClr val="002060"/>
                </a:solidFill>
                <a:latin typeface="Open Sans Light"/>
                <a:ea typeface="DejaVu Sans"/>
              </a:rPr>
              <a:t>Создать новое Уведомление</a:t>
            </a:r>
            <a:endParaRPr b="0" lang="ru-RU" sz="1500" spc="-1" strike="noStrike">
              <a:latin typeface="XO Oriel"/>
            </a:endParaRPr>
          </a:p>
          <a:p>
            <a:pPr marL="285840" indent="-285120">
              <a:lnSpc>
                <a:spcPct val="100000"/>
              </a:lnSpc>
              <a:buClr>
                <a:srgbClr val="002060"/>
              </a:buClr>
              <a:buFont typeface="Wingdings" charset="2"/>
              <a:buChar char=""/>
            </a:pPr>
            <a:r>
              <a:rPr b="0" lang="ru-RU" sz="1500" spc="-1" strike="noStrike">
                <a:solidFill>
                  <a:srgbClr val="002060"/>
                </a:solidFill>
                <a:latin typeface="Open Sans Light"/>
                <a:ea typeface="DejaVu Sans"/>
              </a:rPr>
              <a:t>Повторно указать данные строчки с ошибкой (КПП, КБК, ОКТМО, период) </a:t>
            </a:r>
            <a:endParaRPr b="0" lang="ru-RU" sz="1500" spc="-1" strike="noStrike">
              <a:latin typeface="XO Oriel"/>
            </a:endParaRPr>
          </a:p>
          <a:p>
            <a:pPr marL="285840" indent="-285120">
              <a:lnSpc>
                <a:spcPct val="100000"/>
              </a:lnSpc>
              <a:buClr>
                <a:srgbClr val="002060"/>
              </a:buClr>
              <a:buFont typeface="Wingdings" charset="2"/>
              <a:buChar char=""/>
            </a:pPr>
            <a:r>
              <a:rPr b="0" lang="ru-RU" sz="1500" spc="-1" strike="noStrike">
                <a:solidFill>
                  <a:srgbClr val="002060"/>
                </a:solidFill>
                <a:latin typeface="Open Sans Light"/>
                <a:ea typeface="DejaVu Sans"/>
              </a:rPr>
              <a:t>в строке с суммой указать «0»</a:t>
            </a:r>
            <a:endParaRPr b="0" lang="ru-RU" sz="1500" spc="-1" strike="noStrike">
              <a:latin typeface="XO Oriel"/>
            </a:endParaRPr>
          </a:p>
          <a:p>
            <a:pPr marL="285840" indent="-285120">
              <a:lnSpc>
                <a:spcPct val="100000"/>
              </a:lnSpc>
              <a:buClr>
                <a:srgbClr val="002060"/>
              </a:buClr>
              <a:buFont typeface="Wingdings" charset="2"/>
              <a:buChar char=""/>
            </a:pPr>
            <a:r>
              <a:rPr b="0" lang="ru-RU" sz="1500" spc="-1" strike="noStrike">
                <a:solidFill>
                  <a:srgbClr val="002060"/>
                </a:solidFill>
                <a:latin typeface="Open Sans Light"/>
                <a:ea typeface="DejaVu Sans"/>
              </a:rPr>
              <a:t>новой строке указать верные данные</a:t>
            </a:r>
            <a:endParaRPr b="0" lang="ru-RU" sz="1500" spc="-1" strike="noStrike">
              <a:latin typeface="XO Oriel"/>
            </a:endParaRPr>
          </a:p>
        </p:txBody>
      </p:sp>
      <p:sp>
        <p:nvSpPr>
          <p:cNvPr id="252" name="CustomShape 8"/>
          <p:cNvSpPr/>
          <p:nvPr/>
        </p:nvSpPr>
        <p:spPr>
          <a:xfrm>
            <a:off x="251280" y="1008000"/>
            <a:ext cx="11777760" cy="763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ru-RU" sz="2300" spc="-15" strike="noStrike">
                <a:solidFill>
                  <a:srgbClr val="194c69"/>
                </a:solidFill>
                <a:latin typeface="Roboto Condensed"/>
              </a:rPr>
              <a:t>Уведомление - это документ, который нужно направить в налоговый орган, если установленный срок подачи декларации позднее срока уплаты</a:t>
            </a:r>
            <a:endParaRPr b="0" lang="ru-RU" sz="2300" spc="-1" strike="noStrike">
              <a:latin typeface="XO Oriel"/>
            </a:endParaRPr>
          </a:p>
        </p:txBody>
      </p:sp>
      <p:sp>
        <p:nvSpPr>
          <p:cNvPr id="253" name="CustomShape 9"/>
          <p:cNvSpPr/>
          <p:nvPr/>
        </p:nvSpPr>
        <p:spPr>
          <a:xfrm>
            <a:off x="519120" y="5616000"/>
            <a:ext cx="10424520" cy="143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002060"/>
                </a:solidFill>
                <a:latin typeface="Open Sans Light"/>
              </a:rPr>
              <a:t>Зачем подавать Уведомление?</a:t>
            </a:r>
            <a:endParaRPr b="0" lang="ru-RU" sz="12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2060"/>
                </a:solidFill>
                <a:latin typeface="Open Sans Light"/>
              </a:rPr>
              <a:t>Своевременное и корректное распределение ЕНП</a:t>
            </a:r>
            <a:endParaRPr b="0" lang="ru-RU" sz="12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2060"/>
                </a:solidFill>
                <a:latin typeface="Open Sans Light"/>
              </a:rPr>
              <a:t>Отсутствие пени</a:t>
            </a:r>
            <a:endParaRPr b="0" lang="ru-RU" sz="12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002060"/>
                </a:solidFill>
                <a:latin typeface="Open Sans Light"/>
              </a:rPr>
              <a:t>Что будет, если несвоевременно подать уведомление или не подать вовсе?</a:t>
            </a:r>
            <a:endParaRPr b="0" lang="ru-RU" sz="12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2060"/>
                </a:solidFill>
                <a:latin typeface="Open Sans Light"/>
              </a:rPr>
              <a:t>ЕНП не распределится вовремя</a:t>
            </a:r>
            <a:endParaRPr b="0" lang="ru-RU" sz="12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2060"/>
                </a:solidFill>
                <a:latin typeface="Open Sans Light"/>
              </a:rPr>
              <a:t>Начислится пеня</a:t>
            </a:r>
            <a:endParaRPr b="0" lang="ru-RU" sz="12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2060"/>
                </a:solidFill>
                <a:latin typeface="Open Sans Light"/>
              </a:rPr>
              <a:t>Привлекут к ответственности в соответствии со ст. 15.6 КоАП или ст. 126 НК РФ </a:t>
            </a:r>
            <a:r>
              <a:rPr b="0" lang="ru-RU" sz="1200" spc="-1" strike="noStrike">
                <a:solidFill>
                  <a:srgbClr val="c00000"/>
                </a:solidFill>
                <a:latin typeface="Open Sans Light"/>
              </a:rPr>
              <a:t>(временно приостановлено)</a:t>
            </a:r>
            <a:endParaRPr b="0" lang="ru-RU" sz="1200" spc="-1" strike="noStrike">
              <a:latin typeface="XO Orie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173864</TotalTime>
  <Application>Редактор_презентаций/2020.02.0.0$Windows_x86 LibreOffice_project/c26fd076ab8a6d592cfc718addfb14e981afcf63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2014-10-08T23:03:32Z</dcterms:created>
  <dc:creator>DesignSmash</dc:creator>
  <dc:description/>
  <dc:language>ru-RU</dc:language>
  <cp:lastModifiedBy/>
  <cp:lastPrinted>2023-04-05T12:48:34Z</cp:lastPrinted>
  <dcterms:modified xsi:type="dcterms:W3CDTF">2024-01-17T16:29:48Z</dcterms:modified>
  <cp:revision>2305</cp:revision>
  <dc:subject/>
  <dc:title>asdf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14</vt:i4>
  </property>
</Properties>
</file>