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18" r:id="rId2"/>
  </p:sldMasterIdLst>
  <p:notesMasterIdLst>
    <p:notesMasterId r:id="rId13"/>
  </p:notesMasterIdLst>
  <p:handoutMasterIdLst>
    <p:handoutMasterId r:id="rId14"/>
  </p:handoutMasterIdLst>
  <p:sldIdLst>
    <p:sldId id="274" r:id="rId3"/>
    <p:sldId id="344" r:id="rId4"/>
    <p:sldId id="348" r:id="rId5"/>
    <p:sldId id="390" r:id="rId6"/>
    <p:sldId id="389" r:id="rId7"/>
    <p:sldId id="391" r:id="rId8"/>
    <p:sldId id="392" r:id="rId9"/>
    <p:sldId id="388" r:id="rId10"/>
    <p:sldId id="362" r:id="rId11"/>
    <p:sldId id="393" r:id="rId12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5" autoAdjust="0"/>
    <p:restoredTop sz="83313" autoAdjust="0"/>
  </p:normalViewPr>
  <p:slideViewPr>
    <p:cSldViewPr>
      <p:cViewPr varScale="1">
        <p:scale>
          <a:sx n="73" d="100"/>
          <a:sy n="73" d="100"/>
        </p:scale>
        <p:origin x="-1219" y="-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Принято к оплате счетов </a:t>
            </a:r>
            <a:br>
              <a:rPr lang="ru-RU"/>
            </a:br>
            <a:r>
              <a:rPr lang="ru-RU"/>
              <a:t>за медицинскую помощь,  </a:t>
            </a:r>
            <a:br>
              <a:rPr lang="ru-RU"/>
            </a:br>
            <a:r>
              <a:rPr lang="ru-RU"/>
              <a:t>всего, млн. рублей</a:t>
            </a:r>
          </a:p>
        </c:rich>
      </c:tx>
      <c:layout>
        <c:manualLayout>
          <c:xMode val="edge"/>
          <c:yMode val="edge"/>
          <c:x val="0.18681022259297092"/>
          <c:y val="2.5609787649165463E-2"/>
        </c:manualLayout>
      </c:layout>
      <c:spPr>
        <a:ln>
          <a:solidFill>
            <a:schemeClr val="accent1"/>
          </a:solidFill>
        </a:ln>
      </c:spPr>
    </c:title>
    <c:plotArea>
      <c:layout>
        <c:manualLayout>
          <c:layoutTarget val="inner"/>
          <c:xMode val="edge"/>
          <c:yMode val="edge"/>
          <c:x val="0.20434899888713043"/>
          <c:y val="0.21449858745853723"/>
          <c:w val="0.63675881587545125"/>
          <c:h val="0.5822568138074746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7150" h="107950"/>
            </a:sp3d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57150" h="107950"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57150" h="107950"/>
              </a:sp3d>
            </c:spPr>
          </c:dPt>
          <c:cat>
            <c:strRef>
              <c:f>Лист1!$A$2:$A$3</c:f>
              <c:strCache>
                <c:ptCount val="2"/>
                <c:pt idx="0">
                  <c:v>план 2024 года</c:v>
                </c:pt>
                <c:pt idx="1">
                  <c:v>факт 9 мес. 2024 года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31546.400000000001</c:v>
                </c:pt>
                <c:pt idx="1">
                  <c:v>22626.9</c:v>
                </c:pt>
              </c:numCache>
            </c:numRef>
          </c:val>
        </c:ser>
        <c:dLbls>
          <c:showVal val="1"/>
        </c:dLbls>
        <c:gapWidth val="29"/>
        <c:overlap val="100"/>
        <c:axId val="116804992"/>
        <c:axId val="116827264"/>
      </c:barChart>
      <c:catAx>
        <c:axId val="116804992"/>
        <c:scaling>
          <c:orientation val="minMax"/>
        </c:scaling>
        <c:delete val="1"/>
        <c:axPos val="b"/>
        <c:numFmt formatCode="General" sourceLinked="0"/>
        <c:tickLblPos val="none"/>
        <c:crossAx val="116827264"/>
        <c:crosses val="autoZero"/>
        <c:auto val="1"/>
        <c:lblAlgn val="ctr"/>
        <c:lblOffset val="100"/>
      </c:catAx>
      <c:valAx>
        <c:axId val="11682726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6804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724619883505103"/>
          <c:y val="0.85140070772917165"/>
          <c:w val="0.76202695585264157"/>
          <c:h val="0.1220231618100272"/>
        </c:manualLayout>
      </c:layout>
    </c:legend>
    <c:plotVisOnly val="1"/>
    <c:dispBlanksAs val="gap"/>
  </c:chart>
  <c:txPr>
    <a:bodyPr/>
    <a:lstStyle/>
    <a:p>
      <a:pPr>
        <a:defRPr sz="12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п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видам и условиям</a:t>
            </a:r>
            <a:r>
              <a:rPr lang="ru-RU" sz="16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медицинской помощи,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0549869458949"/>
          <c:y val="4.24239649048005E-2"/>
        </c:manualLayout>
      </c:layout>
      <c:spPr>
        <a:ln>
          <a:solidFill>
            <a:schemeClr val="accent1"/>
          </a:solidFill>
        </a:ln>
      </c:spPr>
    </c:title>
    <c:plotArea>
      <c:layout>
        <c:manualLayout>
          <c:layoutTarget val="inner"/>
          <c:xMode val="edge"/>
          <c:yMode val="edge"/>
          <c:x val="6.8233985906328005E-4"/>
          <c:y val="0.16356253209102894"/>
          <c:w val="0.95450013129854261"/>
          <c:h val="0.5960803529337581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план 2024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57150" h="107950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5747258241147837E-3"/>
                  <c:y val="4.3673866628552403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Медицинская помощь в стационарных условиях</c:v>
                </c:pt>
                <c:pt idx="1">
                  <c:v>Медицинская помощь в условиях дневного стационара </c:v>
                </c:pt>
                <c:pt idx="2">
                  <c:v>Медицинская помощь в амбулаторных условиях</c:v>
                </c:pt>
                <c:pt idx="3">
                  <c:v>Скорая медицинская помощь</c:v>
                </c:pt>
                <c:pt idx="4">
                  <c:v>Медицинская реабилитация</c:v>
                </c:pt>
              </c:strCache>
            </c:strRef>
          </c:cat>
          <c:val>
            <c:numRef>
              <c:f>Лист1!$B$2:$F$2</c:f>
              <c:numCache>
                <c:formatCode>_-* #,##0.0\ _₽_-;\-* #,##0.0\ _₽_-;_-* "-"??\ _₽_-;_-@_-</c:formatCode>
                <c:ptCount val="5"/>
                <c:pt idx="0">
                  <c:v>13128</c:v>
                </c:pt>
                <c:pt idx="1">
                  <c:v>3359.2</c:v>
                </c:pt>
                <c:pt idx="2">
                  <c:v>12360.5</c:v>
                </c:pt>
                <c:pt idx="3">
                  <c:v>1892.7</c:v>
                </c:pt>
                <c:pt idx="4">
                  <c:v>806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факт 9 мес. 2024 года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0"/>
                  <c:y val="5.452261880379169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747258241147837E-3"/>
                  <c:y val="3.5422324253198648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Медицинская помощь в стационарных условиях</c:v>
                </c:pt>
                <c:pt idx="1">
                  <c:v>Медицинская помощь в условиях дневного стационара </c:v>
                </c:pt>
                <c:pt idx="2">
                  <c:v>Медицинская помощь в амбулаторных условиях</c:v>
                </c:pt>
                <c:pt idx="3">
                  <c:v>Скорая медицинская помощь</c:v>
                </c:pt>
                <c:pt idx="4">
                  <c:v>Медицинская реабилитация</c:v>
                </c:pt>
              </c:strCache>
            </c:strRef>
          </c:cat>
          <c:val>
            <c:numRef>
              <c:f>Лист1!$B$3:$F$3</c:f>
              <c:numCache>
                <c:formatCode>_-* #,##0.0\ _₽_-;\-* #,##0.0\ _₽_-;_-* "-"??\ _₽_-;_-@_-</c:formatCode>
                <c:ptCount val="5"/>
                <c:pt idx="0">
                  <c:v>9460.9</c:v>
                </c:pt>
                <c:pt idx="1">
                  <c:v>2617.8000000000002</c:v>
                </c:pt>
                <c:pt idx="2">
                  <c:v>8529</c:v>
                </c:pt>
                <c:pt idx="3">
                  <c:v>1407</c:v>
                </c:pt>
                <c:pt idx="4">
                  <c:v>612.20000000000005</c:v>
                </c:pt>
              </c:numCache>
            </c:numRef>
          </c:val>
        </c:ser>
        <c:gapWidth val="26"/>
        <c:overlap val="-22"/>
        <c:axId val="83081088"/>
        <c:axId val="83082624"/>
      </c:barChart>
      <c:catAx>
        <c:axId val="83081088"/>
        <c:scaling>
          <c:orientation val="minMax"/>
        </c:scaling>
        <c:delete val="1"/>
        <c:axPos val="b"/>
        <c:numFmt formatCode="General" sourceLinked="0"/>
        <c:tickLblPos val="none"/>
        <c:crossAx val="83082624"/>
        <c:crosses val="autoZero"/>
        <c:auto val="1"/>
        <c:lblAlgn val="ctr"/>
        <c:lblOffset val="100"/>
      </c:catAx>
      <c:valAx>
        <c:axId val="8308262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8308108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plotArea>
    <c:legend>
      <c:legendPos val="b"/>
      <c:layout/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53436785584611"/>
          <c:y val="4.5224141762026375E-2"/>
          <c:w val="0.66846568954207575"/>
          <c:h val="0.9271887102368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97FD5">
                <a:lumMod val="75000"/>
              </a:srgbClr>
            </a:solidFill>
          </c:spPr>
          <c:dLbls>
            <c:dLbl>
              <c:idx val="10"/>
              <c:layout>
                <c:manualLayout>
                  <c:x val="-2.2531217882496259E-2"/>
                  <c:y val="3.640564488156754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г.Москва</c:v>
                </c:pt>
                <c:pt idx="1">
                  <c:v>г. Санкт-Петербург</c:v>
                </c:pt>
                <c:pt idx="2">
                  <c:v>Вологодская область</c:v>
                </c:pt>
                <c:pt idx="3">
                  <c:v>Ненецкий АО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4.8000000000000001E-2</c:v>
                </c:pt>
                <c:pt idx="1">
                  <c:v>0.10100000000000002</c:v>
                </c:pt>
                <c:pt idx="2">
                  <c:v>0.19800000000000001</c:v>
                </c:pt>
                <c:pt idx="3">
                  <c:v>0.28500000000000031</c:v>
                </c:pt>
              </c:numCache>
            </c:numRef>
          </c:val>
        </c:ser>
        <c:axId val="117349760"/>
        <c:axId val="123417728"/>
      </c:barChart>
      <c:catAx>
        <c:axId val="117349760"/>
        <c:scaling>
          <c:orientation val="minMax"/>
        </c:scaling>
        <c:axPos val="l"/>
        <c:tickLblPos val="nextTo"/>
        <c:spPr>
          <a:ln>
            <a:solidFill>
              <a:srgbClr val="4A66AC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123417728"/>
        <c:crosses val="autoZero"/>
        <c:auto val="1"/>
        <c:lblAlgn val="ctr"/>
        <c:lblOffset val="100"/>
      </c:catAx>
      <c:valAx>
        <c:axId val="123417728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17349760"/>
        <c:crosses val="autoZero"/>
        <c:crossBetween val="between"/>
      </c:valAx>
    </c:plotArea>
    <c:plotVisOnly val="1"/>
    <c:dispBlanksAs val="gap"/>
  </c:chart>
  <c:spPr>
    <a:ln>
      <a:solidFill>
        <a:srgbClr val="4A66AC"/>
      </a:solidFill>
    </a:ln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53436785584645"/>
          <c:y val="4.5224141762026375E-2"/>
          <c:w val="0.66846568954207575"/>
          <c:h val="0.9271887102368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F8FA9">
                <a:lumMod val="75000"/>
              </a:srgbClr>
            </a:solidFill>
          </c:spPr>
          <c:dLbls>
            <c:dLbl>
              <c:idx val="10"/>
              <c:layout>
                <c:manualLayout>
                  <c:x val="-2.2531217882496284E-2"/>
                  <c:y val="3.640564488156756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Республика Коми</c:v>
                </c:pt>
                <c:pt idx="1">
                  <c:v>Кировская область</c:v>
                </c:pt>
                <c:pt idx="2">
                  <c:v>г.Москва</c:v>
                </c:pt>
                <c:pt idx="3">
                  <c:v>г. Санкт-Петербург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</c:v>
                </c:pt>
                <c:pt idx="1">
                  <c:v>0.126</c:v>
                </c:pt>
                <c:pt idx="2">
                  <c:v>0.15700000000000031</c:v>
                </c:pt>
                <c:pt idx="3">
                  <c:v>0.23300000000000001</c:v>
                </c:pt>
              </c:numCache>
            </c:numRef>
          </c:val>
        </c:ser>
        <c:axId val="123890304"/>
        <c:axId val="123904384"/>
      </c:barChart>
      <c:catAx>
        <c:axId val="12389030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904384"/>
        <c:crosses val="autoZero"/>
        <c:auto val="1"/>
        <c:lblAlgn val="ctr"/>
        <c:lblOffset val="100"/>
      </c:catAx>
      <c:valAx>
        <c:axId val="123904384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23890304"/>
        <c:crosses val="autoZero"/>
        <c:crossBetween val="between"/>
      </c:valAx>
    </c:plotArea>
    <c:plotVisOnly val="1"/>
    <c:dispBlanksAs val="gap"/>
  </c:chart>
  <c:spPr>
    <a:ln>
      <a:solidFill>
        <a:srgbClr val="4A66AC"/>
      </a:solidFill>
    </a:ln>
  </c:spPr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0.61111</cdr:x>
      <cdr:y>0.34247</cdr:y>
    </cdr:from>
    <cdr:to>
      <cdr:x>0.69752</cdr:x>
      <cdr:y>0.42819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376264" y="1800200"/>
          <a:ext cx="335999" cy="4505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0.625</cdr:x>
      <cdr:y>0.24286</cdr:y>
    </cdr:from>
    <cdr:to>
      <cdr:x>0.88889</cdr:x>
      <cdr:y>0.34286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430270" y="1276614"/>
          <a:ext cx="1026114" cy="52565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71,7%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0.16071</cdr:x>
      <cdr:y>0.26169</cdr:y>
    </cdr:from>
    <cdr:to>
      <cdr:x>0.18928</cdr:x>
      <cdr:y>0.34741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296144" y="1420780"/>
          <a:ext cx="230414" cy="4653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0.16071</cdr:x>
      <cdr:y>0.18211</cdr:y>
    </cdr:from>
    <cdr:to>
      <cdr:x>0.2698</cdr:x>
      <cdr:y>0.26319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296144" y="988732"/>
          <a:ext cx="879800" cy="44020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72,1%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1.26249E-7</cdr:x>
      <cdr:y>0.8</cdr:y>
    </cdr:from>
    <cdr:to>
      <cdr:x>0.2</cdr:x>
      <cdr:y>0.94595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" y="4262874"/>
          <a:ext cx="1584176" cy="777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+mn-lt"/>
              <a:ea typeface="+mn-ea"/>
              <a:cs typeface="+mn-cs"/>
            </a:rPr>
            <a:t> </a:t>
          </a:r>
          <a:r>
            <a: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Медицинская помощь в стационарных условиях </a:t>
          </a:r>
        </a:p>
      </cdr:txBody>
    </cdr:sp>
  </cdr:relSizeAnchor>
  <cdr:relSizeAnchor xmlns:cdr="http://schemas.openxmlformats.org/drawingml/2006/chartDrawing">
    <cdr:from>
      <cdr:x>0.19091</cdr:x>
      <cdr:y>0.78571</cdr:y>
    </cdr:from>
    <cdr:to>
      <cdr:x>0.38182</cdr:x>
      <cdr:y>0.91892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12169" y="4186728"/>
          <a:ext cx="1512168" cy="70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rgbClr val="002060"/>
              </a:solidFill>
              <a:latin typeface="Calibri"/>
            </a:rPr>
            <a:t> </a:t>
          </a:r>
          <a:r>
            <a: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Медицинская помощь в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условиях дневного стационара 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</cdr:x>
      <cdr:y>0.78571</cdr:y>
    </cdr:from>
    <cdr:to>
      <cdr:x>0.54545</cdr:x>
      <cdr:y>0.91892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68353" y="4186728"/>
          <a:ext cx="1152128" cy="70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>
              <a:latin typeface="Calibri"/>
            </a:rPr>
            <a:t> </a:t>
          </a:r>
          <a:r>
            <a: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Медицинская помощь </a:t>
          </a:r>
          <a:r>
            <a: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амбулаторных условиях </a:t>
          </a:r>
          <a:endParaRPr lang="ru-RU" sz="1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0.58182</cdr:x>
      <cdr:y>0.8</cdr:y>
    </cdr:from>
    <cdr:to>
      <cdr:x>0.76364</cdr:x>
      <cdr:y>0.9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08512" y="4262874"/>
          <a:ext cx="1440160" cy="532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Скорая медицинская </a:t>
          </a:r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помощь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0.50909</cdr:x>
      <cdr:y>0.37838</cdr:y>
    </cdr:from>
    <cdr:to>
      <cdr:x>0.52727</cdr:x>
      <cdr:y>0.43628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4105758" y="2054334"/>
          <a:ext cx="146620" cy="314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A66AC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0.31818</cdr:x>
      <cdr:y>0.56757</cdr:y>
    </cdr:from>
    <cdr:to>
      <cdr:x>0.33036</cdr:x>
      <cdr:y>0.6444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2566089" y="3081501"/>
          <a:ext cx="98230" cy="4171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A66AC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0.67857</cdr:x>
      <cdr:y>0.55347</cdr:y>
    </cdr:from>
    <cdr:to>
      <cdr:x>0.77678</cdr:x>
      <cdr:y>0.62104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5472608" y="3004956"/>
          <a:ext cx="792053" cy="36685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A66A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74,3%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0.51818</cdr:x>
      <cdr:y>0.28378</cdr:y>
    </cdr:from>
    <cdr:to>
      <cdr:x>0.60909</cdr:x>
      <cdr:y>0.35135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4179068" y="1540723"/>
          <a:ext cx="733180" cy="36685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A66A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69,0%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0.29091</cdr:x>
      <cdr:y>0.48649</cdr:y>
    </cdr:from>
    <cdr:to>
      <cdr:x>0.39091</cdr:x>
      <cdr:y>0.56757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2346159" y="2641294"/>
          <a:ext cx="806489" cy="44020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A66AC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77,9%</a:t>
          </a:r>
          <a:endParaRPr lang="ru-RU" sz="14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0.71429</cdr:x>
      <cdr:y>0.61979</cdr:y>
    </cdr:from>
    <cdr:to>
      <cdr:x>0.73214</cdr:x>
      <cdr:y>0.71622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V="1">
          <a:off x="5760673" y="3364996"/>
          <a:ext cx="143982" cy="52356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A66AC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0.88182</cdr:x>
      <cdr:y>0.67568</cdr:y>
    </cdr:from>
    <cdr:to>
      <cdr:x>0.88759</cdr:x>
      <cdr:y>0.74324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6984776" y="3600400"/>
          <a:ext cx="45719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0.8338</cdr:x>
      <cdr:y>0.60652</cdr:y>
    </cdr:from>
    <cdr:to>
      <cdr:x>0.95222</cdr:x>
      <cdr:y>0.67284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6724494" y="3292988"/>
          <a:ext cx="955094" cy="3600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36000" rIns="3600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79,3%</a:t>
          </a:r>
        </a:p>
      </cdr:txBody>
    </cdr:sp>
  </cdr:relSizeAnchor>
  <cdr:relSizeAnchor xmlns:cdr="http://schemas.openxmlformats.org/drawingml/2006/chartDrawing">
    <cdr:from>
      <cdr:x>0.78571</cdr:x>
      <cdr:y>0.82432</cdr:y>
    </cdr:from>
    <cdr:to>
      <cdr:x>0.95536</cdr:x>
      <cdr:y>0.90519</cdr:y>
    </cdr:to>
    <cdr:sp macro="" textlink="">
      <cdr:nvSpPr>
        <cdr:cNvPr id="21" name="TextBox 20"/>
        <cdr:cNvSpPr txBox="1"/>
      </cdr:nvSpPr>
      <cdr:spPr bwMode="auto">
        <a:xfrm xmlns:a="http://schemas.openxmlformats.org/drawingml/2006/main">
          <a:off x="6336704" y="4392488"/>
          <a:ext cx="1368152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spcBef>
              <a:spcPts val="600"/>
            </a:spcBef>
            <a:spcAft>
              <a:spcPts val="600"/>
            </a:spcAft>
          </a:pP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Медицинская реабилитация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17.10.2024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956000"/>
            <a:ext cx="6336704" cy="5972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indent="449920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3854" y="4573194"/>
            <a:ext cx="5995466" cy="4610414"/>
          </a:xfrm>
        </p:spPr>
        <p:txBody>
          <a:bodyPr>
            <a:noAutofit/>
          </a:bodyPr>
          <a:lstStyle/>
          <a:p>
            <a:pPr indent="457071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638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604074"/>
            <a:ext cx="6352339" cy="512924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35560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0525" y="4172026"/>
            <a:ext cx="5995466" cy="5184576"/>
          </a:xfrm>
        </p:spPr>
        <p:txBody>
          <a:bodyPr>
            <a:noAutofit/>
          </a:bodyPr>
          <a:lstStyle/>
          <a:p>
            <a:pPr indent="457015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0" y="4104092"/>
            <a:ext cx="6209590" cy="5629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92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261D78C-84AC-4A92-904E-9F349B5B7806}" type="datetime1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2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625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96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875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024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76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94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64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13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  <p:sldLayoutId id="2147483728" r:id="rId10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="" xmlns:p14="http://schemas.microsoft.com/office/powerpoint/2010/main" val="11695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81092" y="1928802"/>
            <a:ext cx="101875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девять месяцев 2024 года»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1008112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3472" cy="124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072" y="0"/>
            <a:ext cx="143192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61950" indent="-723900"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81092" y="1928802"/>
            <a:ext cx="101875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девять месяцев 2024 года»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1008112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3472" cy="124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072" y="0"/>
            <a:ext cx="143192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61950" indent="-723900"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7408" y="260648"/>
            <a:ext cx="11041227" cy="50265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доходов в бюджет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месяцев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года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4378921"/>
              </p:ext>
            </p:extLst>
          </p:nvPr>
        </p:nvGraphicFramePr>
        <p:xfrm>
          <a:off x="119336" y="1124744"/>
          <a:ext cx="11786005" cy="4684310"/>
        </p:xfrm>
        <a:graphic>
          <a:graphicData uri="http://schemas.openxmlformats.org/drawingml/2006/table">
            <a:tbl>
              <a:tblPr/>
              <a:tblGrid>
                <a:gridCol w="5715040"/>
                <a:gridCol w="1285884"/>
                <a:gridCol w="1254149"/>
                <a:gridCol w="1241914"/>
                <a:gridCol w="1388021"/>
                <a:gridCol w="900997"/>
              </a:tblGrid>
              <a:tr h="5048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32 678,1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24 439,5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+ 3 336,4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поступления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- 24,0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- 22,0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</a:t>
                      </a: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</a:t>
                      </a: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ФОМС 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32 005,6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24 004,2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+ 3 019,3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ФОМС на оплату труда врачей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среднего медицинского персонала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+ 11,0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+ 28,1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ФОМС на выплаты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онкозаболеваний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+ 166,4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трансферты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бюджетов  других ТФОМС в рамках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межтерриториальных расчетов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493,1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323,8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- 26,5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- 7,6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424592" y="6400800"/>
            <a:ext cx="767408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5"/>
            <a:ext cx="10849205" cy="57446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за 9 месяцев 2024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457443"/>
              </p:ext>
            </p:extLst>
          </p:nvPr>
        </p:nvGraphicFramePr>
        <p:xfrm>
          <a:off x="335360" y="1059320"/>
          <a:ext cx="11617292" cy="5322008"/>
        </p:xfrm>
        <a:graphic>
          <a:graphicData uri="http://schemas.openxmlformats.org/drawingml/2006/table">
            <a:tbl>
              <a:tblPr/>
              <a:tblGrid>
                <a:gridCol w="4992555"/>
                <a:gridCol w="1536171"/>
                <a:gridCol w="1440160"/>
                <a:gridCol w="1152128"/>
                <a:gridCol w="1491699"/>
                <a:gridCol w="1004579"/>
              </a:tblGrid>
              <a:tr h="630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 бюджетной росписью,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pc="-1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33 741,6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23 071,2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+ 3 400,9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+ 17,3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расходы: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медицинских организаций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33 388,9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22 908,9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+ 3 418,5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+ 17,5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со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финансирование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- 18,5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выплат стимулирующего характера мед. работникам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онкологических заболеваний 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мероприятий медицинских организаций за счет средств НСЗ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42,4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- 17,2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- 30,3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обеспечение выполнения  функций территориального фонда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8150" y="214290"/>
            <a:ext cx="10849205" cy="64627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за 9 месяцев 2024 года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оплату медицинской помощи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0652687"/>
              </p:ext>
            </p:extLst>
          </p:nvPr>
        </p:nvGraphicFramePr>
        <p:xfrm>
          <a:off x="335360" y="980728"/>
          <a:ext cx="11669453" cy="4176464"/>
        </p:xfrm>
        <a:graphic>
          <a:graphicData uri="http://schemas.openxmlformats.org/drawingml/2006/table">
            <a:tbl>
              <a:tblPr/>
              <a:tblGrid>
                <a:gridCol w="5760640"/>
                <a:gridCol w="1440160"/>
                <a:gridCol w="1296144"/>
                <a:gridCol w="912100"/>
                <a:gridCol w="1320148"/>
                <a:gridCol w="940261"/>
              </a:tblGrid>
              <a:tr h="601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 бюджетной росписью,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 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0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33 083,0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22 694,8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+ 3 394,4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+ 17,6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страховые медицинские организации на оплату оказанной медицинской помощи</a:t>
                      </a:r>
                      <a:r>
                        <a:rPr lang="ru-RU" sz="2000" b="1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ru-RU" sz="20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31 572,4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21 721,6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68,8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+ 3 381,4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+ 18,4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медицинские организации Архангельской области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оплату медицинской помощи, оказанной гражданам, застрахованным на территориях других субъектов РФ</a:t>
                      </a:r>
                      <a:endParaRPr lang="ru-RU" sz="16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318,6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- 18,8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- 5,6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ТФОМС других субъектов РФ на оплату медицинской помощи в рамках межтерриториальных расчетов 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654,6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67,1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+ 31,8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40616" y="6381327"/>
            <a:ext cx="551384" cy="459211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7368" y="566124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60" y="5805264"/>
            <a:ext cx="11665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*без учёта средств на окончательный расчёт за медицинскую помощь, оказанную в сентябре 2024 года; окончательный расчёт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правилами ОМС, утверждёнными приказом Минздрава России, осуществляется в месяце, следующим за отчётным периодом (потребность на окончательный расчет за сентябрь 2024 года -1 191,0 млн. руб.).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2970017029"/>
              </p:ext>
            </p:extLst>
          </p:nvPr>
        </p:nvGraphicFramePr>
        <p:xfrm>
          <a:off x="335360" y="1124744"/>
          <a:ext cx="38884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38084" y="214290"/>
            <a:ext cx="11305256" cy="64807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 финансового обеспечения оказания медицинской помощи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рамках  территориальной программы ОМС за 9 месяцев 2024 года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357920506"/>
              </p:ext>
            </p:extLst>
          </p:nvPr>
        </p:nvGraphicFramePr>
        <p:xfrm>
          <a:off x="3863752" y="1000108"/>
          <a:ext cx="806489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5"/>
          <p:cNvSpPr txBox="1">
            <a:spLocks/>
          </p:cNvSpPr>
          <p:nvPr/>
        </p:nvSpPr>
        <p:spPr>
          <a:xfrm>
            <a:off x="11784013" y="6381329"/>
            <a:ext cx="407987" cy="476672"/>
          </a:xfrm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7D795-75BB-45D7-B56B-0593EFD40B96}" type="slidenum"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7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00053"/>
            <a:ext cx="24628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200" y="-47651"/>
            <a:ext cx="24628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92" y="1340771"/>
            <a:ext cx="11204568" cy="149847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743587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финансового обеспечения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базовой программы ОМС (межтерриториальные расчеты)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1785372" y="6453336"/>
            <a:ext cx="406627" cy="437737"/>
          </a:xfrm>
        </p:spPr>
        <p:txBody>
          <a:bodyPr/>
          <a:lstStyle/>
          <a:p>
            <a:pPr algn="ctr">
              <a:defRPr/>
            </a:pPr>
            <a:fld id="{B19B0651-EE4F-4900-A07F-96A6BFA9D0F0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6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403" y="925481"/>
            <a:ext cx="5689373" cy="48729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жителям Архангельской области на территории других </a:t>
            </a:r>
            <a:r>
              <a:rPr lang="ru-RU" sz="1300" b="1" kern="0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субъектов </a:t>
            </a: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РФ</a:t>
            </a:r>
            <a:endParaRPr lang="ru-RU" sz="1300" b="1" kern="0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8042392"/>
              </p:ext>
            </p:extLst>
          </p:nvPr>
        </p:nvGraphicFramePr>
        <p:xfrm>
          <a:off x="406628" y="1628799"/>
          <a:ext cx="5329332" cy="2707845"/>
        </p:xfrm>
        <a:graphic>
          <a:graphicData uri="http://schemas.openxmlformats.org/drawingml/2006/table">
            <a:tbl>
              <a:tblPr firstRow="1" bandRow="1"/>
              <a:tblGrid>
                <a:gridCol w="2160980"/>
                <a:gridCol w="1080120"/>
                <a:gridCol w="1008112"/>
                <a:gridCol w="1080120"/>
              </a:tblGrid>
              <a:tr h="74956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медицинской помощи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9 мес.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2023 год,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9 мес. 2024 года, млн. руб.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относительно 9</a:t>
                      </a:r>
                      <a:r>
                        <a:rPr lang="ru-RU" sz="105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месяцев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года</a:t>
                      </a:r>
                      <a:endParaRPr lang="ru-RU" sz="105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1171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Амбулаторно-поликлиническая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помощь</a:t>
                      </a:r>
                      <a:endParaRPr lang="ru-RU" sz="105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,3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83,7</a:t>
                      </a: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-4,1%</a:t>
                      </a: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2950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стационар: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434,5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467,1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+7,5%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29270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в т.ч. ВМП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135,1</a:t>
                      </a: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158,7</a:t>
                      </a: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+17,5%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29270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71,5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47,8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-33,1%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749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33,2</a:t>
                      </a: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+14,8%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627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622,2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631,0</a:t>
                      </a: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+1,4%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06628" y="4581128"/>
            <a:ext cx="5598081" cy="5040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Топ-4 субъектов РФ по оплате медицинской помощи, оказанной жителям Архангельской области</a:t>
            </a:r>
            <a:endParaRPr lang="ru-RU" sz="1300" b="1" kern="0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2024" y="908720"/>
            <a:ext cx="5617354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hangingPunct="0"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жителям </a:t>
            </a:r>
            <a:b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других субъектов РФ на территории Архангельской области</a:t>
            </a:r>
            <a:endParaRPr lang="ru-RU" sz="1300" b="1" kern="0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5836239"/>
              </p:ext>
            </p:extLst>
          </p:nvPr>
        </p:nvGraphicFramePr>
        <p:xfrm>
          <a:off x="6312024" y="1619727"/>
          <a:ext cx="5688632" cy="2681634"/>
        </p:xfrm>
        <a:graphic>
          <a:graphicData uri="http://schemas.openxmlformats.org/drawingml/2006/table">
            <a:tbl>
              <a:tblPr firstRow="1" bandRow="1"/>
              <a:tblGrid>
                <a:gridCol w="2364107"/>
                <a:gridCol w="1181592"/>
                <a:gridCol w="1062813"/>
                <a:gridCol w="1080120"/>
              </a:tblGrid>
              <a:tr h="76132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медицинской помощи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09" marB="45709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9 мес.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год,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9 мес.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года,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относительно 9</a:t>
                      </a:r>
                      <a:r>
                        <a:rPr lang="ru-RU" sz="105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месяцев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года</a:t>
                      </a:r>
                      <a:endParaRPr lang="ru-RU" sz="105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500" marR="52500" marT="64755" marB="64755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730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Амбулаторно-поликлиническая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помощь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66,5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57,9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-12,9%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357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207,0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219,6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-0,3%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2012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ВМП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27,9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17,6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-36,9%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3052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21,2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13,3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-37,3%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357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27,8</a:t>
                      </a:r>
                      <a:endParaRPr lang="ru-RU" sz="105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-3,5%</a:t>
                      </a:r>
                      <a:endParaRPr lang="ru-RU" sz="105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357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323,5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318,6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26" marR="56626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-5,7%</a:t>
                      </a:r>
                      <a:endParaRPr lang="ru-RU" sz="105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287354" y="4581128"/>
            <a:ext cx="5785310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Топ-4 субъектов РФ, жители которых чаще обращаются </a:t>
            </a:r>
            <a:b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медицинской помощью на территории Архангельской области</a:t>
            </a:r>
            <a:endParaRPr lang="ru-RU" sz="1300" b="1" kern="0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3327003487"/>
              </p:ext>
            </p:extLst>
          </p:nvPr>
        </p:nvGraphicFramePr>
        <p:xfrm>
          <a:off x="6384069" y="5156793"/>
          <a:ext cx="5401303" cy="143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111004608"/>
              </p:ext>
            </p:extLst>
          </p:nvPr>
        </p:nvGraphicFramePr>
        <p:xfrm>
          <a:off x="406628" y="5156793"/>
          <a:ext cx="5401303" cy="143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867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2204864"/>
            <a:ext cx="11665296" cy="43204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Мониторинг показателей в рамках </a:t>
            </a:r>
            <a:r>
              <a:rPr lang="ru-RU" sz="1600" b="1" dirty="0" err="1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расходов медицинских организаций </a:t>
            </a:r>
            <a:b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оплату труда медицинских работников </a:t>
            </a:r>
            <a:endParaRPr lang="ru-RU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0090643"/>
              </p:ext>
            </p:extLst>
          </p:nvPr>
        </p:nvGraphicFramePr>
        <p:xfrm>
          <a:off x="263352" y="4941168"/>
          <a:ext cx="11623666" cy="13064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83429"/>
                <a:gridCol w="1718337"/>
                <a:gridCol w="1362032"/>
                <a:gridCol w="2572451"/>
                <a:gridCol w="2191346"/>
                <a:gridCol w="2096071"/>
              </a:tblGrid>
              <a:tr h="293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 на год 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Предоставлено средств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бюджета ФОМС,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83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2023 г.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39,4 (50%)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29,7 (37,7%)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2024 г.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 (50%)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24,2 (24,0%)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11" name="Заголовок 6"/>
          <p:cNvSpPr txBox="1">
            <a:spLocks/>
          </p:cNvSpPr>
          <p:nvPr/>
        </p:nvSpPr>
        <p:spPr>
          <a:xfrm>
            <a:off x="310977" y="116632"/>
            <a:ext cx="11665296" cy="64543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Мониторинг осуществления денежных выплат стимулирующего характера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медицинским работникам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онкологических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заболеваний в ходе проведения диспансеризации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профилактических медицинских осмотров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взрослого населения</a:t>
            </a:r>
            <a:endParaRPr lang="ru-RU" sz="15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595183"/>
              </p:ext>
            </p:extLst>
          </p:nvPr>
        </p:nvGraphicFramePr>
        <p:xfrm>
          <a:off x="263352" y="980728"/>
          <a:ext cx="11691134" cy="105941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81518"/>
                <a:gridCol w="3240360"/>
                <a:gridCol w="3384376"/>
                <a:gridCol w="308488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 средств на год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бюджете ТФОМС, 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Поступило средств из бюджета ФОМС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осуществление выплат, 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Осуществлено выплат,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62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2023 г.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575,6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288,0 (50%)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2024 г.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1 042,7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767,3 (73,6%)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771,7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(4,4 за счет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остатка на 01.01.2024)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40616" y="6475413"/>
            <a:ext cx="408509" cy="365125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2448570"/>
              </p:ext>
            </p:extLst>
          </p:nvPr>
        </p:nvGraphicFramePr>
        <p:xfrm>
          <a:off x="263352" y="2708920"/>
          <a:ext cx="11665295" cy="194275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628726"/>
                <a:gridCol w="1296144"/>
                <a:gridCol w="1584176"/>
                <a:gridCol w="2156249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70616">
                <a:tc vMerge="1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медицинский персонал</a:t>
                      </a:r>
                    </a:p>
                  </a:txBody>
                  <a:tcPr marL="75492" marR="75492" marT="0" marB="0" anchor="ctr"/>
                </a:tc>
              </a:tr>
              <a:tr h="302410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Потребность во врачах и среднем медицинском персонале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медицинских организациях Архангельской области на 2024 год по данным Минздрава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АО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339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77668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Принято медицинских работников  в отчетном периоде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265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Уволено медицинских работников в отчетном периоде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985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298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687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численности медицинских работников на 01.10.2024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- 179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45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91345" y="836712"/>
            <a:ext cx="11823626" cy="432048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Предусмотрено средств в бюджете ТФОМС АО на 2024 год </a:t>
            </a:r>
            <a:r>
              <a:rPr lang="ru-RU" sz="1400" b="1" u="sng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93,3 </a:t>
            </a:r>
            <a:r>
              <a:rPr lang="ru-RU" sz="1400" b="1" u="sng" dirty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400" b="1" u="sng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400" b="1" u="sng" dirty="0">
              <a:solidFill>
                <a:srgbClr val="2428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1344" y="188640"/>
            <a:ext cx="11824405" cy="43204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использования средств НСЗ ТФОМС АО на финансовое обеспечение мероприятий </a:t>
            </a:r>
            <a:b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дополнительному профессиональному образованию, приобретению и ремонту оборудования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590653" y="1484784"/>
            <a:ext cx="2209203" cy="144317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Включено в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23.08.2024 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58,6 </a:t>
            </a:r>
            <a:r>
              <a:rPr lang="ru-RU" sz="13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300" b="1" u="sng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u="sng" dirty="0">
              <a:solidFill>
                <a:srgbClr val="2428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393457" y="1484784"/>
            <a:ext cx="4446959" cy="144317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Перечислено в медицинские организации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39,6 </a:t>
            </a:r>
            <a:r>
              <a:rPr lang="ru-RU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42,4% </a:t>
            </a:r>
            <a:r>
              <a:rPr lang="ru-RU" sz="1400" b="1" dirty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от бюджетных </a:t>
            </a: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ассигнований</a:t>
            </a:r>
            <a:r>
              <a:rPr lang="en-US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на 2024 г.,</a:t>
            </a:r>
            <a:endParaRPr lang="en-US" sz="1400" b="1" dirty="0" smtClean="0">
              <a:solidFill>
                <a:srgbClr val="24285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67,6% от Плана мероприятий)</a:t>
            </a:r>
            <a:endParaRPr lang="ru-RU" sz="1400" b="1" u="sng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11784013" y="6492875"/>
            <a:ext cx="407987" cy="365125"/>
          </a:xfrm>
          <a:ln/>
        </p:spPr>
        <p:txBody>
          <a:bodyPr/>
          <a:lstStyle/>
          <a:p>
            <a:pPr algn="ctr"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8</a:t>
            </a:fld>
            <a:endParaRPr lang="ru-RU" alt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91345" y="1484784"/>
            <a:ext cx="2232247" cy="144016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Сформировано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НСЗ ТФОМС АО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01.08.2024 </a:t>
            </a:r>
          </a:p>
          <a:p>
            <a:pPr algn="ctr">
              <a:defRPr/>
            </a:pP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59,2 </a:t>
            </a:r>
            <a:r>
              <a:rPr lang="ru-RU" sz="13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3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91345" y="3284984"/>
            <a:ext cx="2232247" cy="1512168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Сформировано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НСЗ ТФОМС АО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01.10.2024 </a:t>
            </a:r>
          </a:p>
          <a:p>
            <a:pPr algn="ctr">
              <a:defRPr/>
            </a:pP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78,3 </a:t>
            </a:r>
            <a:r>
              <a:rPr lang="ru-RU" sz="1300" b="1" u="sng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300" b="1" u="sng" dirty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u="sng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300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590653" y="3037577"/>
            <a:ext cx="2213647" cy="1203823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Включено в план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02.10.2024 </a:t>
            </a:r>
            <a:endParaRPr lang="en-US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78,1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393458" y="3212976"/>
            <a:ext cx="4518966" cy="1872208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2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Планируется к перечислению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медицинские организации в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квартале 2024 г.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39,6 млн.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рублей.</a:t>
            </a:r>
          </a:p>
          <a:p>
            <a:pPr algn="ctr">
              <a:lnSpc>
                <a:spcPct val="92000"/>
              </a:lnSpc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2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Прогноз исполнения за 2024 года –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79,2 </a:t>
            </a:r>
            <a:r>
              <a:rPr lang="ru-RU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руб. </a:t>
            </a:r>
          </a:p>
          <a:p>
            <a:pPr algn="ctr">
              <a:lnSpc>
                <a:spcPct val="92000"/>
              </a:lnSpc>
              <a:defRPr/>
            </a:pPr>
            <a:r>
              <a:rPr lang="ru-RU" sz="1400" b="1" dirty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(84,8% от бюджетных </a:t>
            </a: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ассигнований на </a:t>
            </a:r>
            <a:r>
              <a:rPr lang="ru-RU" sz="1400" b="1" dirty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г.,</a:t>
            </a:r>
            <a:endParaRPr lang="ru-RU" sz="1400" b="1" dirty="0">
              <a:solidFill>
                <a:srgbClr val="24285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2000"/>
              </a:lnSpc>
              <a:defRPr/>
            </a:pPr>
            <a:r>
              <a:rPr lang="ru-RU" sz="1400" b="1" dirty="0" smtClean="0">
                <a:solidFill>
                  <a:srgbClr val="242852"/>
                </a:solidFill>
                <a:latin typeface="Arial" pitchFamily="34" charset="0"/>
                <a:cs typeface="Arial" pitchFamily="34" charset="0"/>
              </a:rPr>
              <a:t>100,0% от Плана мероприятий) </a:t>
            </a:r>
            <a:endParaRPr lang="ru-RU" sz="1400" b="1" u="sng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91345" y="5013176"/>
            <a:ext cx="2202955" cy="144016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Прогноз поступлений средств в НСЗ 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квартал 2024 г.</a:t>
            </a:r>
          </a:p>
          <a:p>
            <a:pPr algn="ctr">
              <a:defRPr/>
            </a:pP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15,2 млн. руб.</a:t>
            </a:r>
            <a:endParaRPr lang="ru-RU" sz="13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0056440" y="1484784"/>
            <a:ext cx="2016224" cy="144317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обучение 42 чел.,</a:t>
            </a:r>
          </a:p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приобретение  </a:t>
            </a:r>
            <a:b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ед. оборудования,</a:t>
            </a:r>
          </a:p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ремонт </a:t>
            </a:r>
            <a:b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ед. оборудования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590651" y="4365104"/>
            <a:ext cx="2213650" cy="108012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Планируется к распределению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октябре 2024 г.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1,1 млн. рублей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519936" y="5661248"/>
            <a:ext cx="6419600" cy="884335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Средства, поступившие в бюджет ТФОМС АО в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квартале 2024 г.,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аккумулируются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НСЗ ТФОМС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включения в План мероприятий на 2025 г. 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590649" y="5569002"/>
            <a:ext cx="2213652" cy="1028349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распределению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 квартале 2025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14,1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04300" y="2132856"/>
            <a:ext cx="589157" cy="6480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804301" y="3953368"/>
            <a:ext cx="589157" cy="699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835233" y="5805264"/>
            <a:ext cx="589157" cy="576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9984432" y="3284985"/>
            <a:ext cx="2207568" cy="1800200"/>
          </a:xfrm>
          <a:prstGeom prst="flowChartAlternateProcess">
            <a:avLst/>
          </a:prstGeom>
          <a:solidFill>
            <a:srgbClr val="F0F5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обучение 32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чел.,</a:t>
            </a:r>
          </a:p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приобретение </a:t>
            </a:r>
            <a:b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ед. оборудования,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2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ремонт </a:t>
            </a:r>
            <a:b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ед. оборудования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7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4"/>
            <a:ext cx="10972800" cy="59553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оценка исполнения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бюджета территориального фонда за 9 месяцев 2024 года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4519149"/>
              </p:ext>
            </p:extLst>
          </p:nvPr>
        </p:nvGraphicFramePr>
        <p:xfrm>
          <a:off x="335360" y="1412776"/>
          <a:ext cx="11089232" cy="399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1584176"/>
                <a:gridCol w="1656184"/>
                <a:gridCol w="1474964"/>
                <a:gridCol w="2125436"/>
              </a:tblGrid>
              <a:tr h="11449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</a:t>
                      </a:r>
                      <a:b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2024 год,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9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факту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года, 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4224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32 678,1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24 439,5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4403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33 741,6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23 071,2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+ 17,3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44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Остаток средств, из них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1 063,5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2 431,8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7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завершение расчётов за оказанную медицинскую помощь в истекшем отчётном периоде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976,1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1 320,9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7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авансирование медицинской помощи за октябрь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1 025,6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24592" y="6381329"/>
            <a:ext cx="720080" cy="459210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2_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5">
            <a:lumMod val="20000"/>
            <a:lumOff val="80000"/>
          </a:schemeClr>
        </a:solidFill>
        <a:ln>
          <a:headEnd/>
          <a:tailEnd/>
        </a:ln>
      </a:spPr>
      <a:bodyPr wrap="square">
        <a:spAutoFit/>
      </a:bodyPr>
      <a:lstStyle>
        <a:defPPr algn="ctr">
          <a:spcBef>
            <a:spcPts val="600"/>
          </a:spcBef>
          <a:spcAft>
            <a:spcPts val="600"/>
          </a:spcAft>
          <a:defRPr sz="1600" b="1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16379</TotalTime>
  <Words>1016</Words>
  <Application>Microsoft Office PowerPoint</Application>
  <PresentationFormat>Произвольный</PresentationFormat>
  <Paragraphs>366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Тема1</vt:lpstr>
      <vt:lpstr>2_Тема1</vt:lpstr>
      <vt:lpstr>«Отчет об исполнении бюджета территориального  фонда обязательного медицинского страхования Архангельской области за девять месяцев 2024 года»</vt:lpstr>
      <vt:lpstr>Поступление доходов в бюджет территориального фонда  за 9 месяцев 2024 года  </vt:lpstr>
      <vt:lpstr>Расходы бюджета территориального фонда  за 9 месяцев 2024 года</vt:lpstr>
      <vt:lpstr>Расходы бюджета территориального фонда за 9 месяцев 2024 года на оплату медицинской помощи</vt:lpstr>
      <vt:lpstr>Слайд 5</vt:lpstr>
      <vt:lpstr>Мониторинг финансового обеспечения медицинской помощи  в рамках базовой программы ОМС (межтерриториальные расчеты) </vt:lpstr>
      <vt:lpstr>Мониторинг показателей в рамках софинансирования расходов медицинских организаций  на оплату труда медицинских работников </vt:lpstr>
      <vt:lpstr>Слайд 8</vt:lpstr>
      <vt:lpstr>Итоговая оценка исполнения  бюджета территориального фонда за 9 месяцев 2024 года</vt:lpstr>
      <vt:lpstr>«Отчет об исполнении бюджета территориального  фонда обязательного медицинского страхования Архангельской области за девять месяцев 2024 года»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Истомина </cp:lastModifiedBy>
  <cp:revision>1164</cp:revision>
  <cp:lastPrinted>2024-10-16T12:02:52Z</cp:lastPrinted>
  <dcterms:created xsi:type="dcterms:W3CDTF">2017-03-04T20:02:39Z</dcterms:created>
  <dcterms:modified xsi:type="dcterms:W3CDTF">2024-10-17T10:03:21Z</dcterms:modified>
</cp:coreProperties>
</file>