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71" r:id="rId4"/>
    <p:sldId id="259" r:id="rId5"/>
    <p:sldId id="260" r:id="rId6"/>
    <p:sldId id="276" r:id="rId7"/>
    <p:sldId id="269" r:id="rId8"/>
    <p:sldId id="273" r:id="rId9"/>
    <p:sldId id="274" r:id="rId10"/>
    <p:sldId id="265" r:id="rId11"/>
    <p:sldId id="263" r:id="rId12"/>
    <p:sldId id="275" r:id="rId13"/>
    <p:sldId id="264" r:id="rId14"/>
    <p:sldId id="267" r:id="rId15"/>
    <p:sldId id="277" r:id="rId16"/>
    <p:sldId id="268" r:id="rId17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DB9"/>
    <a:srgbClr val="FEEFDE"/>
    <a:srgbClr val="CCFFCC"/>
    <a:srgbClr val="6CB71E"/>
    <a:srgbClr val="FBBB75"/>
    <a:srgbClr val="F6A092"/>
    <a:srgbClr val="9CBEE5"/>
    <a:srgbClr val="DF929E"/>
    <a:srgbClr val="FFFFFF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Relationship Id="rId4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МСП в АПК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921229631642931"/>
          <c:y val="2.0077723449647995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К(Ф)Х/ИП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392</c:v>
                </c:pt>
                <c:pt idx="1">
                  <c:v>441</c:v>
                </c:pt>
                <c:pt idx="2">
                  <c:v>414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8AA-416C-955A-F2BC94CA19F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ЮЛ</c:v>
                </c:pt>
              </c:strCache>
            </c:strRef>
          </c:tx>
          <c:spPr>
            <a:solidFill>
              <a:srgbClr val="CCFFCC"/>
            </a:soli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165</c:v>
                </c:pt>
                <c:pt idx="1">
                  <c:v>159</c:v>
                </c:pt>
                <c:pt idx="2">
                  <c:v>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AA-416C-955A-F2BC94CA19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1516288"/>
        <c:axId val="171517824"/>
        <c:axId val="0"/>
      </c:bar3DChart>
      <c:catAx>
        <c:axId val="17151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517824"/>
        <c:crosses val="autoZero"/>
        <c:auto val="1"/>
        <c:lblAlgn val="ctr"/>
        <c:lblOffset val="100"/>
        <c:noMultiLvlLbl val="0"/>
      </c:catAx>
      <c:valAx>
        <c:axId val="17151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15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520269645222861"/>
          <c:y val="0.89060156518387557"/>
          <c:w val="0.25462909919948895"/>
          <c:h val="9.34365756994310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созданные в 2023 году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217337731855305"/>
          <c:y val="8.781869933245688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094604955497673"/>
          <c:y val="0.19791161016942191"/>
          <c:w val="0.3910679334903937"/>
          <c:h val="0.6295338043011335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7D-4213-A744-61BA5984E7C3}"/>
              </c:ext>
            </c:extLst>
          </c:dPt>
          <c:dPt>
            <c:idx val="1"/>
            <c:bubble3D val="0"/>
            <c:spPr>
              <a:solidFill>
                <a:srgbClr val="CCFFCC"/>
              </a:soli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C97D-4213-A744-61BA5984E7C3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7D-4213-A744-61BA5984E7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7D-4213-A744-61BA5984E7C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К(Ф)Х/ИП</c:v>
                </c:pt>
                <c:pt idx="1">
                  <c:v>ЮЛ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7D-4213-A744-61BA5984E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5739355325234412"/>
          <c:y val="0.85318747592404831"/>
          <c:w val="0.37044799766820108"/>
          <c:h val="6.63731578955947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700063438296722E-2"/>
          <c:y val="5.4351343992116913E-2"/>
          <c:w val="0.98829993656170323"/>
          <c:h val="0.8887100887203480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консультаций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94</c:v>
                </c:pt>
                <c:pt idx="2">
                  <c:v>336</c:v>
                </c:pt>
                <c:pt idx="3">
                  <c:v>543</c:v>
                </c:pt>
                <c:pt idx="4">
                  <c:v>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A22-4982-AED7-EB36D5DD7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170602496"/>
        <c:axId val="170605184"/>
        <c:axId val="0"/>
      </c:bar3DChart>
      <c:catAx>
        <c:axId val="170602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1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0605184"/>
        <c:crosses val="autoZero"/>
        <c:auto val="1"/>
        <c:lblAlgn val="ctr"/>
        <c:lblOffset val="100"/>
        <c:noMultiLvlLbl val="0"/>
      </c:catAx>
      <c:valAx>
        <c:axId val="170605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6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image" Target="../media/image66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A2580-05AF-4D75-889F-588D8A169209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AE2FC5-0A48-4A95-94FF-C78396F60F6D}">
      <dgm:prSet phldrT="[Текст]"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АгроКадры29 (в соответствии с планом – графиком);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73F74E-87FF-4BF6-8F6C-46CCF7FA607C}" type="parTrans" cxnId="{FF8476E1-6A84-4543-AAA3-EC2F3184E338}">
      <dgm:prSet/>
      <dgm:spPr/>
      <dgm:t>
        <a:bodyPr/>
        <a:lstStyle/>
        <a:p>
          <a:endParaRPr lang="ru-RU"/>
        </a:p>
      </dgm:t>
    </dgm:pt>
    <dgm:pt modelId="{D3B3E14C-19BD-4923-ADB5-F9074F0ACB5E}" type="sibTrans" cxnId="{FF8476E1-6A84-4543-AAA3-EC2F3184E338}">
      <dgm:prSet/>
      <dgm:spPr/>
      <dgm:t>
        <a:bodyPr/>
        <a:lstStyle/>
        <a:p>
          <a:endParaRPr lang="ru-RU"/>
        </a:p>
      </dgm:t>
    </dgm:pt>
    <dgm:pt modelId="{2B593689-BEFD-4509-98B1-259C9809B736}">
      <dgm:prSet phldrT="[Текст]"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Школа фермеров от РСХБ.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E24F58-51FA-4705-AC02-C10E73D43C31}" type="parTrans" cxnId="{C496CD2E-A95E-4FC9-8234-AFF3356F44D2}">
      <dgm:prSet/>
      <dgm:spPr/>
      <dgm:t>
        <a:bodyPr/>
        <a:lstStyle/>
        <a:p>
          <a:endParaRPr lang="ru-RU"/>
        </a:p>
      </dgm:t>
    </dgm:pt>
    <dgm:pt modelId="{63352A24-D906-44D3-B95A-F3FD7CC3C457}" type="sibTrans" cxnId="{C496CD2E-A95E-4FC9-8234-AFF3356F44D2}">
      <dgm:prSet/>
      <dgm:spPr/>
      <dgm:t>
        <a:bodyPr/>
        <a:lstStyle/>
        <a:p>
          <a:endParaRPr lang="ru-RU"/>
        </a:p>
      </dgm:t>
    </dgm:pt>
    <dgm:pt modelId="{AC3B0A38-67BC-4EF6-9E8E-DB2EAD6523D4}">
      <dgm:prSet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 (онлайн, практические выездные);</a:t>
          </a:r>
        </a:p>
      </dgm:t>
    </dgm:pt>
    <dgm:pt modelId="{B19F3976-8DCA-4746-A437-3A88F1E56164}" type="parTrans" cxnId="{CE5C8CA4-F742-46EF-A314-9CEF938AF456}">
      <dgm:prSet/>
      <dgm:spPr/>
      <dgm:t>
        <a:bodyPr/>
        <a:lstStyle/>
        <a:p>
          <a:endParaRPr lang="ru-RU"/>
        </a:p>
      </dgm:t>
    </dgm:pt>
    <dgm:pt modelId="{E2723F78-66D9-4CD9-AC05-B1F2F2777618}" type="sibTrans" cxnId="{CE5C8CA4-F742-46EF-A314-9CEF938AF456}">
      <dgm:prSet/>
      <dgm:spPr/>
      <dgm:t>
        <a:bodyPr/>
        <a:lstStyle/>
        <a:p>
          <a:endParaRPr lang="ru-RU"/>
        </a:p>
      </dgm:t>
    </dgm:pt>
    <dgm:pt modelId="{CB6C607E-7C97-4CCA-8913-340A479C9876}">
      <dgm:prSet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Клуб-фермеров (пчеловодство, рыбоводство);</a:t>
          </a:r>
        </a:p>
      </dgm:t>
    </dgm:pt>
    <dgm:pt modelId="{25FB6466-120A-485F-A691-CC7E4D50BFD3}" type="parTrans" cxnId="{6B9D0C7E-D164-4040-99C9-AD7F8B7FC179}">
      <dgm:prSet/>
      <dgm:spPr/>
      <dgm:t>
        <a:bodyPr/>
        <a:lstStyle/>
        <a:p>
          <a:endParaRPr lang="ru-RU"/>
        </a:p>
      </dgm:t>
    </dgm:pt>
    <dgm:pt modelId="{7479D71B-A813-44C1-96DE-96607BD615AF}" type="sibTrans" cxnId="{6B9D0C7E-D164-4040-99C9-AD7F8B7FC179}">
      <dgm:prSet/>
      <dgm:spPr/>
      <dgm:t>
        <a:bodyPr/>
        <a:lstStyle/>
        <a:p>
          <a:endParaRPr lang="ru-RU"/>
        </a:p>
      </dgm:t>
    </dgm:pt>
    <dgm:pt modelId="{4696B6D4-DFCE-40C8-B1B9-965730146F3F}">
      <dgm:prSet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Круглые столы (для фермеров и специалистов муниципалитетов);</a:t>
          </a:r>
          <a:endParaRPr lang="ru-RU" b="1" dirty="0">
            <a:solidFill>
              <a:schemeClr val="tx1"/>
            </a:solidFill>
          </a:endParaRPr>
        </a:p>
      </dgm:t>
    </dgm:pt>
    <dgm:pt modelId="{BE57AF74-13DB-4FFB-967E-0C24A5CB6C68}" type="parTrans" cxnId="{1D64CB7A-E1A4-4E2A-BB71-1058283C1C89}">
      <dgm:prSet/>
      <dgm:spPr/>
      <dgm:t>
        <a:bodyPr/>
        <a:lstStyle/>
        <a:p>
          <a:endParaRPr lang="ru-RU"/>
        </a:p>
      </dgm:t>
    </dgm:pt>
    <dgm:pt modelId="{7D818048-E2FD-40D5-BA0A-A87DEE0B88B6}" type="sibTrans" cxnId="{1D64CB7A-E1A4-4E2A-BB71-1058283C1C89}">
      <dgm:prSet/>
      <dgm:spPr/>
      <dgm:t>
        <a:bodyPr/>
        <a:lstStyle/>
        <a:p>
          <a:endParaRPr lang="ru-RU"/>
        </a:p>
      </dgm:t>
    </dgm:pt>
    <dgm:pt modelId="{FD6E7CA6-A183-40FE-A4F9-EC60B2412FA7}">
      <dgm:prSet/>
      <dgm:spPr/>
      <dgm:t>
        <a:bodyPr/>
        <a:lstStyle/>
        <a:p>
          <a:pPr algn="l"/>
          <a:r>
            <a:rPr lang="ru-RU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Агродесант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(фермерские хозяйства);</a:t>
          </a:r>
        </a:p>
      </dgm:t>
    </dgm:pt>
    <dgm:pt modelId="{5D7F52CE-917A-4676-91D1-A2B75CC70EA0}" type="parTrans" cxnId="{7F8EEE93-9100-419F-8CDB-C78743E8D93E}">
      <dgm:prSet/>
      <dgm:spPr/>
      <dgm:t>
        <a:bodyPr/>
        <a:lstStyle/>
        <a:p>
          <a:endParaRPr lang="ru-RU"/>
        </a:p>
      </dgm:t>
    </dgm:pt>
    <dgm:pt modelId="{7542E652-96A9-44AC-B8A7-97A0B3D96DD1}" type="sibTrans" cxnId="{7F8EEE93-9100-419F-8CDB-C78743E8D93E}">
      <dgm:prSet/>
      <dgm:spPr/>
      <dgm:t>
        <a:bodyPr/>
        <a:lstStyle/>
        <a:p>
          <a:endParaRPr lang="ru-RU"/>
        </a:p>
      </dgm:t>
    </dgm:pt>
    <dgm:pt modelId="{8110113D-5477-4758-B578-227C2F29D5ED}">
      <dgm:prSet/>
      <dgm:spPr/>
      <dgm:t>
        <a:bodyPr/>
        <a:lstStyle/>
        <a:p>
          <a:pPr algn="l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Бизнес десант;</a:t>
          </a:r>
          <a:endParaRPr lang="ru-RU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4A7986-0CAC-4CCF-BB0F-907F6BB3F85A}" type="parTrans" cxnId="{F8BA2222-E636-4C18-B720-02A754896465}">
      <dgm:prSet/>
      <dgm:spPr/>
      <dgm:t>
        <a:bodyPr/>
        <a:lstStyle/>
        <a:p>
          <a:endParaRPr lang="ru-RU"/>
        </a:p>
      </dgm:t>
    </dgm:pt>
    <dgm:pt modelId="{74592EFC-A696-4D3D-B801-2529E6CF79F6}" type="sibTrans" cxnId="{F8BA2222-E636-4C18-B720-02A754896465}">
      <dgm:prSet/>
      <dgm:spPr/>
      <dgm:t>
        <a:bodyPr/>
        <a:lstStyle/>
        <a:p>
          <a:endParaRPr lang="ru-RU"/>
        </a:p>
      </dgm:t>
    </dgm:pt>
    <dgm:pt modelId="{592B6B02-A170-4519-BE09-C056DE98F51E}" type="pres">
      <dgm:prSet presAssocID="{854A2580-05AF-4D75-889F-588D8A16920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F8AEAF-2ADC-4D25-BD62-A6B310E53602}" type="pres">
      <dgm:prSet presAssocID="{AC3B0A38-67BC-4EF6-9E8E-DB2EAD6523D4}" presName="composite" presStyleCnt="0"/>
      <dgm:spPr/>
    </dgm:pt>
    <dgm:pt modelId="{C4BFC8C6-9DE3-41CE-9D7B-9E430FB79881}" type="pres">
      <dgm:prSet presAssocID="{AC3B0A38-67BC-4EF6-9E8E-DB2EAD6523D4}" presName="imgShp" presStyleLbl="fgImgPlace1" presStyleIdx="0" presStyleCnt="7" custLinFactX="-100000" custLinFactNeighborX="-131805" custLinFactNeighborY="126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A1EEE07-D11D-45F5-AE3A-671C15607C6F}" type="pres">
      <dgm:prSet presAssocID="{AC3B0A38-67BC-4EF6-9E8E-DB2EAD6523D4}" presName="txShp" presStyleLbl="node1" presStyleIdx="0" presStyleCnt="7" custScaleX="127562" custScaleY="94856" custLinFactNeighborX="257" custLinFactNeighborY="4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1510C-ADAF-41B0-B15B-29ED9D2BAEF2}" type="pres">
      <dgm:prSet presAssocID="{E2723F78-66D9-4CD9-AC05-B1F2F2777618}" presName="spacing" presStyleCnt="0"/>
      <dgm:spPr/>
    </dgm:pt>
    <dgm:pt modelId="{E15A7A21-CD7D-4299-928F-9FCD13DE0FE3}" type="pres">
      <dgm:prSet presAssocID="{CB6C607E-7C97-4CCA-8913-340A479C9876}" presName="composite" presStyleCnt="0"/>
      <dgm:spPr/>
    </dgm:pt>
    <dgm:pt modelId="{EB0E72E2-2508-416B-A166-CD09D9DF9D26}" type="pres">
      <dgm:prSet presAssocID="{CB6C607E-7C97-4CCA-8913-340A479C9876}" presName="imgShp" presStyleLbl="fgImgPlace1" presStyleIdx="1" presStyleCnt="7" custLinFactX="-100000" custLinFactNeighborX="-152878" custLinFactNeighborY="-1069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7A52BB2-0719-4F39-B675-1C9485973ED4}" type="pres">
      <dgm:prSet presAssocID="{CB6C607E-7C97-4CCA-8913-340A479C9876}" presName="txShp" presStyleLbl="node1" presStyleIdx="1" presStyleCnt="7" custScaleX="127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30E4F-36BC-4CB5-9997-EDE0112B754C}" type="pres">
      <dgm:prSet presAssocID="{7479D71B-A813-44C1-96DE-96607BD615AF}" presName="spacing" presStyleCnt="0"/>
      <dgm:spPr/>
    </dgm:pt>
    <dgm:pt modelId="{67CF431D-8B1B-47BF-9F36-63441A9FF857}" type="pres">
      <dgm:prSet presAssocID="{4696B6D4-DFCE-40C8-B1B9-965730146F3F}" presName="composite" presStyleCnt="0"/>
      <dgm:spPr/>
    </dgm:pt>
    <dgm:pt modelId="{4E013C04-186A-45BE-B4CF-753483DC7369}" type="pres">
      <dgm:prSet presAssocID="{4696B6D4-DFCE-40C8-B1B9-965730146F3F}" presName="imgShp" presStyleLbl="fgImgPlace1" presStyleIdx="2" presStyleCnt="7" custLinFactX="-100000" custLinFactNeighborX="-150068" custLinFactNeighborY="-84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6200BB17-9674-41B2-B1C3-F481500F27D0}" type="pres">
      <dgm:prSet presAssocID="{4696B6D4-DFCE-40C8-B1B9-965730146F3F}" presName="txShp" presStyleLbl="node1" presStyleIdx="2" presStyleCnt="7" custScaleX="128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51B2F-6472-4FEF-80D2-2285116BF819}" type="pres">
      <dgm:prSet presAssocID="{7D818048-E2FD-40D5-BA0A-A87DEE0B88B6}" presName="spacing" presStyleCnt="0"/>
      <dgm:spPr/>
    </dgm:pt>
    <dgm:pt modelId="{980CFC96-332B-4B28-9056-559107F83A86}" type="pres">
      <dgm:prSet presAssocID="{FD6E7CA6-A183-40FE-A4F9-EC60B2412FA7}" presName="composite" presStyleCnt="0"/>
      <dgm:spPr/>
    </dgm:pt>
    <dgm:pt modelId="{F210608C-6C4D-4512-923B-30AE54296408}" type="pres">
      <dgm:prSet presAssocID="{FD6E7CA6-A183-40FE-A4F9-EC60B2412FA7}" presName="imgShp" presStyleLbl="fgImgPlace1" presStyleIdx="3" presStyleCnt="7" custLinFactX="-100000" custLinFactNeighborX="-168332" custLinFactNeighborY="-1404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C8115EC-C435-42E8-93B6-EA35C2551265}" type="pres">
      <dgm:prSet presAssocID="{FD6E7CA6-A183-40FE-A4F9-EC60B2412FA7}" presName="txShp" presStyleLbl="node1" presStyleIdx="3" presStyleCnt="7" custScaleX="129032" custLinFactNeighborX="1579" custLinFactNeighborY="70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CC19A7-A56F-4420-B821-9A31A1203422}" type="pres">
      <dgm:prSet presAssocID="{7542E652-96A9-44AC-B8A7-97A0B3D96DD1}" presName="spacing" presStyleCnt="0"/>
      <dgm:spPr/>
    </dgm:pt>
    <dgm:pt modelId="{7509F843-E6D9-4530-AD32-9F870CBC49EE}" type="pres">
      <dgm:prSet presAssocID="{8110113D-5477-4758-B578-227C2F29D5ED}" presName="composite" presStyleCnt="0"/>
      <dgm:spPr/>
    </dgm:pt>
    <dgm:pt modelId="{B5C16E9A-EA86-4918-A998-E65D2A113021}" type="pres">
      <dgm:prSet presAssocID="{8110113D-5477-4758-B578-227C2F29D5ED}" presName="imgShp" presStyleLbl="fgImgPlace1" presStyleIdx="4" presStyleCnt="7" custLinFactX="-100000" custLinFactNeighborX="-159902" custLinFactNeighborY="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797B471D-F42D-4AE9-9E34-9DE76A8106CB}" type="pres">
      <dgm:prSet presAssocID="{8110113D-5477-4758-B578-227C2F29D5ED}" presName="txShp" presStyleLbl="node1" presStyleIdx="4" presStyleCnt="7" custScaleX="125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46C5F-FCD4-4370-8FA7-26A3FCFCCB75}" type="pres">
      <dgm:prSet presAssocID="{74592EFC-A696-4D3D-B801-2529E6CF79F6}" presName="spacing" presStyleCnt="0"/>
      <dgm:spPr/>
    </dgm:pt>
    <dgm:pt modelId="{32D01645-62C5-47DB-86FF-5B591EA5AEFD}" type="pres">
      <dgm:prSet presAssocID="{C9AE2FC5-0A48-4A95-94FF-C78396F60F6D}" presName="composite" presStyleCnt="0"/>
      <dgm:spPr/>
    </dgm:pt>
    <dgm:pt modelId="{D59A5D69-343E-4DCD-AF37-1F17E2555063}" type="pres">
      <dgm:prSet presAssocID="{C9AE2FC5-0A48-4A95-94FF-C78396F60F6D}" presName="imgShp" presStyleLbl="fgImgPlace1" presStyleIdx="5" presStyleCnt="7" custLinFactX="-100000" custLinFactNeighborX="-164117" custLinFactNeighborY="28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4E57F97D-CE76-462D-9B57-001F7A182C96}" type="pres">
      <dgm:prSet presAssocID="{C9AE2FC5-0A48-4A95-94FF-C78396F60F6D}" presName="txShp" presStyleLbl="node1" presStyleIdx="5" presStyleCnt="7" custScaleX="125146" custLinFactNeighborX="-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C53E6-E3FD-4AC2-B0C3-A3ABF5CD00F7}" type="pres">
      <dgm:prSet presAssocID="{D3B3E14C-19BD-4923-ADB5-F9074F0ACB5E}" presName="spacing" presStyleCnt="0"/>
      <dgm:spPr/>
    </dgm:pt>
    <dgm:pt modelId="{2BB968E7-B01C-4855-950F-122703C56786}" type="pres">
      <dgm:prSet presAssocID="{2B593689-BEFD-4509-98B1-259C9809B736}" presName="composite" presStyleCnt="0"/>
      <dgm:spPr/>
    </dgm:pt>
    <dgm:pt modelId="{0F3CD205-7FA2-4EC6-ABB9-FA07765DEBE0}" type="pres">
      <dgm:prSet presAssocID="{2B593689-BEFD-4509-98B1-259C9809B736}" presName="imgShp" presStyleLbl="fgImgPlace1" presStyleIdx="6" presStyleCnt="7" custLinFactX="-100000" custLinFactNeighborX="-164117" custLinFactNeighborY="-1545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BADBE30-2E8E-45CF-B9F0-DE890A015360}" type="pres">
      <dgm:prSet presAssocID="{2B593689-BEFD-4509-98B1-259C9809B736}" presName="txShp" presStyleLbl="node1" presStyleIdx="6" presStyleCnt="7" custScaleX="125102" custLinFactNeighborX="-386" custLinFactNeighborY="1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E7D343-5206-42C2-B680-321EF173D0B4}" type="presOf" srcId="{FD6E7CA6-A183-40FE-A4F9-EC60B2412FA7}" destId="{2C8115EC-C435-42E8-93B6-EA35C2551265}" srcOrd="0" destOrd="0" presId="urn:microsoft.com/office/officeart/2005/8/layout/vList3"/>
    <dgm:cxn modelId="{7DD18219-5B47-43F6-99A7-D09CB32BE808}" type="presOf" srcId="{C9AE2FC5-0A48-4A95-94FF-C78396F60F6D}" destId="{4E57F97D-CE76-462D-9B57-001F7A182C96}" srcOrd="0" destOrd="0" presId="urn:microsoft.com/office/officeart/2005/8/layout/vList3"/>
    <dgm:cxn modelId="{6B9D0C7E-D164-4040-99C9-AD7F8B7FC179}" srcId="{854A2580-05AF-4D75-889F-588D8A169209}" destId="{CB6C607E-7C97-4CCA-8913-340A479C9876}" srcOrd="1" destOrd="0" parTransId="{25FB6466-120A-485F-A691-CC7E4D50BFD3}" sibTransId="{7479D71B-A813-44C1-96DE-96607BD615AF}"/>
    <dgm:cxn modelId="{69676E1A-D6C0-406C-8964-896A13228ABE}" type="presOf" srcId="{8110113D-5477-4758-B578-227C2F29D5ED}" destId="{797B471D-F42D-4AE9-9E34-9DE76A8106CB}" srcOrd="0" destOrd="0" presId="urn:microsoft.com/office/officeart/2005/8/layout/vList3"/>
    <dgm:cxn modelId="{FA93C5A9-1739-4222-9FEC-6369E4E8E087}" type="presOf" srcId="{2B593689-BEFD-4509-98B1-259C9809B736}" destId="{0BADBE30-2E8E-45CF-B9F0-DE890A015360}" srcOrd="0" destOrd="0" presId="urn:microsoft.com/office/officeart/2005/8/layout/vList3"/>
    <dgm:cxn modelId="{C496CD2E-A95E-4FC9-8234-AFF3356F44D2}" srcId="{854A2580-05AF-4D75-889F-588D8A169209}" destId="{2B593689-BEFD-4509-98B1-259C9809B736}" srcOrd="6" destOrd="0" parTransId="{F6E24F58-51FA-4705-AC02-C10E73D43C31}" sibTransId="{63352A24-D906-44D3-B95A-F3FD7CC3C457}"/>
    <dgm:cxn modelId="{CE5C8CA4-F742-46EF-A314-9CEF938AF456}" srcId="{854A2580-05AF-4D75-889F-588D8A169209}" destId="{AC3B0A38-67BC-4EF6-9E8E-DB2EAD6523D4}" srcOrd="0" destOrd="0" parTransId="{B19F3976-8DCA-4746-A437-3A88F1E56164}" sibTransId="{E2723F78-66D9-4CD9-AC05-B1F2F2777618}"/>
    <dgm:cxn modelId="{399A7713-75EB-4B60-AFA2-5D3F58AF07BE}" type="presOf" srcId="{4696B6D4-DFCE-40C8-B1B9-965730146F3F}" destId="{6200BB17-9674-41B2-B1C3-F481500F27D0}" srcOrd="0" destOrd="0" presId="urn:microsoft.com/office/officeart/2005/8/layout/vList3"/>
    <dgm:cxn modelId="{F8BA2222-E636-4C18-B720-02A754896465}" srcId="{854A2580-05AF-4D75-889F-588D8A169209}" destId="{8110113D-5477-4758-B578-227C2F29D5ED}" srcOrd="4" destOrd="0" parTransId="{F44A7986-0CAC-4CCF-BB0F-907F6BB3F85A}" sibTransId="{74592EFC-A696-4D3D-B801-2529E6CF79F6}"/>
    <dgm:cxn modelId="{FF8476E1-6A84-4543-AAA3-EC2F3184E338}" srcId="{854A2580-05AF-4D75-889F-588D8A169209}" destId="{C9AE2FC5-0A48-4A95-94FF-C78396F60F6D}" srcOrd="5" destOrd="0" parTransId="{4573F74E-87FF-4BF6-8F6C-46CCF7FA607C}" sibTransId="{D3B3E14C-19BD-4923-ADB5-F9074F0ACB5E}"/>
    <dgm:cxn modelId="{1D64CB7A-E1A4-4E2A-BB71-1058283C1C89}" srcId="{854A2580-05AF-4D75-889F-588D8A169209}" destId="{4696B6D4-DFCE-40C8-B1B9-965730146F3F}" srcOrd="2" destOrd="0" parTransId="{BE57AF74-13DB-4FFB-967E-0C24A5CB6C68}" sibTransId="{7D818048-E2FD-40D5-BA0A-A87DEE0B88B6}"/>
    <dgm:cxn modelId="{867DC452-F8A3-4421-815D-6D42333525DE}" type="presOf" srcId="{CB6C607E-7C97-4CCA-8913-340A479C9876}" destId="{A7A52BB2-0719-4F39-B675-1C9485973ED4}" srcOrd="0" destOrd="0" presId="urn:microsoft.com/office/officeart/2005/8/layout/vList3"/>
    <dgm:cxn modelId="{487A897F-12DA-47B7-92AF-1D89A2E093E0}" type="presOf" srcId="{854A2580-05AF-4D75-889F-588D8A169209}" destId="{592B6B02-A170-4519-BE09-C056DE98F51E}" srcOrd="0" destOrd="0" presId="urn:microsoft.com/office/officeart/2005/8/layout/vList3"/>
    <dgm:cxn modelId="{BFEB683E-742E-4669-9116-F2C57CDD89D3}" type="presOf" srcId="{AC3B0A38-67BC-4EF6-9E8E-DB2EAD6523D4}" destId="{8A1EEE07-D11D-45F5-AE3A-671C15607C6F}" srcOrd="0" destOrd="0" presId="urn:microsoft.com/office/officeart/2005/8/layout/vList3"/>
    <dgm:cxn modelId="{7F8EEE93-9100-419F-8CDB-C78743E8D93E}" srcId="{854A2580-05AF-4D75-889F-588D8A169209}" destId="{FD6E7CA6-A183-40FE-A4F9-EC60B2412FA7}" srcOrd="3" destOrd="0" parTransId="{5D7F52CE-917A-4676-91D1-A2B75CC70EA0}" sibTransId="{7542E652-96A9-44AC-B8A7-97A0B3D96DD1}"/>
    <dgm:cxn modelId="{CA401F69-A1B6-46F2-BEA6-B4752B4A7167}" type="presParOf" srcId="{592B6B02-A170-4519-BE09-C056DE98F51E}" destId="{E3F8AEAF-2ADC-4D25-BD62-A6B310E53602}" srcOrd="0" destOrd="0" presId="urn:microsoft.com/office/officeart/2005/8/layout/vList3"/>
    <dgm:cxn modelId="{D631528B-14E1-40F7-B191-8386001AC5B4}" type="presParOf" srcId="{E3F8AEAF-2ADC-4D25-BD62-A6B310E53602}" destId="{C4BFC8C6-9DE3-41CE-9D7B-9E430FB79881}" srcOrd="0" destOrd="0" presId="urn:microsoft.com/office/officeart/2005/8/layout/vList3"/>
    <dgm:cxn modelId="{839BC525-420C-480E-ACFE-99D9199A8DC8}" type="presParOf" srcId="{E3F8AEAF-2ADC-4D25-BD62-A6B310E53602}" destId="{8A1EEE07-D11D-45F5-AE3A-671C15607C6F}" srcOrd="1" destOrd="0" presId="urn:microsoft.com/office/officeart/2005/8/layout/vList3"/>
    <dgm:cxn modelId="{6C8D2577-6865-4A9D-A9E8-DF28A78837DD}" type="presParOf" srcId="{592B6B02-A170-4519-BE09-C056DE98F51E}" destId="{BA11510C-ADAF-41B0-B15B-29ED9D2BAEF2}" srcOrd="1" destOrd="0" presId="urn:microsoft.com/office/officeart/2005/8/layout/vList3"/>
    <dgm:cxn modelId="{0767155F-604B-434C-88E7-B17856FDD5BE}" type="presParOf" srcId="{592B6B02-A170-4519-BE09-C056DE98F51E}" destId="{E15A7A21-CD7D-4299-928F-9FCD13DE0FE3}" srcOrd="2" destOrd="0" presId="urn:microsoft.com/office/officeart/2005/8/layout/vList3"/>
    <dgm:cxn modelId="{D3A38B72-8C71-426B-B53D-4120034ABB10}" type="presParOf" srcId="{E15A7A21-CD7D-4299-928F-9FCD13DE0FE3}" destId="{EB0E72E2-2508-416B-A166-CD09D9DF9D26}" srcOrd="0" destOrd="0" presId="urn:microsoft.com/office/officeart/2005/8/layout/vList3"/>
    <dgm:cxn modelId="{C0CD6B8E-9B4C-4648-8F13-088ACE964A66}" type="presParOf" srcId="{E15A7A21-CD7D-4299-928F-9FCD13DE0FE3}" destId="{A7A52BB2-0719-4F39-B675-1C9485973ED4}" srcOrd="1" destOrd="0" presId="urn:microsoft.com/office/officeart/2005/8/layout/vList3"/>
    <dgm:cxn modelId="{76BFFBEE-BF3C-4251-AF5B-9D7AEC23A5EA}" type="presParOf" srcId="{592B6B02-A170-4519-BE09-C056DE98F51E}" destId="{6B630E4F-36BC-4CB5-9997-EDE0112B754C}" srcOrd="3" destOrd="0" presId="urn:microsoft.com/office/officeart/2005/8/layout/vList3"/>
    <dgm:cxn modelId="{DABA066B-9404-45FC-8C37-7F8DD5B0F5B2}" type="presParOf" srcId="{592B6B02-A170-4519-BE09-C056DE98F51E}" destId="{67CF431D-8B1B-47BF-9F36-63441A9FF857}" srcOrd="4" destOrd="0" presId="urn:microsoft.com/office/officeart/2005/8/layout/vList3"/>
    <dgm:cxn modelId="{52E883B5-E649-473E-B440-C7FEA49B646C}" type="presParOf" srcId="{67CF431D-8B1B-47BF-9F36-63441A9FF857}" destId="{4E013C04-186A-45BE-B4CF-753483DC7369}" srcOrd="0" destOrd="0" presId="urn:microsoft.com/office/officeart/2005/8/layout/vList3"/>
    <dgm:cxn modelId="{9FB5B680-F915-4F79-81FC-0ACA7BD5242D}" type="presParOf" srcId="{67CF431D-8B1B-47BF-9F36-63441A9FF857}" destId="{6200BB17-9674-41B2-B1C3-F481500F27D0}" srcOrd="1" destOrd="0" presId="urn:microsoft.com/office/officeart/2005/8/layout/vList3"/>
    <dgm:cxn modelId="{2EB0CD58-0D5F-458E-963A-3D4109DD6E2D}" type="presParOf" srcId="{592B6B02-A170-4519-BE09-C056DE98F51E}" destId="{A5D51B2F-6472-4FEF-80D2-2285116BF819}" srcOrd="5" destOrd="0" presId="urn:microsoft.com/office/officeart/2005/8/layout/vList3"/>
    <dgm:cxn modelId="{E08260F2-F322-4338-B8D0-49675A1401F7}" type="presParOf" srcId="{592B6B02-A170-4519-BE09-C056DE98F51E}" destId="{980CFC96-332B-4B28-9056-559107F83A86}" srcOrd="6" destOrd="0" presId="urn:microsoft.com/office/officeart/2005/8/layout/vList3"/>
    <dgm:cxn modelId="{2015DB7B-3A99-461C-BD30-D30270BD5FF4}" type="presParOf" srcId="{980CFC96-332B-4B28-9056-559107F83A86}" destId="{F210608C-6C4D-4512-923B-30AE54296408}" srcOrd="0" destOrd="0" presId="urn:microsoft.com/office/officeart/2005/8/layout/vList3"/>
    <dgm:cxn modelId="{10D0649B-86D9-4F7C-91A6-052B413168BE}" type="presParOf" srcId="{980CFC96-332B-4B28-9056-559107F83A86}" destId="{2C8115EC-C435-42E8-93B6-EA35C2551265}" srcOrd="1" destOrd="0" presId="urn:microsoft.com/office/officeart/2005/8/layout/vList3"/>
    <dgm:cxn modelId="{90841F18-1F33-405B-9F6A-219C5C76472B}" type="presParOf" srcId="{592B6B02-A170-4519-BE09-C056DE98F51E}" destId="{36CC19A7-A56F-4420-B821-9A31A1203422}" srcOrd="7" destOrd="0" presId="urn:microsoft.com/office/officeart/2005/8/layout/vList3"/>
    <dgm:cxn modelId="{FB002356-C8F1-4091-A353-A264FFCE47D3}" type="presParOf" srcId="{592B6B02-A170-4519-BE09-C056DE98F51E}" destId="{7509F843-E6D9-4530-AD32-9F870CBC49EE}" srcOrd="8" destOrd="0" presId="urn:microsoft.com/office/officeart/2005/8/layout/vList3"/>
    <dgm:cxn modelId="{A95D4536-3612-4BCD-8ADC-874DAA54CFBD}" type="presParOf" srcId="{7509F843-E6D9-4530-AD32-9F870CBC49EE}" destId="{B5C16E9A-EA86-4918-A998-E65D2A113021}" srcOrd="0" destOrd="0" presId="urn:microsoft.com/office/officeart/2005/8/layout/vList3"/>
    <dgm:cxn modelId="{65A5EE35-8A00-4E29-99B3-A4806F1751FD}" type="presParOf" srcId="{7509F843-E6D9-4530-AD32-9F870CBC49EE}" destId="{797B471D-F42D-4AE9-9E34-9DE76A8106CB}" srcOrd="1" destOrd="0" presId="urn:microsoft.com/office/officeart/2005/8/layout/vList3"/>
    <dgm:cxn modelId="{7DAA506C-CDD2-4B43-86B2-9398A97FFB33}" type="presParOf" srcId="{592B6B02-A170-4519-BE09-C056DE98F51E}" destId="{B0F46C5F-FCD4-4370-8FA7-26A3FCFCCB75}" srcOrd="9" destOrd="0" presId="urn:microsoft.com/office/officeart/2005/8/layout/vList3"/>
    <dgm:cxn modelId="{555D8BDD-9A05-4677-B0E1-F513268AEE4C}" type="presParOf" srcId="{592B6B02-A170-4519-BE09-C056DE98F51E}" destId="{32D01645-62C5-47DB-86FF-5B591EA5AEFD}" srcOrd="10" destOrd="0" presId="urn:microsoft.com/office/officeart/2005/8/layout/vList3"/>
    <dgm:cxn modelId="{51FBFE5C-5CFF-4E35-A63C-CC520FE5C944}" type="presParOf" srcId="{32D01645-62C5-47DB-86FF-5B591EA5AEFD}" destId="{D59A5D69-343E-4DCD-AF37-1F17E2555063}" srcOrd="0" destOrd="0" presId="urn:microsoft.com/office/officeart/2005/8/layout/vList3"/>
    <dgm:cxn modelId="{1FC4F3E1-B78C-4FEC-BA3F-52F97AD70C2B}" type="presParOf" srcId="{32D01645-62C5-47DB-86FF-5B591EA5AEFD}" destId="{4E57F97D-CE76-462D-9B57-001F7A182C96}" srcOrd="1" destOrd="0" presId="urn:microsoft.com/office/officeart/2005/8/layout/vList3"/>
    <dgm:cxn modelId="{87167A2B-63E8-441E-B7E9-15991DD82F8C}" type="presParOf" srcId="{592B6B02-A170-4519-BE09-C056DE98F51E}" destId="{74AC53E6-E3FD-4AC2-B0C3-A3ABF5CD00F7}" srcOrd="11" destOrd="0" presId="urn:microsoft.com/office/officeart/2005/8/layout/vList3"/>
    <dgm:cxn modelId="{18187450-60B3-434A-89BB-247FF510252F}" type="presParOf" srcId="{592B6B02-A170-4519-BE09-C056DE98F51E}" destId="{2BB968E7-B01C-4855-950F-122703C56786}" srcOrd="12" destOrd="0" presId="urn:microsoft.com/office/officeart/2005/8/layout/vList3"/>
    <dgm:cxn modelId="{CB5D9755-A6AA-4E0B-B648-6090DDB695F0}" type="presParOf" srcId="{2BB968E7-B01C-4855-950F-122703C56786}" destId="{0F3CD205-7FA2-4EC6-ABB9-FA07765DEBE0}" srcOrd="0" destOrd="0" presId="urn:microsoft.com/office/officeart/2005/8/layout/vList3"/>
    <dgm:cxn modelId="{748678CC-C288-4BC8-BB14-EA005E7F2A57}" type="presParOf" srcId="{2BB968E7-B01C-4855-950F-122703C56786}" destId="{0BADBE30-2E8E-45CF-B9F0-DE890A01536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EEE07-D11D-45F5-AE3A-671C15607C6F}">
      <dsp:nvSpPr>
        <dsp:cNvPr id="0" name=""/>
        <dsp:cNvSpPr/>
      </dsp:nvSpPr>
      <dsp:spPr>
        <a:xfrm rot="10800000">
          <a:off x="881305" y="44259"/>
          <a:ext cx="9638324" cy="591467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Семинары (онлайн, практические выездные);</a:t>
          </a:r>
        </a:p>
      </dsp:txBody>
      <dsp:txXfrm rot="10800000">
        <a:off x="1029172" y="44259"/>
        <a:ext cx="9490457" cy="591467"/>
      </dsp:txXfrm>
    </dsp:sp>
    <dsp:sp modelId="{C4BFC8C6-9DE3-41CE-9D7B-9E430FB79881}">
      <dsp:nvSpPr>
        <dsp:cNvPr id="0" name=""/>
        <dsp:cNvSpPr/>
      </dsp:nvSpPr>
      <dsp:spPr>
        <a:xfrm>
          <a:off x="145978" y="80786"/>
          <a:ext cx="623542" cy="62354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A52BB2-0719-4F39-B675-1C9485973ED4}">
      <dsp:nvSpPr>
        <dsp:cNvPr id="0" name=""/>
        <dsp:cNvSpPr/>
      </dsp:nvSpPr>
      <dsp:spPr>
        <a:xfrm rot="10800000">
          <a:off x="853538" y="811620"/>
          <a:ext cx="9655022" cy="623542"/>
        </a:xfrm>
        <a:prstGeom prst="homePlate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Клуб-фермеров (пчеловодство, рыбоводство);</a:t>
          </a:r>
        </a:p>
      </dsp:txBody>
      <dsp:txXfrm rot="10800000">
        <a:off x="1009423" y="811620"/>
        <a:ext cx="9499137" cy="623542"/>
      </dsp:txXfrm>
    </dsp:sp>
    <dsp:sp modelId="{EB0E72E2-2508-416B-A166-CD09D9DF9D26}">
      <dsp:nvSpPr>
        <dsp:cNvPr id="0" name=""/>
        <dsp:cNvSpPr/>
      </dsp:nvSpPr>
      <dsp:spPr>
        <a:xfrm>
          <a:off x="14579" y="744957"/>
          <a:ext cx="623542" cy="62354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0BB17-9674-41B2-B1C3-F481500F27D0}">
      <dsp:nvSpPr>
        <dsp:cNvPr id="0" name=""/>
        <dsp:cNvSpPr/>
      </dsp:nvSpPr>
      <dsp:spPr>
        <a:xfrm rot="10800000">
          <a:off x="807636" y="1621294"/>
          <a:ext cx="9746825" cy="623542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Круглые столы (для фермеров и специалистов муниципалитетов);</a:t>
          </a:r>
          <a:endParaRPr lang="ru-RU" sz="2200" b="1" kern="1200" dirty="0">
            <a:solidFill>
              <a:schemeClr val="tx1"/>
            </a:solidFill>
          </a:endParaRPr>
        </a:p>
      </dsp:txBody>
      <dsp:txXfrm rot="10800000">
        <a:off x="963521" y="1621294"/>
        <a:ext cx="9590940" cy="623542"/>
      </dsp:txXfrm>
    </dsp:sp>
    <dsp:sp modelId="{4E013C04-186A-45BE-B4CF-753483DC7369}">
      <dsp:nvSpPr>
        <dsp:cNvPr id="0" name=""/>
        <dsp:cNvSpPr/>
      </dsp:nvSpPr>
      <dsp:spPr>
        <a:xfrm>
          <a:off x="32100" y="1568736"/>
          <a:ext cx="623542" cy="62354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115EC-C435-42E8-93B6-EA35C2551265}">
      <dsp:nvSpPr>
        <dsp:cNvPr id="0" name=""/>
        <dsp:cNvSpPr/>
      </dsp:nvSpPr>
      <dsp:spPr>
        <a:xfrm rot="10800000">
          <a:off x="925658" y="2474772"/>
          <a:ext cx="9749394" cy="623542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Агродесант</a:t>
          </a: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(фермерские хозяйства);</a:t>
          </a:r>
        </a:p>
      </dsp:txBody>
      <dsp:txXfrm rot="10800000">
        <a:off x="1081543" y="2474772"/>
        <a:ext cx="9593509" cy="623542"/>
      </dsp:txXfrm>
    </dsp:sp>
    <dsp:sp modelId="{F210608C-6C4D-4512-923B-30AE54296408}">
      <dsp:nvSpPr>
        <dsp:cNvPr id="0" name=""/>
        <dsp:cNvSpPr/>
      </dsp:nvSpPr>
      <dsp:spPr>
        <a:xfrm>
          <a:off x="0" y="2343367"/>
          <a:ext cx="623542" cy="623542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7B471D-F42D-4AE9-9E34-9DE76A8106CB}">
      <dsp:nvSpPr>
        <dsp:cNvPr id="0" name=""/>
        <dsp:cNvSpPr/>
      </dsp:nvSpPr>
      <dsp:spPr>
        <a:xfrm rot="10800000">
          <a:off x="925658" y="3240643"/>
          <a:ext cx="9510782" cy="623542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Бизнес десант;</a:t>
          </a: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81543" y="3240643"/>
        <a:ext cx="9354897" cy="623542"/>
      </dsp:txXfrm>
    </dsp:sp>
    <dsp:sp modelId="{B5C16E9A-EA86-4918-A998-E65D2A113021}">
      <dsp:nvSpPr>
        <dsp:cNvPr id="0" name=""/>
        <dsp:cNvSpPr/>
      </dsp:nvSpPr>
      <dsp:spPr>
        <a:xfrm>
          <a:off x="0" y="3240643"/>
          <a:ext cx="623542" cy="623542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7F97D-CE76-462D-9B57-001F7A182C96}">
      <dsp:nvSpPr>
        <dsp:cNvPr id="0" name=""/>
        <dsp:cNvSpPr/>
      </dsp:nvSpPr>
      <dsp:spPr>
        <a:xfrm rot="10800000">
          <a:off x="925658" y="4050317"/>
          <a:ext cx="9455776" cy="623542"/>
        </a:xfrm>
        <a:prstGeom prst="homePlate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АгроКадры29 (в соответствии с планом – графиком);</a:t>
          </a: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81543" y="4050317"/>
        <a:ext cx="9299891" cy="623542"/>
      </dsp:txXfrm>
    </dsp:sp>
    <dsp:sp modelId="{D59A5D69-343E-4DCD-AF37-1F17E2555063}">
      <dsp:nvSpPr>
        <dsp:cNvPr id="0" name=""/>
        <dsp:cNvSpPr/>
      </dsp:nvSpPr>
      <dsp:spPr>
        <a:xfrm>
          <a:off x="0" y="4067839"/>
          <a:ext cx="623542" cy="623542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DBE30-2E8E-45CF-B9F0-DE890A015360}">
      <dsp:nvSpPr>
        <dsp:cNvPr id="0" name=""/>
        <dsp:cNvSpPr/>
      </dsp:nvSpPr>
      <dsp:spPr>
        <a:xfrm rot="10800000">
          <a:off x="925658" y="4860958"/>
          <a:ext cx="9452451" cy="623542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965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Школа фермеров от РСХБ.</a:t>
          </a:r>
          <a:endParaRPr lang="ru-RU" sz="2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081543" y="4860958"/>
        <a:ext cx="9296566" cy="623542"/>
      </dsp:txXfrm>
    </dsp:sp>
    <dsp:sp modelId="{0F3CD205-7FA2-4EC6-ABB9-FA07765DEBE0}">
      <dsp:nvSpPr>
        <dsp:cNvPr id="0" name=""/>
        <dsp:cNvSpPr/>
      </dsp:nvSpPr>
      <dsp:spPr>
        <a:xfrm>
          <a:off x="0" y="4763629"/>
          <a:ext cx="623542" cy="623542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0.42282</cdr:x>
      <cdr:y>0.43873</cdr:y>
    </cdr:from>
    <cdr:to>
      <cdr:x>0.58641</cdr:x>
      <cdr:y>0.6208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6027" y="1602440"/>
          <a:ext cx="961901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90</a:t>
          </a:r>
          <a:endParaRPr lang="ru-RU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A64AE-F1F4-46F6-B76A-6193ACA86B9C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F3CB1-FD04-4DDC-89AC-D3B4378282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3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F3CB1-FD04-4DDC-89AC-D3B4378282B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69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1A8A8-D781-43A6-AA53-8487E5426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6FC3F5-090A-49AB-BAC5-EF8D00FEC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28BECF-FADD-4B11-B459-F3AA7F8E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40B59-617F-4080-8C8F-70AD9A435BA6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4CCA65-6742-4C1B-A9C0-A7A63C92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A6A4EF-FCB6-4AA4-9304-2129EB8DF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84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4D0C6-CCC9-4771-9B85-2B30D890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6ADE7D0-2EFC-4859-9D37-C307489D9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85D1C7-9D55-4397-B98E-EC99CA70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A0B5-4849-47A1-988B-DAED82F7D41E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A2D809-9295-439A-8953-BA3F8035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8EA7CA-4CC2-4B23-92D6-224C94508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21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B2C7166-89C4-4C4C-93C7-EB0C84B50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841B173-7F73-41F1-8C0D-46D21B543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721346-3A94-47C8-A5F2-9530C05B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E8050-EC14-4E57-8994-91645D2925D5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BD2984-585E-4FCC-952D-C1BCCCC0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099066-A0C1-47D8-B27E-8979D75B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601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184469-7C4F-4B82-B98F-EBD72959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06955A-FE6F-45AC-BDA3-A40D9C697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529008-8D97-4FA1-8F72-6225435F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1337-E266-4211-8E12-B9736AFAF4B3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6D88EE9-C1B2-4263-830B-6701C5BC9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97A786-CD78-47A1-A612-9694903B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5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5D1C7B-AF39-43BE-85A5-D2FE55EB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1F12EED-4C55-4F93-9B6E-FF04E37BF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3626FC-3ED8-48A5-8B8A-6E2E72CE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7B850-BDE1-4529-8409-37EDF2181DB3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C68C139-78D2-45AF-92A2-3FB7D86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8D29A1D-7874-4128-AAEB-C0430A4D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10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B28493-5353-440D-BAE5-72334DA6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E55BCC-3CD9-4168-A3CE-DEF394547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7FB912E-2C0F-4D35-B10D-C276D398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F3EA16-4859-4712-8AA6-2E724F10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0FF1E-8579-4E8F-9B68-ED0B5DBFBB1A}" type="datetime1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AF99EC-CC08-4960-AB86-E45EA2C6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05E1D5-2643-417D-831B-D27214F87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6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D4E90D-33B8-4DCC-B128-1C9493475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364680-2639-4099-A175-8C2DC4D2D4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51B56DE-0C8D-416D-A5CE-5F632B7FF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84E6FEC-FE95-44A6-9D8E-E0717EE37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2AB3ABF-0E4E-4494-991A-FF8FD31DF9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6568543-36A7-4775-85F4-5B8D43704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A5184-6A5F-42C5-A163-F9710118750D}" type="datetime1">
              <a:rPr lang="ru-RU" smtClean="0"/>
              <a:t>15.03.2024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45C541-ADAC-45F2-AEE8-B96F4B95C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8B1534E-4E9B-43D3-848C-012830CC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888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BCCF2-B02C-4CC3-9478-6E3EF2C88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4D255CB-398F-4B4E-8804-D4780D5A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5501-E485-4970-BBC6-F14643C4C493}" type="datetime1">
              <a:rPr lang="ru-RU" smtClean="0"/>
              <a:t>15.03.2024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4767E04-E51D-41F9-BB43-0029B365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E9A9045-6B6B-40EC-A132-7EB379612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73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0091E80-AE20-4372-B6F9-22D73E73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D1579-089D-4D8A-A884-5BB45059093D}" type="datetime1">
              <a:rPr lang="ru-RU" smtClean="0"/>
              <a:t>15.03.2024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26A6C55-E83D-46D8-BF8A-24983E2ED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165A570-62DF-438B-A343-1DF4BB763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99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5E0307-9FFF-4BC2-9D22-55B7ABB3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147372-EA35-4855-8037-B3AB074CA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556E23-5F36-48FD-957B-6B3A8418F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B95D5D0-B286-49AD-8449-6A5916FD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F1F44-85A8-4CA2-878C-1D6D6ABEAEA4}" type="datetime1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85D303-B4E1-445C-89CD-690CFCB2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78FD3B6-B95C-4040-9FEA-96C345CC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05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25FC6E-0080-4303-9100-5982EDEC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7F3D86D-2279-4551-BDFC-649E10C8D6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CAEB0F7-3A3B-4059-8CA0-2A1D43974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AE1206F-D5FE-40E4-B18A-613D2D0F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99E7-7CEA-464B-B58B-030438331E06}" type="datetime1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412E0C4-77E4-441F-AA6B-2BC0E5D2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B1087F-7BF2-4A07-B86B-27716B2C9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2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F8AC63-453A-47FC-85F6-25624007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827E02-B7B1-4CA9-9ADC-BD657158B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4C88F3-B374-4EF6-AB8A-2BBF80684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AF30F-8041-4356-ADA3-F82AB8B3972A}" type="datetime1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23B18E-1E87-4A17-8105-867DC1A24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EF2130-4D84-4309-AB96-D9C9F5C58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247CB-A370-4223-B2F5-80EA0A085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38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5.wdp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6BEE87B-044A-4721-8E63-090A96846A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3552" y="1155957"/>
            <a:ext cx="8897023" cy="2240786"/>
          </a:xfrm>
        </p:spPr>
        <p:txBody>
          <a:bodyPr>
            <a:noAutofit/>
          </a:bodyPr>
          <a:lstStyle/>
          <a:p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</a:t>
            </a:r>
            <a:b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сельскохозяйственной кооперации</a:t>
            </a:r>
            <a:b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поддержки фермеров </a:t>
            </a:r>
            <a:b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области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29432BF-140F-41F5-9162-4FAC135C1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3256"/>
          <a:stretch/>
        </p:blipFill>
        <p:spPr bwMode="auto">
          <a:xfrm>
            <a:off x="137160" y="1792224"/>
            <a:ext cx="3029800" cy="3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1CCAABB-75F1-4EBE-A376-B7C16DBF4C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52" y="3547872"/>
            <a:ext cx="3029800" cy="272973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53A894EB-6828-4034-B444-089231520675}"/>
              </a:ext>
            </a:extLst>
          </p:cNvPr>
          <p:cNvSpPr/>
          <p:nvPr/>
        </p:nvSpPr>
        <p:spPr>
          <a:xfrm>
            <a:off x="137160" y="0"/>
            <a:ext cx="3029800" cy="1792224"/>
          </a:xfrm>
          <a:prstGeom prst="rect">
            <a:avLst/>
          </a:prstGeom>
          <a:solidFill>
            <a:srgbClr val="6CB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D7A83FD-F80E-43EC-959A-91D5BD3BD3F7}"/>
              </a:ext>
            </a:extLst>
          </p:cNvPr>
          <p:cNvSpPr/>
          <p:nvPr/>
        </p:nvSpPr>
        <p:spPr>
          <a:xfrm>
            <a:off x="137160" y="5065776"/>
            <a:ext cx="3029800" cy="1792224"/>
          </a:xfrm>
          <a:prstGeom prst="rect">
            <a:avLst/>
          </a:prstGeom>
          <a:solidFill>
            <a:srgbClr val="6CB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9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FAD855D-20EE-4895-A49D-823D33FFD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3" y="1164925"/>
            <a:ext cx="2276209" cy="160961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52816A-931B-4516-B62B-8CDB892CC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75" t="19734" r="22075" b="5324"/>
          <a:stretch/>
        </p:blipFill>
        <p:spPr>
          <a:xfrm>
            <a:off x="371847" y="2422415"/>
            <a:ext cx="2262352" cy="160961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CDEB482-3534-4030-AB46-3C28C64A5603}"/>
              </a:ext>
            </a:extLst>
          </p:cNvPr>
          <p:cNvSpPr/>
          <p:nvPr/>
        </p:nvSpPr>
        <p:spPr>
          <a:xfrm>
            <a:off x="6513332" y="1566401"/>
            <a:ext cx="5678668" cy="4084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6F354-9BD4-4146-A2A7-0E16E9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28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C9EAE8C-FD8E-4529-B7A1-7BB48AA62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50" t="19200" r="21968" b="7314"/>
          <a:stretch/>
        </p:blipFill>
        <p:spPr>
          <a:xfrm>
            <a:off x="627913" y="3709941"/>
            <a:ext cx="2273428" cy="16096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A86F3C-CE13-4608-B695-3215B8D5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5EC9A5-17C5-48BD-97B3-D32CBBD174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5954" y="1615288"/>
            <a:ext cx="2793243" cy="19799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99C606-E26D-48CE-B9F3-DA5DFBA14F18}"/>
              </a:ext>
            </a:extLst>
          </p:cNvPr>
          <p:cNvSpPr txBox="1"/>
          <p:nvPr/>
        </p:nvSpPr>
        <p:spPr>
          <a:xfrm>
            <a:off x="7099349" y="1255874"/>
            <a:ext cx="233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13CA55-B5D8-43E8-B7FF-35426E22823E}"/>
              </a:ext>
            </a:extLst>
          </p:cNvPr>
          <p:cNvSpPr txBox="1"/>
          <p:nvPr/>
        </p:nvSpPr>
        <p:spPr>
          <a:xfrm>
            <a:off x="6970037" y="5593910"/>
            <a:ext cx="2671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«Семейная ферма»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3D9D80-1BCA-4C99-AA50-523A7FF7885A}"/>
              </a:ext>
            </a:extLst>
          </p:cNvPr>
          <p:cNvSpPr txBox="1"/>
          <p:nvPr/>
        </p:nvSpPr>
        <p:spPr>
          <a:xfrm>
            <a:off x="3421883" y="5082406"/>
            <a:ext cx="24400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быть пчеловодом!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74CBEBB-1DDF-4129-B5B8-9E66558EC9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462" y="2870359"/>
            <a:ext cx="2745932" cy="1944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6BC6941-BDB7-4DC1-9DED-253D78E007F6}"/>
              </a:ext>
            </a:extLst>
          </p:cNvPr>
          <p:cNvSpPr txBox="1"/>
          <p:nvPr/>
        </p:nvSpPr>
        <p:spPr>
          <a:xfrm>
            <a:off x="9834535" y="2551670"/>
            <a:ext cx="233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 «Агротуризм»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7E2D74-7562-4C61-9E8C-F3A8AF38549E}"/>
              </a:ext>
            </a:extLst>
          </p:cNvPr>
          <p:cNvSpPr txBox="1"/>
          <p:nvPr/>
        </p:nvSpPr>
        <p:spPr>
          <a:xfrm>
            <a:off x="2401433" y="1302864"/>
            <a:ext cx="32772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шагов, в сфере растениеводства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BED3F8-D234-40A0-A372-2213F44F9F29}"/>
              </a:ext>
            </a:extLst>
          </p:cNvPr>
          <p:cNvSpPr txBox="1"/>
          <p:nvPr/>
        </p:nvSpPr>
        <p:spPr>
          <a:xfrm>
            <a:off x="2770465" y="2561426"/>
            <a:ext cx="32772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шагов, в сфере животноводства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118BA7-A041-44AE-9F5B-4793BABD13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75" t="20133" r="22149" b="5324"/>
          <a:stretch/>
        </p:blipFill>
        <p:spPr>
          <a:xfrm>
            <a:off x="6831244" y="3660041"/>
            <a:ext cx="2758329" cy="19446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ADDC166-89D3-4BCD-9E96-B53DAFE00E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50" t="19467" r="21968" b="7315"/>
          <a:stretch/>
        </p:blipFill>
        <p:spPr>
          <a:xfrm>
            <a:off x="1037783" y="4958377"/>
            <a:ext cx="2293430" cy="16096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29913C-EFE9-4D20-9DCD-292AD5820854}"/>
              </a:ext>
            </a:extLst>
          </p:cNvPr>
          <p:cNvSpPr txBox="1"/>
          <p:nvPr/>
        </p:nvSpPr>
        <p:spPr>
          <a:xfrm>
            <a:off x="3003281" y="3821916"/>
            <a:ext cx="32772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и учет СХ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316164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29FA89-D59F-403D-ACBE-561C1624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985" y="466473"/>
            <a:ext cx="5584019" cy="795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АГРОКАДРЫ29 -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  <a:r>
              <a:rPr lang="ru-RU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сельхозобразования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DBD642A-B67A-4DAE-A4BD-F06AD59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330DD9-B6F5-48D2-92F9-9BC81DDA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1" t="19742" r="12550" b="15653"/>
          <a:stretch/>
        </p:blipFill>
        <p:spPr>
          <a:xfrm>
            <a:off x="421457" y="4402624"/>
            <a:ext cx="2818492" cy="1868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081A94-3730-4C00-982F-2F419B01B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 b="346"/>
          <a:stretch/>
        </p:blipFill>
        <p:spPr>
          <a:xfrm>
            <a:off x="3418332" y="4402623"/>
            <a:ext cx="2818492" cy="18687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7E3AB8-3D79-4987-8364-40EE7A41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r="7870"/>
          <a:stretch/>
        </p:blipFill>
        <p:spPr>
          <a:xfrm>
            <a:off x="4085403" y="390357"/>
            <a:ext cx="2151421" cy="1938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D297E74-DE10-4E82-98DD-95871B7A0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/>
          <a:stretch/>
        </p:blipFill>
        <p:spPr>
          <a:xfrm>
            <a:off x="3418332" y="2484806"/>
            <a:ext cx="2818492" cy="17367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B909051-C790-4B5A-91EC-34A1EDFF36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14190"/>
          <a:stretch/>
        </p:blipFill>
        <p:spPr>
          <a:xfrm>
            <a:off x="421457" y="337693"/>
            <a:ext cx="1778473" cy="19386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44979FF-418F-4F25-B85C-679F0EA3D0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-109" r="237" b="19368"/>
          <a:stretch/>
        </p:blipFill>
        <p:spPr>
          <a:xfrm>
            <a:off x="421457" y="2484806"/>
            <a:ext cx="2818492" cy="1736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50D35BA-7DF6-467D-8D61-774AFA643B97}"/>
              </a:ext>
            </a:extLst>
          </p:cNvPr>
          <p:cNvSpPr txBox="1"/>
          <p:nvPr/>
        </p:nvSpPr>
        <p:spPr>
          <a:xfrm>
            <a:off x="6605289" y="4048026"/>
            <a:ext cx="5376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партнеры: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агропромышленного комплекса и торговли Архангельской области;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Вологодская государственная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молочнохозяйственная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академия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им.Н.В.Верещагина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Вельский сельскохозяйственный техникум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им.Г.И.Шибанова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Архангельский государственный многопрофильный колледж.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89C3287-8820-4DBB-9D41-3A22426CFCD9}"/>
              </a:ext>
            </a:extLst>
          </p:cNvPr>
          <p:cNvSpPr txBox="1"/>
          <p:nvPr/>
        </p:nvSpPr>
        <p:spPr>
          <a:xfrm>
            <a:off x="6605290" y="2484807"/>
            <a:ext cx="5376714" cy="1384995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охват школьников, студентов и их родителей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2000 человек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547B80A-E3FD-4826-AF45-1EDB57B602CB}"/>
              </a:ext>
            </a:extLst>
          </p:cNvPr>
          <p:cNvSpPr txBox="1"/>
          <p:nvPr/>
        </p:nvSpPr>
        <p:spPr>
          <a:xfrm>
            <a:off x="6605291" y="1377539"/>
            <a:ext cx="5376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 АгроКадры29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7 районах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04" y="517191"/>
            <a:ext cx="1563151" cy="16395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334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1C2933CD-2C0D-4069-B59C-4A774FF1B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539">
            <a:off x="10913710" y="81593"/>
            <a:ext cx="635221" cy="63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5C82DD90-045A-4635-A4EA-46781E7D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3906">
            <a:off x="9951648" y="122371"/>
            <a:ext cx="857827" cy="85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8CB616EC-1903-4D6F-9C18-6F2DBC28C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0539">
            <a:off x="10854178" y="548100"/>
            <a:ext cx="1429801" cy="14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277A7EE-53F1-431D-B556-BC77D02D6D05}"/>
              </a:ext>
            </a:extLst>
          </p:cNvPr>
          <p:cNvSpPr/>
          <p:nvPr/>
        </p:nvSpPr>
        <p:spPr>
          <a:xfrm>
            <a:off x="6934200" y="19813"/>
            <a:ext cx="5257800" cy="288607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7B36C02B-30A1-40C3-ADDC-0488654A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463" flipH="1">
            <a:off x="11388476" y="3984622"/>
            <a:ext cx="909747" cy="9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1A3CF402-FEB5-4AC5-8C95-0C7DCC12D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1678" flipH="1">
            <a:off x="10483478" y="4355972"/>
            <a:ext cx="718199" cy="71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F6EA9E42-6210-4AE6-BFC5-2F3C982A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463" flipH="1">
            <a:off x="7504735" y="4926388"/>
            <a:ext cx="2255050" cy="225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75DB5A04-08B7-4998-89D7-3B7709C70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7127" flipH="1">
            <a:off x="9201723" y="4829652"/>
            <a:ext cx="596798" cy="59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DCD4017D-CD87-4399-8225-DBC33F419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463" flipH="1">
            <a:off x="9525534" y="5139553"/>
            <a:ext cx="156845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леновые листья векторная иллюстрация осень осенние листья клена | Премиум  векторы">
            <a:extLst>
              <a:ext uri="{FF2B5EF4-FFF2-40B4-BE49-F238E27FC236}">
                <a16:creationId xmlns:a16="http://schemas.microsoft.com/office/drawing/2014/main" xmlns="" id="{80ADCE8A-A7F7-43E5-ABD1-1A15EBEFB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463" flipH="1">
            <a:off x="11060021" y="5061486"/>
            <a:ext cx="1192764" cy="119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FA2D391-D9F5-4909-94C9-955128CCA916}"/>
              </a:ext>
            </a:extLst>
          </p:cNvPr>
          <p:cNvSpPr/>
          <p:nvPr/>
        </p:nvSpPr>
        <p:spPr>
          <a:xfrm>
            <a:off x="6944408" y="3971925"/>
            <a:ext cx="5257800" cy="288607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6F354-9BD4-4146-A2A7-0E16E9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28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ОСЕНЬ – ЗОЛОТАЯ МЕДАЛЬ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A86F3C-CE13-4608-B695-3215B8D5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1470E7-0F6B-4823-92C0-AAEA19DD20A0}"/>
              </a:ext>
            </a:extLst>
          </p:cNvPr>
          <p:cNvSpPr txBox="1"/>
          <p:nvPr/>
        </p:nvSpPr>
        <p:spPr>
          <a:xfrm>
            <a:off x="6229686" y="2467198"/>
            <a:ext cx="541087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Центр компетенций впервые учувствовал 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конкурсе «За эффектное информационно-консультационное обеспечение АПК», проходящего 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выставки «Золотая осень 2023», где получил </a:t>
            </a:r>
            <a:r>
              <a:rPr lang="ru-RU" sz="17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золотую медаль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диплом в номинации  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организацию сельскохозяйственного консультирования малых форм хозяйствования».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014319E-1040-46E4-BE43-97E9BA29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9E7478"/>
              </a:clrFrom>
              <a:clrTo>
                <a:srgbClr val="9E747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2578" r="83438">
                        <a14:foregroundMark x1="48203" y1="37292" x2="61719" y2="36146"/>
                        <a14:foregroundMark x1="82422" y1="52500" x2="82422" y2="58229"/>
                        <a14:backgroundMark x1="26484" y1="54271" x2="27578" y2="54271"/>
                        <a14:backgroundMark x1="82656" y1="50938" x2="82656" y2="5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1" r="11767" b="-934"/>
          <a:stretch/>
        </p:blipFill>
        <p:spPr bwMode="auto">
          <a:xfrm>
            <a:off x="41827" y="437642"/>
            <a:ext cx="6054173" cy="628383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2B70A90-8DA3-40A0-A1AB-09B7EF842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35251"/>
              </a:clrFrom>
              <a:clrTo>
                <a:srgbClr val="F3525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0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75" r="25804"/>
          <a:stretch/>
        </p:blipFill>
        <p:spPr>
          <a:xfrm>
            <a:off x="7400531" y="420376"/>
            <a:ext cx="4628509" cy="50148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D4F68-C73D-4E62-838D-3741ED5E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08" y="2702211"/>
            <a:ext cx="4117316" cy="841883"/>
          </a:xfrm>
        </p:spPr>
        <p:txBody>
          <a:bodyPr>
            <a:normAutofit fontScale="90000"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и 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A8B72B7-D25D-47C8-8D64-6FC19631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D82F82-472A-41A7-802F-485BBDB47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10" t="10439" r="225" b="4401"/>
          <a:stretch/>
        </p:blipFill>
        <p:spPr>
          <a:xfrm>
            <a:off x="4599432" y="220634"/>
            <a:ext cx="4950762" cy="2369574"/>
          </a:xfrm>
          <a:prstGeom prst="flowChartAlternateProcess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B835F554-4C4D-4D48-9A97-3144BC2F5923}"/>
              </a:ext>
            </a:extLst>
          </p:cNvPr>
          <p:cNvSpPr/>
          <p:nvPr/>
        </p:nvSpPr>
        <p:spPr>
          <a:xfrm flipH="1">
            <a:off x="4881373" y="2193751"/>
            <a:ext cx="6733033" cy="2470498"/>
          </a:xfrm>
          <a:custGeom>
            <a:avLst/>
            <a:gdLst>
              <a:gd name="connsiteX0" fmla="*/ 22876 w 6871732"/>
              <a:gd name="connsiteY0" fmla="*/ 0 h 1692954"/>
              <a:gd name="connsiteX1" fmla="*/ 22876 w 6871732"/>
              <a:gd name="connsiteY1" fmla="*/ 484632 h 1692954"/>
              <a:gd name="connsiteX2" fmla="*/ 260620 w 6871732"/>
              <a:gd name="connsiteY2" fmla="*/ 649224 h 1692954"/>
              <a:gd name="connsiteX3" fmla="*/ 1047004 w 6871732"/>
              <a:gd name="connsiteY3" fmla="*/ 676656 h 1692954"/>
              <a:gd name="connsiteX4" fmla="*/ 1741948 w 6871732"/>
              <a:gd name="connsiteY4" fmla="*/ 658368 h 1692954"/>
              <a:gd name="connsiteX5" fmla="*/ 2766076 w 6871732"/>
              <a:gd name="connsiteY5" fmla="*/ 676656 h 1692954"/>
              <a:gd name="connsiteX6" fmla="*/ 4503436 w 6871732"/>
              <a:gd name="connsiteY6" fmla="*/ 640080 h 1692954"/>
              <a:gd name="connsiteX7" fmla="*/ 5582428 w 6871732"/>
              <a:gd name="connsiteY7" fmla="*/ 658368 h 1692954"/>
              <a:gd name="connsiteX8" fmla="*/ 6332236 w 6871732"/>
              <a:gd name="connsiteY8" fmla="*/ 758952 h 1692954"/>
              <a:gd name="connsiteX9" fmla="*/ 6762004 w 6871732"/>
              <a:gd name="connsiteY9" fmla="*/ 1051560 h 1692954"/>
              <a:gd name="connsiteX10" fmla="*/ 6853444 w 6871732"/>
              <a:gd name="connsiteY10" fmla="*/ 1362456 h 1692954"/>
              <a:gd name="connsiteX11" fmla="*/ 6871732 w 6871732"/>
              <a:gd name="connsiteY11" fmla="*/ 1691640 h 1692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71732" h="1692954">
                <a:moveTo>
                  <a:pt x="22876" y="0"/>
                </a:moveTo>
                <a:cubicBezTo>
                  <a:pt x="3064" y="188214"/>
                  <a:pt x="-16748" y="376428"/>
                  <a:pt x="22876" y="484632"/>
                </a:cubicBezTo>
                <a:cubicBezTo>
                  <a:pt x="62500" y="592836"/>
                  <a:pt x="89932" y="617220"/>
                  <a:pt x="260620" y="649224"/>
                </a:cubicBezTo>
                <a:cubicBezTo>
                  <a:pt x="431308" y="681228"/>
                  <a:pt x="800116" y="675132"/>
                  <a:pt x="1047004" y="676656"/>
                </a:cubicBezTo>
                <a:cubicBezTo>
                  <a:pt x="1293892" y="678180"/>
                  <a:pt x="1455436" y="658368"/>
                  <a:pt x="1741948" y="658368"/>
                </a:cubicBezTo>
                <a:cubicBezTo>
                  <a:pt x="2028460" y="658368"/>
                  <a:pt x="2305828" y="679704"/>
                  <a:pt x="2766076" y="676656"/>
                </a:cubicBezTo>
                <a:cubicBezTo>
                  <a:pt x="3226324" y="673608"/>
                  <a:pt x="4034044" y="643128"/>
                  <a:pt x="4503436" y="640080"/>
                </a:cubicBezTo>
                <a:cubicBezTo>
                  <a:pt x="4972828" y="637032"/>
                  <a:pt x="5277628" y="638556"/>
                  <a:pt x="5582428" y="658368"/>
                </a:cubicBezTo>
                <a:cubicBezTo>
                  <a:pt x="5887228" y="678180"/>
                  <a:pt x="6135640" y="693420"/>
                  <a:pt x="6332236" y="758952"/>
                </a:cubicBezTo>
                <a:cubicBezTo>
                  <a:pt x="6528832" y="824484"/>
                  <a:pt x="6675136" y="950976"/>
                  <a:pt x="6762004" y="1051560"/>
                </a:cubicBezTo>
                <a:cubicBezTo>
                  <a:pt x="6848872" y="1152144"/>
                  <a:pt x="6835156" y="1255776"/>
                  <a:pt x="6853444" y="1362456"/>
                </a:cubicBezTo>
                <a:cubicBezTo>
                  <a:pt x="6871732" y="1469136"/>
                  <a:pt x="6870208" y="1712976"/>
                  <a:pt x="6871732" y="169164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D92F41-6B1F-41EA-A7E3-18AA96D17D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" r="97"/>
          <a:stretch/>
        </p:blipFill>
        <p:spPr>
          <a:xfrm>
            <a:off x="5972556" y="3661845"/>
            <a:ext cx="5276088" cy="2470499"/>
          </a:xfrm>
          <a:prstGeom prst="flowChartAlternateProcess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534C55-F053-4A0F-B7AC-636F44966A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0" y="5799010"/>
            <a:ext cx="798044" cy="7980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234D16E-CCAD-40AD-8F14-CAA8694847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94" y="5646825"/>
            <a:ext cx="313514" cy="3043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64B2F62-0742-4888-994A-5902861615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48" y="5646825"/>
            <a:ext cx="378846" cy="3788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31CCE09-39F1-445F-B04D-321C07C0953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66" y="5791708"/>
            <a:ext cx="798044" cy="7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E32AD8F-5DB4-4F14-858E-399CF40DA732}"/>
              </a:ext>
            </a:extLst>
          </p:cNvPr>
          <p:cNvSpPr/>
          <p:nvPr/>
        </p:nvSpPr>
        <p:spPr>
          <a:xfrm>
            <a:off x="0" y="65967"/>
            <a:ext cx="7562088" cy="8092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xmlns="" id="{6627C10F-982D-4707-9057-9AB2EF46F7D8}"/>
              </a:ext>
            </a:extLst>
          </p:cNvPr>
          <p:cNvSpPr/>
          <p:nvPr/>
        </p:nvSpPr>
        <p:spPr>
          <a:xfrm>
            <a:off x="4907967" y="1247482"/>
            <a:ext cx="3320872" cy="1494412"/>
          </a:xfrm>
          <a:prstGeom prst="wedgeEllipseCallout">
            <a:avLst>
              <a:gd name="adj1" fmla="val -43712"/>
              <a:gd name="adj2" fmla="val 55412"/>
            </a:avLst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5B73C9-E78E-451D-AFF0-C6E4B20D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87" y="131936"/>
            <a:ext cx="6385560" cy="677291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 НАС ГОВОРЯТ?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FF6211F-9CD7-426F-886F-641EA3C8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316812-5F1A-4B7B-854F-CDDEE4B86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038" y="475281"/>
            <a:ext cx="3786707" cy="57069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46699D-1050-4C13-8D72-7458BC7B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9593" r="8598" b="12124"/>
          <a:stretch/>
        </p:blipFill>
        <p:spPr>
          <a:xfrm>
            <a:off x="365731" y="3877575"/>
            <a:ext cx="2255528" cy="15982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7533DA4-CB34-4E70-92A7-E0A4AB315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61841" y="4055018"/>
            <a:ext cx="2363393" cy="315119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ACF8FEB-0B8F-4CE0-8BA9-393FDFD2C8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7"/>
          <a:stretch/>
        </p:blipFill>
        <p:spPr>
          <a:xfrm>
            <a:off x="436613" y="1114766"/>
            <a:ext cx="3537560" cy="2444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A5564F-29EC-4CA8-B4C0-4280D2ADC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73" y="3915736"/>
            <a:ext cx="3973931" cy="1066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6938BD4-CA5B-4FF7-B6CD-E903E0FC6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79" b="90000" l="18750" r="73750">
                        <a14:backgroundMark x1="16523" y1="40156" x2="19141" y2="27344"/>
                        <a14:backgroundMark x1="12539" y1="21979" x2="28320" y2="19583"/>
                        <a14:backgroundMark x1="17148" y1="58646" x2="23125" y2="36823"/>
                        <a14:backgroundMark x1="23438" y1="35729" x2="23047" y2="32552"/>
                        <a14:backgroundMark x1="13750" y1="62917" x2="17539" y2="61042"/>
                        <a14:backgroundMark x1="18320" y1="58646" x2="20938" y2="49479"/>
                        <a14:backgroundMark x1="17852" y1="60938" x2="17617" y2="58542"/>
                        <a14:backgroundMark x1="25039" y1="31979" x2="25039" y2="31979"/>
                        <a14:backgroundMark x1="52031" y1="47083" x2="53438" y2="47344"/>
                        <a14:backgroundMark x1="60938" y1="34271" x2="64727" y2="34688"/>
                        <a14:backgroundMark x1="58047" y1="33594" x2="62734" y2="39063"/>
                        <a14:backgroundMark x1="63750" y1="40938" x2="65039" y2="43490"/>
                        <a14:backgroundMark x1="63320" y1="40260" x2="69023" y2="25729"/>
                        <a14:backgroundMark x1="67227" y1="25052" x2="70039" y2="1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13"/>
          <a:stretch/>
        </p:blipFill>
        <p:spPr bwMode="auto">
          <a:xfrm>
            <a:off x="3695707" y="2481280"/>
            <a:ext cx="2046852" cy="117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999F4F-7816-4B66-9DD7-AC1DD5593E34}"/>
              </a:ext>
            </a:extLst>
          </p:cNvPr>
          <p:cNvSpPr txBox="1"/>
          <p:nvPr/>
        </p:nvSpPr>
        <p:spPr>
          <a:xfrm>
            <a:off x="4883450" y="1581428"/>
            <a:ext cx="32100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563" algn="ctr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консультацию по вопросам субсидирования посадочного материала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приобретение 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удобрений.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5C8663-14E0-4C3F-A745-969C9E6AD12C}"/>
              </a:ext>
            </a:extLst>
          </p:cNvPr>
          <p:cNvSpPr txBox="1"/>
          <p:nvPr/>
        </p:nvSpPr>
        <p:spPr>
          <a:xfrm>
            <a:off x="5920603" y="2481279"/>
            <a:ext cx="23327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КФХ «Малиновое поле»</a:t>
            </a:r>
          </a:p>
        </p:txBody>
      </p:sp>
    </p:spTree>
    <p:extLst>
      <p:ext uri="{BB962C8B-B14F-4D97-AF65-F5344CB8AC3E}">
        <p14:creationId xmlns:p14="http://schemas.microsoft.com/office/powerpoint/2010/main" val="22465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BFF6211F-9CD7-426F-886F-641EA3C88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5657" y="21019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834096552"/>
              </p:ext>
            </p:extLst>
          </p:nvPr>
        </p:nvGraphicFramePr>
        <p:xfrm>
          <a:off x="262550" y="870869"/>
          <a:ext cx="11362099" cy="5485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439501" y="316871"/>
            <a:ext cx="65275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на 2024 год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C232DF-D3DC-4ED1-9FD5-756D33825B2B}"/>
              </a:ext>
            </a:extLst>
          </p:cNvPr>
          <p:cNvSpPr/>
          <p:nvPr/>
        </p:nvSpPr>
        <p:spPr>
          <a:xfrm>
            <a:off x="132500" y="0"/>
            <a:ext cx="3029800" cy="6857999"/>
          </a:xfrm>
          <a:prstGeom prst="rect">
            <a:avLst/>
          </a:prstGeom>
          <a:solidFill>
            <a:srgbClr val="6CB7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989057C3-0F89-4BD7-8B8B-74651AC3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9E0B3E6-C4A7-4B07-BA9A-13CE177A9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3256"/>
          <a:stretch/>
        </p:blipFill>
        <p:spPr bwMode="auto">
          <a:xfrm>
            <a:off x="137160" y="1792224"/>
            <a:ext cx="3029800" cy="3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D0350A3-6658-46DC-AE23-4BE4A4E45E47}"/>
              </a:ext>
            </a:extLst>
          </p:cNvPr>
          <p:cNvSpPr/>
          <p:nvPr/>
        </p:nvSpPr>
        <p:spPr>
          <a:xfrm>
            <a:off x="141820" y="-27523"/>
            <a:ext cx="3029800" cy="6857999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CFE62A4F-A3DA-48AF-91CE-13451EAC7FA3}"/>
              </a:ext>
            </a:extLst>
          </p:cNvPr>
          <p:cNvSpPr txBox="1">
            <a:spLocks/>
          </p:cNvSpPr>
          <p:nvPr/>
        </p:nvSpPr>
        <p:spPr>
          <a:xfrm>
            <a:off x="3171620" y="3125915"/>
            <a:ext cx="8897023" cy="606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571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A5260A1-A2B3-4743-BAFA-73D1DC5D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3B49E8-B3F5-471C-A9D5-3EA145C8A26F}"/>
              </a:ext>
            </a:extLst>
          </p:cNvPr>
          <p:cNvSpPr txBox="1"/>
          <p:nvPr/>
        </p:nvSpPr>
        <p:spPr>
          <a:xfrm>
            <a:off x="5618893" y="4202631"/>
            <a:ext cx="6236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оказывает информационно-консультационные услуги субъектам МСП в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области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декабря 2019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6A35FB5-41B5-4C49-BBF3-29C5D2E5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5" t="24000" r="56575" b="7315"/>
          <a:stretch/>
        </p:blipFill>
        <p:spPr>
          <a:xfrm>
            <a:off x="568697" y="1173904"/>
            <a:ext cx="4692836" cy="45101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C4AC10A-4077-4C92-BE1A-BC93F5334C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367" y="136525"/>
            <a:ext cx="1339932" cy="12072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A5B2135-F51E-45ED-AED4-7FCD2EADF264}"/>
              </a:ext>
            </a:extLst>
          </p:cNvPr>
          <p:cNvSpPr txBox="1"/>
          <p:nvPr/>
        </p:nvSpPr>
        <p:spPr>
          <a:xfrm>
            <a:off x="5442298" y="1173904"/>
            <a:ext cx="633660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Центра компетенций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4863" indent="-90488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реализация в Архангельской области единой системы сельскохозяйственного консультирования и развитие сельскохозяйственной потребительской кооперации.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446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D89D4FD-6BB0-49EC-8B97-8C8237453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07FC909D-F20F-454A-A889-8E4F596C129E}"/>
              </a:ext>
            </a:extLst>
          </p:cNvPr>
          <p:cNvSpPr txBox="1">
            <a:spLocks/>
          </p:cNvSpPr>
          <p:nvPr/>
        </p:nvSpPr>
        <p:spPr>
          <a:xfrm>
            <a:off x="838200" y="402521"/>
            <a:ext cx="10515600" cy="6681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МСП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сельхозтоваропроизводителей осуществляющих 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переработку сельхозпродукции.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2D52BA1D-FBA3-4B3B-B65F-6DC7BD59F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1004829"/>
              </p:ext>
            </p:extLst>
          </p:nvPr>
        </p:nvGraphicFramePr>
        <p:xfrm>
          <a:off x="399845" y="1852551"/>
          <a:ext cx="7069734" cy="4773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B36B966E-6703-4A67-BFAE-43CAA4CFB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105142"/>
              </p:ext>
            </p:extLst>
          </p:nvPr>
        </p:nvGraphicFramePr>
        <p:xfrm>
          <a:off x="6911438" y="2208810"/>
          <a:ext cx="5070763" cy="4294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23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552CBE9C-98DB-4EC4-870B-8DFFAF436588}"/>
              </a:ext>
            </a:extLst>
          </p:cNvPr>
          <p:cNvSpPr/>
          <p:nvPr/>
        </p:nvSpPr>
        <p:spPr>
          <a:xfrm>
            <a:off x="1127038" y="1782571"/>
            <a:ext cx="2581310" cy="39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658B18-93AF-44F2-88EB-58D8DEB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2521"/>
            <a:ext cx="10515600" cy="668147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КОНСУЛЬТИРОВАНИЕ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способов повышения эффективности деятельности субъектов МСП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D9D550F-87F5-40FA-A82E-CA2A8EAA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10D28F-387E-4402-BBEB-78040A578000}"/>
              </a:ext>
            </a:extLst>
          </p:cNvPr>
          <p:cNvSpPr txBox="1"/>
          <p:nvPr/>
        </p:nvSpPr>
        <p:spPr>
          <a:xfrm>
            <a:off x="1048402" y="3209301"/>
            <a:ext cx="458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видео-конференц-связи;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BC5E665-D636-4668-9593-C90C11F03144}"/>
              </a:ext>
            </a:extLst>
          </p:cNvPr>
          <p:cNvSpPr txBox="1"/>
          <p:nvPr/>
        </p:nvSpPr>
        <p:spPr>
          <a:xfrm>
            <a:off x="1077079" y="2234107"/>
            <a:ext cx="258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электронной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4711BD-88B6-44B0-AF7A-EC526E3BC961}"/>
              </a:ext>
            </a:extLst>
          </p:cNvPr>
          <p:cNvSpPr txBox="1"/>
          <p:nvPr/>
        </p:nvSpPr>
        <p:spPr>
          <a:xfrm>
            <a:off x="1337708" y="172116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консультаций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3F5820-B99E-419C-ADD6-011D77326AA5}"/>
              </a:ext>
            </a:extLst>
          </p:cNvPr>
          <p:cNvSpPr txBox="1"/>
          <p:nvPr/>
        </p:nvSpPr>
        <p:spPr>
          <a:xfrm>
            <a:off x="1077079" y="2721704"/>
            <a:ext cx="245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телефону;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F605C2D-BEC8-4533-8249-B220F1639B22}"/>
              </a:ext>
            </a:extLst>
          </p:cNvPr>
          <p:cNvSpPr txBox="1"/>
          <p:nvPr/>
        </p:nvSpPr>
        <p:spPr>
          <a:xfrm>
            <a:off x="1048402" y="4688310"/>
            <a:ext cx="29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личном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обращении;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E4693F9-2B28-48CF-9200-61BFCF65AB98}"/>
              </a:ext>
            </a:extLst>
          </p:cNvPr>
          <p:cNvSpPr txBox="1"/>
          <p:nvPr/>
        </p:nvSpPr>
        <p:spPr>
          <a:xfrm>
            <a:off x="7053943" y="1294410"/>
            <a:ext cx="416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 консультаций:</a:t>
            </a: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xmlns="" id="{04974F84-3D81-4C86-A783-5B11623F0C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84964"/>
              </p:ext>
            </p:extLst>
          </p:nvPr>
        </p:nvGraphicFramePr>
        <p:xfrm>
          <a:off x="4237703" y="1782572"/>
          <a:ext cx="7728156" cy="473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xmlns="" id="{56473DF8-E44E-4302-912E-33DEEE603FA8}"/>
              </a:ext>
            </a:extLst>
          </p:cNvPr>
          <p:cNvSpPr/>
          <p:nvPr/>
        </p:nvSpPr>
        <p:spPr>
          <a:xfrm>
            <a:off x="779416" y="2224724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xmlns="" id="{19F2B765-269D-47FE-895D-065C0283BD95}"/>
              </a:ext>
            </a:extLst>
          </p:cNvPr>
          <p:cNvSpPr/>
          <p:nvPr/>
        </p:nvSpPr>
        <p:spPr>
          <a:xfrm>
            <a:off x="779416" y="2765445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xmlns="" id="{D57FD1EC-BAD8-49D0-9A4F-29677DA1A5F2}"/>
              </a:ext>
            </a:extLst>
          </p:cNvPr>
          <p:cNvSpPr/>
          <p:nvPr/>
        </p:nvSpPr>
        <p:spPr>
          <a:xfrm>
            <a:off x="776368" y="3306166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xmlns="" id="{FA7FFC04-0524-4E85-BD8C-6DE7DDD6FEB0}"/>
              </a:ext>
            </a:extLst>
          </p:cNvPr>
          <p:cNvSpPr/>
          <p:nvPr/>
        </p:nvSpPr>
        <p:spPr>
          <a:xfrm>
            <a:off x="765210" y="3997238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882069-5784-400D-BCAA-85FE3CC86F01}"/>
              </a:ext>
            </a:extLst>
          </p:cNvPr>
          <p:cNvSpPr txBox="1"/>
          <p:nvPr/>
        </p:nvSpPr>
        <p:spPr>
          <a:xfrm>
            <a:off x="1048403" y="3955556"/>
            <a:ext cx="458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на вопросы, поступившие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сайт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xmlns="" id="{78E00C07-CF1A-4311-AB66-1AC54C94F0DB}"/>
              </a:ext>
            </a:extLst>
          </p:cNvPr>
          <p:cNvSpPr/>
          <p:nvPr/>
        </p:nvSpPr>
        <p:spPr>
          <a:xfrm>
            <a:off x="765210" y="4688310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xmlns="" id="{190F8725-A58D-4D41-9046-21D9855F31E8}"/>
              </a:ext>
            </a:extLst>
          </p:cNvPr>
          <p:cNvSpPr/>
          <p:nvPr/>
        </p:nvSpPr>
        <p:spPr>
          <a:xfrm>
            <a:off x="765210" y="5230779"/>
            <a:ext cx="247650" cy="297206"/>
          </a:xfrm>
          <a:custGeom>
            <a:avLst/>
            <a:gdLst>
              <a:gd name="connsiteX0" fmla="*/ 0 w 247650"/>
              <a:gd name="connsiteY0" fmla="*/ 104775 h 297206"/>
              <a:gd name="connsiteX1" fmla="*/ 114300 w 247650"/>
              <a:gd name="connsiteY1" fmla="*/ 295275 h 297206"/>
              <a:gd name="connsiteX2" fmla="*/ 247650 w 247650"/>
              <a:gd name="connsiteY2" fmla="*/ 0 h 29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297206">
                <a:moveTo>
                  <a:pt x="0" y="104775"/>
                </a:moveTo>
                <a:cubicBezTo>
                  <a:pt x="36512" y="208756"/>
                  <a:pt x="73025" y="312738"/>
                  <a:pt x="114300" y="295275"/>
                </a:cubicBezTo>
                <a:cubicBezTo>
                  <a:pt x="155575" y="277813"/>
                  <a:pt x="230188" y="39687"/>
                  <a:pt x="247650" y="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614BF3E-F620-4A72-9ED5-199E73197CFF}"/>
              </a:ext>
            </a:extLst>
          </p:cNvPr>
          <p:cNvSpPr txBox="1"/>
          <p:nvPr/>
        </p:nvSpPr>
        <p:spPr>
          <a:xfrm>
            <a:off x="1024018" y="5158653"/>
            <a:ext cx="491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цифровую платформу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МСП.</a:t>
            </a:r>
          </a:p>
        </p:txBody>
      </p:sp>
    </p:spTree>
    <p:extLst>
      <p:ext uri="{BB962C8B-B14F-4D97-AF65-F5344CB8AC3E}">
        <p14:creationId xmlns:p14="http://schemas.microsoft.com/office/powerpoint/2010/main" val="42898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CFC627F-D165-461D-B275-77C31754B655}"/>
              </a:ext>
            </a:extLst>
          </p:cNvPr>
          <p:cNvSpPr/>
          <p:nvPr/>
        </p:nvSpPr>
        <p:spPr>
          <a:xfrm>
            <a:off x="0" y="4175760"/>
            <a:ext cx="3950208" cy="2682240"/>
          </a:xfrm>
          <a:prstGeom prst="rect">
            <a:avLst/>
          </a:prstGeom>
          <a:solidFill>
            <a:srgbClr val="FFFF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Бизнес план картинки (49 фото) » Юмор, позитив и много смешных картинок">
            <a:extLst>
              <a:ext uri="{FF2B5EF4-FFF2-40B4-BE49-F238E27FC236}">
                <a16:creationId xmlns:a16="http://schemas.microsoft.com/office/drawing/2014/main" xmlns="" id="{2544E47E-9DEA-4418-B6D1-7FD4DFC1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6897"/>
            <a:ext cx="3950207" cy="402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1A7D5C-9F39-4C22-8124-B38F6FE6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763" y="304158"/>
            <a:ext cx="4562474" cy="707824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06CE874-26E0-497C-AA38-61642AF3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CEEBF38-AF73-4DBC-BFB7-D941340A7B9E}"/>
              </a:ext>
            </a:extLst>
          </p:cNvPr>
          <p:cNvSpPr txBox="1"/>
          <p:nvPr/>
        </p:nvSpPr>
        <p:spPr>
          <a:xfrm>
            <a:off x="626931" y="1193393"/>
            <a:ext cx="1093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конкурсе на гранты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Семейная ферма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конкурсанта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сумма полученных грантов 9,6 млн руб.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47580"/>
              </p:ext>
            </p:extLst>
          </p:nvPr>
        </p:nvGraphicFramePr>
        <p:xfrm>
          <a:off x="3814762" y="2013528"/>
          <a:ext cx="7629092" cy="40241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2080"/>
                <a:gridCol w="2688162"/>
                <a:gridCol w="1081798"/>
                <a:gridCol w="1001066"/>
                <a:gridCol w="1080823"/>
                <a:gridCol w="905163"/>
              </a:tblGrid>
              <a:tr h="627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Агро-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стартап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ферма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Агро-туризм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</a:tr>
              <a:tr h="9157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помощь составлении бизнес-планов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</a:tr>
              <a:tr h="62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получили поддержку (победили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конкурсе)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</a:tr>
              <a:tr h="9157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оказана помощь составлении бизнес-планов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EFDE"/>
                    </a:solidFill>
                  </a:tcPr>
                </a:tc>
              </a:tr>
              <a:tr h="6271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получили поддержку (победили </a:t>
                      </a:r>
                      <a:b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конкурсе)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DDDB9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81338" y="25336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5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CF41631-5637-413A-9057-D2963CF86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28" y="379562"/>
            <a:ext cx="9380859" cy="4856679"/>
          </a:xfrm>
        </p:spPr>
        <p:txBody>
          <a:bodyPr>
            <a:normAutofit/>
          </a:bodyPr>
          <a:lstStyle/>
          <a:p>
            <a:pPr marL="0" indent="354013" algn="ctr">
              <a:lnSpc>
                <a:spcPct val="100000"/>
              </a:lnSpc>
              <a:buNone/>
            </a:pPr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СЕМИНАРЫ, Клуб фермеров</a:t>
            </a:r>
            <a:endParaRPr lang="ru-RU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43FAF6A-A5EE-48E6-A69B-0368942E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43C21C9A-8923-4180-BC73-F2645E265B1A}" type="slidenum">
              <a:rPr lang="ru-RU" sz="2000" smtClean="0">
                <a:latin typeface="+mj-lt"/>
              </a:rPr>
              <a:t>6</a:t>
            </a:fld>
            <a:endParaRPr lang="ru-RU" sz="2000" dirty="0">
              <a:latin typeface="+mj-lt"/>
            </a:endParaRPr>
          </a:p>
        </p:txBody>
      </p:sp>
      <p:pic>
        <p:nvPicPr>
          <p:cNvPr id="7" name="Рисунок 5">
            <a:extLst>
              <a:ext uri="{FF2B5EF4-FFF2-40B4-BE49-F238E27FC236}">
                <a16:creationId xmlns="" xmlns:a16="http://schemas.microsoft.com/office/drawing/2014/main" id="{FCABA370-5ECA-4E72-9D3F-87BF52495C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3"/>
          <a:stretch/>
        </p:blipFill>
        <p:spPr bwMode="auto">
          <a:xfrm>
            <a:off x="351679" y="3697656"/>
            <a:ext cx="3604191" cy="21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7F67EAC-F924-47F5-9F4C-7D82BE719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5" y="5815444"/>
            <a:ext cx="671662" cy="816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78" y="1249378"/>
            <a:ext cx="3604191" cy="2249873"/>
          </a:xfrm>
          <a:prstGeom prst="rect">
            <a:avLst/>
          </a:prstGeom>
        </p:spPr>
      </p:pic>
      <p:pic>
        <p:nvPicPr>
          <p:cNvPr id="1030" name="Picture 6" descr="http://xn--29-1lc1c.xn--p1ai/uploads/%D0%9E%D1%82%D0%B1%D0%BE%D1%80%202023%20%D0%B3%D0%BE%D0%B4/%D0%A1%D0%A4/th/JjDcXce7cBQ-c370x2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1" y="1225441"/>
            <a:ext cx="3604190" cy="227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800" y="3694772"/>
            <a:ext cx="3577067" cy="2120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77" y="1249378"/>
            <a:ext cx="3604190" cy="2249873"/>
          </a:xfrm>
          <a:prstGeom prst="rect">
            <a:avLst/>
          </a:prstGeom>
        </p:spPr>
      </p:pic>
      <p:pic>
        <p:nvPicPr>
          <p:cNvPr id="6" name="Picture 2" descr="C:\Share\ФОТО наше\Семинары\wt3K1iVq_i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78" y="3694772"/>
            <a:ext cx="3604191" cy="212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26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картошка в мешке, Картофельный мешок Овощной мешок с мясом ...">
            <a:extLst>
              <a:ext uri="{FF2B5EF4-FFF2-40B4-BE49-F238E27FC236}">
                <a16:creationId xmlns:a16="http://schemas.microsoft.com/office/drawing/2014/main" xmlns="" id="{A7A87FA5-65B1-47F3-8ECA-9CB8C59F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1" b="96906" l="8804" r="91522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99" y="307092"/>
            <a:ext cx="2106881" cy="170183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379536-FF66-4A4E-AA7E-715B625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91" y="307091"/>
            <a:ext cx="8854440" cy="1060069"/>
          </a:xfrm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ВЫЕЗДНЫЕ СЕМИНАРЫ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Картофелеводы объединяйтесь – мы так долго не собирались вместе!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BCBEE72-C6B7-41CD-8EEF-2854C99D2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51F2BD-9BE6-49FC-B231-C71B20449127}"/>
              </a:ext>
            </a:extLst>
          </p:cNvPr>
          <p:cNvSpPr txBox="1"/>
          <p:nvPr/>
        </p:nvSpPr>
        <p:spPr>
          <a:xfrm>
            <a:off x="3066631" y="1578042"/>
            <a:ext cx="69155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2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«Технология выращивания, хранения картофеля»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4C4771-B514-4825-9C4C-07E621F9B037}"/>
              </a:ext>
            </a:extLst>
          </p:cNvPr>
          <p:cNvSpPr txBox="1"/>
          <p:nvPr/>
        </p:nvSpPr>
        <p:spPr>
          <a:xfrm>
            <a:off x="495791" y="2141955"/>
            <a:ext cx="45577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АО 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Важское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Вельского района – южные районы области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718B5B-AA21-413E-A9C3-EA6091C48531}"/>
              </a:ext>
            </a:extLst>
          </p:cNvPr>
          <p:cNvSpPr txBox="1"/>
          <p:nvPr/>
        </p:nvSpPr>
        <p:spPr>
          <a:xfrm>
            <a:off x="5818079" y="2287387"/>
            <a:ext cx="561196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 – АО «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Хаврогорское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Холмогорский округ – северные и центральные районы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D73978-B072-434A-952C-F61D51729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061" y="2977111"/>
            <a:ext cx="3460308" cy="26959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4A78871E-A558-4E5D-A8A5-623A1B2F9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r="8149" b="14528"/>
          <a:stretch/>
        </p:blipFill>
        <p:spPr bwMode="auto">
          <a:xfrm>
            <a:off x="0" y="2977111"/>
            <a:ext cx="3240453" cy="26158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60EE2CD5-DC78-44BE-A22F-9CF827376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39" y="3605517"/>
            <a:ext cx="3381587" cy="309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F1B3DEB5-5894-4C63-AD71-F0FE78A53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 b="13333"/>
          <a:stretch/>
        </p:blipFill>
        <p:spPr bwMode="auto">
          <a:xfrm>
            <a:off x="2973856" y="2449731"/>
            <a:ext cx="2802519" cy="2446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Дуга 14">
            <a:extLst>
              <a:ext uri="{FF2B5EF4-FFF2-40B4-BE49-F238E27FC236}">
                <a16:creationId xmlns:a16="http://schemas.microsoft.com/office/drawing/2014/main" xmlns="" id="{041A0B0C-2BF1-42D8-9044-3128DD0E2321}"/>
              </a:ext>
            </a:extLst>
          </p:cNvPr>
          <p:cNvSpPr/>
          <p:nvPr/>
        </p:nvSpPr>
        <p:spPr>
          <a:xfrm>
            <a:off x="8707469" y="3325092"/>
            <a:ext cx="3198931" cy="2481212"/>
          </a:xfrm>
          <a:prstGeom prst="arc">
            <a:avLst>
              <a:gd name="adj1" fmla="val 953366"/>
              <a:gd name="adj2" fmla="val 955708"/>
            </a:avLst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46284DAE-8D0B-40D7-B5F7-7A1DFFB4CB27}"/>
              </a:ext>
            </a:extLst>
          </p:cNvPr>
          <p:cNvCxnSpPr/>
          <p:nvPr/>
        </p:nvCxnSpPr>
        <p:spPr>
          <a:xfrm>
            <a:off x="417121" y="1445016"/>
            <a:ext cx="9440111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7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CA0E8295-B0B7-403D-8425-0200CCD176E1}"/>
              </a:ext>
            </a:extLst>
          </p:cNvPr>
          <p:cNvSpPr/>
          <p:nvPr/>
        </p:nvSpPr>
        <p:spPr>
          <a:xfrm>
            <a:off x="4193410" y="4363121"/>
            <a:ext cx="3074834" cy="2306125"/>
          </a:xfrm>
          <a:prstGeom prst="rect">
            <a:avLst/>
          </a:prstGeom>
          <a:solidFill>
            <a:srgbClr val="FEEF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1C91B473-5B8E-4AA2-BBC4-397CAAFD0D5F}"/>
              </a:ext>
            </a:extLst>
          </p:cNvPr>
          <p:cNvSpPr/>
          <p:nvPr/>
        </p:nvSpPr>
        <p:spPr>
          <a:xfrm>
            <a:off x="3744913" y="1978622"/>
            <a:ext cx="3074834" cy="2306125"/>
          </a:xfrm>
          <a:prstGeom prst="rect">
            <a:avLst/>
          </a:prstGeom>
          <a:solidFill>
            <a:srgbClr val="FEEF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AECC6B-0398-4F58-8DE8-D5B36EFDD84E}"/>
              </a:ext>
            </a:extLst>
          </p:cNvPr>
          <p:cNvSpPr/>
          <p:nvPr/>
        </p:nvSpPr>
        <p:spPr>
          <a:xfrm>
            <a:off x="832449" y="4373350"/>
            <a:ext cx="3074834" cy="2306125"/>
          </a:xfrm>
          <a:prstGeom prst="rect">
            <a:avLst/>
          </a:prstGeom>
          <a:solidFill>
            <a:srgbClr val="FEEF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52598F5-742A-419A-8514-C03F12619B85}"/>
              </a:ext>
            </a:extLst>
          </p:cNvPr>
          <p:cNvSpPr/>
          <p:nvPr/>
        </p:nvSpPr>
        <p:spPr>
          <a:xfrm>
            <a:off x="251943" y="1979574"/>
            <a:ext cx="3074834" cy="2306125"/>
          </a:xfrm>
          <a:prstGeom prst="rect">
            <a:avLst/>
          </a:prstGeom>
          <a:solidFill>
            <a:srgbClr val="FEEFDE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6F354-9BD4-4146-A2A7-0E16E9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28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БИЗНЕС-ДЕСАНТ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A86F3C-CE13-4608-B695-3215B8D5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AFB5A22-9B2C-4584-987B-EEC756B21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88194" l="29297" r="80078">
                        <a14:foregroundMark x1="32969" y1="33472" x2="36563" y2="33889"/>
                        <a14:foregroundMark x1="29922" y1="32778" x2="37500" y2="23194"/>
                        <a14:foregroundMark x1="30078" y1="37778" x2="42734" y2="36528"/>
                        <a14:foregroundMark x1="62109" y1="33194" x2="66719" y2="26944"/>
                        <a14:foregroundMark x1="48828" y1="31111" x2="52969" y2="37917"/>
                        <a14:foregroundMark x1="47031" y1="34583" x2="51016" y2="26944"/>
                        <a14:foregroundMark x1="70313" y1="25694" x2="76172" y2="29306"/>
                        <a14:foregroundMark x1="66875" y1="26667" x2="70469" y2="25417"/>
                        <a14:foregroundMark x1="61172" y1="35556" x2="62500" y2="32639"/>
                        <a14:foregroundMark x1="65156" y1="40833" x2="79063" y2="40139"/>
                        <a14:foregroundMark x1="76172" y1="29306" x2="79922" y2="34306"/>
                        <a14:foregroundMark x1="44297" y1="53333" x2="51797" y2="45000"/>
                        <a14:foregroundMark x1="55313" y1="47500" x2="74063" y2="56667"/>
                        <a14:foregroundMark x1="74688" y1="56667" x2="76953" y2="57778"/>
                        <a14:foregroundMark x1="78594" y1="59722" x2="76953" y2="58333"/>
                        <a14:foregroundMark x1="64688" y1="53750" x2="62031" y2="51806"/>
                        <a14:foregroundMark x1="52188" y1="56250" x2="55391" y2="50556"/>
                        <a14:foregroundMark x1="55078" y1="54444" x2="58516" y2="52500"/>
                        <a14:foregroundMark x1="47500" y1="62917" x2="53125" y2="57778"/>
                        <a14:foregroundMark x1="43984" y1="43750" x2="51250" y2="51250"/>
                        <a14:foregroundMark x1="41563" y1="48056" x2="45547" y2="60000"/>
                        <a14:foregroundMark x1="44609" y1="48194" x2="46953" y2="45833"/>
                        <a14:foregroundMark x1="41172" y1="53889" x2="44375" y2="52778"/>
                        <a14:foregroundMark x1="51406" y1="65000" x2="45859" y2="58750"/>
                        <a14:foregroundMark x1="49609" y1="39306" x2="52422" y2="38889"/>
                        <a14:foregroundMark x1="55391" y1="88194" x2="55391" y2="88194"/>
                        <a14:foregroundMark x1="60391" y1="52639" x2="61328" y2="51528"/>
                        <a14:foregroundMark x1="65313" y1="54861" x2="66250" y2="52639"/>
                        <a14:foregroundMark x1="70547" y1="57500" x2="72344" y2="56806"/>
                        <a14:foregroundMark x1="74609" y1="59306" x2="75000" y2="58472"/>
                        <a14:foregroundMark x1="55313" y1="54861" x2="56328" y2="57361"/>
                        <a14:foregroundMark x1="54531" y1="56389" x2="5429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1991" r="18550" b="32533"/>
          <a:stretch/>
        </p:blipFill>
        <p:spPr bwMode="auto">
          <a:xfrm>
            <a:off x="6780238" y="1978705"/>
            <a:ext cx="5239512" cy="36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3FC07B8-560E-44CA-B657-910C50D5EB70}"/>
              </a:ext>
            </a:extLst>
          </p:cNvPr>
          <p:cNvSpPr/>
          <p:nvPr/>
        </p:nvSpPr>
        <p:spPr>
          <a:xfrm>
            <a:off x="6096000" y="1704331"/>
            <a:ext cx="5907024" cy="409651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2FC8A20-19FA-44EB-BACF-7B77818C4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10250" b="5741"/>
          <a:stretch/>
        </p:blipFill>
        <p:spPr bwMode="auto">
          <a:xfrm>
            <a:off x="4352398" y="4351582"/>
            <a:ext cx="2986878" cy="2207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0B8BCBA3-B45E-462B-9F2D-A7F957143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83" y="1907878"/>
            <a:ext cx="2986879" cy="2240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1D4A15E0-57D2-49B0-9BC0-55878A11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46" y="4351583"/>
            <a:ext cx="2986879" cy="22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CA3D1488-8B6C-4770-8733-6146BD435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4" y="1841911"/>
            <a:ext cx="3074834" cy="2306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1470E7-0F6B-4823-92C0-AAEA19DD20A0}"/>
              </a:ext>
            </a:extLst>
          </p:cNvPr>
          <p:cNvSpPr txBox="1"/>
          <p:nvPr/>
        </p:nvSpPr>
        <p:spPr>
          <a:xfrm>
            <a:off x="557554" y="1088695"/>
            <a:ext cx="10949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Агентством регионального развития в рамках мероприятия «Бизнес-десант» Центр компетенций проводит  личные встречи с аграриями и гражданами в муниципальных районах Архангельской области.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3FC07B8-560E-44CA-B657-910C50D5EB70}"/>
              </a:ext>
            </a:extLst>
          </p:cNvPr>
          <p:cNvSpPr/>
          <p:nvPr/>
        </p:nvSpPr>
        <p:spPr>
          <a:xfrm>
            <a:off x="6112726" y="1704248"/>
            <a:ext cx="5907024" cy="4096512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5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E5B4D78-6B55-4F00-9FEB-53AA7CDFDB2B}"/>
              </a:ext>
            </a:extLst>
          </p:cNvPr>
          <p:cNvSpPr/>
          <p:nvPr/>
        </p:nvSpPr>
        <p:spPr>
          <a:xfrm>
            <a:off x="1" y="1829832"/>
            <a:ext cx="12192000" cy="4526518"/>
          </a:xfrm>
          <a:prstGeom prst="rect">
            <a:avLst/>
          </a:prstGeom>
          <a:solidFill>
            <a:srgbClr val="FEE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0285D512-6AC0-42C4-A209-C40315822E1E}"/>
              </a:ext>
            </a:extLst>
          </p:cNvPr>
          <p:cNvSpPr/>
          <p:nvPr/>
        </p:nvSpPr>
        <p:spPr>
          <a:xfrm>
            <a:off x="9166394" y="1683823"/>
            <a:ext cx="3201517" cy="2245155"/>
          </a:xfrm>
          <a:prstGeom prst="rect">
            <a:avLst/>
          </a:prstGeom>
          <a:solidFill>
            <a:srgbClr val="FDDDB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57786879-CF43-45A9-815C-8CC8BFF23D55}"/>
              </a:ext>
            </a:extLst>
          </p:cNvPr>
          <p:cNvSpPr/>
          <p:nvPr/>
        </p:nvSpPr>
        <p:spPr>
          <a:xfrm>
            <a:off x="59699" y="3928978"/>
            <a:ext cx="3201517" cy="2245155"/>
          </a:xfrm>
          <a:prstGeom prst="rect">
            <a:avLst/>
          </a:prstGeom>
          <a:solidFill>
            <a:srgbClr val="FDDDB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0CCC8501-56A7-4A79-8405-E96A36926793}"/>
              </a:ext>
            </a:extLst>
          </p:cNvPr>
          <p:cNvSpPr/>
          <p:nvPr/>
        </p:nvSpPr>
        <p:spPr>
          <a:xfrm>
            <a:off x="7147613" y="3052257"/>
            <a:ext cx="2251250" cy="3001666"/>
          </a:xfrm>
          <a:prstGeom prst="rect">
            <a:avLst/>
          </a:prstGeom>
          <a:solidFill>
            <a:srgbClr val="FDDDB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2319043-211F-4C96-A67B-EB38E04230E8}"/>
              </a:ext>
            </a:extLst>
          </p:cNvPr>
          <p:cNvSpPr/>
          <p:nvPr/>
        </p:nvSpPr>
        <p:spPr>
          <a:xfrm>
            <a:off x="4920327" y="2592258"/>
            <a:ext cx="2251250" cy="3001666"/>
          </a:xfrm>
          <a:prstGeom prst="rect">
            <a:avLst/>
          </a:prstGeom>
          <a:solidFill>
            <a:srgbClr val="FDDDB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6B1BDE7-0A8C-45A7-96AD-271069674C6E}"/>
              </a:ext>
            </a:extLst>
          </p:cNvPr>
          <p:cNvSpPr/>
          <p:nvPr/>
        </p:nvSpPr>
        <p:spPr>
          <a:xfrm>
            <a:off x="2712975" y="1707430"/>
            <a:ext cx="2251250" cy="3001666"/>
          </a:xfrm>
          <a:prstGeom prst="rect">
            <a:avLst/>
          </a:prstGeom>
          <a:solidFill>
            <a:srgbClr val="FDDDB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16F354-9BD4-4146-A2A7-0E16E9F3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283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АГРОДЕСАНТ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E5A86F3C-CE13-4608-B695-3215B8D5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247CB-A370-4223-B2F5-80EA0A085F8F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31470E7-0F6B-4823-92C0-AAEA19DD20A0}"/>
              </a:ext>
            </a:extLst>
          </p:cNvPr>
          <p:cNvSpPr txBox="1"/>
          <p:nvPr/>
        </p:nvSpPr>
        <p:spPr>
          <a:xfrm>
            <a:off x="557554" y="1088695"/>
            <a:ext cx="10949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мероприятия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Агродесант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сотрудники Центра компетенций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фермерских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хозяйства,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провели круглые столы с участием органов местного самоуправления и СХТП.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338454-DD1B-4353-8CE2-23A5F1512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6045"/>
            <a:ext cx="2933740" cy="22003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36FD8D9-FE77-4658-B636-9DE98A7C94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79" y="1986057"/>
            <a:ext cx="2251250" cy="30016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1CE2C6-F641-49C6-AA0C-ED3BEDA9F2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94" y="2902979"/>
            <a:ext cx="2298349" cy="30644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DA35B5F-A075-4999-BBB2-29E704F049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176" y="3271330"/>
            <a:ext cx="2302224" cy="30696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3587165-6D20-4286-A8DA-B547A93058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5" r="7842"/>
          <a:stretch/>
        </p:blipFill>
        <p:spPr>
          <a:xfrm>
            <a:off x="8922349" y="1950854"/>
            <a:ext cx="3269651" cy="2295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6" name="Picture 4" descr="Раскраски Парашют для детей (37 шт.) - скачать или распечатать бесплатно  #20593">
            <a:extLst>
              <a:ext uri="{FF2B5EF4-FFF2-40B4-BE49-F238E27FC236}">
                <a16:creationId xmlns:a16="http://schemas.microsoft.com/office/drawing/2014/main" xmlns="" id="{CEDB087F-E72C-4F75-91B7-44409B7C3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0" b="61730" l="1417" r="5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4358" b="38083"/>
          <a:stretch/>
        </p:blipFill>
        <p:spPr bwMode="auto">
          <a:xfrm rot="19709710">
            <a:off x="461329" y="2020991"/>
            <a:ext cx="1431427" cy="187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406</Words>
  <Application>Microsoft Office PowerPoint</Application>
  <PresentationFormat>Произвольный</PresentationFormat>
  <Paragraphs>106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КОНСУЛЬТИРОВАНИЕ  – один из способов повышения эффективности деятельности субъектов МСП</vt:lpstr>
      <vt:lpstr>ГРАНТЫ</vt:lpstr>
      <vt:lpstr>Презентация PowerPoint</vt:lpstr>
      <vt:lpstr>ВЫЕЗДНЫЕ СЕМИНАРЫ – Картофелеводы объединяйтесь – мы так долго не собирались вместе!</vt:lpstr>
      <vt:lpstr>БИЗНЕС-ДЕСАНТ</vt:lpstr>
      <vt:lpstr>АГРОДЕСАНТ</vt:lpstr>
      <vt:lpstr>МЕТОДИЧЕСКИЕ МАТЕРИАЛЫ</vt:lpstr>
      <vt:lpstr> АГРОКАДРЫ29 - популяризация сельхозобразования </vt:lpstr>
      <vt:lpstr>ЗОЛОТАЯ ОСЕНЬ – ЗОЛОТАЯ МЕДАЛЬ</vt:lpstr>
      <vt:lpstr>САЙТ и  СОЦИАЛЬНЫЕ СЕТИ </vt:lpstr>
      <vt:lpstr>ЧТО О НАС ГОВОРЯТ?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сельскохозяйственного консультирования в субъекте РФ</dc:title>
  <dc:creator>User</dc:creator>
  <cp:lastModifiedBy>Пользователь</cp:lastModifiedBy>
  <cp:revision>150</cp:revision>
  <cp:lastPrinted>2023-11-07T08:48:20Z</cp:lastPrinted>
  <dcterms:created xsi:type="dcterms:W3CDTF">2023-09-21T07:05:05Z</dcterms:created>
  <dcterms:modified xsi:type="dcterms:W3CDTF">2024-03-15T08:57:05Z</dcterms:modified>
</cp:coreProperties>
</file>