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84" r:id="rId3"/>
    <p:sldId id="293" r:id="rId4"/>
    <p:sldId id="272" r:id="rId5"/>
    <p:sldId id="287" r:id="rId6"/>
    <p:sldId id="296" r:id="rId7"/>
    <p:sldId id="289" r:id="rId8"/>
    <p:sldId id="290" r:id="rId9"/>
    <p:sldId id="294" r:id="rId10"/>
    <p:sldId id="291" r:id="rId11"/>
    <p:sldId id="259" r:id="rId12"/>
  </p:sldIdLst>
  <p:sldSz cx="9144000" cy="6858000" type="screen4x3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мирнова Наталия Сергеевна" initials="СНС" lastIdx="2" clrIdx="0">
    <p:extLst>
      <p:ext uri="{19B8F6BF-5375-455C-9EA6-DF929625EA0E}">
        <p15:presenceInfo xmlns:p15="http://schemas.microsoft.com/office/powerpoint/2012/main" userId="S-1-5-21-3195069408-3872450732-1795302734-414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7C02"/>
    <a:srgbClr val="CF4818"/>
    <a:srgbClr val="31496F"/>
    <a:srgbClr val="203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10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16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osipovaem\Documents\__2021_&#1075;&#1086;&#1076;\04_&#1072;&#1087;&#1088;&#1077;&#1083;&#1100;\___________&#1057;&#1069;&#1056;_&#1042;&#1052;&#1048;\&#1057;&#1069;&#1056;_&#1040;&#1054;_08.04.2021_&#1073;&#1088;&#1086;&#1096;&#1102;&#1088;&#1072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27437641723356E-2"/>
          <c:y val="0"/>
          <c:w val="0.8798185941043084"/>
          <c:h val="0.89814814814814814"/>
        </c:manualLayout>
      </c:layout>
      <c:doughnutChart>
        <c:varyColors val="1"/>
        <c:ser>
          <c:idx val="0"/>
          <c:order val="0"/>
          <c:spPr>
            <a:effectLst>
              <a:softEdge rad="12700"/>
            </a:effectLst>
          </c:spPr>
          <c:explosion val="3"/>
          <c:dPt>
            <c:idx val="0"/>
            <c:bubble3D val="0"/>
            <c:spPr>
              <a:solidFill>
                <a:schemeClr val="accent5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>
                <a:softEdge rad="12700"/>
              </a:effectLst>
            </c:spPr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>
                <a:softEdge rad="12700"/>
              </a:effectLst>
            </c:spPr>
          </c:dPt>
          <c:dPt>
            <c:idx val="2"/>
            <c:bubble3D val="0"/>
            <c:spPr>
              <a:solidFill>
                <a:schemeClr val="accent5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>
                <a:softEdge rad="12700"/>
              </a:effectLst>
            </c:spPr>
          </c:dPt>
          <c:val>
            <c:numRef>
              <c:f>ОБЛОЖКА!$AF$10:$AF$12</c:f>
              <c:numCache>
                <c:formatCode>General</c:formatCode>
                <c:ptCount val="3"/>
                <c:pt idx="0">
                  <c:v>800</c:v>
                </c:pt>
                <c:pt idx="1">
                  <c:v>400</c:v>
                </c:pt>
                <c:pt idx="2">
                  <c:v>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20"/>
        <c:holeSize val="4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План, млн. рублей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2.0047681911797644E-3"/>
                  <c:y val="2.948104995250526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004768191179819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Всего</c:v>
                </c:pt>
                <c:pt idx="1">
                  <c:v>Федеральный бюджет</c:v>
                </c:pt>
                <c:pt idx="2">
                  <c:v>Областной бюджет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1294.4000000000001</c:v>
                </c:pt>
                <c:pt idx="1">
                  <c:v>354.3</c:v>
                </c:pt>
                <c:pt idx="2">
                  <c:v>939.1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Факт, млн. рублей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8.0190727647189847E-3"/>
                  <c:y val="-5.896209990501066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014304573539164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0047681911798932E-3"/>
                  <c:y val="-1.47405249762526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Всего</c:v>
                </c:pt>
                <c:pt idx="1">
                  <c:v>Федеральный бюджет</c:v>
                </c:pt>
                <c:pt idx="2">
                  <c:v>Областной бюджет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1049.9000000000001</c:v>
                </c:pt>
                <c:pt idx="1">
                  <c:v>354.2</c:v>
                </c:pt>
                <c:pt idx="2">
                  <c:v>694.7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76765240"/>
        <c:axId val="176769552"/>
      </c:barChart>
      <c:valAx>
        <c:axId val="176769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Млн. рублей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6765240"/>
        <c:crosses val="autoZero"/>
        <c:crossBetween val="between"/>
      </c:valAx>
      <c:catAx>
        <c:axId val="176765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67695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План, тыс. рублей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2.004768191179819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местный бюджет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1042.9000000000001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Факт, тыс. рублей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6.014304573539164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местный бюджет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1042.9000000000001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76767200"/>
        <c:axId val="176766416"/>
      </c:barChart>
      <c:valAx>
        <c:axId val="176766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Млн. рублей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6767200"/>
        <c:crosses val="autoZero"/>
        <c:crossBetween val="between"/>
      </c:valAx>
      <c:catAx>
        <c:axId val="176767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67664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 spc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/>
              <a:t>Налоговые доходы в </a:t>
            </a:r>
            <a:r>
              <a:rPr lang="ru-RU" sz="1200" dirty="0" smtClean="0"/>
              <a:t>областной</a:t>
            </a:r>
            <a:r>
              <a:rPr lang="ru-RU" sz="1200" baseline="0" dirty="0" smtClean="0"/>
              <a:t> бюджет</a:t>
            </a:r>
            <a:r>
              <a:rPr lang="ru-RU" sz="1200" dirty="0" smtClean="0"/>
              <a:t> </a:t>
            </a:r>
            <a:r>
              <a:rPr lang="ru-RU" sz="1200" dirty="0"/>
              <a:t>от резидентов </a:t>
            </a:r>
            <a:endParaRPr lang="ru-RU" sz="1200" dirty="0" smtClean="0"/>
          </a:p>
          <a:p>
            <a:pPr>
              <a:defRPr sz="1400" b="0" spc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 smtClean="0"/>
              <a:t>инновационного центра, млн. рублей</a:t>
            </a:r>
            <a:endParaRPr lang="ru-RU" sz="1200" dirty="0"/>
          </a:p>
        </c:rich>
      </c:tx>
      <c:layout>
        <c:manualLayout>
          <c:xMode val="edge"/>
          <c:yMode val="edge"/>
          <c:x val="7.6617960166865465E-2"/>
          <c:y val="1.9370075977979122E-2"/>
        </c:manualLayout>
      </c:layout>
      <c:overlay val="0"/>
      <c:spPr>
        <a:prstGeom prst="rect">
          <a:avLst/>
        </a:prstGeom>
        <a:noFill/>
        <a:ln>
          <a:noFill/>
        </a:ln>
      </c:spPr>
    </c:title>
    <c:autoTitleDeleted val="0"/>
    <c:plotArea>
      <c:layout/>
      <c:lineChart>
        <c:grouping val="stacked"/>
        <c:varyColors val="0"/>
        <c:ser>
          <c:idx val="0"/>
          <c:order val="0"/>
          <c:spPr>
            <a:prstGeom prst="rect">
              <a:avLst/>
            </a:prstGeom>
            <a:ln w="28575" cap="rnd">
              <a:solidFill>
                <a:schemeClr val="accent1"/>
              </a:solidFill>
              <a:round/>
            </a:ln>
          </c:spPr>
          <c:marker>
            <c:symbol val="none"/>
          </c:marker>
          <c:cat>
            <c:strRef>
              <c:f>Лист1!$B$3:$F$3</c:f>
              <c:strCache>
                <c:ptCount val="5"/>
                <c:pt idx="0">
                  <c:v>2019 год 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
год
</c:v>
                </c:pt>
              </c:strCache>
            </c:strRef>
          </c:cat>
          <c:val>
            <c:numRef>
              <c:f>Лист1!$B$12:$F$12</c:f>
              <c:numCache>
                <c:formatCode>0.0</c:formatCode>
                <c:ptCount val="5"/>
                <c:pt idx="0">
                  <c:v>10</c:v>
                </c:pt>
                <c:pt idx="1">
                  <c:v>12</c:v>
                </c:pt>
                <c:pt idx="2">
                  <c:v>24</c:v>
                </c:pt>
                <c:pt idx="3">
                  <c:v>33</c:v>
                </c:pt>
                <c:pt idx="4">
                  <c:v>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6768376"/>
        <c:axId val="176762888"/>
      </c:lineChart>
      <c:catAx>
        <c:axId val="176768376"/>
        <c:scaling>
          <c:orientation val="minMax"/>
        </c:scaling>
        <c:delete val="0"/>
        <c:axPos val="b"/>
        <c:numFmt formatCode="General" sourceLinked="1"/>
        <c:majorTickMark val="none"/>
        <c:minorTickMark val="out"/>
        <c:tickLblPos val="nextTo"/>
        <c:spPr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</c:spPr>
        <c:txPr>
          <a:bodyPr/>
          <a:lstStyle/>
          <a:p>
            <a:pPr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Arial"/>
                <a:cs typeface="Arial"/>
              </a:defRPr>
            </a:pPr>
            <a:endParaRPr lang="ru-RU"/>
          </a:p>
        </c:txPr>
        <c:crossAx val="176762888"/>
        <c:crosses val="autoZero"/>
        <c:auto val="1"/>
        <c:lblAlgn val="ctr"/>
        <c:lblOffset val="100"/>
        <c:noMultiLvlLbl val="0"/>
      </c:catAx>
      <c:valAx>
        <c:axId val="176762888"/>
        <c:scaling>
          <c:orientation val="minMax"/>
        </c:scaling>
        <c:delete val="0"/>
        <c:axPos val="l"/>
        <c:majorGridlines>
          <c:spPr>
            <a:prstGeom prst="rect">
              <a:avLst/>
            </a:prstGeom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</c:spPr>
        </c:majorGridlines>
        <c:numFmt formatCode="0.0" sourceLinked="1"/>
        <c:majorTickMark val="none"/>
        <c:minorTickMark val="none"/>
        <c:tickLblPos val="nextTo"/>
        <c:spPr>
          <a:prstGeom prst="rect">
            <a:avLst/>
          </a:prstGeom>
          <a:noFill/>
          <a:ln>
            <a:noFill/>
          </a:ln>
        </c:spPr>
        <c:txPr>
          <a:bodyPr/>
          <a:lstStyle/>
          <a:p>
            <a:pPr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Arial"/>
                <a:cs typeface="Arial"/>
              </a:defRPr>
            </a:pPr>
            <a:endParaRPr lang="ru-RU"/>
          </a:p>
        </c:txPr>
        <c:crossAx val="176768376"/>
        <c:crosses val="autoZero"/>
        <c:crossBetween val="between"/>
      </c:valAx>
      <c:spPr>
        <a:prstGeom prst="rect">
          <a:avLst/>
        </a:prstGeom>
        <a:noFill/>
        <a:ln>
          <a:noFill/>
        </a:ln>
      </c:spPr>
    </c:plotArea>
    <c:plotVisOnly val="1"/>
    <c:dispBlanksAs val="zero"/>
    <c:showDLblsOverMax val="0"/>
  </c:chart>
  <c:spPr>
    <a:xfrm>
      <a:off x="0" y="0"/>
      <a:ext cx="5939789" cy="3553932"/>
    </a:xfrm>
    <a:prstGeom prst="rect">
      <a:avLst/>
    </a:prstGeom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</c:spPr>
  <c:txPr>
    <a:bodyPr/>
    <a:lstStyle/>
    <a:p>
      <a:pPr>
        <a:defRPr sz="1000">
          <a:solidFill>
            <a:schemeClr val="tx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 spc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/>
              <a:t>Выручка резидентов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инновационного центра, млн. рублей</a:t>
            </a:r>
            <a:endParaRPr lang="ru-RU" sz="1200" dirty="0"/>
          </a:p>
        </c:rich>
      </c:tx>
      <c:layout/>
      <c:overlay val="0"/>
      <c:spPr>
        <a:prstGeom prst="rect">
          <a:avLst/>
        </a:prstGeom>
        <a:noFill/>
        <a:ln>
          <a:noFill/>
        </a:ln>
      </c:spPr>
    </c:title>
    <c:autoTitleDeleted val="0"/>
    <c:plotArea>
      <c:layout/>
      <c:lineChart>
        <c:grouping val="stacked"/>
        <c:varyColors val="0"/>
        <c:ser>
          <c:idx val="0"/>
          <c:order val="0"/>
          <c:spPr>
            <a:prstGeom prst="rect">
              <a:avLst/>
            </a:prstGeom>
            <a:ln w="28575" cap="rnd">
              <a:solidFill>
                <a:schemeClr val="accent1"/>
              </a:solidFill>
              <a:round/>
            </a:ln>
          </c:spPr>
          <c:marker>
            <c:symbol val="none"/>
          </c:marker>
          <c:cat>
            <c:strRef>
              <c:f>'Лист1'!$B$3:$F$3</c:f>
              <c:strCache>
                <c:ptCount val="5"/>
                <c:pt idx="0">
                  <c:v>2019 год 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
год
</c:v>
                </c:pt>
              </c:strCache>
            </c:strRef>
          </c:cat>
          <c:val>
            <c:numRef>
              <c:f>'Лист1'!$B$10:$F$10</c:f>
              <c:numCache>
                <c:formatCode>#,##0.0</c:formatCode>
                <c:ptCount val="5"/>
                <c:pt idx="0">
                  <c:v>465</c:v>
                </c:pt>
                <c:pt idx="1">
                  <c:v>558</c:v>
                </c:pt>
                <c:pt idx="2">
                  <c:v>1422</c:v>
                </c:pt>
                <c:pt idx="3">
                  <c:v>1973</c:v>
                </c:pt>
                <c:pt idx="4">
                  <c:v>2441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6765632"/>
        <c:axId val="176763672"/>
      </c:lineChart>
      <c:catAx>
        <c:axId val="176765632"/>
        <c:scaling>
          <c:orientation val="minMax"/>
        </c:scaling>
        <c:delete val="0"/>
        <c:axPos val="b"/>
        <c:numFmt formatCode="General" sourceLinked="1"/>
        <c:majorTickMark val="none"/>
        <c:minorTickMark val="out"/>
        <c:tickLblPos val="nextTo"/>
        <c:spPr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</c:spPr>
        <c:txPr>
          <a:bodyPr/>
          <a:lstStyle/>
          <a:p>
            <a:pPr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Arial"/>
                <a:cs typeface="Arial"/>
              </a:defRPr>
            </a:pPr>
            <a:endParaRPr lang="ru-RU"/>
          </a:p>
        </c:txPr>
        <c:crossAx val="176763672"/>
        <c:crosses val="autoZero"/>
        <c:auto val="1"/>
        <c:lblAlgn val="ctr"/>
        <c:lblOffset val="100"/>
        <c:noMultiLvlLbl val="0"/>
      </c:catAx>
      <c:valAx>
        <c:axId val="176763672"/>
        <c:scaling>
          <c:orientation val="minMax"/>
        </c:scaling>
        <c:delete val="0"/>
        <c:axPos val="l"/>
        <c:majorGridlines>
          <c:spPr>
            <a:prstGeom prst="rect">
              <a:avLst/>
            </a:prstGeom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</c:spPr>
        </c:majorGridlines>
        <c:numFmt formatCode="#,##0.0" sourceLinked="1"/>
        <c:majorTickMark val="none"/>
        <c:minorTickMark val="none"/>
        <c:tickLblPos val="nextTo"/>
        <c:spPr>
          <a:prstGeom prst="rect">
            <a:avLst/>
          </a:prstGeom>
          <a:noFill/>
          <a:ln>
            <a:noFill/>
          </a:ln>
        </c:spPr>
        <c:txPr>
          <a:bodyPr/>
          <a:lstStyle/>
          <a:p>
            <a:pPr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Arial"/>
                <a:cs typeface="Arial"/>
              </a:defRPr>
            </a:pPr>
            <a:endParaRPr lang="ru-RU"/>
          </a:p>
        </c:txPr>
        <c:crossAx val="176765632"/>
        <c:crosses val="autoZero"/>
        <c:crossBetween val="between"/>
      </c:valAx>
      <c:spPr>
        <a:prstGeom prst="rect">
          <a:avLst/>
        </a:prstGeom>
        <a:noFill/>
        <a:ln>
          <a:noFill/>
        </a:ln>
      </c:spPr>
    </c:plotArea>
    <c:plotVisOnly val="1"/>
    <c:dispBlanksAs val="zero"/>
    <c:showDLblsOverMax val="0"/>
  </c:chart>
  <c:spPr>
    <a:xfrm>
      <a:off x="0" y="0"/>
      <a:ext cx="5939789" cy="3553932"/>
    </a:xfrm>
    <a:prstGeom prst="rect">
      <a:avLst/>
    </a:prstGeom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</c:spPr>
  <c:txPr>
    <a:bodyPr/>
    <a:lstStyle/>
    <a:p>
      <a:pPr>
        <a:defRPr sz="1000">
          <a:solidFill>
            <a:schemeClr val="tx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107030745358638E-2"/>
          <c:y val="0.14830872599903736"/>
          <c:w val="0.82929878462994255"/>
          <c:h val="0.700776429548522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2023 год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38</c:v>
                </c:pt>
                <c:pt idx="1">
                  <c:v>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7"/>
        <c:overlap val="-58"/>
        <c:axId val="123140216"/>
        <c:axId val="97083376"/>
      </c:barChart>
      <c:catAx>
        <c:axId val="123140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083376"/>
        <c:crosses val="autoZero"/>
        <c:auto val="1"/>
        <c:lblAlgn val="ctr"/>
        <c:lblOffset val="100"/>
        <c:noMultiLvlLbl val="0"/>
      </c:catAx>
      <c:valAx>
        <c:axId val="970833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3140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3ECA82-CFC6-44C1-913F-EF776A2D167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5AA06911-CD1F-4B08-8A05-7012B5DF345B}">
      <dgm:prSet phldrT="[Текст]" custT="1"/>
      <dgm:spPr/>
      <dgm:t>
        <a:bodyPr/>
        <a:lstStyle/>
        <a:p>
          <a:r>
            <a:rPr lang="ru-RU" sz="1600" dirty="0" smtClean="0"/>
            <a:t>Развитие субъектов малого и среднего предпринимательства в Архангельской области</a:t>
          </a:r>
          <a:endParaRPr lang="ru-RU" sz="1600" dirty="0"/>
        </a:p>
      </dgm:t>
    </dgm:pt>
    <dgm:pt modelId="{6865648A-32D6-48A0-8C15-ADF5DDA158A2}" type="parTrans" cxnId="{459B08BC-07B4-4E5B-BC66-8932C4E5E666}">
      <dgm:prSet/>
      <dgm:spPr/>
      <dgm:t>
        <a:bodyPr/>
        <a:lstStyle/>
        <a:p>
          <a:endParaRPr lang="ru-RU"/>
        </a:p>
      </dgm:t>
    </dgm:pt>
    <dgm:pt modelId="{8318E0A2-F220-45ED-A91C-CEB4209FD67C}" type="sibTrans" cxnId="{459B08BC-07B4-4E5B-BC66-8932C4E5E666}">
      <dgm:prSet/>
      <dgm:spPr/>
      <dgm:t>
        <a:bodyPr/>
        <a:lstStyle/>
        <a:p>
          <a:endParaRPr lang="ru-RU"/>
        </a:p>
      </dgm:t>
    </dgm:pt>
    <dgm:pt modelId="{D3627854-500A-4803-B0A1-73D431ECCCC0}">
      <dgm:prSet phldrT="[Текст]" custT="1"/>
      <dgm:spPr/>
      <dgm:t>
        <a:bodyPr/>
        <a:lstStyle/>
        <a:p>
          <a:r>
            <a:rPr lang="ru-RU" sz="1600" dirty="0" smtClean="0"/>
            <a:t>Развитие научно-технологического потенциала Архангельской области</a:t>
          </a:r>
          <a:endParaRPr lang="ru-RU" sz="1600" dirty="0"/>
        </a:p>
      </dgm:t>
    </dgm:pt>
    <dgm:pt modelId="{10699202-0E48-4425-A391-DD461910F302}" type="parTrans" cxnId="{2F0EDBF8-2D30-4AE1-9EF3-95E59325A285}">
      <dgm:prSet/>
      <dgm:spPr/>
      <dgm:t>
        <a:bodyPr/>
        <a:lstStyle/>
        <a:p>
          <a:endParaRPr lang="ru-RU"/>
        </a:p>
      </dgm:t>
    </dgm:pt>
    <dgm:pt modelId="{BB6ECB18-374F-4416-B66E-7E8555D545D7}" type="sibTrans" cxnId="{2F0EDBF8-2D30-4AE1-9EF3-95E59325A285}">
      <dgm:prSet/>
      <dgm:spPr/>
      <dgm:t>
        <a:bodyPr/>
        <a:lstStyle/>
        <a:p>
          <a:endParaRPr lang="ru-RU"/>
        </a:p>
      </dgm:t>
    </dgm:pt>
    <dgm:pt modelId="{5DB97FDA-A87E-4279-B3F2-A9713D261D62}">
      <dgm:prSet custT="1"/>
      <dgm:spPr/>
      <dgm:t>
        <a:bodyPr/>
        <a:lstStyle/>
        <a:p>
          <a:r>
            <a:rPr lang="ru-RU" sz="1600" dirty="0" smtClean="0"/>
            <a:t>Развитие промышленности и инвестиционной деятельности в Архангельской области</a:t>
          </a:r>
          <a:endParaRPr lang="ru-RU" sz="1600" dirty="0"/>
        </a:p>
      </dgm:t>
    </dgm:pt>
    <dgm:pt modelId="{B66B6493-3F43-4B60-B5DD-AE2048FD4515}" type="parTrans" cxnId="{B981019C-D40A-4693-80E7-6C1DA15FADD7}">
      <dgm:prSet/>
      <dgm:spPr/>
      <dgm:t>
        <a:bodyPr/>
        <a:lstStyle/>
        <a:p>
          <a:endParaRPr lang="ru-RU"/>
        </a:p>
      </dgm:t>
    </dgm:pt>
    <dgm:pt modelId="{4C4506C6-DEDF-41B5-A348-1EF581FC0FC6}" type="sibTrans" cxnId="{B981019C-D40A-4693-80E7-6C1DA15FADD7}">
      <dgm:prSet/>
      <dgm:spPr/>
      <dgm:t>
        <a:bodyPr/>
        <a:lstStyle/>
        <a:p>
          <a:endParaRPr lang="ru-RU"/>
        </a:p>
      </dgm:t>
    </dgm:pt>
    <dgm:pt modelId="{3760498E-937F-48B2-B285-73D4E524AF31}">
      <dgm:prSet custT="1"/>
      <dgm:spPr/>
      <dgm:t>
        <a:bodyPr/>
        <a:lstStyle/>
        <a:p>
          <a:r>
            <a:rPr lang="ru-RU" sz="1600" dirty="0" smtClean="0"/>
            <a:t>Совершенствование системы управления экономическим развитием Архангельской области</a:t>
          </a:r>
          <a:endParaRPr lang="ru-RU" sz="1600" dirty="0"/>
        </a:p>
      </dgm:t>
    </dgm:pt>
    <dgm:pt modelId="{46EDB933-78F9-4C03-8F72-AF88928E2419}" type="parTrans" cxnId="{3FEFDC6B-A209-40AC-A4A4-C65587D0931D}">
      <dgm:prSet/>
      <dgm:spPr/>
      <dgm:t>
        <a:bodyPr/>
        <a:lstStyle/>
        <a:p>
          <a:endParaRPr lang="ru-RU"/>
        </a:p>
      </dgm:t>
    </dgm:pt>
    <dgm:pt modelId="{EF943AE2-68CD-4991-89C9-50558E12D496}" type="sibTrans" cxnId="{3FEFDC6B-A209-40AC-A4A4-C65587D0931D}">
      <dgm:prSet/>
      <dgm:spPr/>
      <dgm:t>
        <a:bodyPr/>
        <a:lstStyle/>
        <a:p>
          <a:endParaRPr lang="ru-RU"/>
        </a:p>
      </dgm:t>
    </dgm:pt>
    <dgm:pt modelId="{79208D72-5B7F-491B-8FA0-9A528487AE2F}">
      <dgm:prSet custT="1"/>
      <dgm:spPr/>
      <dgm:t>
        <a:bodyPr/>
        <a:lstStyle/>
        <a:p>
          <a:r>
            <a:rPr lang="ru-RU" sz="1600" dirty="0" smtClean="0"/>
            <a:t>Совершенствование организации государственных закупок в Архангельской области</a:t>
          </a:r>
          <a:endParaRPr lang="ru-RU" sz="1600" dirty="0"/>
        </a:p>
      </dgm:t>
    </dgm:pt>
    <dgm:pt modelId="{4FAAD614-7B24-43AD-8431-502490D487F1}" type="parTrans" cxnId="{FBCD852B-800A-43DC-B697-D4BE6D121138}">
      <dgm:prSet/>
      <dgm:spPr/>
      <dgm:t>
        <a:bodyPr/>
        <a:lstStyle/>
        <a:p>
          <a:endParaRPr lang="ru-RU"/>
        </a:p>
      </dgm:t>
    </dgm:pt>
    <dgm:pt modelId="{F15D3194-F85D-448F-A60C-950E7C5CC504}" type="sibTrans" cxnId="{FBCD852B-800A-43DC-B697-D4BE6D121138}">
      <dgm:prSet/>
      <dgm:spPr/>
      <dgm:t>
        <a:bodyPr/>
        <a:lstStyle/>
        <a:p>
          <a:endParaRPr lang="ru-RU"/>
        </a:p>
      </dgm:t>
    </dgm:pt>
    <dgm:pt modelId="{DA9C8E98-DA9C-4E35-879F-E7760F5FDC4D}">
      <dgm:prSet custT="1"/>
      <dgm:spPr/>
      <dgm:t>
        <a:bodyPr/>
        <a:lstStyle/>
        <a:p>
          <a:r>
            <a:rPr lang="ru-RU" sz="1600" dirty="0" smtClean="0"/>
            <a:t>Проведение сбалансированной политики в области государственного регулирования тарифов на территории Архангельской области</a:t>
          </a:r>
          <a:endParaRPr lang="ru-RU" sz="1600" dirty="0"/>
        </a:p>
      </dgm:t>
    </dgm:pt>
    <dgm:pt modelId="{08C1DC1E-C0BE-44A9-A8E1-35622892D666}" type="parTrans" cxnId="{303C7D42-0D0E-4237-8B9C-CEE27E2122FD}">
      <dgm:prSet/>
      <dgm:spPr/>
      <dgm:t>
        <a:bodyPr/>
        <a:lstStyle/>
        <a:p>
          <a:endParaRPr lang="ru-RU"/>
        </a:p>
      </dgm:t>
    </dgm:pt>
    <dgm:pt modelId="{52536713-9516-4DA7-9C93-2EC597EB4F36}" type="sibTrans" cxnId="{303C7D42-0D0E-4237-8B9C-CEE27E2122FD}">
      <dgm:prSet/>
      <dgm:spPr/>
      <dgm:t>
        <a:bodyPr/>
        <a:lstStyle/>
        <a:p>
          <a:endParaRPr lang="ru-RU"/>
        </a:p>
      </dgm:t>
    </dgm:pt>
    <dgm:pt modelId="{C4DF1027-E8F0-455B-A7ED-D24A416C6CAD}" type="pres">
      <dgm:prSet presAssocID="{5F3ECA82-CFC6-44C1-913F-EF776A2D1676}" presName="linearFlow" presStyleCnt="0">
        <dgm:presLayoutVars>
          <dgm:dir/>
          <dgm:resizeHandles val="exact"/>
        </dgm:presLayoutVars>
      </dgm:prSet>
      <dgm:spPr/>
    </dgm:pt>
    <dgm:pt modelId="{D9497EA4-7BC0-4EA5-9524-ED7CB34E04BD}" type="pres">
      <dgm:prSet presAssocID="{5DB97FDA-A87E-4279-B3F2-A9713D261D62}" presName="composite" presStyleCnt="0"/>
      <dgm:spPr/>
    </dgm:pt>
    <dgm:pt modelId="{07AD836B-784D-489F-948F-9A826DAFF59D}" type="pres">
      <dgm:prSet presAssocID="{5DB97FDA-A87E-4279-B3F2-A9713D261D62}" presName="imgShp" presStyleLbl="fgImgPlace1" presStyleIdx="0" presStyleCnt="6" custLinFactNeighborX="-83367" custLinFactNeighborY="31759"/>
      <dgm:spPr>
        <a:solidFill>
          <a:schemeClr val="bg1"/>
        </a:solidFill>
      </dgm:spPr>
    </dgm:pt>
    <dgm:pt modelId="{C07AE0AC-C872-4904-9FE7-EC85206722C3}" type="pres">
      <dgm:prSet presAssocID="{5DB97FDA-A87E-4279-B3F2-A9713D261D62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3BEC4C-05ED-47DB-B0E5-FCE67F45BA07}" type="pres">
      <dgm:prSet presAssocID="{4C4506C6-DEDF-41B5-A348-1EF581FC0FC6}" presName="spacing" presStyleCnt="0"/>
      <dgm:spPr/>
    </dgm:pt>
    <dgm:pt modelId="{30311C8E-EAD7-4C0E-A79A-64F3FC3938E2}" type="pres">
      <dgm:prSet presAssocID="{5AA06911-CD1F-4B08-8A05-7012B5DF345B}" presName="composite" presStyleCnt="0"/>
      <dgm:spPr/>
    </dgm:pt>
    <dgm:pt modelId="{C2703DBD-EF42-4C3F-9020-E157AB965AE0}" type="pres">
      <dgm:prSet presAssocID="{5AA06911-CD1F-4B08-8A05-7012B5DF345B}" presName="imgShp" presStyleLbl="fgImgPlace1" presStyleIdx="1" presStyleCnt="6" custLinFactX="-41592" custLinFactNeighborX="-100000" custLinFactNeighborY="3354"/>
      <dgm:spPr>
        <a:solidFill>
          <a:schemeClr val="bg1"/>
        </a:solidFill>
      </dgm:spPr>
    </dgm:pt>
    <dgm:pt modelId="{C1D344A5-120C-4BD0-AC70-4AA962DDECB3}" type="pres">
      <dgm:prSet presAssocID="{5AA06911-CD1F-4B08-8A05-7012B5DF345B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D8BC61-6C08-4FD2-B0E2-F71383F2686A}" type="pres">
      <dgm:prSet presAssocID="{8318E0A2-F220-45ED-A91C-CEB4209FD67C}" presName="spacing" presStyleCnt="0"/>
      <dgm:spPr/>
    </dgm:pt>
    <dgm:pt modelId="{2A26819A-5378-4387-8008-50C4C611531E}" type="pres">
      <dgm:prSet presAssocID="{3760498E-937F-48B2-B285-73D4E524AF31}" presName="composite" presStyleCnt="0"/>
      <dgm:spPr/>
    </dgm:pt>
    <dgm:pt modelId="{CA8B3661-619A-4EB5-B345-0C66BC7816AE}" type="pres">
      <dgm:prSet presAssocID="{3760498E-937F-48B2-B285-73D4E524AF31}" presName="imgShp" presStyleLbl="fgImgPlace1" presStyleIdx="2" presStyleCnt="6" custLinFactX="-34975" custLinFactNeighborX="-100000" custLinFactNeighborY="-3557"/>
      <dgm:spPr>
        <a:solidFill>
          <a:schemeClr val="bg1"/>
        </a:solidFill>
      </dgm:spPr>
    </dgm:pt>
    <dgm:pt modelId="{7F9E3C17-C477-4AA1-968C-355E00802671}" type="pres">
      <dgm:prSet presAssocID="{3760498E-937F-48B2-B285-73D4E524AF31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D73818-659C-4117-AF8A-8F5592CC0DD4}" type="pres">
      <dgm:prSet presAssocID="{EF943AE2-68CD-4991-89C9-50558E12D496}" presName="spacing" presStyleCnt="0"/>
      <dgm:spPr/>
    </dgm:pt>
    <dgm:pt modelId="{DA685E2B-00EA-4980-A088-3B19CA46CB2E}" type="pres">
      <dgm:prSet presAssocID="{79208D72-5B7F-491B-8FA0-9A528487AE2F}" presName="composite" presStyleCnt="0"/>
      <dgm:spPr/>
    </dgm:pt>
    <dgm:pt modelId="{0C82299C-83C8-4BCD-962D-F3BF4E526011}" type="pres">
      <dgm:prSet presAssocID="{79208D72-5B7F-491B-8FA0-9A528487AE2F}" presName="imgShp" presStyleLbl="fgImgPlace1" presStyleIdx="3" presStyleCnt="6" custLinFactY="-100000" custLinFactNeighborX="-52931" custLinFactNeighborY="-156348"/>
      <dgm:spPr>
        <a:solidFill>
          <a:schemeClr val="bg1"/>
        </a:solidFill>
      </dgm:spPr>
    </dgm:pt>
    <dgm:pt modelId="{97B2503A-5B64-430F-9CDD-2911032F61C0}" type="pres">
      <dgm:prSet presAssocID="{79208D72-5B7F-491B-8FA0-9A528487AE2F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8F53BC-3212-4FDB-88EE-A95CF5B3A9C6}" type="pres">
      <dgm:prSet presAssocID="{F15D3194-F85D-448F-A60C-950E7C5CC504}" presName="spacing" presStyleCnt="0"/>
      <dgm:spPr/>
    </dgm:pt>
    <dgm:pt modelId="{29DA7563-351C-4F11-836C-288457D5D59A}" type="pres">
      <dgm:prSet presAssocID="{DA9C8E98-DA9C-4E35-879F-E7760F5FDC4D}" presName="composite" presStyleCnt="0"/>
      <dgm:spPr/>
    </dgm:pt>
    <dgm:pt modelId="{DB4F1A7A-4E97-406C-B621-A484147A875B}" type="pres">
      <dgm:prSet presAssocID="{DA9C8E98-DA9C-4E35-879F-E7760F5FDC4D}" presName="imgShp" presStyleLbl="fgImgPlace1" presStyleIdx="4" presStyleCnt="6" custLinFactNeighborX="-79397" custLinFactNeighborY="-63518"/>
      <dgm:spPr>
        <a:solidFill>
          <a:schemeClr val="bg1"/>
        </a:solidFill>
      </dgm:spPr>
    </dgm:pt>
    <dgm:pt modelId="{3A3E69CD-39E1-44BF-AD90-434906F7DC1C}" type="pres">
      <dgm:prSet presAssocID="{DA9C8E98-DA9C-4E35-879F-E7760F5FDC4D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BFA3C4-90A6-4397-91A2-845D3DC4F85D}" type="pres">
      <dgm:prSet presAssocID="{52536713-9516-4DA7-9C93-2EC597EB4F36}" presName="spacing" presStyleCnt="0"/>
      <dgm:spPr/>
    </dgm:pt>
    <dgm:pt modelId="{BED0706C-DA87-41E3-A90B-D1171F5422FE}" type="pres">
      <dgm:prSet presAssocID="{D3627854-500A-4803-B0A1-73D431ECCCC0}" presName="composite" presStyleCnt="0"/>
      <dgm:spPr/>
    </dgm:pt>
    <dgm:pt modelId="{B947377E-662C-48AE-9956-3A5DAED197E6}" type="pres">
      <dgm:prSet presAssocID="{D3627854-500A-4803-B0A1-73D431ECCCC0}" presName="imgShp" presStyleLbl="fgImgPlace1" presStyleIdx="5" presStyleCnt="6" custLinFactX="-15126" custLinFactNeighborX="-100000" custLinFactNeighborY="-76750"/>
      <dgm:spPr>
        <a:solidFill>
          <a:schemeClr val="bg1"/>
        </a:solidFill>
      </dgm:spPr>
    </dgm:pt>
    <dgm:pt modelId="{1A97C175-F1B2-4D22-BB8D-B0DCC0EDEEA9}" type="pres">
      <dgm:prSet presAssocID="{D3627854-500A-4803-B0A1-73D431ECCCC0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2C5FEF-0B29-4472-9FF4-E82FC6A1C6E6}" type="presOf" srcId="{3760498E-937F-48B2-B285-73D4E524AF31}" destId="{7F9E3C17-C477-4AA1-968C-355E00802671}" srcOrd="0" destOrd="0" presId="urn:microsoft.com/office/officeart/2005/8/layout/vList3"/>
    <dgm:cxn modelId="{6C898A79-FAF6-4026-A15C-A60C447ACA1E}" type="presOf" srcId="{5AA06911-CD1F-4B08-8A05-7012B5DF345B}" destId="{C1D344A5-120C-4BD0-AC70-4AA962DDECB3}" srcOrd="0" destOrd="0" presId="urn:microsoft.com/office/officeart/2005/8/layout/vList3"/>
    <dgm:cxn modelId="{2F0EDBF8-2D30-4AE1-9EF3-95E59325A285}" srcId="{5F3ECA82-CFC6-44C1-913F-EF776A2D1676}" destId="{D3627854-500A-4803-B0A1-73D431ECCCC0}" srcOrd="5" destOrd="0" parTransId="{10699202-0E48-4425-A391-DD461910F302}" sibTransId="{BB6ECB18-374F-4416-B66E-7E8555D545D7}"/>
    <dgm:cxn modelId="{B981019C-D40A-4693-80E7-6C1DA15FADD7}" srcId="{5F3ECA82-CFC6-44C1-913F-EF776A2D1676}" destId="{5DB97FDA-A87E-4279-B3F2-A9713D261D62}" srcOrd="0" destOrd="0" parTransId="{B66B6493-3F43-4B60-B5DD-AE2048FD4515}" sibTransId="{4C4506C6-DEDF-41B5-A348-1EF581FC0FC6}"/>
    <dgm:cxn modelId="{58B3F287-99B2-44C5-B945-2B7599C0D213}" type="presOf" srcId="{79208D72-5B7F-491B-8FA0-9A528487AE2F}" destId="{97B2503A-5B64-430F-9CDD-2911032F61C0}" srcOrd="0" destOrd="0" presId="urn:microsoft.com/office/officeart/2005/8/layout/vList3"/>
    <dgm:cxn modelId="{FBCD852B-800A-43DC-B697-D4BE6D121138}" srcId="{5F3ECA82-CFC6-44C1-913F-EF776A2D1676}" destId="{79208D72-5B7F-491B-8FA0-9A528487AE2F}" srcOrd="3" destOrd="0" parTransId="{4FAAD614-7B24-43AD-8431-502490D487F1}" sibTransId="{F15D3194-F85D-448F-A60C-950E7C5CC504}"/>
    <dgm:cxn modelId="{5DDA75CA-5C1B-4506-8183-AA2D1AD77ACC}" type="presOf" srcId="{5DB97FDA-A87E-4279-B3F2-A9713D261D62}" destId="{C07AE0AC-C872-4904-9FE7-EC85206722C3}" srcOrd="0" destOrd="0" presId="urn:microsoft.com/office/officeart/2005/8/layout/vList3"/>
    <dgm:cxn modelId="{303C7D42-0D0E-4237-8B9C-CEE27E2122FD}" srcId="{5F3ECA82-CFC6-44C1-913F-EF776A2D1676}" destId="{DA9C8E98-DA9C-4E35-879F-E7760F5FDC4D}" srcOrd="4" destOrd="0" parTransId="{08C1DC1E-C0BE-44A9-A8E1-35622892D666}" sibTransId="{52536713-9516-4DA7-9C93-2EC597EB4F36}"/>
    <dgm:cxn modelId="{B8C06972-EA3C-416F-84BE-6425A55D5151}" type="presOf" srcId="{DA9C8E98-DA9C-4E35-879F-E7760F5FDC4D}" destId="{3A3E69CD-39E1-44BF-AD90-434906F7DC1C}" srcOrd="0" destOrd="0" presId="urn:microsoft.com/office/officeart/2005/8/layout/vList3"/>
    <dgm:cxn modelId="{BC1AEE85-F10C-4145-A6C0-180AE9781167}" type="presOf" srcId="{5F3ECA82-CFC6-44C1-913F-EF776A2D1676}" destId="{C4DF1027-E8F0-455B-A7ED-D24A416C6CAD}" srcOrd="0" destOrd="0" presId="urn:microsoft.com/office/officeart/2005/8/layout/vList3"/>
    <dgm:cxn modelId="{459B08BC-07B4-4E5B-BC66-8932C4E5E666}" srcId="{5F3ECA82-CFC6-44C1-913F-EF776A2D1676}" destId="{5AA06911-CD1F-4B08-8A05-7012B5DF345B}" srcOrd="1" destOrd="0" parTransId="{6865648A-32D6-48A0-8C15-ADF5DDA158A2}" sibTransId="{8318E0A2-F220-45ED-A91C-CEB4209FD67C}"/>
    <dgm:cxn modelId="{DE86C9CE-C36B-42D5-BD83-58A06892A885}" type="presOf" srcId="{D3627854-500A-4803-B0A1-73D431ECCCC0}" destId="{1A97C175-F1B2-4D22-BB8D-B0DCC0EDEEA9}" srcOrd="0" destOrd="0" presId="urn:microsoft.com/office/officeart/2005/8/layout/vList3"/>
    <dgm:cxn modelId="{3FEFDC6B-A209-40AC-A4A4-C65587D0931D}" srcId="{5F3ECA82-CFC6-44C1-913F-EF776A2D1676}" destId="{3760498E-937F-48B2-B285-73D4E524AF31}" srcOrd="2" destOrd="0" parTransId="{46EDB933-78F9-4C03-8F72-AF88928E2419}" sibTransId="{EF943AE2-68CD-4991-89C9-50558E12D496}"/>
    <dgm:cxn modelId="{C2FC45E2-6DCE-459C-B3C6-8FF87236CC10}" type="presParOf" srcId="{C4DF1027-E8F0-455B-A7ED-D24A416C6CAD}" destId="{D9497EA4-7BC0-4EA5-9524-ED7CB34E04BD}" srcOrd="0" destOrd="0" presId="urn:microsoft.com/office/officeart/2005/8/layout/vList3"/>
    <dgm:cxn modelId="{63DCF081-13E2-4732-9713-A019DE1D9447}" type="presParOf" srcId="{D9497EA4-7BC0-4EA5-9524-ED7CB34E04BD}" destId="{07AD836B-784D-489F-948F-9A826DAFF59D}" srcOrd="0" destOrd="0" presId="urn:microsoft.com/office/officeart/2005/8/layout/vList3"/>
    <dgm:cxn modelId="{E21A03AE-30BF-4581-857F-EB3D397E8360}" type="presParOf" srcId="{D9497EA4-7BC0-4EA5-9524-ED7CB34E04BD}" destId="{C07AE0AC-C872-4904-9FE7-EC85206722C3}" srcOrd="1" destOrd="0" presId="urn:microsoft.com/office/officeart/2005/8/layout/vList3"/>
    <dgm:cxn modelId="{4C262F91-E575-48F7-814B-724D9D6B713A}" type="presParOf" srcId="{C4DF1027-E8F0-455B-A7ED-D24A416C6CAD}" destId="{1F3BEC4C-05ED-47DB-B0E5-FCE67F45BA07}" srcOrd="1" destOrd="0" presId="urn:microsoft.com/office/officeart/2005/8/layout/vList3"/>
    <dgm:cxn modelId="{B3D1C008-1EE4-4780-83C5-33E1D1FCD3BE}" type="presParOf" srcId="{C4DF1027-E8F0-455B-A7ED-D24A416C6CAD}" destId="{30311C8E-EAD7-4C0E-A79A-64F3FC3938E2}" srcOrd="2" destOrd="0" presId="urn:microsoft.com/office/officeart/2005/8/layout/vList3"/>
    <dgm:cxn modelId="{F36D8ECE-D107-4FCE-B019-04D7583B2881}" type="presParOf" srcId="{30311C8E-EAD7-4C0E-A79A-64F3FC3938E2}" destId="{C2703DBD-EF42-4C3F-9020-E157AB965AE0}" srcOrd="0" destOrd="0" presId="urn:microsoft.com/office/officeart/2005/8/layout/vList3"/>
    <dgm:cxn modelId="{A464D31F-AF02-485B-8553-ECEC1DF98199}" type="presParOf" srcId="{30311C8E-EAD7-4C0E-A79A-64F3FC3938E2}" destId="{C1D344A5-120C-4BD0-AC70-4AA962DDECB3}" srcOrd="1" destOrd="0" presId="urn:microsoft.com/office/officeart/2005/8/layout/vList3"/>
    <dgm:cxn modelId="{796173CD-14ED-4A46-B882-6301B26B4CB2}" type="presParOf" srcId="{C4DF1027-E8F0-455B-A7ED-D24A416C6CAD}" destId="{CDD8BC61-6C08-4FD2-B0E2-F71383F2686A}" srcOrd="3" destOrd="0" presId="urn:microsoft.com/office/officeart/2005/8/layout/vList3"/>
    <dgm:cxn modelId="{C1B76BFC-6A99-4A0B-8C5C-E055E7FCE221}" type="presParOf" srcId="{C4DF1027-E8F0-455B-A7ED-D24A416C6CAD}" destId="{2A26819A-5378-4387-8008-50C4C611531E}" srcOrd="4" destOrd="0" presId="urn:microsoft.com/office/officeart/2005/8/layout/vList3"/>
    <dgm:cxn modelId="{B2BA4ED6-A7D4-4233-B4FE-9E017B167462}" type="presParOf" srcId="{2A26819A-5378-4387-8008-50C4C611531E}" destId="{CA8B3661-619A-4EB5-B345-0C66BC7816AE}" srcOrd="0" destOrd="0" presId="urn:microsoft.com/office/officeart/2005/8/layout/vList3"/>
    <dgm:cxn modelId="{8229839E-AD66-4379-B7A4-DE66EDAA15CF}" type="presParOf" srcId="{2A26819A-5378-4387-8008-50C4C611531E}" destId="{7F9E3C17-C477-4AA1-968C-355E00802671}" srcOrd="1" destOrd="0" presId="urn:microsoft.com/office/officeart/2005/8/layout/vList3"/>
    <dgm:cxn modelId="{D6936AB4-4E01-45E5-9921-74EDCD8C7F06}" type="presParOf" srcId="{C4DF1027-E8F0-455B-A7ED-D24A416C6CAD}" destId="{CCD73818-659C-4117-AF8A-8F5592CC0DD4}" srcOrd="5" destOrd="0" presId="urn:microsoft.com/office/officeart/2005/8/layout/vList3"/>
    <dgm:cxn modelId="{89776A30-182F-4B51-B4CB-0D72C76799BF}" type="presParOf" srcId="{C4DF1027-E8F0-455B-A7ED-D24A416C6CAD}" destId="{DA685E2B-00EA-4980-A088-3B19CA46CB2E}" srcOrd="6" destOrd="0" presId="urn:microsoft.com/office/officeart/2005/8/layout/vList3"/>
    <dgm:cxn modelId="{672B4BD2-EC69-4F33-A135-86C72FB551DB}" type="presParOf" srcId="{DA685E2B-00EA-4980-A088-3B19CA46CB2E}" destId="{0C82299C-83C8-4BCD-962D-F3BF4E526011}" srcOrd="0" destOrd="0" presId="urn:microsoft.com/office/officeart/2005/8/layout/vList3"/>
    <dgm:cxn modelId="{92BF02E3-B88F-4E97-876D-70030F50D864}" type="presParOf" srcId="{DA685E2B-00EA-4980-A088-3B19CA46CB2E}" destId="{97B2503A-5B64-430F-9CDD-2911032F61C0}" srcOrd="1" destOrd="0" presId="urn:microsoft.com/office/officeart/2005/8/layout/vList3"/>
    <dgm:cxn modelId="{CE63DBAE-14AE-440F-9C7D-043309118C58}" type="presParOf" srcId="{C4DF1027-E8F0-455B-A7ED-D24A416C6CAD}" destId="{D98F53BC-3212-4FDB-88EE-A95CF5B3A9C6}" srcOrd="7" destOrd="0" presId="urn:microsoft.com/office/officeart/2005/8/layout/vList3"/>
    <dgm:cxn modelId="{220E21FB-9C59-403D-931D-49AA1E44A77B}" type="presParOf" srcId="{C4DF1027-E8F0-455B-A7ED-D24A416C6CAD}" destId="{29DA7563-351C-4F11-836C-288457D5D59A}" srcOrd="8" destOrd="0" presId="urn:microsoft.com/office/officeart/2005/8/layout/vList3"/>
    <dgm:cxn modelId="{9517D639-1F0D-4480-A828-FC07D58D9F1A}" type="presParOf" srcId="{29DA7563-351C-4F11-836C-288457D5D59A}" destId="{DB4F1A7A-4E97-406C-B621-A484147A875B}" srcOrd="0" destOrd="0" presId="urn:microsoft.com/office/officeart/2005/8/layout/vList3"/>
    <dgm:cxn modelId="{C8407326-B3DF-4436-A7FF-3AC281D9EBDB}" type="presParOf" srcId="{29DA7563-351C-4F11-836C-288457D5D59A}" destId="{3A3E69CD-39E1-44BF-AD90-434906F7DC1C}" srcOrd="1" destOrd="0" presId="urn:microsoft.com/office/officeart/2005/8/layout/vList3"/>
    <dgm:cxn modelId="{15ACFAA9-BDD5-4140-BE70-841F3947170A}" type="presParOf" srcId="{C4DF1027-E8F0-455B-A7ED-D24A416C6CAD}" destId="{10BFA3C4-90A6-4397-91A2-845D3DC4F85D}" srcOrd="9" destOrd="0" presId="urn:microsoft.com/office/officeart/2005/8/layout/vList3"/>
    <dgm:cxn modelId="{E00A4EF8-9A35-4497-BE46-F1BC8390080A}" type="presParOf" srcId="{C4DF1027-E8F0-455B-A7ED-D24A416C6CAD}" destId="{BED0706C-DA87-41E3-A90B-D1171F5422FE}" srcOrd="10" destOrd="0" presId="urn:microsoft.com/office/officeart/2005/8/layout/vList3"/>
    <dgm:cxn modelId="{F9F45A00-3136-438A-A780-F5C7F9D2E5A2}" type="presParOf" srcId="{BED0706C-DA87-41E3-A90B-D1171F5422FE}" destId="{B947377E-662C-48AE-9956-3A5DAED197E6}" srcOrd="0" destOrd="0" presId="urn:microsoft.com/office/officeart/2005/8/layout/vList3"/>
    <dgm:cxn modelId="{D02412E3-AF13-4C89-913A-A0A6D09B6B3B}" type="presParOf" srcId="{BED0706C-DA87-41E3-A90B-D1171F5422FE}" destId="{1A97C175-F1B2-4D22-BB8D-B0DCC0EDEEA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7AE0AC-C872-4904-9FE7-EC85206722C3}">
      <dsp:nvSpPr>
        <dsp:cNvPr id="0" name=""/>
        <dsp:cNvSpPr/>
      </dsp:nvSpPr>
      <dsp:spPr>
        <a:xfrm rot="10800000">
          <a:off x="1625544" y="2593"/>
          <a:ext cx="5818660" cy="63976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121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Развитие промышленности и инвестиционной деятельности в Архангельской области</a:t>
          </a:r>
          <a:endParaRPr lang="ru-RU" sz="1600" kern="1200" dirty="0"/>
        </a:p>
      </dsp:txBody>
      <dsp:txXfrm rot="10800000">
        <a:off x="1785486" y="2593"/>
        <a:ext cx="5658718" cy="639769"/>
      </dsp:txXfrm>
    </dsp:sp>
    <dsp:sp modelId="{07AD836B-784D-489F-948F-9A826DAFF59D}">
      <dsp:nvSpPr>
        <dsp:cNvPr id="0" name=""/>
        <dsp:cNvSpPr/>
      </dsp:nvSpPr>
      <dsp:spPr>
        <a:xfrm>
          <a:off x="772303" y="205778"/>
          <a:ext cx="639769" cy="639769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D344A5-120C-4BD0-AC70-4AA962DDECB3}">
      <dsp:nvSpPr>
        <dsp:cNvPr id="0" name=""/>
        <dsp:cNvSpPr/>
      </dsp:nvSpPr>
      <dsp:spPr>
        <a:xfrm rot="10800000">
          <a:off x="1625544" y="833339"/>
          <a:ext cx="5818660" cy="63976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121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Развитие субъектов малого и среднего предпринимательства в Архангельской области</a:t>
          </a:r>
          <a:endParaRPr lang="ru-RU" sz="1600" kern="1200" dirty="0"/>
        </a:p>
      </dsp:txBody>
      <dsp:txXfrm rot="10800000">
        <a:off x="1785486" y="833339"/>
        <a:ext cx="5658718" cy="639769"/>
      </dsp:txXfrm>
    </dsp:sp>
    <dsp:sp modelId="{C2703DBD-EF42-4C3F-9020-E157AB965AE0}">
      <dsp:nvSpPr>
        <dsp:cNvPr id="0" name=""/>
        <dsp:cNvSpPr/>
      </dsp:nvSpPr>
      <dsp:spPr>
        <a:xfrm>
          <a:off x="399797" y="854797"/>
          <a:ext cx="639769" cy="639769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9E3C17-C477-4AA1-968C-355E00802671}">
      <dsp:nvSpPr>
        <dsp:cNvPr id="0" name=""/>
        <dsp:cNvSpPr/>
      </dsp:nvSpPr>
      <dsp:spPr>
        <a:xfrm rot="10800000">
          <a:off x="1625544" y="1664085"/>
          <a:ext cx="5818660" cy="63976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121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Совершенствование системы управления экономическим развитием Архангельской области</a:t>
          </a:r>
          <a:endParaRPr lang="ru-RU" sz="1600" kern="1200" dirty="0"/>
        </a:p>
      </dsp:txBody>
      <dsp:txXfrm rot="10800000">
        <a:off x="1785486" y="1664085"/>
        <a:ext cx="5658718" cy="639769"/>
      </dsp:txXfrm>
    </dsp:sp>
    <dsp:sp modelId="{CA8B3661-619A-4EB5-B345-0C66BC7816AE}">
      <dsp:nvSpPr>
        <dsp:cNvPr id="0" name=""/>
        <dsp:cNvSpPr/>
      </dsp:nvSpPr>
      <dsp:spPr>
        <a:xfrm>
          <a:off x="442130" y="1641329"/>
          <a:ext cx="639769" cy="639769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B2503A-5B64-430F-9CDD-2911032F61C0}">
      <dsp:nvSpPr>
        <dsp:cNvPr id="0" name=""/>
        <dsp:cNvSpPr/>
      </dsp:nvSpPr>
      <dsp:spPr>
        <a:xfrm rot="10800000">
          <a:off x="1625544" y="2494831"/>
          <a:ext cx="5818660" cy="63976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121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Совершенствование организации государственных закупок в Архангельской области</a:t>
          </a:r>
          <a:endParaRPr lang="ru-RU" sz="1600" kern="1200" dirty="0"/>
        </a:p>
      </dsp:txBody>
      <dsp:txXfrm rot="10800000">
        <a:off x="1785486" y="2494831"/>
        <a:ext cx="5658718" cy="639769"/>
      </dsp:txXfrm>
    </dsp:sp>
    <dsp:sp modelId="{0C82299C-83C8-4BCD-962D-F3BF4E526011}">
      <dsp:nvSpPr>
        <dsp:cNvPr id="0" name=""/>
        <dsp:cNvSpPr/>
      </dsp:nvSpPr>
      <dsp:spPr>
        <a:xfrm>
          <a:off x="967023" y="854794"/>
          <a:ext cx="639769" cy="639769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3E69CD-39E1-44BF-AD90-434906F7DC1C}">
      <dsp:nvSpPr>
        <dsp:cNvPr id="0" name=""/>
        <dsp:cNvSpPr/>
      </dsp:nvSpPr>
      <dsp:spPr>
        <a:xfrm rot="10800000">
          <a:off x="1625544" y="3325577"/>
          <a:ext cx="5818660" cy="63976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121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Проведение сбалансированной политики в области государственного регулирования тарифов на территории Архангельской области</a:t>
          </a:r>
          <a:endParaRPr lang="ru-RU" sz="1600" kern="1200" dirty="0"/>
        </a:p>
      </dsp:txBody>
      <dsp:txXfrm rot="10800000">
        <a:off x="1785486" y="3325577"/>
        <a:ext cx="5658718" cy="639769"/>
      </dsp:txXfrm>
    </dsp:sp>
    <dsp:sp modelId="{DB4F1A7A-4E97-406C-B621-A484147A875B}">
      <dsp:nvSpPr>
        <dsp:cNvPr id="0" name=""/>
        <dsp:cNvSpPr/>
      </dsp:nvSpPr>
      <dsp:spPr>
        <a:xfrm>
          <a:off x="797701" y="2919208"/>
          <a:ext cx="639769" cy="639769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97C175-F1B2-4D22-BB8D-B0DCC0EDEEA9}">
      <dsp:nvSpPr>
        <dsp:cNvPr id="0" name=""/>
        <dsp:cNvSpPr/>
      </dsp:nvSpPr>
      <dsp:spPr>
        <a:xfrm rot="10800000">
          <a:off x="1625544" y="4156323"/>
          <a:ext cx="5818660" cy="63976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121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Развитие научно-технологического потенциала Архангельской области</a:t>
          </a:r>
          <a:endParaRPr lang="ru-RU" sz="1600" kern="1200" dirty="0"/>
        </a:p>
      </dsp:txBody>
      <dsp:txXfrm rot="10800000">
        <a:off x="1785486" y="4156323"/>
        <a:ext cx="5658718" cy="639769"/>
      </dsp:txXfrm>
    </dsp:sp>
    <dsp:sp modelId="{B947377E-662C-48AE-9956-3A5DAED197E6}">
      <dsp:nvSpPr>
        <dsp:cNvPr id="0" name=""/>
        <dsp:cNvSpPr/>
      </dsp:nvSpPr>
      <dsp:spPr>
        <a:xfrm>
          <a:off x="569118" y="3665299"/>
          <a:ext cx="639769" cy="639769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E64E9-F4E5-408A-B4EC-3B31FA2B0118}" type="datetimeFigureOut">
              <a:rPr lang="ru-RU" smtClean="0"/>
              <a:t>14.06.2024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198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536A7-111C-430E-B5D0-6DBD48AEA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319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D9F72-251E-4F41-A59D-149DF21520F1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963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D9F72-251E-4F41-A59D-149DF21520F1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975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D9F72-251E-4F41-A59D-149DF21520F1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111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D9F72-251E-4F41-A59D-149DF21520F1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43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D9F72-251E-4F41-A59D-149DF21520F1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028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D9F72-251E-4F41-A59D-149DF21520F1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409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D9F72-251E-4F41-A59D-149DF21520F1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700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D9F72-251E-4F41-A59D-149DF21520F1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457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FEAC-AA3B-4C77-BB60-7419998DB9BA}" type="datetimeFigureOut">
              <a:rPr lang="ru-RU" smtClean="0"/>
              <a:t>14.06.2024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B568C-24A0-4388-86D1-BDE748010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154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FEAC-AA3B-4C77-BB60-7419998DB9BA}" type="datetimeFigureOut">
              <a:rPr lang="ru-RU" smtClean="0"/>
              <a:t>14.06.2024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B568C-24A0-4388-86D1-BDE748010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650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FEAC-AA3B-4C77-BB60-7419998DB9BA}" type="datetimeFigureOut">
              <a:rPr lang="ru-RU" smtClean="0"/>
              <a:t>14.06.2024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B568C-24A0-4388-86D1-BDE748010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18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FEAC-AA3B-4C77-BB60-7419998DB9BA}" type="datetimeFigureOut">
              <a:rPr lang="ru-RU" smtClean="0"/>
              <a:t>14.06.2024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B568C-24A0-4388-86D1-BDE748010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229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FEAC-AA3B-4C77-BB60-7419998DB9BA}" type="datetimeFigureOut">
              <a:rPr lang="ru-RU" smtClean="0"/>
              <a:t>14.06.2024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B568C-24A0-4388-86D1-BDE748010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233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FEAC-AA3B-4C77-BB60-7419998DB9BA}" type="datetimeFigureOut">
              <a:rPr lang="ru-RU" smtClean="0"/>
              <a:t>14.06.2024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B568C-24A0-4388-86D1-BDE748010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962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FEAC-AA3B-4C77-BB60-7419998DB9BA}" type="datetimeFigureOut">
              <a:rPr lang="ru-RU" smtClean="0"/>
              <a:t>14.06.2024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B568C-24A0-4388-86D1-BDE748010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337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FEAC-AA3B-4C77-BB60-7419998DB9BA}" type="datetimeFigureOut">
              <a:rPr lang="ru-RU" smtClean="0"/>
              <a:t>14.06.2024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B568C-24A0-4388-86D1-BDE748010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509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FEAC-AA3B-4C77-BB60-7419998DB9BA}" type="datetimeFigureOut">
              <a:rPr lang="ru-RU" smtClean="0"/>
              <a:t>14.06.2024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B568C-24A0-4388-86D1-BDE748010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592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FEAC-AA3B-4C77-BB60-7419998DB9BA}" type="datetimeFigureOut">
              <a:rPr lang="ru-RU" smtClean="0"/>
              <a:t>14.06.2024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B568C-24A0-4388-86D1-BDE748010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493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FEAC-AA3B-4C77-BB60-7419998DB9BA}" type="datetimeFigureOut">
              <a:rPr lang="ru-RU" smtClean="0"/>
              <a:t>14.06.2024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B568C-24A0-4388-86D1-BDE748010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883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3FEAC-AA3B-4C77-BB60-7419998DB9BA}" type="datetimeFigureOut">
              <a:rPr lang="ru-RU" smtClean="0"/>
              <a:t>14.06.2024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B568C-24A0-4388-86D1-BDE748010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88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1991" y="1492"/>
            <a:ext cx="9261721" cy="6855014"/>
            <a:chOff x="1991" y="1492"/>
            <a:chExt cx="9261721" cy="6855014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1" y="1492"/>
              <a:ext cx="9140018" cy="6855014"/>
            </a:xfrm>
            <a:prstGeom prst="rect">
              <a:avLst/>
            </a:prstGeom>
          </p:spPr>
        </p:pic>
        <p:graphicFrame>
          <p:nvGraphicFramePr>
            <p:cNvPr id="20" name="Диаграмма 1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95766364"/>
                </p:ext>
              </p:extLst>
            </p:nvPr>
          </p:nvGraphicFramePr>
          <p:xfrm>
            <a:off x="6446797" y="2057399"/>
            <a:ext cx="2816915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27" name="Прямоугольник 26"/>
          <p:cNvSpPr/>
          <p:nvPr/>
        </p:nvSpPr>
        <p:spPr>
          <a:xfrm>
            <a:off x="537306" y="3253946"/>
            <a:ext cx="7008553" cy="19738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sx="105000" sy="105000" algn="ctr" rotWithShape="0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b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0884" y="3363719"/>
            <a:ext cx="64213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200"/>
              </a:spcAft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Комитет по вопросам бюджета, экономики, финансов </a:t>
            </a:r>
            <a:b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налоговой политики.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 о реализации государственной программы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Архангельской области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«Экономическое развитие и инвестиционная деятельность в Архангельской области»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2023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2794" y="166824"/>
            <a:ext cx="29400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Министерство 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экономического развития, 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промышленности и науки 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Архангельской области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effectLst>
                <a:glow rad="1270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87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Блок-схема: альтернативный процесс 14"/>
          <p:cNvSpPr/>
          <p:nvPr/>
        </p:nvSpPr>
        <p:spPr bwMode="auto">
          <a:xfrm>
            <a:off x="180864" y="5034057"/>
            <a:ext cx="8725086" cy="1321245"/>
          </a:xfrm>
          <a:prstGeom prst="flowChartAlternateProcess">
            <a:avLst/>
          </a:prstGeom>
          <a:solidFill>
            <a:srgbClr val="E6F2FA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" y="-4782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8828" y="190883"/>
            <a:ext cx="889202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000" b="1" dirty="0">
                <a:solidFill>
                  <a:schemeClr val="bg1"/>
                </a:solidFill>
                <a:effectLst>
                  <a:glow rad="127000">
                    <a:schemeClr val="accent5">
                      <a:lumMod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Подпрограмма №6 «Развитие научно-технологического </a:t>
            </a:r>
            <a:r>
              <a:rPr lang="ru-RU" sz="2000" b="1" dirty="0" smtClean="0">
                <a:solidFill>
                  <a:schemeClr val="bg1"/>
                </a:solidFill>
                <a:effectLst>
                  <a:glow rad="127000">
                    <a:schemeClr val="accent5">
                      <a:lumMod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effectLst>
                  <a:glow rad="127000">
                    <a:schemeClr val="accent5">
                      <a:lumMod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glow rad="127000">
                    <a:schemeClr val="accent5">
                      <a:lumMod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потенциала </a:t>
            </a:r>
            <a:r>
              <a:rPr lang="ru-RU" sz="2000" b="1" dirty="0">
                <a:solidFill>
                  <a:schemeClr val="bg1"/>
                </a:solidFill>
                <a:effectLst>
                  <a:glow rad="127000">
                    <a:schemeClr val="accent5">
                      <a:lumMod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Архангельской области»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91" y="6572379"/>
            <a:ext cx="8410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rgbClr val="3F5B8D"/>
                </a:solidFill>
                <a:effectLst>
                  <a:glow rad="1270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Министерство экономического развития, промышленности и науки Архангельской области</a:t>
            </a:r>
            <a:endParaRPr lang="ru-RU" sz="1400" dirty="0">
              <a:solidFill>
                <a:srgbClr val="3F5B8D"/>
              </a:solidFill>
              <a:effectLst>
                <a:glow rad="127000">
                  <a:prstClr val="white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89" y="1975426"/>
            <a:ext cx="50451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dirty="0" smtClean="0"/>
              <a:t>Осуществлена поддержка </a:t>
            </a:r>
            <a:r>
              <a:rPr lang="ru-RU" sz="2400" b="1" dirty="0" smtClean="0"/>
              <a:t>59 </a:t>
            </a:r>
            <a:r>
              <a:rPr lang="ru-RU" dirty="0" smtClean="0"/>
              <a:t>научных проектов</a:t>
            </a:r>
            <a:endParaRPr lang="ru-RU" i="1" dirty="0">
              <a:solidFill>
                <a:srgbClr val="087C02"/>
              </a:solidFill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445556668"/>
              </p:ext>
            </p:extLst>
          </p:nvPr>
        </p:nvGraphicFramePr>
        <p:xfrm>
          <a:off x="743324" y="2476991"/>
          <a:ext cx="3356344" cy="2312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00400" y="2556694"/>
            <a:ext cx="1421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увеличение в 1,6 раза</a:t>
            </a:r>
            <a:endParaRPr lang="ru-RU" sz="1600" b="1" dirty="0">
              <a:solidFill>
                <a:srgbClr val="00B050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2028790" y="2885779"/>
            <a:ext cx="785412" cy="398020"/>
          </a:xfrm>
          <a:prstGeom prst="straightConnector1">
            <a:avLst/>
          </a:prstGeom>
          <a:ln w="28575">
            <a:solidFill>
              <a:srgbClr val="00B050"/>
            </a:solidFill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0610" y="5166290"/>
            <a:ext cx="82455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dirty="0"/>
              <a:t>опубликовано и принято к печати 179 научных публикаций, подготовленных в ходе реализации научных проектов, что в 4,4 раза больше значения 2022 года (41 публикация)</a:t>
            </a:r>
            <a:endParaRPr lang="ru-RU" i="1" dirty="0">
              <a:solidFill>
                <a:srgbClr val="087C02"/>
              </a:solidFill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 bwMode="auto">
          <a:xfrm>
            <a:off x="5312605" y="2753585"/>
            <a:ext cx="3547990" cy="1732262"/>
          </a:xfrm>
          <a:prstGeom prst="flowChartAlternateProcess">
            <a:avLst/>
          </a:prstGeom>
          <a:solidFill>
            <a:srgbClr val="E6F2FA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TextBox 17"/>
          <p:cNvSpPr txBox="1"/>
          <p:nvPr/>
        </p:nvSpPr>
        <p:spPr>
          <a:xfrm>
            <a:off x="5400196" y="2906123"/>
            <a:ext cx="35234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dirty="0"/>
              <a:t>получено </a:t>
            </a:r>
            <a:r>
              <a:rPr lang="ru-RU" sz="2400" b="1" dirty="0"/>
              <a:t>17</a:t>
            </a:r>
            <a:r>
              <a:rPr lang="ru-RU" dirty="0"/>
              <a:t> патентов/зарегистрированных заявок на патент </a:t>
            </a:r>
            <a:endParaRPr lang="ru-RU" dirty="0" smtClean="0"/>
          </a:p>
          <a:p>
            <a:pPr>
              <a:buClr>
                <a:srgbClr val="00B050"/>
              </a:buClr>
            </a:pPr>
            <a:r>
              <a:rPr lang="ru-RU" i="1" dirty="0"/>
              <a:t> </a:t>
            </a:r>
            <a:r>
              <a:rPr lang="ru-RU" i="1" dirty="0" smtClean="0"/>
              <a:t>   (</a:t>
            </a:r>
            <a:r>
              <a:rPr lang="ru-RU" i="1" dirty="0"/>
              <a:t>в 2022 году - 1)</a:t>
            </a:r>
            <a:r>
              <a:rPr lang="ru-RU" dirty="0"/>
              <a:t>;</a:t>
            </a:r>
          </a:p>
          <a:p>
            <a:pPr marL="171450" indent="-1714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ru-RU" i="1" dirty="0">
              <a:solidFill>
                <a:srgbClr val="087C0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9502" y="1256790"/>
            <a:ext cx="5065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реализации мероприятий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110293" y="6488093"/>
            <a:ext cx="2057400" cy="365125"/>
          </a:xfrm>
        </p:spPr>
        <p:txBody>
          <a:bodyPr/>
          <a:lstStyle/>
          <a:p>
            <a:r>
              <a:rPr lang="ru-RU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10</a:t>
            </a:r>
            <a:endParaRPr lang="ru-RU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146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91" y="6572379"/>
            <a:ext cx="8410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3F5B8D"/>
                </a:solidFill>
                <a:effectLst>
                  <a:glow rad="1270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Министерство экономического развития, промышленности и науки Архангельской области</a:t>
            </a:r>
            <a:endParaRPr lang="ru-RU" sz="1400" dirty="0">
              <a:solidFill>
                <a:srgbClr val="3F5B8D"/>
              </a:solidFill>
              <a:effectLst>
                <a:glow rad="127000">
                  <a:prstClr val="white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9656" y="2801942"/>
            <a:ext cx="7488000" cy="116458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79105" y="4254582"/>
            <a:ext cx="7488000" cy="116458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3105" y="2753983"/>
            <a:ext cx="7884000" cy="6474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61762" y="4377583"/>
            <a:ext cx="7884000" cy="6474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64800" y="2656046"/>
            <a:ext cx="2232248" cy="940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572031" y="4431969"/>
            <a:ext cx="2232248" cy="940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" name="Picture 39" descr="Знак на въезде в город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56" y="2998694"/>
            <a:ext cx="2043504" cy="1224136"/>
          </a:xfrm>
          <a:prstGeom prst="rect">
            <a:avLst/>
          </a:prstGeom>
          <a:noFill/>
          <a:ln w="44450">
            <a:solidFill>
              <a:srgbClr val="4472C4">
                <a:lumMod val="50000"/>
              </a:srgbClr>
            </a:solidFill>
            <a:miter lim="800000"/>
            <a:headEnd/>
            <a:tailEnd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2497048" y="3321542"/>
            <a:ext cx="6646952" cy="501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spc="4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2800" b="1" spc="4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72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91" y="6572379"/>
            <a:ext cx="8410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rgbClr val="3F5B8D"/>
                </a:solidFill>
                <a:effectLst>
                  <a:glow rad="1270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Министерство экономического развития, промышленности и науки Архангельской области</a:t>
            </a:r>
            <a:endParaRPr lang="ru-RU" sz="1400" dirty="0">
              <a:solidFill>
                <a:srgbClr val="3F5B8D"/>
              </a:solidFill>
              <a:effectLst>
                <a:glow rad="127000">
                  <a:prstClr val="white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379" y="243032"/>
            <a:ext cx="9144000" cy="903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400" b="1" dirty="0" smtClean="0">
                <a:solidFill>
                  <a:schemeClr val="bg1"/>
                </a:solidFill>
                <a:effectLst>
                  <a:glow rad="127000">
                    <a:schemeClr val="accent5">
                      <a:lumMod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Структура государственной программы</a:t>
            </a:r>
            <a:endParaRPr lang="ru-RU" sz="2400" b="1" dirty="0">
              <a:solidFill>
                <a:schemeClr val="bg1"/>
              </a:solidFill>
              <a:effectLst>
                <a:glow rad="127000">
                  <a:schemeClr val="accent5">
                    <a:lumMod val="5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5000"/>
              </a:lnSpc>
            </a:pPr>
            <a:endParaRPr lang="ru-RU" b="1" dirty="0">
              <a:solidFill>
                <a:schemeClr val="bg1"/>
              </a:solidFill>
              <a:effectLst>
                <a:glow rad="127000">
                  <a:schemeClr val="accent5">
                    <a:lumMod val="5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5000"/>
              </a:lnSpc>
            </a:pPr>
            <a:r>
              <a:rPr lang="ru-RU" sz="2000" b="1" dirty="0" smtClean="0">
                <a:solidFill>
                  <a:schemeClr val="bg1"/>
                </a:solidFill>
                <a:effectLst>
                  <a:glow rad="127000">
                    <a:schemeClr val="accent5">
                      <a:lumMod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dirty="0">
              <a:solidFill>
                <a:schemeClr val="bg1"/>
              </a:solidFill>
              <a:effectLst>
                <a:glow rad="127000">
                  <a:schemeClr val="accent5">
                    <a:lumMod val="5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88591" y="6492875"/>
            <a:ext cx="2057400" cy="365125"/>
          </a:xfrm>
        </p:spPr>
        <p:txBody>
          <a:bodyPr/>
          <a:lstStyle/>
          <a:p>
            <a:r>
              <a:rPr lang="ru-RU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2</a:t>
            </a:r>
            <a:endParaRPr lang="ru-RU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199711146"/>
              </p:ext>
            </p:extLst>
          </p:nvPr>
        </p:nvGraphicFramePr>
        <p:xfrm>
          <a:off x="-189470" y="1389388"/>
          <a:ext cx="8749865" cy="479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434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" y="-4782"/>
            <a:ext cx="91440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91" y="6572379"/>
            <a:ext cx="8410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rgbClr val="3F5B8D"/>
                </a:solidFill>
                <a:effectLst>
                  <a:glow rad="1270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Министерство экономического развития, промышленности и науки Архангельской области</a:t>
            </a:r>
            <a:endParaRPr lang="ru-RU" sz="1400" dirty="0">
              <a:solidFill>
                <a:srgbClr val="3F5B8D"/>
              </a:solidFill>
              <a:effectLst>
                <a:glow rad="127000">
                  <a:prstClr val="white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91072"/>
              </p:ext>
            </p:extLst>
          </p:nvPr>
        </p:nvGraphicFramePr>
        <p:xfrm>
          <a:off x="282218" y="1700211"/>
          <a:ext cx="8538520" cy="31449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1547"/>
                <a:gridCol w="1668162"/>
                <a:gridCol w="1634181"/>
                <a:gridCol w="2134630"/>
              </a:tblGrid>
              <a:tr h="732709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План 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Факт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Степень достижения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70318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Количество мероприятий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48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47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98,0 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%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1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Количество целевых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</a:rPr>
                        <a:t> показателей, достигнутых на 95 и более %</a:t>
                      </a:r>
                      <a:endParaRPr lang="ru-RU" sz="2000" dirty="0" smtClean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40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35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87,5 %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18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Объемы финансирования, млн рублей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rgbClr val="002060"/>
                          </a:solidFill>
                        </a:rPr>
                        <a:t>1 294,4</a:t>
                      </a:r>
                      <a:endParaRPr lang="ru-RU" sz="2000" b="1" i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rgbClr val="002060"/>
                          </a:solidFill>
                        </a:rPr>
                        <a:t>1 049,9</a:t>
                      </a:r>
                      <a:endParaRPr lang="ru-RU" sz="2000" b="1" i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rgbClr val="002060"/>
                          </a:solidFill>
                        </a:rPr>
                        <a:t>81,1 %</a:t>
                      </a:r>
                      <a:endParaRPr lang="ru-RU" sz="2000" b="1" i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80086" y="5313006"/>
            <a:ext cx="8468497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Эффективность реализации государственной программы </a:t>
            </a:r>
            <a:r>
              <a:rPr lang="ru-RU" sz="1600" b="1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91,7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балла </a:t>
            </a:r>
            <a:r>
              <a:rPr lang="ru-RU" sz="1600" b="1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(высокая)</a:t>
            </a:r>
            <a:endParaRPr lang="ru-RU" sz="1600" b="1" dirty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000" b="1" dirty="0" smtClean="0">
                <a:solidFill>
                  <a:schemeClr val="bg1"/>
                </a:solidFill>
                <a:effectLst>
                  <a:glow rad="127000">
                    <a:schemeClr val="accent5">
                      <a:lumMod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Достижение целевых показателей и мероприятий государственной программы «Экономическое развитие и инвестиционная деятельность в Архангельской области»</a:t>
            </a:r>
            <a:endParaRPr lang="ru-RU" sz="2000" b="1" dirty="0">
              <a:solidFill>
                <a:schemeClr val="bg1"/>
              </a:solidFill>
              <a:effectLst>
                <a:glow rad="127000">
                  <a:schemeClr val="accent5">
                    <a:lumMod val="5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86600" y="6488093"/>
            <a:ext cx="2057400" cy="365125"/>
          </a:xfrm>
        </p:spPr>
        <p:txBody>
          <a:bodyPr/>
          <a:lstStyle/>
          <a:p>
            <a:r>
              <a:rPr lang="ru-RU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3</a:t>
            </a:r>
            <a:endParaRPr lang="ru-RU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535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альтернативный процесс 8"/>
          <p:cNvSpPr/>
          <p:nvPr/>
        </p:nvSpPr>
        <p:spPr bwMode="auto">
          <a:xfrm>
            <a:off x="6667587" y="1573764"/>
            <a:ext cx="2361083" cy="3978539"/>
          </a:xfrm>
          <a:prstGeom prst="flowChartAlternateProcess">
            <a:avLst/>
          </a:prstGeom>
          <a:solidFill>
            <a:srgbClr val="E6F2FA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" y="-4782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48644" y="100267"/>
            <a:ext cx="6121929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400" b="1" dirty="0" smtClean="0">
                <a:solidFill>
                  <a:schemeClr val="bg1"/>
                </a:solidFill>
                <a:effectLst>
                  <a:glow rad="127000">
                    <a:schemeClr val="accent5">
                      <a:lumMod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Объемы финансирования государственной программы</a:t>
            </a:r>
            <a:endParaRPr lang="ru-RU" sz="2400" b="1" dirty="0">
              <a:solidFill>
                <a:schemeClr val="bg1"/>
              </a:solidFill>
              <a:effectLst>
                <a:glow rad="127000">
                  <a:schemeClr val="accent5">
                    <a:lumMod val="5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91" y="6572379"/>
            <a:ext cx="8410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rgbClr val="3F5B8D"/>
                </a:solidFill>
                <a:effectLst>
                  <a:glow rad="1270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Министерство экономического развития, промышленности и науки Архангельской области</a:t>
            </a:r>
            <a:endParaRPr lang="ru-RU" sz="1400" dirty="0">
              <a:solidFill>
                <a:srgbClr val="3F5B8D"/>
              </a:solidFill>
              <a:effectLst>
                <a:glow rad="127000">
                  <a:prstClr val="white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279078824"/>
              </p:ext>
            </p:extLst>
          </p:nvPr>
        </p:nvGraphicFramePr>
        <p:xfrm>
          <a:off x="214185" y="1425683"/>
          <a:ext cx="6396248" cy="3113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491926" y="1607258"/>
            <a:ext cx="27220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Кассовое освоение </a:t>
            </a:r>
            <a:br>
              <a:rPr lang="ru-RU" dirty="0" smtClean="0"/>
            </a:br>
            <a:r>
              <a:rPr lang="ru-RU" dirty="0" smtClean="0"/>
              <a:t>по государственной программе – </a:t>
            </a:r>
            <a:r>
              <a:rPr lang="ru-RU" sz="2400" b="1" dirty="0" smtClean="0"/>
              <a:t>81,1%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757644" y="2782497"/>
            <a:ext cx="2180967" cy="296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dirty="0" smtClean="0"/>
              <a:t>Всего не израсходовано – </a:t>
            </a:r>
            <a:r>
              <a:rPr lang="ru-RU" sz="2400" b="1" dirty="0" smtClean="0"/>
              <a:t>244,5</a:t>
            </a:r>
            <a:r>
              <a:rPr lang="ru-RU" b="1" dirty="0" smtClean="0"/>
              <a:t> млн. рублей</a:t>
            </a:r>
            <a:r>
              <a:rPr lang="ru-RU" dirty="0" smtClean="0"/>
              <a:t>, из них:</a:t>
            </a:r>
          </a:p>
          <a:p>
            <a:r>
              <a:rPr lang="ru-RU" sz="2400" b="1" i="1" dirty="0" smtClean="0"/>
              <a:t>240,4</a:t>
            </a:r>
            <a:r>
              <a:rPr lang="ru-RU" b="1" i="1" dirty="0" smtClean="0"/>
              <a:t> млн. рублей </a:t>
            </a:r>
            <a:r>
              <a:rPr lang="ru-RU" b="1" i="1" dirty="0"/>
              <a:t>по мероприятию </a:t>
            </a:r>
            <a:r>
              <a:rPr lang="ru-RU" sz="1400" i="1" dirty="0" smtClean="0"/>
              <a:t>«Создание </a:t>
            </a:r>
            <a:r>
              <a:rPr lang="ru-RU" sz="1400" i="1" dirty="0"/>
              <a:t>студенческого кампуса мирового уровня «Арктическая звезда»  </a:t>
            </a:r>
            <a:endParaRPr lang="ru-RU" sz="1400" i="1" dirty="0" smtClean="0"/>
          </a:p>
          <a:p>
            <a:endParaRPr lang="ru-RU" dirty="0" smtClean="0"/>
          </a:p>
        </p:txBody>
      </p:sp>
      <p:sp>
        <p:nvSpPr>
          <p:cNvPr id="1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86600" y="6488093"/>
            <a:ext cx="2057400" cy="365125"/>
          </a:xfrm>
        </p:spPr>
        <p:txBody>
          <a:bodyPr/>
          <a:lstStyle/>
          <a:p>
            <a:r>
              <a:rPr lang="ru-RU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4</a:t>
            </a:r>
            <a:endParaRPr lang="ru-RU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929631781"/>
              </p:ext>
            </p:extLst>
          </p:nvPr>
        </p:nvGraphicFramePr>
        <p:xfrm>
          <a:off x="2128999" y="4799358"/>
          <a:ext cx="3134980" cy="1505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6325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" y="-4782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8828" y="190883"/>
            <a:ext cx="889202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000" b="1" dirty="0">
                <a:solidFill>
                  <a:schemeClr val="bg1"/>
                </a:solidFill>
                <a:effectLst>
                  <a:glow rad="127000">
                    <a:schemeClr val="accent5">
                      <a:lumMod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Подпрограмма № </a:t>
            </a:r>
            <a:r>
              <a:rPr lang="ru-RU" sz="2000" b="1" dirty="0" smtClean="0">
                <a:solidFill>
                  <a:schemeClr val="bg1"/>
                </a:solidFill>
                <a:effectLst>
                  <a:glow rad="127000">
                    <a:schemeClr val="accent5">
                      <a:lumMod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2000" b="1" dirty="0">
                <a:solidFill>
                  <a:schemeClr val="bg1"/>
                </a:solidFill>
                <a:effectLst>
                  <a:glow rad="127000">
                    <a:schemeClr val="accent5">
                      <a:lumMod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«Развитие </a:t>
            </a:r>
            <a:r>
              <a:rPr lang="ru-RU" sz="2000" b="1" dirty="0" smtClean="0">
                <a:solidFill>
                  <a:schemeClr val="bg1"/>
                </a:solidFill>
                <a:effectLst>
                  <a:glow rad="127000">
                    <a:schemeClr val="accent5">
                      <a:lumMod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промышленности и инвестиционной деятельности в </a:t>
            </a:r>
            <a:r>
              <a:rPr lang="ru-RU" sz="2000" b="1" dirty="0">
                <a:solidFill>
                  <a:schemeClr val="bg1"/>
                </a:solidFill>
                <a:effectLst>
                  <a:glow rad="127000">
                    <a:schemeClr val="accent5">
                      <a:lumMod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Архангельской области»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91" y="6572379"/>
            <a:ext cx="8410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rgbClr val="3F5B8D"/>
                </a:solidFill>
                <a:effectLst>
                  <a:glow rad="1270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Министерство экономического развития, промышленности и науки Архангельской области</a:t>
            </a:r>
            <a:endParaRPr lang="ru-RU" sz="1400" dirty="0">
              <a:solidFill>
                <a:srgbClr val="3F5B8D"/>
              </a:solidFill>
              <a:effectLst>
                <a:glow rad="127000">
                  <a:prstClr val="white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-362169" y="1219200"/>
            <a:ext cx="91437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Реализация национального проекта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Производительность труда»</a:t>
            </a:r>
            <a:endParaRPr lang="ru-RU" sz="2800" dirty="0"/>
          </a:p>
        </p:txBody>
      </p:sp>
      <p:sp>
        <p:nvSpPr>
          <p:cNvPr id="20" name="Блок-схема: альтернативный процесс 19"/>
          <p:cNvSpPr/>
          <p:nvPr/>
        </p:nvSpPr>
        <p:spPr bwMode="auto">
          <a:xfrm>
            <a:off x="138827" y="2263706"/>
            <a:ext cx="8892027" cy="699038"/>
          </a:xfrm>
          <a:prstGeom prst="flowChartAlternateProcess">
            <a:avLst/>
          </a:prstGeom>
          <a:solidFill>
            <a:srgbClr val="E6F2FA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TextBox 20"/>
          <p:cNvSpPr txBox="1"/>
          <p:nvPr/>
        </p:nvSpPr>
        <p:spPr bwMode="auto">
          <a:xfrm>
            <a:off x="92366" y="2208551"/>
            <a:ext cx="9426706" cy="853182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360979" marR="0" indent="-360979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1167"/>
              </a:buClr>
              <a:buFont typeface="Arial"/>
              <a:buChar char="•"/>
              <a:defRPr/>
            </a:pPr>
            <a:r>
              <a:rPr lang="ru-RU" sz="2400" b="1" i="0" u="none" strike="noStrike" cap="none" spc="0" dirty="0">
                <a:solidFill>
                  <a:srgbClr val="002060"/>
                </a:solidFill>
                <a:latin typeface="Arial"/>
                <a:cs typeface="Arial"/>
              </a:rPr>
              <a:t>33</a:t>
            </a:r>
            <a:r>
              <a:rPr lang="ru-RU" b="1" i="0" u="none" strike="noStrike" cap="none" spc="0" dirty="0">
                <a:solidFill>
                  <a:srgbClr val="002060"/>
                </a:solidFill>
                <a:latin typeface="Arial"/>
                <a:cs typeface="Arial"/>
              </a:rPr>
              <a:t> предприятия-участника</a:t>
            </a:r>
            <a:endParaRPr b="1" i="0" u="none" strike="noStrike" cap="none" spc="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60979" marR="0" indent="-360979" algn="l" defTabSz="9144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AD1167"/>
              </a:buClr>
              <a:buFont typeface="Arial"/>
              <a:buChar char="•"/>
              <a:defRPr/>
            </a:pPr>
            <a:r>
              <a:rPr lang="ru-RU" sz="2400" b="1" i="0" u="none" strike="noStrike" cap="none" spc="0" dirty="0">
                <a:solidFill>
                  <a:srgbClr val="002060"/>
                </a:solidFill>
                <a:latin typeface="Arial"/>
                <a:cs typeface="Arial"/>
              </a:rPr>
              <a:t>165,3</a:t>
            </a:r>
            <a:r>
              <a:rPr lang="ru-RU" b="1" i="0" u="none" strike="noStrike" cap="none" spc="0" dirty="0">
                <a:solidFill>
                  <a:srgbClr val="002060"/>
                </a:solidFill>
                <a:latin typeface="Arial"/>
                <a:cs typeface="Arial"/>
              </a:rPr>
              <a:t> млн. рублей - общий реальный экономический эффект</a:t>
            </a:r>
            <a:endParaRPr b="1" i="0" u="none" strike="noStrike" cap="none" spc="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22" name="Блок-схема: альтернативный процесс 21"/>
          <p:cNvSpPr/>
          <p:nvPr/>
        </p:nvSpPr>
        <p:spPr bwMode="auto">
          <a:xfrm>
            <a:off x="92366" y="3174714"/>
            <a:ext cx="8892027" cy="1580563"/>
          </a:xfrm>
          <a:prstGeom prst="flowChartAlternateProcess">
            <a:avLst/>
          </a:prstGeom>
          <a:solidFill>
            <a:srgbClr val="E6F2FA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TextBox 23"/>
          <p:cNvSpPr txBox="1"/>
          <p:nvPr/>
        </p:nvSpPr>
        <p:spPr bwMode="auto">
          <a:xfrm>
            <a:off x="223719" y="3355083"/>
            <a:ext cx="8479354" cy="221753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lnSpc>
                <a:spcPct val="70000"/>
              </a:lnSpc>
              <a:defRPr/>
            </a:pPr>
            <a:r>
              <a:rPr b="1" dirty="0">
                <a:solidFill>
                  <a:srgbClr val="002060"/>
                </a:solidFill>
                <a:latin typeface="Arial"/>
                <a:cs typeface="Arial"/>
              </a:rPr>
              <a:t>2023 </a:t>
            </a:r>
            <a:r>
              <a:rPr b="1" dirty="0" err="1">
                <a:solidFill>
                  <a:srgbClr val="002060"/>
                </a:solidFill>
                <a:latin typeface="Arial"/>
                <a:cs typeface="Arial"/>
              </a:rPr>
              <a:t>год</a:t>
            </a:r>
            <a:endParaRPr b="1" dirty="0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lnSpc>
                <a:spcPct val="70000"/>
              </a:lnSpc>
              <a:defRPr/>
            </a:pPr>
            <a:endParaRPr b="0" i="0" u="none" strike="noStrike" cap="none" spc="0" dirty="0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lnSpc>
                <a:spcPct val="70000"/>
              </a:lnSpc>
              <a:defRPr/>
            </a:pPr>
            <a:r>
              <a:rPr lang="ru-RU" sz="2400" b="1" i="0" u="none" strike="noStrike" cap="none" spc="0" dirty="0">
                <a:solidFill>
                  <a:srgbClr val="AD1167"/>
                </a:solidFill>
                <a:latin typeface="Arial"/>
                <a:cs typeface="Arial"/>
              </a:rPr>
              <a:t>7</a:t>
            </a:r>
            <a:r>
              <a:rPr lang="ru-RU" b="0" i="0" u="none" strike="noStrike" cap="none" spc="0" dirty="0">
                <a:solidFill>
                  <a:srgbClr val="002060"/>
                </a:solidFill>
                <a:latin typeface="Arial"/>
                <a:cs typeface="Arial"/>
              </a:rPr>
              <a:t> предприятий-участников</a:t>
            </a:r>
          </a:p>
          <a:p>
            <a:pPr>
              <a:lnSpc>
                <a:spcPct val="70000"/>
              </a:lnSpc>
              <a:defRPr/>
            </a:pPr>
            <a:endParaRPr b="0" i="0" u="none" strike="noStrike" cap="none" spc="0" dirty="0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lnSpc>
                <a:spcPct val="70000"/>
              </a:lnSpc>
              <a:defRPr/>
            </a:pPr>
            <a:r>
              <a:rPr lang="ru-RU" sz="2400" b="1" i="0" u="none" strike="noStrike" cap="none" spc="0" dirty="0">
                <a:solidFill>
                  <a:srgbClr val="AD1167"/>
                </a:solidFill>
                <a:latin typeface="Arial"/>
                <a:cs typeface="Arial"/>
              </a:rPr>
              <a:t>252</a:t>
            </a:r>
            <a:r>
              <a:rPr lang="ru-RU" b="0" i="0" u="none" strike="noStrike" cap="none" spc="0" dirty="0">
                <a:solidFill>
                  <a:srgbClr val="002060"/>
                </a:solidFill>
                <a:latin typeface="Arial"/>
                <a:cs typeface="Arial"/>
              </a:rPr>
              <a:t> сотрудника предприятий-участников обучены на Фабрике процессов</a:t>
            </a:r>
            <a:endParaRPr b="0" i="0" u="none" strike="noStrike" cap="none" spc="0" dirty="0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defRPr/>
            </a:pPr>
            <a:endParaRPr sz="1200" b="0" i="0" u="none" strike="noStrike" cap="none" spc="0" dirty="0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2000" b="0" i="0" u="none" strike="noStrike" cap="none" spc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endParaRPr sz="2000" b="0" i="0" u="none" strike="noStrike" cap="none" spc="0" dirty="0">
              <a:solidFill>
                <a:srgbClr val="002060"/>
              </a:solidFill>
              <a:latin typeface="Arial"/>
              <a:cs typeface="Arial"/>
            </a:endParaRPr>
          </a:p>
          <a:p>
            <a:pPr indent="450213" algn="l">
              <a:lnSpc>
                <a:spcPct val="120000"/>
              </a:lnSpc>
              <a:spcAft>
                <a:spcPts val="0"/>
              </a:spcAft>
              <a:defRPr/>
            </a:pPr>
            <a:endParaRPr sz="1800" b="1" dirty="0">
              <a:latin typeface="Arial"/>
            </a:endParaRPr>
          </a:p>
          <a:p>
            <a:pPr>
              <a:defRPr/>
            </a:pPr>
            <a:endParaRPr lang="ru-RU" sz="1800" b="0" i="0" u="none" strike="noStrike" cap="none" spc="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/>
          <a:srcRect l="2641" t="26439" r="2697" b="26592"/>
          <a:stretch/>
        </p:blipFill>
        <p:spPr bwMode="auto">
          <a:xfrm>
            <a:off x="138827" y="4967247"/>
            <a:ext cx="3931396" cy="1379169"/>
          </a:xfrm>
          <a:prstGeom prst="rect">
            <a:avLst/>
          </a:prstGeom>
        </p:spPr>
      </p:pic>
      <p:sp>
        <p:nvSpPr>
          <p:cNvPr id="27" name="Блок-схема: альтернативный процесс 26"/>
          <p:cNvSpPr/>
          <p:nvPr/>
        </p:nvSpPr>
        <p:spPr bwMode="auto">
          <a:xfrm>
            <a:off x="4356084" y="4930966"/>
            <a:ext cx="4581848" cy="1494548"/>
          </a:xfrm>
          <a:prstGeom prst="flowChartAlternateProcess">
            <a:avLst/>
          </a:prstGeom>
          <a:solidFill>
            <a:srgbClr val="E6F2FA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TextBox 28"/>
          <p:cNvSpPr txBox="1"/>
          <p:nvPr/>
        </p:nvSpPr>
        <p:spPr bwMode="auto">
          <a:xfrm>
            <a:off x="4414358" y="5067522"/>
            <a:ext cx="4663726" cy="115704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indent="0" algn="l">
              <a:lnSpc>
                <a:spcPct val="70000"/>
              </a:lnSpc>
              <a:spcAft>
                <a:spcPts val="0"/>
              </a:spcAft>
              <a:defRPr/>
            </a:pPr>
            <a:r>
              <a:rPr lang="ru-RU" sz="1100" b="1" i="0" u="none" strike="noStrike" cap="none" spc="0" dirty="0">
                <a:solidFill>
                  <a:srgbClr val="AD1167"/>
                </a:solidFill>
                <a:latin typeface="Arial"/>
                <a:ea typeface="Arial"/>
                <a:cs typeface="Arial"/>
              </a:rPr>
              <a:t>Успешно пройдена сертификация</a:t>
            </a:r>
            <a:r>
              <a:rPr lang="ru-RU" sz="1100" b="0" i="0" u="none" strike="noStrike" cap="none" spc="0" dirty="0">
                <a:solidFill>
                  <a:srgbClr val="AD1167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100" b="0" i="0" u="none" strike="noStrike" cap="none" spc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на соответствие условиям и критериям национального проекта </a:t>
            </a:r>
            <a:endParaRPr sz="1100" dirty="0">
              <a:solidFill>
                <a:srgbClr val="002060"/>
              </a:solidFill>
              <a:latin typeface="Arial"/>
            </a:endParaRPr>
          </a:p>
          <a:p>
            <a:pPr indent="0" algn="l">
              <a:lnSpc>
                <a:spcPct val="70000"/>
              </a:lnSpc>
              <a:spcAft>
                <a:spcPts val="0"/>
              </a:spcAft>
              <a:defRPr/>
            </a:pPr>
            <a:endParaRPr sz="1100" dirty="0">
              <a:solidFill>
                <a:srgbClr val="002060"/>
              </a:solidFill>
              <a:latin typeface="Arial"/>
            </a:endParaRPr>
          </a:p>
          <a:p>
            <a:pPr indent="0" algn="l">
              <a:lnSpc>
                <a:spcPct val="70000"/>
              </a:lnSpc>
              <a:spcAft>
                <a:spcPts val="0"/>
              </a:spcAft>
              <a:defRPr/>
            </a:pPr>
            <a:r>
              <a:rPr lang="ru-RU" sz="2400" b="1" i="0" u="none" strike="noStrike" cap="none" spc="0" dirty="0">
                <a:solidFill>
                  <a:srgbClr val="AD1167"/>
                </a:solidFill>
                <a:latin typeface="Arial"/>
                <a:ea typeface="Arial"/>
                <a:cs typeface="Arial"/>
              </a:rPr>
              <a:t>19-е </a:t>
            </a:r>
            <a:r>
              <a:rPr lang="ru-RU" sz="1100" b="1" i="0" u="none" strike="noStrike" cap="none" spc="0" dirty="0">
                <a:solidFill>
                  <a:srgbClr val="AD1167"/>
                </a:solidFill>
                <a:latin typeface="Arial"/>
                <a:ea typeface="Arial"/>
                <a:cs typeface="Arial"/>
              </a:rPr>
              <a:t>место</a:t>
            </a:r>
            <a:r>
              <a:rPr lang="ru-RU" sz="1100" b="1" i="0" u="none" strike="noStrike" cap="none" spc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100" b="0" i="0" u="none" strike="noStrike" cap="none" spc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из 53 РЦК (+12 пунктов к 2022 г.)</a:t>
            </a:r>
            <a:endParaRPr sz="1100" dirty="0">
              <a:solidFill>
                <a:srgbClr val="002060"/>
              </a:solidFill>
              <a:latin typeface="Arial"/>
            </a:endParaRPr>
          </a:p>
          <a:p>
            <a:pPr indent="0" algn="l">
              <a:lnSpc>
                <a:spcPct val="70000"/>
              </a:lnSpc>
              <a:spcAft>
                <a:spcPts val="0"/>
              </a:spcAft>
              <a:defRPr/>
            </a:pPr>
            <a:endParaRPr sz="1100" dirty="0">
              <a:solidFill>
                <a:srgbClr val="002060"/>
              </a:solidFill>
              <a:latin typeface="Arial"/>
            </a:endParaRPr>
          </a:p>
          <a:p>
            <a:pPr indent="0" algn="l">
              <a:lnSpc>
                <a:spcPct val="70000"/>
              </a:lnSpc>
              <a:spcAft>
                <a:spcPts val="0"/>
              </a:spcAft>
              <a:defRPr/>
            </a:pPr>
            <a:r>
              <a:rPr lang="ru-RU" sz="2400" b="1" i="0" u="none" strike="noStrike" cap="none" spc="0" dirty="0">
                <a:solidFill>
                  <a:srgbClr val="AD1167"/>
                </a:solidFill>
                <a:latin typeface="Arial"/>
                <a:ea typeface="Arial"/>
                <a:cs typeface="Arial"/>
              </a:rPr>
              <a:t>95 %</a:t>
            </a:r>
            <a:r>
              <a:rPr lang="ru-RU" sz="1100" b="1" i="0" u="none" strike="noStrike" cap="none" spc="0" dirty="0">
                <a:solidFill>
                  <a:srgbClr val="AD1167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100" b="0" i="0" u="none" strike="noStrike" cap="none" spc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- удовлетворенность работой РЦК </a:t>
            </a:r>
          </a:p>
          <a:p>
            <a:pPr indent="0" algn="l">
              <a:lnSpc>
                <a:spcPct val="70000"/>
              </a:lnSpc>
              <a:spcAft>
                <a:spcPts val="0"/>
              </a:spcAft>
              <a:defRPr/>
            </a:pPr>
            <a:r>
              <a:rPr lang="ru-RU" sz="1100" b="0" i="1" u="none" strike="noStrike" cap="none" spc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(целевой показатель - 80%)</a:t>
            </a:r>
            <a:endParaRPr sz="1100" i="1" dirty="0">
              <a:latin typeface="Arial"/>
            </a:endParaRPr>
          </a:p>
        </p:txBody>
      </p:sp>
      <p:sp>
        <p:nvSpPr>
          <p:cNvPr id="1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84878" y="6488093"/>
            <a:ext cx="2057400" cy="365125"/>
          </a:xfrm>
        </p:spPr>
        <p:txBody>
          <a:bodyPr/>
          <a:lstStyle/>
          <a:p>
            <a:r>
              <a:rPr lang="ru-RU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5</a:t>
            </a:r>
            <a:endParaRPr lang="ru-RU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997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" y="-4782"/>
            <a:ext cx="9144000" cy="6858000"/>
          </a:xfrm>
          <a:prstGeom prst="rect">
            <a:avLst/>
          </a:prstGeom>
        </p:spPr>
      </p:pic>
      <p:sp>
        <p:nvSpPr>
          <p:cNvPr id="2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86600" y="6561177"/>
            <a:ext cx="2057400" cy="365125"/>
          </a:xfrm>
        </p:spPr>
        <p:txBody>
          <a:bodyPr/>
          <a:lstStyle/>
          <a:p>
            <a:r>
              <a:rPr lang="ru-RU" b="1" dirty="0" smtClean="0">
                <a:solidFill>
                  <a:srgbClr val="4472C4">
                    <a:lumMod val="50000"/>
                  </a:srgbClr>
                </a:solidFill>
              </a:rPr>
              <a:t>3</a:t>
            </a:r>
            <a:endParaRPr lang="ru-RU" b="1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91" y="6572379"/>
            <a:ext cx="8410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rgbClr val="3F5B8D"/>
                </a:solidFill>
                <a:effectLst>
                  <a:glow rad="1270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Министерство экономического развития, промышленности и науки Архангельской области</a:t>
            </a:r>
            <a:endParaRPr lang="ru-RU" sz="1400" dirty="0">
              <a:solidFill>
                <a:srgbClr val="3F5B8D"/>
              </a:solidFill>
              <a:effectLst>
                <a:glow rad="127000">
                  <a:prstClr val="white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" y="-4782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8828" y="190883"/>
            <a:ext cx="889202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000" b="1" dirty="0">
                <a:solidFill>
                  <a:schemeClr val="bg1"/>
                </a:solidFill>
                <a:effectLst>
                  <a:glow rad="127000">
                    <a:schemeClr val="accent5">
                      <a:lumMod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Подпрограмма № </a:t>
            </a:r>
            <a:r>
              <a:rPr lang="ru-RU" sz="2000" b="1" dirty="0" smtClean="0">
                <a:solidFill>
                  <a:schemeClr val="bg1"/>
                </a:solidFill>
                <a:effectLst>
                  <a:glow rad="127000">
                    <a:schemeClr val="accent5">
                      <a:lumMod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2000" b="1" dirty="0">
                <a:solidFill>
                  <a:schemeClr val="bg1"/>
                </a:solidFill>
                <a:effectLst>
                  <a:glow rad="127000">
                    <a:schemeClr val="accent5">
                      <a:lumMod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«Развитие </a:t>
            </a:r>
            <a:r>
              <a:rPr lang="ru-RU" sz="2000" b="1" dirty="0" smtClean="0">
                <a:solidFill>
                  <a:schemeClr val="bg1"/>
                </a:solidFill>
                <a:effectLst>
                  <a:glow rad="127000">
                    <a:schemeClr val="accent5">
                      <a:lumMod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промышленности и инвестиционной деятельности в </a:t>
            </a:r>
            <a:r>
              <a:rPr lang="ru-RU" sz="2000" b="1" dirty="0">
                <a:solidFill>
                  <a:schemeClr val="bg1"/>
                </a:solidFill>
                <a:effectLst>
                  <a:glow rad="127000">
                    <a:schemeClr val="accent5">
                      <a:lumMod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Архангельской области»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56737" y="1136993"/>
            <a:ext cx="76611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Деятельность Фонда развития промышленности Архангельской области</a:t>
            </a:r>
            <a:endParaRPr lang="ru-RU" sz="2800" dirty="0"/>
          </a:p>
        </p:txBody>
      </p:sp>
      <p:sp>
        <p:nvSpPr>
          <p:cNvPr id="11" name="Блок-схема: альтернативный процесс 10"/>
          <p:cNvSpPr/>
          <p:nvPr/>
        </p:nvSpPr>
        <p:spPr bwMode="auto">
          <a:xfrm>
            <a:off x="138828" y="2102302"/>
            <a:ext cx="8725086" cy="1321245"/>
          </a:xfrm>
          <a:prstGeom prst="flowChartAlternateProcess">
            <a:avLst/>
          </a:prstGeom>
          <a:solidFill>
            <a:srgbClr val="E6F2FA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Прямоугольник 3"/>
          <p:cNvSpPr/>
          <p:nvPr/>
        </p:nvSpPr>
        <p:spPr>
          <a:xfrm>
            <a:off x="238528" y="2106400"/>
            <a:ext cx="849321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8080" indent="-438080">
              <a:lnSpc>
                <a:spcPct val="114999"/>
              </a:lnSpc>
              <a:buClr>
                <a:srgbClr val="D94D11"/>
              </a:buClr>
              <a:buFont typeface="Arial"/>
              <a:buChar char="•"/>
              <a:defRPr/>
            </a:pPr>
            <a:r>
              <a:rPr lang="ru-RU" sz="2400" b="1" dirty="0">
                <a:solidFill>
                  <a:srgbClr val="002060"/>
                </a:solidFill>
                <a:latin typeface="Arial"/>
                <a:cs typeface="Arial"/>
              </a:rPr>
              <a:t>435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 млн. рублей - общая капитализация ФРП </a:t>
            </a:r>
          </a:p>
          <a:p>
            <a:pPr marL="438080" indent="-438080">
              <a:lnSpc>
                <a:spcPct val="114999"/>
              </a:lnSpc>
              <a:buClr>
                <a:srgbClr val="D94D11"/>
              </a:buClr>
              <a:buFont typeface="Arial"/>
              <a:buChar char="•"/>
              <a:defRPr/>
            </a:pPr>
            <a:r>
              <a:rPr lang="ru-RU" sz="2400" b="1" dirty="0">
                <a:solidFill>
                  <a:srgbClr val="002060"/>
                </a:solidFill>
                <a:latin typeface="Arial"/>
                <a:cs typeface="Arial"/>
              </a:rPr>
              <a:t>38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 инвестиционных проектов </a:t>
            </a:r>
          </a:p>
          <a:p>
            <a:pPr marL="438080" indent="-438080">
              <a:lnSpc>
                <a:spcPct val="114999"/>
              </a:lnSpc>
              <a:buClr>
                <a:srgbClr val="D94D11"/>
              </a:buClr>
              <a:buFont typeface="Arial"/>
              <a:buChar char="•"/>
              <a:defRPr/>
            </a:pPr>
            <a:r>
              <a:rPr lang="ru-RU" sz="2400" b="1" dirty="0">
                <a:solidFill>
                  <a:srgbClr val="002060"/>
                </a:solidFill>
                <a:latin typeface="Arial"/>
                <a:cs typeface="Arial"/>
              </a:rPr>
              <a:t>770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 млн. рублей - инвестиции в  экономику региона</a:t>
            </a:r>
          </a:p>
        </p:txBody>
      </p:sp>
      <p:sp>
        <p:nvSpPr>
          <p:cNvPr id="13" name="Блок-схема: альтернативный процесс 12"/>
          <p:cNvSpPr/>
          <p:nvPr/>
        </p:nvSpPr>
        <p:spPr bwMode="auto">
          <a:xfrm>
            <a:off x="4341341" y="3585618"/>
            <a:ext cx="4522573" cy="2835810"/>
          </a:xfrm>
          <a:prstGeom prst="flowChartAlternateProcess">
            <a:avLst/>
          </a:prstGeom>
          <a:solidFill>
            <a:srgbClr val="E6F2FA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Прямоугольник 8"/>
          <p:cNvSpPr/>
          <p:nvPr/>
        </p:nvSpPr>
        <p:spPr>
          <a:xfrm>
            <a:off x="4501371" y="3720687"/>
            <a:ext cx="4572000" cy="241296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Arial"/>
                <a:cs typeface="Arial"/>
              </a:rPr>
              <a:t>2023 год</a:t>
            </a:r>
          </a:p>
          <a:p>
            <a:pPr>
              <a:defRPr/>
            </a:pPr>
            <a:endParaRPr lang="ru-RU" sz="1600" dirty="0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lnSpc>
                <a:spcPct val="70000"/>
              </a:lnSpc>
              <a:defRPr/>
            </a:pPr>
            <a:r>
              <a:rPr lang="ru-RU" sz="2800" b="1" dirty="0">
                <a:solidFill>
                  <a:srgbClr val="D94D11"/>
                </a:solidFill>
                <a:latin typeface="Arial"/>
                <a:cs typeface="Arial"/>
              </a:rPr>
              <a:t>88</a:t>
            </a:r>
            <a:r>
              <a:rPr lang="ru-RU" sz="1600" dirty="0">
                <a:solidFill>
                  <a:srgbClr val="002060"/>
                </a:solidFill>
                <a:latin typeface="Arial"/>
                <a:cs typeface="Arial"/>
              </a:rPr>
              <a:t> млн. рублей, из них</a:t>
            </a:r>
          </a:p>
          <a:p>
            <a:pPr>
              <a:lnSpc>
                <a:spcPct val="70000"/>
              </a:lnSpc>
              <a:defRPr/>
            </a:pPr>
            <a:r>
              <a:rPr lang="ru-RU" sz="1600" dirty="0">
                <a:solidFill>
                  <a:srgbClr val="002060"/>
                </a:solidFill>
                <a:latin typeface="Arial"/>
                <a:cs typeface="Arial"/>
              </a:rPr>
              <a:t>     70 млн. рублей - федеральный бюджет</a:t>
            </a:r>
          </a:p>
          <a:p>
            <a:pPr>
              <a:lnSpc>
                <a:spcPct val="70000"/>
              </a:lnSpc>
              <a:defRPr/>
            </a:pPr>
            <a:r>
              <a:rPr lang="ru-RU" sz="1600" dirty="0">
                <a:solidFill>
                  <a:srgbClr val="002060"/>
                </a:solidFill>
                <a:latin typeface="Arial"/>
                <a:cs typeface="Arial"/>
              </a:rPr>
              <a:t>     18 </a:t>
            </a:r>
            <a:r>
              <a:rPr lang="ru-RU" sz="160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млн. рублей - областной бюджет</a:t>
            </a:r>
            <a:endParaRPr lang="ru-RU" sz="16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>
              <a:lnSpc>
                <a:spcPct val="70000"/>
              </a:lnSpc>
              <a:defRPr/>
            </a:pPr>
            <a:endParaRPr lang="ru-RU" sz="1600" dirty="0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lnSpc>
                <a:spcPct val="70000"/>
              </a:lnSpc>
              <a:defRPr/>
            </a:pPr>
            <a:r>
              <a:rPr lang="ru-RU" sz="2800" b="1" dirty="0">
                <a:solidFill>
                  <a:srgbClr val="D94D11"/>
                </a:solidFill>
                <a:latin typeface="Arial"/>
                <a:cs typeface="Arial"/>
              </a:rPr>
              <a:t>14</a:t>
            </a:r>
            <a:r>
              <a:rPr lang="ru-RU" sz="1600" dirty="0">
                <a:solidFill>
                  <a:srgbClr val="002060"/>
                </a:solidFill>
                <a:latin typeface="Arial"/>
                <a:cs typeface="Arial"/>
              </a:rPr>
              <a:t> инвестиционных проектов </a:t>
            </a:r>
            <a:endParaRPr lang="ru-RU" sz="1600" b="1" dirty="0">
              <a:solidFill>
                <a:srgbClr val="D94D11"/>
              </a:solidFill>
              <a:latin typeface="Arial"/>
              <a:cs typeface="Arial"/>
            </a:endParaRPr>
          </a:p>
          <a:p>
            <a:pPr>
              <a:lnSpc>
                <a:spcPct val="70000"/>
              </a:lnSpc>
              <a:defRPr/>
            </a:pPr>
            <a:endParaRPr lang="ru-RU" sz="1600" b="1" dirty="0">
              <a:solidFill>
                <a:srgbClr val="D94D11"/>
              </a:solidFill>
              <a:latin typeface="Arial"/>
              <a:cs typeface="Arial"/>
            </a:endParaRPr>
          </a:p>
          <a:p>
            <a:pPr>
              <a:lnSpc>
                <a:spcPct val="70000"/>
              </a:lnSpc>
              <a:defRPr/>
            </a:pPr>
            <a:r>
              <a:rPr lang="ru-RU" sz="2800" b="1" dirty="0">
                <a:solidFill>
                  <a:srgbClr val="D94D11"/>
                </a:solidFill>
                <a:latin typeface="Arial"/>
                <a:cs typeface="Arial"/>
              </a:rPr>
              <a:t>213,7</a:t>
            </a:r>
            <a:r>
              <a:rPr lang="ru-RU" sz="1600" dirty="0">
                <a:solidFill>
                  <a:srgbClr val="002060"/>
                </a:solidFill>
                <a:latin typeface="Arial"/>
                <a:cs typeface="Arial"/>
              </a:rPr>
              <a:t> млн. рублей - инвестиции в  экономику региона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rcRect l="48513" t="31557" r="6551" b="23220"/>
          <a:stretch/>
        </p:blipFill>
        <p:spPr bwMode="auto">
          <a:xfrm flipH="1">
            <a:off x="238528" y="3930446"/>
            <a:ext cx="3935871" cy="2112629"/>
          </a:xfrm>
          <a:prstGeom prst="rect">
            <a:avLst/>
          </a:prstGeom>
        </p:spPr>
      </p:pic>
      <p:sp>
        <p:nvSpPr>
          <p:cNvPr id="14" name="Номер слайда 1"/>
          <p:cNvSpPr txBox="1">
            <a:spLocks/>
          </p:cNvSpPr>
          <p:nvPr/>
        </p:nvSpPr>
        <p:spPr>
          <a:xfrm>
            <a:off x="7086600" y="647080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6</a:t>
            </a:r>
            <a:endParaRPr lang="ru-RU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065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альтернативный процесс 16"/>
          <p:cNvSpPr/>
          <p:nvPr/>
        </p:nvSpPr>
        <p:spPr bwMode="auto">
          <a:xfrm>
            <a:off x="4954917" y="3961324"/>
            <a:ext cx="4075939" cy="2357102"/>
          </a:xfrm>
          <a:prstGeom prst="flowChartAlternateProcess">
            <a:avLst/>
          </a:prstGeom>
          <a:solidFill>
            <a:srgbClr val="E6F2FA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" y="-4782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8828" y="190883"/>
            <a:ext cx="889202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000" b="1" dirty="0">
                <a:solidFill>
                  <a:schemeClr val="bg1"/>
                </a:solidFill>
                <a:effectLst>
                  <a:glow rad="127000">
                    <a:schemeClr val="accent5">
                      <a:lumMod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Подпрограмма № </a:t>
            </a:r>
            <a:r>
              <a:rPr lang="ru-RU" sz="2000" b="1" dirty="0" smtClean="0">
                <a:solidFill>
                  <a:schemeClr val="bg1"/>
                </a:solidFill>
                <a:effectLst>
                  <a:glow rad="127000">
                    <a:schemeClr val="accent5">
                      <a:lumMod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2000" b="1" dirty="0">
                <a:solidFill>
                  <a:schemeClr val="bg1"/>
                </a:solidFill>
                <a:effectLst>
                  <a:glow rad="127000">
                    <a:schemeClr val="accent5">
                      <a:lumMod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«Развитие </a:t>
            </a:r>
            <a:r>
              <a:rPr lang="ru-RU" sz="2000" b="1" dirty="0" smtClean="0">
                <a:solidFill>
                  <a:schemeClr val="bg1"/>
                </a:solidFill>
                <a:effectLst>
                  <a:glow rad="127000">
                    <a:schemeClr val="accent5">
                      <a:lumMod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промышленности и инвестиционной деятельности в </a:t>
            </a:r>
            <a:r>
              <a:rPr lang="ru-RU" sz="2000" b="1" dirty="0">
                <a:solidFill>
                  <a:schemeClr val="bg1"/>
                </a:solidFill>
                <a:effectLst>
                  <a:glow rad="127000">
                    <a:schemeClr val="accent5">
                      <a:lumMod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Архангельской области»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91" y="6572379"/>
            <a:ext cx="8410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rgbClr val="3F5B8D"/>
                </a:solidFill>
                <a:effectLst>
                  <a:glow rad="1270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Министерство экономического развития, промышленности и науки Архангельской области</a:t>
            </a:r>
            <a:endParaRPr lang="ru-RU" sz="1400" dirty="0">
              <a:solidFill>
                <a:srgbClr val="3F5B8D"/>
              </a:solidFill>
              <a:effectLst>
                <a:glow rad="127000">
                  <a:prstClr val="white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80551" y="1195685"/>
            <a:ext cx="57031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Инвестиционная деятельность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38829" y="1991901"/>
            <a:ext cx="44460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400" dirty="0"/>
              <a:t>Прирост объема инвестиций в основной капитал по итогам 2023 года, в том числе по частному сектору более чем на 10%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8829" y="2766953"/>
            <a:ext cx="4406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400" dirty="0"/>
              <a:t>Регион входит в число лидеров по количеству зарегистрированных резидентов Арктической зоны РФ (2 место), занимает 1 место по числу реализованных проектов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8828" y="3822193"/>
            <a:ext cx="43932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400" dirty="0"/>
              <a:t>Подана заявка на создание ТОР: 5 потенциальных резидентов с объемом инвестиций более 6,5 млрд. рублей</a:t>
            </a:r>
          </a:p>
          <a:p>
            <a:pPr>
              <a:buClr>
                <a:srgbClr val="00B050"/>
              </a:buClr>
            </a:pPr>
            <a:endParaRPr lang="ru-RU" sz="1400" b="1" i="1" dirty="0">
              <a:solidFill>
                <a:srgbClr val="087C0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1B19080-B24D-48AF-8F8C-92C84752E7FC}"/>
              </a:ext>
            </a:extLst>
          </p:cNvPr>
          <p:cNvSpPr txBox="1"/>
          <p:nvPr/>
        </p:nvSpPr>
        <p:spPr>
          <a:xfrm>
            <a:off x="5568485" y="1925808"/>
            <a:ext cx="318833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31 декабря 2023 года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40745" y="2118880"/>
            <a:ext cx="169319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ru-RU" sz="6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резидент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8829" y="4648250"/>
            <a:ext cx="43633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400" dirty="0" smtClean="0"/>
              <a:t>Внедрение </a:t>
            </a:r>
            <a:r>
              <a:rPr lang="ru-RU" sz="1400" dirty="0"/>
              <a:t>регионального инвестиционного стандарта, системная работа с инвесторами по принципу «одного окна»</a:t>
            </a:r>
          </a:p>
          <a:p>
            <a:pPr marL="171450" indent="-1714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ru-RU" sz="1400" b="1" i="1" dirty="0">
              <a:solidFill>
                <a:srgbClr val="087C02"/>
              </a:solidFill>
            </a:endParaRPr>
          </a:p>
        </p:txBody>
      </p:sp>
      <p:sp>
        <p:nvSpPr>
          <p:cNvPr id="2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72396" y="6488093"/>
            <a:ext cx="2057400" cy="365125"/>
          </a:xfrm>
        </p:spPr>
        <p:txBody>
          <a:bodyPr/>
          <a:lstStyle/>
          <a:p>
            <a:r>
              <a:rPr lang="ru-RU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33328" y="2259008"/>
            <a:ext cx="3024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119,7</a:t>
            </a:r>
            <a:r>
              <a:rPr lang="ru-RU" sz="11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 рублей инвестиций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33328" y="2608966"/>
            <a:ext cx="2825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6 656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новых рабочих </a:t>
            </a:r>
            <a:r>
              <a:rPr lang="ru-RU" sz="11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30766" y="2914371"/>
            <a:ext cx="260009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000" dirty="0"/>
              <a:t>&gt;</a:t>
            </a:r>
            <a:r>
              <a:rPr lang="ru-RU" sz="2000" dirty="0"/>
              <a:t>73 млрд. руб</a:t>
            </a:r>
            <a:r>
              <a:rPr lang="ru-RU" sz="1100" dirty="0"/>
              <a:t>. </a:t>
            </a:r>
            <a:r>
              <a:rPr lang="ru-RU" sz="1100" dirty="0">
                <a:solidFill>
                  <a:schemeClr val="accent5">
                    <a:lumMod val="75000"/>
                  </a:schemeClr>
                </a:solidFill>
              </a:rPr>
              <a:t>прогнозируемый объем налоговых поступлений </a:t>
            </a:r>
            <a:r>
              <a:rPr lang="ru-RU" sz="11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11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100" dirty="0" smtClean="0">
                <a:solidFill>
                  <a:schemeClr val="accent5">
                    <a:lumMod val="75000"/>
                  </a:schemeClr>
                </a:solidFill>
              </a:rPr>
              <a:t>в </a:t>
            </a:r>
            <a:r>
              <a:rPr lang="ru-RU" sz="1100" dirty="0">
                <a:solidFill>
                  <a:schemeClr val="accent5">
                    <a:lumMod val="75000"/>
                  </a:schemeClr>
                </a:solidFill>
              </a:rPr>
              <a:t>бюджеты всех уровней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1B19080-B24D-48AF-8F8C-92C84752E7FC}"/>
              </a:ext>
            </a:extLst>
          </p:cNvPr>
          <p:cNvSpPr txBox="1"/>
          <p:nvPr/>
        </p:nvSpPr>
        <p:spPr>
          <a:xfrm>
            <a:off x="4904178" y="3810668"/>
            <a:ext cx="417741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Масштабные инвестиционные проекты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51375" y="5428548"/>
            <a:ext cx="408975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540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тыс. </a:t>
            </a:r>
            <a:r>
              <a:rPr lang="ru-RU" sz="14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кв.м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– площадь 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планируемого 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вводу жилфонда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51375" y="4177490"/>
            <a:ext cx="313942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проектов получили статус МИП (+2 в 2023 году)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027517" y="4901537"/>
            <a:ext cx="4089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31,3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млрд. рублей объем инвестиций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8828" y="5491295"/>
            <a:ext cx="44597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400" dirty="0" smtClean="0"/>
              <a:t>4 место </a:t>
            </a:r>
            <a:r>
              <a:rPr lang="ru-RU" sz="1400" dirty="0"/>
              <a:t>по динамике инвестиционной привлекательности в Национальном рейтинге состояния инвестиционного климата субъектов РФ (АСИ)</a:t>
            </a:r>
          </a:p>
          <a:p>
            <a:pPr marL="171450" lvl="0" indent="-1714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ru-RU" sz="1400" b="1" i="1" dirty="0">
              <a:solidFill>
                <a:srgbClr val="087C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5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" y="-4782"/>
            <a:ext cx="9144000" cy="6858000"/>
          </a:xfrm>
          <a:prstGeom prst="rect">
            <a:avLst/>
          </a:prstGeom>
        </p:spPr>
      </p:pic>
      <p:sp>
        <p:nvSpPr>
          <p:cNvPr id="14" name="Блок-схема: альтернативный процесс 13"/>
          <p:cNvSpPr/>
          <p:nvPr/>
        </p:nvSpPr>
        <p:spPr bwMode="auto">
          <a:xfrm>
            <a:off x="109995" y="4142117"/>
            <a:ext cx="3776752" cy="738850"/>
          </a:xfrm>
          <a:prstGeom prst="flowChartAlternateProcess">
            <a:avLst/>
          </a:prstGeom>
          <a:solidFill>
            <a:srgbClr val="E6F2FA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Блок-схема: альтернативный процесс 11"/>
          <p:cNvSpPr/>
          <p:nvPr/>
        </p:nvSpPr>
        <p:spPr bwMode="auto">
          <a:xfrm>
            <a:off x="109995" y="1270144"/>
            <a:ext cx="4144848" cy="1082782"/>
          </a:xfrm>
          <a:prstGeom prst="flowChartAlternateProcess">
            <a:avLst/>
          </a:prstGeom>
          <a:solidFill>
            <a:srgbClr val="E6F2FA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Прямоугольник 4"/>
          <p:cNvSpPr/>
          <p:nvPr/>
        </p:nvSpPr>
        <p:spPr>
          <a:xfrm>
            <a:off x="138828" y="190883"/>
            <a:ext cx="889202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000" b="1" dirty="0">
                <a:solidFill>
                  <a:schemeClr val="bg1"/>
                </a:solidFill>
                <a:effectLst>
                  <a:glow rad="127000">
                    <a:schemeClr val="accent5">
                      <a:lumMod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Подпрограмма №2 «Развитие субъектов малого и среднего предпринимательства в Архангельской области»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91" y="6572379"/>
            <a:ext cx="8410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rgbClr val="3F5B8D"/>
                </a:solidFill>
                <a:effectLst>
                  <a:glow rad="1270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Министерство экономического развития, промышленности и науки Архангельской области</a:t>
            </a:r>
            <a:endParaRPr lang="ru-RU" sz="1400" dirty="0">
              <a:solidFill>
                <a:srgbClr val="3F5B8D"/>
              </a:solidFill>
              <a:effectLst>
                <a:glow rad="127000">
                  <a:prstClr val="white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8828" y="1342768"/>
            <a:ext cx="40871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Центр </a:t>
            </a:r>
            <a:r>
              <a:rPr lang="ru-RU" dirty="0"/>
              <a:t>развития инновационной деятельности </a:t>
            </a:r>
            <a:r>
              <a:rPr lang="ru-RU" dirty="0" smtClean="0"/>
              <a:t>агентства регионального развития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0104" y="2340765"/>
            <a:ext cx="34693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87C02"/>
              </a:buClr>
              <a:buFont typeface="Wingdings" panose="05000000000000000000" pitchFamily="2" charset="2"/>
              <a:buChar char="ü"/>
            </a:pPr>
            <a:r>
              <a:rPr lang="ru-RU" sz="1600" dirty="0" smtClean="0"/>
              <a:t>В инновационном центре осуществляет деятельность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000" b="1" dirty="0" smtClean="0"/>
              <a:t>62 </a:t>
            </a:r>
            <a:r>
              <a:rPr lang="ru-RU" sz="1600" dirty="0" smtClean="0"/>
              <a:t>компании-резидента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81843" y="3324560"/>
            <a:ext cx="36711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87C02"/>
              </a:buClr>
              <a:buFont typeface="Wingdings" panose="05000000000000000000" pitchFamily="2" charset="2"/>
              <a:buChar char="ü"/>
            </a:pPr>
            <a:r>
              <a:rPr lang="ru-RU" sz="1600" dirty="0" smtClean="0"/>
              <a:t>Профинансировано </a:t>
            </a:r>
            <a:r>
              <a:rPr lang="ru-RU" sz="2000" b="1" dirty="0" smtClean="0"/>
              <a:t>29</a:t>
            </a:r>
            <a:r>
              <a:rPr lang="ru-RU" sz="1600" b="1" dirty="0" smtClean="0"/>
              <a:t> </a:t>
            </a:r>
            <a:r>
              <a:rPr lang="ru-RU" sz="1600" dirty="0" smtClean="0"/>
              <a:t>проектов на общую сумму </a:t>
            </a:r>
            <a:r>
              <a:rPr lang="ru-RU" sz="2000" b="1" dirty="0" smtClean="0"/>
              <a:t>41,5</a:t>
            </a:r>
            <a:r>
              <a:rPr lang="ru-RU" sz="1600" dirty="0" smtClean="0"/>
              <a:t> млн. рублей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36466" y="4294224"/>
            <a:ext cx="4087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Фонд МКК «Развитие»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38828" y="5113060"/>
            <a:ext cx="42395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87C02"/>
              </a:buClr>
              <a:buFont typeface="Wingdings" panose="05000000000000000000" pitchFamily="2" charset="2"/>
              <a:buChar char="ü"/>
            </a:pPr>
            <a:r>
              <a:rPr lang="ru-RU" sz="1600" dirty="0" smtClean="0"/>
              <a:t>Заключено </a:t>
            </a:r>
            <a:r>
              <a:rPr lang="ru-RU" sz="2000" b="1" dirty="0" smtClean="0"/>
              <a:t>402</a:t>
            </a:r>
            <a:r>
              <a:rPr lang="ru-RU" sz="1600" dirty="0" smtClean="0"/>
              <a:t> договора займа на сумму </a:t>
            </a:r>
            <a:r>
              <a:rPr lang="ru-RU" sz="2000" b="1" dirty="0" smtClean="0"/>
              <a:t>575,8</a:t>
            </a:r>
            <a:r>
              <a:rPr lang="ru-RU" sz="1600" dirty="0" smtClean="0"/>
              <a:t> млн. рублей с субъектами МСП и </a:t>
            </a:r>
            <a:r>
              <a:rPr lang="ru-RU" sz="1600" dirty="0" err="1" smtClean="0"/>
              <a:t>самозанятыми</a:t>
            </a:r>
            <a:r>
              <a:rPr lang="ru-RU" sz="1600" dirty="0" smtClean="0"/>
              <a:t> гражданами</a:t>
            </a:r>
            <a:endParaRPr lang="ru-RU" sz="1600" dirty="0"/>
          </a:p>
        </p:txBody>
      </p:sp>
      <p:sp>
        <p:nvSpPr>
          <p:cNvPr id="15" name="Блок-схема: альтернативный процесс 14"/>
          <p:cNvSpPr/>
          <p:nvPr/>
        </p:nvSpPr>
        <p:spPr bwMode="auto">
          <a:xfrm>
            <a:off x="5066754" y="4943145"/>
            <a:ext cx="3707028" cy="725240"/>
          </a:xfrm>
          <a:prstGeom prst="flowChartAlternateProcess">
            <a:avLst/>
          </a:prstGeom>
          <a:solidFill>
            <a:srgbClr val="E6F2FA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Box 2"/>
          <p:cNvSpPr txBox="1"/>
          <p:nvPr/>
        </p:nvSpPr>
        <p:spPr>
          <a:xfrm>
            <a:off x="5081948" y="4943145"/>
            <a:ext cx="3923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Региональная гарантийная организация Архангельской области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066754" y="5642138"/>
            <a:ext cx="38816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87C02"/>
              </a:buClr>
              <a:buFont typeface="Wingdings" panose="05000000000000000000" pitchFamily="2" charset="2"/>
              <a:buChar char="ü"/>
            </a:pPr>
            <a:r>
              <a:rPr lang="ru-RU" sz="1600" dirty="0" smtClean="0"/>
              <a:t>Предоставлено </a:t>
            </a:r>
            <a:r>
              <a:rPr lang="ru-RU" sz="2000" b="1" dirty="0" smtClean="0"/>
              <a:t>211</a:t>
            </a:r>
            <a:r>
              <a:rPr lang="ru-RU" sz="1600" dirty="0" smtClean="0"/>
              <a:t> </a:t>
            </a:r>
            <a:r>
              <a:rPr lang="ru-RU" sz="1600" dirty="0" smtClean="0"/>
              <a:t>поручительств</a:t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ru-RU" sz="1600" dirty="0" smtClean="0"/>
              <a:t>на сумму </a:t>
            </a:r>
            <a:r>
              <a:rPr lang="ru-RU" sz="2000" b="1" dirty="0" smtClean="0"/>
              <a:t>1 286,4 </a:t>
            </a:r>
            <a:r>
              <a:rPr lang="ru-RU" sz="1600" dirty="0" smtClean="0"/>
              <a:t>млн. рублей субъектам МСП</a:t>
            </a:r>
            <a:endParaRPr lang="ru-RU" sz="1600" dirty="0"/>
          </a:p>
        </p:txBody>
      </p:sp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55708" y="6470118"/>
            <a:ext cx="2057400" cy="365125"/>
          </a:xfrm>
        </p:spPr>
        <p:txBody>
          <a:bodyPr/>
          <a:lstStyle/>
          <a:p>
            <a:r>
              <a:rPr lang="ru-RU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8</a:t>
            </a:r>
            <a:endParaRPr lang="ru-RU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1387909183"/>
              </p:ext>
            </p:extLst>
          </p:nvPr>
        </p:nvGraphicFramePr>
        <p:xfrm>
          <a:off x="4761557" y="1208587"/>
          <a:ext cx="4213964" cy="1752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1280140897"/>
              </p:ext>
            </p:extLst>
          </p:nvPr>
        </p:nvGraphicFramePr>
        <p:xfrm>
          <a:off x="4770911" y="3008559"/>
          <a:ext cx="4213964" cy="1752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4790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" y="-4782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8828" y="190883"/>
            <a:ext cx="889202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000" b="1" dirty="0">
                <a:solidFill>
                  <a:schemeClr val="bg1"/>
                </a:solidFill>
                <a:effectLst>
                  <a:glow rad="127000">
                    <a:schemeClr val="accent5">
                      <a:lumMod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Подпрограмма </a:t>
            </a:r>
            <a:r>
              <a:rPr lang="ru-RU" sz="2000" b="1" dirty="0" smtClean="0">
                <a:solidFill>
                  <a:schemeClr val="bg1"/>
                </a:solidFill>
                <a:effectLst>
                  <a:glow rad="127000">
                    <a:schemeClr val="accent5">
                      <a:lumMod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№3 </a:t>
            </a:r>
            <a:r>
              <a:rPr lang="ru-RU" sz="2000" b="1" dirty="0">
                <a:solidFill>
                  <a:schemeClr val="bg1"/>
                </a:solidFill>
                <a:effectLst>
                  <a:glow rad="127000">
                    <a:schemeClr val="accent5">
                      <a:lumMod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«Совершенствование системы управления экономическим развитием Архангельской области»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91" y="6572379"/>
            <a:ext cx="8410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rgbClr val="3F5B8D"/>
                </a:solidFill>
                <a:effectLst>
                  <a:glow rad="1270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Министерство экономического развития, промышленности и науки Архангельской области</a:t>
            </a:r>
            <a:endParaRPr lang="ru-RU" sz="1400" dirty="0">
              <a:solidFill>
                <a:srgbClr val="3F5B8D"/>
              </a:solidFill>
              <a:effectLst>
                <a:glow rad="127000">
                  <a:prstClr val="white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8826" y="1783747"/>
            <a:ext cx="5430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87C02"/>
              </a:buClr>
              <a:buFont typeface="Wingdings" panose="05000000000000000000" pitchFamily="2" charset="2"/>
              <a:buChar char="ü"/>
            </a:pPr>
            <a:r>
              <a:rPr lang="ru-RU" sz="1600" dirty="0" smtClean="0"/>
              <a:t>Обеспечена деятельность министерства экономического развития, </a:t>
            </a:r>
            <a:br>
              <a:rPr lang="ru-RU" sz="1600" dirty="0" smtClean="0"/>
            </a:br>
            <a:r>
              <a:rPr lang="ru-RU" sz="1600" dirty="0" smtClean="0"/>
              <a:t>промышленности и науки Архангельской области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38826" y="2880512"/>
            <a:ext cx="5430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87C02"/>
              </a:buClr>
              <a:buFont typeface="Wingdings" panose="05000000000000000000" pitchFamily="2" charset="2"/>
              <a:buChar char="ü"/>
            </a:pPr>
            <a:r>
              <a:rPr lang="ru-RU" sz="1600" dirty="0" smtClean="0"/>
              <a:t>Осуществлен </a:t>
            </a:r>
            <a:r>
              <a:rPr lang="ru-RU" sz="1600" dirty="0"/>
              <a:t>мониторинг показателей социально-экономического развития Архангельской области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8825" y="3700278"/>
            <a:ext cx="54304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87C02"/>
              </a:buClr>
              <a:buFont typeface="Wingdings" panose="05000000000000000000" pitchFamily="2" charset="2"/>
              <a:buChar char="ü"/>
            </a:pPr>
            <a:r>
              <a:rPr lang="ru-RU" sz="1600" dirty="0" smtClean="0"/>
              <a:t>Выделены </a:t>
            </a:r>
            <a:r>
              <a:rPr lang="ru-RU" sz="1600" dirty="0"/>
              <a:t>гранты </a:t>
            </a:r>
            <a:r>
              <a:rPr lang="ru-RU" sz="2400" b="1" dirty="0" smtClean="0"/>
              <a:t>4</a:t>
            </a:r>
            <a:r>
              <a:rPr lang="ru-RU" sz="1600" dirty="0" smtClean="0"/>
              <a:t> муниципальным </a:t>
            </a:r>
            <a:r>
              <a:rPr lang="ru-RU" sz="1600" dirty="0"/>
              <a:t>образованиям Архангельской области, достигшим наилучшие значения показателей деятельности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8824" y="4797043"/>
            <a:ext cx="54304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87C02"/>
              </a:buClr>
              <a:buFont typeface="Wingdings" panose="05000000000000000000" pitchFamily="2" charset="2"/>
              <a:buChar char="ü"/>
            </a:pPr>
            <a:r>
              <a:rPr lang="ru-RU" sz="1600" dirty="0" smtClean="0"/>
              <a:t>Предоставлены </a:t>
            </a:r>
            <a:r>
              <a:rPr lang="ru-RU" sz="1600" dirty="0"/>
              <a:t>субсидии </a:t>
            </a:r>
            <a:r>
              <a:rPr lang="ru-RU" sz="2400" b="1" dirty="0" smtClean="0"/>
              <a:t>7</a:t>
            </a:r>
            <a:r>
              <a:rPr lang="ru-RU" sz="1600" dirty="0" smtClean="0"/>
              <a:t> муниципальным </a:t>
            </a:r>
            <a:r>
              <a:rPr lang="ru-RU" sz="1600" dirty="0"/>
              <a:t>образованиям Архангельской области на доставку муки и лекарственных средств в районы Крайнего Севера и приравненные к ним местности с ограниченными сроками завоза грузов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81264" y="1157421"/>
            <a:ext cx="6207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подпрограммы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86600" y="6481023"/>
            <a:ext cx="2057400" cy="365125"/>
          </a:xfrm>
        </p:spPr>
        <p:txBody>
          <a:bodyPr/>
          <a:lstStyle/>
          <a:p>
            <a:r>
              <a:rPr lang="ru-RU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9</a:t>
            </a:r>
            <a:endParaRPr lang="ru-RU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 bwMode="auto">
          <a:xfrm>
            <a:off x="5752625" y="2614744"/>
            <a:ext cx="3147410" cy="1215852"/>
          </a:xfrm>
          <a:prstGeom prst="flowChartAlternateProcess">
            <a:avLst/>
          </a:prstGeom>
          <a:solidFill>
            <a:srgbClr val="E6F2FA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Скругленная соединительная линия 5"/>
          <p:cNvCxnSpPr/>
          <p:nvPr/>
        </p:nvCxnSpPr>
        <p:spPr>
          <a:xfrm flipV="1">
            <a:off x="5033319" y="3311611"/>
            <a:ext cx="708454" cy="601917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875466" y="2749972"/>
            <a:ext cx="3024568" cy="961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Городской округ «город Коряжма»</a:t>
            </a:r>
          </a:p>
          <a:p>
            <a:r>
              <a:rPr lang="ru-RU" sz="1400" dirty="0" err="1" smtClean="0"/>
              <a:t>Устьянский</a:t>
            </a:r>
            <a:r>
              <a:rPr lang="ru-RU" sz="1400" dirty="0" smtClean="0"/>
              <a:t> муниципальный округ</a:t>
            </a:r>
          </a:p>
          <a:p>
            <a:r>
              <a:rPr lang="ru-RU" sz="1400" dirty="0" smtClean="0"/>
              <a:t>Мезенский </a:t>
            </a:r>
            <a:r>
              <a:rPr lang="ru-RU" sz="1400" dirty="0"/>
              <a:t>муниципальный округ</a:t>
            </a:r>
          </a:p>
          <a:p>
            <a:r>
              <a:rPr lang="ru-RU" sz="1400" dirty="0" smtClean="0"/>
              <a:t>Приморский муниципальный район</a:t>
            </a:r>
          </a:p>
        </p:txBody>
      </p:sp>
      <p:sp>
        <p:nvSpPr>
          <p:cNvPr id="17" name="Блок-схема: альтернативный процесс 16"/>
          <p:cNvSpPr/>
          <p:nvPr/>
        </p:nvSpPr>
        <p:spPr bwMode="auto">
          <a:xfrm>
            <a:off x="5752625" y="4422424"/>
            <a:ext cx="3270251" cy="1902193"/>
          </a:xfrm>
          <a:prstGeom prst="flowChartAlternateProcess">
            <a:avLst/>
          </a:prstGeom>
          <a:solidFill>
            <a:srgbClr val="E6F2FA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TextBox 13"/>
          <p:cNvSpPr txBox="1"/>
          <p:nvPr/>
        </p:nvSpPr>
        <p:spPr>
          <a:xfrm>
            <a:off x="5817925" y="4573301"/>
            <a:ext cx="3212931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Верхнетоемский</a:t>
            </a:r>
            <a:r>
              <a:rPr lang="ru-RU" sz="1400" dirty="0" smtClean="0"/>
              <a:t> муниципальный округ</a:t>
            </a:r>
          </a:p>
          <a:p>
            <a:r>
              <a:rPr lang="ru-RU" sz="1400" dirty="0" err="1" smtClean="0"/>
              <a:t>Лешуконский</a:t>
            </a:r>
            <a:r>
              <a:rPr lang="ru-RU" sz="1400" dirty="0" smtClean="0"/>
              <a:t> </a:t>
            </a:r>
            <a:r>
              <a:rPr lang="ru-RU" sz="1400" dirty="0"/>
              <a:t>муниципальный </a:t>
            </a:r>
            <a:r>
              <a:rPr lang="ru-RU" sz="1400" dirty="0" smtClean="0"/>
              <a:t>округ</a:t>
            </a:r>
          </a:p>
          <a:p>
            <a:r>
              <a:rPr lang="ru-RU" sz="1400" dirty="0" smtClean="0"/>
              <a:t>Мезенский </a:t>
            </a:r>
            <a:r>
              <a:rPr lang="ru-RU" sz="1400" dirty="0"/>
              <a:t>муниципальный </a:t>
            </a:r>
            <a:r>
              <a:rPr lang="ru-RU" sz="1400" dirty="0" smtClean="0"/>
              <a:t>округ</a:t>
            </a:r>
          </a:p>
          <a:p>
            <a:r>
              <a:rPr lang="ru-RU" sz="1400" dirty="0" err="1" smtClean="0"/>
              <a:t>Пинежский</a:t>
            </a:r>
            <a:r>
              <a:rPr lang="ru-RU" sz="1400" dirty="0" smtClean="0"/>
              <a:t> </a:t>
            </a:r>
            <a:r>
              <a:rPr lang="ru-RU" sz="1400" dirty="0"/>
              <a:t>муниципальный </a:t>
            </a:r>
            <a:r>
              <a:rPr lang="ru-RU" sz="1400" dirty="0" smtClean="0"/>
              <a:t>округ</a:t>
            </a:r>
          </a:p>
          <a:p>
            <a:r>
              <a:rPr lang="ru-RU" sz="1400" dirty="0" smtClean="0"/>
              <a:t>Шенкурский </a:t>
            </a:r>
            <a:r>
              <a:rPr lang="ru-RU" sz="1400" dirty="0"/>
              <a:t>муниципальный </a:t>
            </a:r>
            <a:r>
              <a:rPr lang="ru-RU" sz="1400" dirty="0" smtClean="0"/>
              <a:t>округ</a:t>
            </a:r>
          </a:p>
          <a:p>
            <a:r>
              <a:rPr lang="ru-RU" sz="1400" dirty="0" smtClean="0"/>
              <a:t>Приморский </a:t>
            </a:r>
            <a:r>
              <a:rPr lang="ru-RU" sz="1400" dirty="0"/>
              <a:t>муниципальный </a:t>
            </a:r>
            <a:r>
              <a:rPr lang="ru-RU" sz="1400" dirty="0" smtClean="0"/>
              <a:t>округ</a:t>
            </a:r>
          </a:p>
          <a:p>
            <a:r>
              <a:rPr lang="ru-RU" sz="1400" dirty="0" smtClean="0"/>
              <a:t>Ленский муниципальный район</a:t>
            </a:r>
            <a:endParaRPr lang="ru-RU" sz="1400" dirty="0"/>
          </a:p>
        </p:txBody>
      </p:sp>
      <p:cxnSp>
        <p:nvCxnSpPr>
          <p:cNvPr id="29" name="Скругленная соединительная линия 28"/>
          <p:cNvCxnSpPr/>
          <p:nvPr/>
        </p:nvCxnSpPr>
        <p:spPr>
          <a:xfrm flipV="1">
            <a:off x="4902163" y="5490068"/>
            <a:ext cx="708454" cy="601917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37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1541</TotalTime>
  <Words>829</Words>
  <Application>Microsoft Office PowerPoint</Application>
  <PresentationFormat>Экран (4:3)</PresentationFormat>
  <Paragraphs>155</Paragraphs>
  <Slides>11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Осипова Екатерина Михайловна</dc:creator>
  <cp:lastModifiedBy>Смирнова Наталия Сергеевна</cp:lastModifiedBy>
  <cp:revision>150</cp:revision>
  <cp:lastPrinted>2022-06-14T09:47:38Z</cp:lastPrinted>
  <dcterms:created xsi:type="dcterms:W3CDTF">2022-06-09T11:54:28Z</dcterms:created>
  <dcterms:modified xsi:type="dcterms:W3CDTF">2024-06-14T06:37:09Z</dcterms:modified>
</cp:coreProperties>
</file>