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74" r:id="rId3"/>
    <p:sldId id="344" r:id="rId4"/>
    <p:sldId id="348" r:id="rId5"/>
    <p:sldId id="349" r:id="rId6"/>
    <p:sldId id="368" r:id="rId7"/>
    <p:sldId id="369" r:id="rId8"/>
    <p:sldId id="374" r:id="rId9"/>
    <p:sldId id="380" r:id="rId10"/>
    <p:sldId id="381" r:id="rId11"/>
    <p:sldId id="367" r:id="rId12"/>
    <p:sldId id="379" r:id="rId13"/>
    <p:sldId id="377" r:id="rId14"/>
    <p:sldId id="382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83313" autoAdjust="0"/>
  </p:normalViewPr>
  <p:slideViewPr>
    <p:cSldViewPr>
      <p:cViewPr varScale="1">
        <p:scale>
          <a:sx n="94" d="100"/>
          <a:sy n="94" d="100"/>
        </p:scale>
        <p:origin x="-1368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209998932618251E-2"/>
          <c:y val="4.8553256361807025E-3"/>
          <c:w val="0.79914056617165996"/>
          <c:h val="0.538141992234733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  <a:alpha val="93000"/>
                </a:schemeClr>
              </a:solidFill>
            </c:spPr>
          </c:dPt>
          <c:dPt>
            <c:idx val="1"/>
            <c:spPr>
              <a:solidFill>
                <a:schemeClr val="bg2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6 мес. 2023 г.</c:v>
                </c:pt>
                <c:pt idx="1">
                  <c:v>6 мес. 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472.3</c:v>
                </c:pt>
                <c:pt idx="1">
                  <c:v>442.5</c:v>
                </c:pt>
              </c:numCache>
            </c:numRef>
          </c:val>
        </c:ser>
        <c:dLbls>
          <c:showVal val="1"/>
        </c:dLbls>
        <c:axId val="150669568"/>
        <c:axId val="150712320"/>
      </c:barChart>
      <c:catAx>
        <c:axId val="150669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712320"/>
        <c:crosses val="autoZero"/>
        <c:auto val="1"/>
        <c:lblAlgn val="ctr"/>
        <c:lblOffset val="100"/>
      </c:catAx>
      <c:valAx>
        <c:axId val="150712320"/>
        <c:scaling>
          <c:orientation val="minMax"/>
          <c:max val="600"/>
          <c:min val="3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150669568"/>
        <c:crosses val="autoZero"/>
        <c:crossBetween val="between"/>
        <c:majorUnit val="10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5124458864269287E-2"/>
          <c:y val="0"/>
          <c:w val="0.79424146981627297"/>
          <c:h val="0.679596590716973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  <a:alpha val="93000"/>
                </a:schemeClr>
              </a:solidFill>
            </c:spPr>
          </c:dPt>
          <c:dPt>
            <c:idx val="1"/>
            <c:spPr>
              <a:solidFill>
                <a:srgbClr val="ACCBF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6 мес. 2023 г.</c:v>
                </c:pt>
                <c:pt idx="1">
                  <c:v>6 мес. 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219.2</c:v>
                </c:pt>
                <c:pt idx="1">
                  <c:v>201.7</c:v>
                </c:pt>
              </c:numCache>
            </c:numRef>
          </c:val>
        </c:ser>
        <c:axId val="151204608"/>
        <c:axId val="151206144"/>
      </c:barChart>
      <c:catAx>
        <c:axId val="15120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206144"/>
        <c:crosses val="autoZero"/>
        <c:auto val="1"/>
        <c:lblAlgn val="ctr"/>
        <c:lblOffset val="100"/>
      </c:catAx>
      <c:valAx>
        <c:axId val="151206144"/>
        <c:scaling>
          <c:orientation val="minMax"/>
          <c:max val="600"/>
          <c:min val="1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151204608"/>
        <c:crosses val="autoZero"/>
        <c:crossBetween val="between"/>
        <c:majorUnit val="10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848143208558338"/>
          <c:y val="7.612089384327643E-2"/>
          <c:w val="0.65805007206021426"/>
          <c:h val="0.887473461275156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4"/>
              <c:layout>
                <c:manualLayout>
                  <c:x val="-1.1023082682320485E-2"/>
                  <c:y val="0.10582157538051375"/>
                </c:manualLayout>
              </c:layout>
              <c:showVal val="1"/>
            </c:dLbl>
            <c:dLbl>
              <c:idx val="10"/>
              <c:layout>
                <c:manualLayout>
                  <c:x val="-5.3337490577743965E-2"/>
                  <c:y val="3.64056448815673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Ярославская область</c:v>
                </c:pt>
                <c:pt idx="1">
                  <c:v>Республика Коми</c:v>
                </c:pt>
                <c:pt idx="2">
                  <c:v>Кировская область</c:v>
                </c:pt>
                <c:pt idx="3">
                  <c:v>г. Москва</c:v>
                </c:pt>
                <c:pt idx="4">
                  <c:v>г. Санкт-Петербург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9.2000000000000026E-2</c:v>
                </c:pt>
                <c:pt idx="1">
                  <c:v>9.9000000000000046E-2</c:v>
                </c:pt>
                <c:pt idx="2">
                  <c:v>0.13400000000000001</c:v>
                </c:pt>
                <c:pt idx="3">
                  <c:v>0.15700000000000039</c:v>
                </c:pt>
                <c:pt idx="4">
                  <c:v>0.222</c:v>
                </c:pt>
              </c:numCache>
            </c:numRef>
          </c:val>
        </c:ser>
        <c:axId val="151262720"/>
        <c:axId val="151264256"/>
      </c:barChart>
      <c:catAx>
        <c:axId val="15126272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264256"/>
        <c:crosses val="autoZero"/>
        <c:auto val="1"/>
        <c:lblAlgn val="ctr"/>
        <c:lblOffset val="100"/>
      </c:catAx>
      <c:valAx>
        <c:axId val="151264256"/>
        <c:scaling>
          <c:orientation val="minMax"/>
          <c:max val="0.25"/>
          <c:min val="0"/>
        </c:scaling>
        <c:delete val="1"/>
        <c:axPos val="b"/>
        <c:numFmt formatCode="0.0%" sourceLinked="1"/>
        <c:tickLblPos val="none"/>
        <c:crossAx val="151262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153428066225687"/>
          <c:y val="3.6405677146983798E-2"/>
          <c:w val="0.66846568954207575"/>
          <c:h val="0.92718871023686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0624656162702142"/>
                  <c:y val="-1.4697441025071274E-2"/>
                </c:manualLayout>
              </c:layout>
              <c:showVal val="1"/>
            </c:dLbl>
            <c:dLbl>
              <c:idx val="1"/>
              <c:layout>
                <c:manualLayout>
                  <c:x val="0.1041216303944810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1848690172310172"/>
                  <c:y val="-1.4697441025071274E-2"/>
                </c:manualLayout>
              </c:layout>
              <c:showVal val="1"/>
            </c:dLbl>
            <c:dLbl>
              <c:idx val="3"/>
              <c:layout>
                <c:manualLayout>
                  <c:x val="0.33715815377943376"/>
                  <c:y val="3.3681246593820702E-17"/>
                </c:manualLayout>
              </c:layout>
              <c:showVal val="1"/>
            </c:dLbl>
            <c:dLbl>
              <c:idx val="4"/>
              <c:layout>
                <c:manualLayout>
                  <c:x val="0.2462467356371387"/>
                  <c:y val="9.5533366662963734E-2"/>
                </c:manualLayout>
              </c:layout>
              <c:showVal val="1"/>
            </c:dLbl>
            <c:dLbl>
              <c:idx val="10"/>
              <c:layout>
                <c:manualLayout>
                  <c:x val="-2.2531217882495923E-2"/>
                  <c:y val="3.64056448815673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Мурманская область</c:v>
                </c:pt>
                <c:pt idx="1">
                  <c:v>г. Москва</c:v>
                </c:pt>
                <c:pt idx="2">
                  <c:v>г. Санкт-Петербург</c:v>
                </c:pt>
                <c:pt idx="3">
                  <c:v>Вологодская область </c:v>
                </c:pt>
                <c:pt idx="4">
                  <c:v>Ненецкий АО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4.0000000000000022E-2</c:v>
                </c:pt>
                <c:pt idx="1">
                  <c:v>4.2000000000000023E-2</c:v>
                </c:pt>
                <c:pt idx="2">
                  <c:v>0.1</c:v>
                </c:pt>
                <c:pt idx="3">
                  <c:v>0.21600000000000033</c:v>
                </c:pt>
                <c:pt idx="4">
                  <c:v>0.28400000000000031</c:v>
                </c:pt>
              </c:numCache>
            </c:numRef>
          </c:val>
        </c:ser>
        <c:overlap val="100"/>
        <c:axId val="151296256"/>
        <c:axId val="151306240"/>
      </c:barChart>
      <c:catAx>
        <c:axId val="15129625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306240"/>
        <c:crosses val="autoZero"/>
        <c:auto val="1"/>
        <c:lblAlgn val="ctr"/>
        <c:lblOffset val="100"/>
      </c:catAx>
      <c:valAx>
        <c:axId val="151306240"/>
        <c:scaling>
          <c:orientation val="minMax"/>
          <c:max val="0.25"/>
          <c:min val="0"/>
        </c:scaling>
        <c:delete val="1"/>
        <c:axPos val="b"/>
        <c:numFmt formatCode="0.0%" sourceLinked="1"/>
        <c:tickLblPos val="none"/>
        <c:crossAx val="151296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5135775648725385E-2"/>
          <c:y val="0.2095849731996049"/>
          <c:w val="0.90986244615255296"/>
          <c:h val="0.7046315061791094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просроченной кредиторской задолженности, млн. рублей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"/>
                  <c:y val="-0.25226814836807826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7012058334481986E-3"/>
                  <c:y val="-0.2301916860311872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6.2376826644009849E-17"/>
                  <c:y val="-0.2155061032442259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5.3119155247467872E-4"/>
                  <c:y val="-0.39820030160121145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 formatCode="m/d/yyyy">
                  <c:v>45108</c:v>
                </c:pt>
                <c:pt idx="1">
                  <c:v>45292</c:v>
                </c:pt>
                <c:pt idx="2">
                  <c:v>45474</c:v>
                </c:pt>
                <c:pt idx="3" formatCode="m/d/yyyy">
                  <c:v>45505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148.19999999999999</c:v>
                </c:pt>
                <c:pt idx="1">
                  <c:v>132</c:v>
                </c:pt>
                <c:pt idx="2">
                  <c:v>115.6</c:v>
                </c:pt>
                <c:pt idx="3">
                  <c:v>272.39999999999986</c:v>
                </c:pt>
              </c:numCache>
            </c:numRef>
          </c:val>
        </c:ser>
        <c:dLbls>
          <c:showVal val="1"/>
        </c:dLbls>
        <c:overlap val="100"/>
        <c:axId val="164416128"/>
        <c:axId val="164622720"/>
      </c:barChart>
      <c:catAx>
        <c:axId val="164416128"/>
        <c:scaling>
          <c:orientation val="minMax"/>
        </c:scaling>
        <c:delete val="1"/>
        <c:axPos val="b"/>
        <c:numFmt formatCode="m/d/yyyy" sourceLinked="0"/>
        <c:tickLblPos val="none"/>
        <c:crossAx val="164622720"/>
        <c:crosses val="autoZero"/>
        <c:auto val="1"/>
        <c:lblAlgn val="ctr"/>
        <c:lblOffset val="100"/>
      </c:catAx>
      <c:valAx>
        <c:axId val="164622720"/>
        <c:scaling>
          <c:orientation val="minMax"/>
        </c:scaling>
        <c:delete val="1"/>
        <c:axPos val="l"/>
        <c:numFmt formatCode="#,##0.0" sourceLinked="1"/>
        <c:tickLblPos val="none"/>
        <c:crossAx val="164416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733333333333337E-2"/>
          <c:y val="9.0728672689526529E-2"/>
          <c:w val="0.75639735433070865"/>
          <c:h val="0.818765725707933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292,8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652,6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16292.8</c:v>
                </c:pt>
                <c:pt idx="1">
                  <c:v>1652.5999999999981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Остатки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 </a:t>
                    </a:r>
                    <a:r>
                      <a:rPr lang="en-US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703,7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1063.5</c:v>
                </c:pt>
                <c:pt idx="1">
                  <c:v>15703.7</c:v>
                </c:pt>
              </c:numCache>
            </c:numRef>
          </c:val>
        </c:ser>
        <c:dLbls>
          <c:showVal val="1"/>
        </c:dLbls>
        <c:shape val="box"/>
        <c:axId val="164822400"/>
        <c:axId val="164635776"/>
        <c:axId val="0"/>
      </c:bar3DChart>
      <c:catAx>
        <c:axId val="164822400"/>
        <c:scaling>
          <c:orientation val="minMax"/>
        </c:scaling>
        <c:delete val="1"/>
        <c:axPos val="b"/>
        <c:majorTickMark val="cross"/>
        <c:tickLblPos val="none"/>
        <c:crossAx val="164635776"/>
        <c:crosses val="autoZero"/>
        <c:auto val="1"/>
        <c:lblAlgn val="ctr"/>
        <c:lblOffset val="100"/>
      </c:catAx>
      <c:valAx>
        <c:axId val="164635776"/>
        <c:scaling>
          <c:orientation val="minMax"/>
        </c:scaling>
        <c:delete val="1"/>
        <c:axPos val="l"/>
        <c:numFmt formatCode="#,##0.0" sourceLinked="1"/>
        <c:tickLblPos val="none"/>
        <c:crossAx val="164822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0.04096</cdr:x>
      <cdr:y>0.94044</cdr:y>
    </cdr:from>
    <cdr:to>
      <cdr:x>0.21939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493" y="4859311"/>
          <a:ext cx="11521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01.07.2023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0.72121</cdr:x>
      <cdr:y>0.9337</cdr:y>
    </cdr:from>
    <cdr:to>
      <cdr:x>0.89964</cdr:x>
      <cdr:y>0.99327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4656981" y="4824535"/>
          <a:ext cx="11521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01.08.2024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0.49818</cdr:x>
      <cdr:y>0.9337</cdr:y>
    </cdr:from>
    <cdr:to>
      <cdr:x>0.6766</cdr:x>
      <cdr:y>0.99327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216821" y="4824535"/>
          <a:ext cx="11521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01.07.2024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0.26399</cdr:x>
      <cdr:y>0.9337</cdr:y>
    </cdr:from>
    <cdr:to>
      <cdr:x>0.44242</cdr:x>
      <cdr:y>0.99327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1704653" y="4824535"/>
          <a:ext cx="115212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01.01.2024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0.06442</cdr:x>
      <cdr:y>0.21816</cdr:y>
    </cdr:from>
    <cdr:to>
      <cdr:x>0.17307</cdr:x>
      <cdr:y>0.34905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8550" y="1080121"/>
          <a:ext cx="129614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Остаток на 01.01.2024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0.64388</cdr:x>
      <cdr:y>0.42177</cdr:y>
    </cdr:from>
    <cdr:to>
      <cdr:x>0.75252</cdr:x>
      <cdr:y>0.50904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81318" y="2088233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0.06442</cdr:x>
      <cdr:y>0.50904</cdr:y>
    </cdr:from>
    <cdr:to>
      <cdr:x>0.16703</cdr:x>
      <cdr:y>0.61085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68550" y="2520281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</a:t>
          </a:r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0.61973</cdr:x>
      <cdr:y>0.7272</cdr:y>
    </cdr:from>
    <cdr:to>
      <cdr:x>0.72838</cdr:x>
      <cdr:y>0.85809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393286" y="3600401"/>
          <a:ext cx="129614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Остаток на 01.07.2024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0.3119</cdr:x>
      <cdr:y>0.89819</cdr:y>
    </cdr:from>
    <cdr:to>
      <cdr:x>0.45073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720878" y="4447009"/>
          <a:ext cx="165618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млн. рублей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11.09.2024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604074"/>
            <a:ext cx="6352339" cy="512924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0" y="4104092"/>
            <a:ext cx="6209590" cy="5629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92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0" y="4104092"/>
            <a:ext cx="6209590" cy="5629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92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956000"/>
            <a:ext cx="6336704" cy="5972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indent="449920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642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058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388164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274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558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55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330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10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3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="" xmlns:p14="http://schemas.microsoft.com/office/powerpoint/2010/main" val="62652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1424" y="2132856"/>
            <a:ext cx="101875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первое полугодие 2024 года»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1008112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5480" cy="13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1341" y="0"/>
            <a:ext cx="135065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61950" indent="-723900"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12026494" cy="28803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Софинансирование расходов медицинских организаций на оплату труда медицинских работников</a:t>
            </a:r>
            <a:endParaRPr lang="ru-RU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957091"/>
              </p:ext>
            </p:extLst>
          </p:nvPr>
        </p:nvGraphicFramePr>
        <p:xfrm>
          <a:off x="478698" y="548680"/>
          <a:ext cx="11713302" cy="13064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60107"/>
                <a:gridCol w="1992221"/>
                <a:gridCol w="1848206"/>
                <a:gridCol w="2592288"/>
                <a:gridCol w="2208245"/>
                <a:gridCol w="2112235"/>
              </a:tblGrid>
              <a:tr h="293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Предоставлено средств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бюджета ФОМС,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83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39,4 (50%)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 (50%)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10" name="Заголовок 6"/>
          <p:cNvSpPr txBox="1">
            <a:spLocks/>
          </p:cNvSpPr>
          <p:nvPr/>
        </p:nvSpPr>
        <p:spPr>
          <a:xfrm>
            <a:off x="263352" y="1988840"/>
            <a:ext cx="11691134" cy="70110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Финансовое </a:t>
            </a:r>
            <a:r>
              <a:rPr lang="ru-RU" sz="160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обеспечение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0" y="4725144"/>
            <a:ext cx="12192000" cy="48507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Осуществление денежных выплат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стимулирующего характера медицинским работникам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онкологических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заболеваний в ходе проведения диспансеризации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55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профилактических медицинских осмотров </a:t>
            </a:r>
            <a:r>
              <a:rPr lang="ru-RU" sz="155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5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6139553"/>
              </p:ext>
            </p:extLst>
          </p:nvPr>
        </p:nvGraphicFramePr>
        <p:xfrm>
          <a:off x="298058" y="5426247"/>
          <a:ext cx="11691134" cy="10553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19343"/>
                <a:gridCol w="3066431"/>
                <a:gridCol w="4032448"/>
                <a:gridCol w="3372912"/>
              </a:tblGrid>
              <a:tr h="293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 средств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бюджете ТФОМС, 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Поступило средств из бюджета ФОМС на осуществление выплат, 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Осуществлено выплат,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62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575,6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288,0 (50%)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1 042,7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521,4 (50%)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516,3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(4,4 за счет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остатка на 01.01.2024)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2777760"/>
              </p:ext>
            </p:extLst>
          </p:nvPr>
        </p:nvGraphicFramePr>
        <p:xfrm>
          <a:off x="336962" y="2751931"/>
          <a:ext cx="11691135" cy="18784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45414"/>
                <a:gridCol w="2423889"/>
                <a:gridCol w="1920404"/>
                <a:gridCol w="1920404"/>
                <a:gridCol w="4381024"/>
              </a:tblGrid>
              <a:tr h="500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 средств бюджетной росписью, млн. рублей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Включено в план мероприятий,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Перечислено средств,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Запланированы мероприятия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6897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112,9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71,9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(ред. от 29.06.2023)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55,5 (77,3%)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–  0,1 млн. руб.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МО – 34,5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руб.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Ремонт МО – 37,3 млн. руб.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828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93,3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40,9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(ред. от 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25.06.2024)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 (0,5%)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–  0,2 млн. руб.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МО – 14,0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</a:t>
                      </a: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руб.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Ремонт МО – 26,7 млн. руб.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40616" y="6475413"/>
            <a:ext cx="408509" cy="365125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57606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размера п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росроченной кредиторской задолженности в медицинских организациях, осуществляющих деятельность в сфере ОМС Архангельской области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8608" y="6381329"/>
            <a:ext cx="480517" cy="459210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7879143"/>
              </p:ext>
            </p:extLst>
          </p:nvPr>
        </p:nvGraphicFramePr>
        <p:xfrm>
          <a:off x="142875" y="1052737"/>
          <a:ext cx="6169149" cy="51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3489654"/>
              </p:ext>
            </p:extLst>
          </p:nvPr>
        </p:nvGraphicFramePr>
        <p:xfrm>
          <a:off x="6263680" y="836712"/>
          <a:ext cx="5472608" cy="2112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08512"/>
                <a:gridCol w="86409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ПКЗ на 01.08.2024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Медикаменты и перевязочные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Начисления на выплаты по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оплате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Работы, услуги по содержанию имущества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Транспортные услуги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Арендная плата за пользование имуществом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35000" y="3284984"/>
            <a:ext cx="6384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медицинских организаций, осуществляющих деятельность в системе ОМС на территории Архангельской области,  по состоянию на 1 августа 2024 года просроченную кредиторскую задолженность имеют 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организаций: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«Архангельская областная клиническая больница;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«Архангельская городская детская клиническая поликлиника;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«Архангельская городская клиническая больница № 4»;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«Северодвинская городская детская клиническая больница»;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«Онежская центральная районная больница»;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«Коношская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больница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«Лешуконская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больница»;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«Няндомская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больница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АО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«Холмогорская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больница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3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4"/>
            <a:ext cx="10972800" cy="59553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оценка исполнения бюджета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1 полугодие 2024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8608" y="6381329"/>
            <a:ext cx="480517" cy="459210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8581399"/>
              </p:ext>
            </p:extLst>
          </p:nvPr>
        </p:nvGraphicFramePr>
        <p:xfrm>
          <a:off x="142874" y="1268759"/>
          <a:ext cx="11929789" cy="495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123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11424" y="2132856"/>
            <a:ext cx="101875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за первое полугодие 2024 года»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1008112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Николаевна,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5480" cy="13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1341" y="0"/>
            <a:ext cx="135065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61950" indent="-723900"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7408" y="260648"/>
            <a:ext cx="11041227" cy="50265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доходов в бюджет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1 полугодие 2024 года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3637273"/>
              </p:ext>
            </p:extLst>
          </p:nvPr>
        </p:nvGraphicFramePr>
        <p:xfrm>
          <a:off x="119336" y="1124744"/>
          <a:ext cx="11786005" cy="4681468"/>
        </p:xfrm>
        <a:graphic>
          <a:graphicData uri="http://schemas.openxmlformats.org/drawingml/2006/table">
            <a:tbl>
              <a:tblPr/>
              <a:tblGrid>
                <a:gridCol w="5715040"/>
                <a:gridCol w="1285884"/>
                <a:gridCol w="1254149"/>
                <a:gridCol w="1241914"/>
                <a:gridCol w="1388021"/>
                <a:gridCol w="900997"/>
              </a:tblGrid>
              <a:tr h="5048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32 678,1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16 292,8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+ 2 331,3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+ 16,7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поступления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- 29,2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- 35,7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</a:t>
                      </a: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</a:t>
                      </a: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ФОМС 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32 005,6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16 002,8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+ 2 012,8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ФОМС на оплату труда врачей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среднего медицинского персонала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+ 11,0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+ 28,1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ФОМС на выплаты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онкозаболеваний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+ 81,0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трансферты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бюджетов  других ТФОМС в рамках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межтерриториальных расчетов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493,1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- 13,5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- 6,2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992544" y="6400800"/>
            <a:ext cx="1199456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5"/>
            <a:ext cx="10849205" cy="57446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за 1 полугодие 2024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2151747"/>
              </p:ext>
            </p:extLst>
          </p:nvPr>
        </p:nvGraphicFramePr>
        <p:xfrm>
          <a:off x="335360" y="1059320"/>
          <a:ext cx="11617292" cy="5322008"/>
        </p:xfrm>
        <a:graphic>
          <a:graphicData uri="http://schemas.openxmlformats.org/drawingml/2006/table">
            <a:tbl>
              <a:tblPr/>
              <a:tblGrid>
                <a:gridCol w="4992555"/>
                <a:gridCol w="1536171"/>
                <a:gridCol w="1440160"/>
                <a:gridCol w="1152128"/>
                <a:gridCol w="1491699"/>
                <a:gridCol w="1004579"/>
              </a:tblGrid>
              <a:tr h="630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 бюджетной росписью,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pc="-1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33 741,6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15 703,7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+ 2 367,6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+ 17,8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расходы: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медицинских организаций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33 388,9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15 629,3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+ 2 430,5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+ 18,4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со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финансирование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- 12,3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выплат стимулирующего характера мед. работникам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онкологических заболеваний 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мероприятий медицинских организаций за счет средств НСЗ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- 55,3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- 99,6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обеспечение выполнения  функций территориального фонда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8150" y="214290"/>
            <a:ext cx="10849205" cy="64627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оплату медицинской помощи за 1 полугодие 2024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059345"/>
              </p:ext>
            </p:extLst>
          </p:nvPr>
        </p:nvGraphicFramePr>
        <p:xfrm>
          <a:off x="335360" y="980728"/>
          <a:ext cx="11669453" cy="4353331"/>
        </p:xfrm>
        <a:graphic>
          <a:graphicData uri="http://schemas.openxmlformats.org/drawingml/2006/table">
            <a:tbl>
              <a:tblPr/>
              <a:tblGrid>
                <a:gridCol w="5472608"/>
                <a:gridCol w="1728192"/>
                <a:gridCol w="1296144"/>
                <a:gridCol w="912100"/>
                <a:gridCol w="1320148"/>
                <a:gridCol w="940261"/>
              </a:tblGrid>
              <a:tr h="601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 бюджетной росписью,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 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0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33 083,0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15 489,7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+ 2 414,9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+ 18,5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СМО на оплату медицинской помощи</a:t>
                      </a:r>
                      <a:r>
                        <a:rPr lang="ru-RU" sz="2000" b="1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ru-RU" sz="20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31 572,4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14 855,8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47,1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+ 2 420,7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+ 19,5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мед. организации  на оплату медицинской помощи, оказанной гражданам, застрахованным на территориях других субъектов РФ</a:t>
                      </a:r>
                      <a:endParaRPr lang="ru-RU" sz="16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201,9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- 18,2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- 8,3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ТФОМС других субъектов РФ на оплату медицинской помощи в рамках межтерриториальных расчетов 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432,0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44,3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+ 12,4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8608" y="6309321"/>
            <a:ext cx="480517" cy="531218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7368" y="566124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60" y="5805264"/>
            <a:ext cx="1185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 учёта средств на окончательный расчёт за медицинскую помощь, оказанную в июне 2024 года; окончательный  расчёт в соответствии с правилами ОМС, утверждёнными приказом Минздрава России, осуществляется в месяце следующим за отчётным периодом.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43204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стоимости территориальной программы за первое полугодие 2024 года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8263033"/>
              </p:ext>
            </p:extLst>
          </p:nvPr>
        </p:nvGraphicFramePr>
        <p:xfrm>
          <a:off x="479376" y="620688"/>
          <a:ext cx="11161239" cy="57478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17360"/>
                <a:gridCol w="1527256"/>
                <a:gridCol w="1895894"/>
                <a:gridCol w="1167288"/>
                <a:gridCol w="1185290"/>
                <a:gridCol w="136815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Условия и виды оказания мед. помощи 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План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Факт 1 полугодие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2024 года, тыс. руб.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 принято к оплате, </a:t>
                      </a:r>
                      <a:b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выполнения, годового показателя, %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282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Скорая мед. помощь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1 892 669,4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935 521,3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0282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2. Амбулаторно-поликлиническая помощь, </a:t>
                      </a:r>
                      <a:b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12 528 496,1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6 208 552,2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49,6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15 841,2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</a:tr>
              <a:tr h="31922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посещения с профилактическими целями</a:t>
                      </a:r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3 141 618,9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1 636 765,2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249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посещения по неотложной помощи</a:t>
                      </a:r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777 234,4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401 769,1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249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обращения в связи с заболеваниями</a:t>
                      </a:r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5 968 522,7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2 901 565,5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10 037,2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249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медицинская реабилитация</a:t>
                      </a:r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167 986,0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89 997,1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107,1</a:t>
                      </a:r>
                      <a:endParaRPr lang="ru-RU" sz="1200" b="1" u="none" strike="noStrike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75836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1 004 509,8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449 103,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75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3. Мед. помощь в условиях дневного стационара, </a:t>
                      </a:r>
                      <a:b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в т.ч.: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494</a:t>
                      </a:r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009,4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838</a:t>
                      </a:r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553,0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52,6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15 040,4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105,2</a:t>
                      </a:r>
                      <a:endParaRPr lang="ru-RU" sz="1200" b="1" u="none" strike="noStrike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75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профилю онкология»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1 926 641,3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016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657,</a:t>
                      </a:r>
                      <a:r>
                        <a:rPr lang="en-US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52,8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105,5</a:t>
                      </a:r>
                      <a:endParaRPr lang="ru-RU" sz="1200" b="1" u="none" strike="noStrike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75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медицинская реабилитация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760,1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59 100,6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43,9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107,8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87,7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75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иным профилям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1 300 138,0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718 348,0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55,3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14 932,6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110,5</a:t>
                      </a:r>
                      <a:endParaRPr lang="ru-RU" sz="1200" b="1" u="none" strike="noStrike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19531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4. Мед. помощь в усл. стационара, </a:t>
                      </a:r>
                      <a:b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в т.ч.: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13 631 255,1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6 659 263,3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48,9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6514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профилю «онкология»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1 754 724,1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651 776,3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37,1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74,3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38980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ВМП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1 357 120,3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638 442,1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611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реабилитация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503 215,1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273 565,3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A5002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108,7</a:t>
                      </a:r>
                      <a:endParaRPr lang="ru-RU" sz="1200" b="1" u="none" strike="noStrike" kern="1200" dirty="0">
                        <a:solidFill>
                          <a:srgbClr val="A5002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6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иным профилям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11 373 315,9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5 733 921,7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50,4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100,8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28220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31 546 430,0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15 641 889,8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49,6</a:t>
                      </a: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30 881,6</a:t>
                      </a: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9525" marT="0" marB="0" anchor="ctr"/>
                </a:tc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1483" y="6326782"/>
            <a:ext cx="480517" cy="531218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1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стоимости территориальной программы ОМС в части ф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инансового обеспечения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отдельных диагностических (лабораторных) исследований за первое полугодие 2024 года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6225548"/>
              </p:ext>
            </p:extLst>
          </p:nvPr>
        </p:nvGraphicFramePr>
        <p:xfrm>
          <a:off x="479376" y="1340768"/>
          <a:ext cx="11161239" cy="49914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17360"/>
                <a:gridCol w="1527256"/>
                <a:gridCol w="1895894"/>
                <a:gridCol w="1167288"/>
                <a:gridCol w="1185290"/>
                <a:gridCol w="1368151"/>
              </a:tblGrid>
              <a:tr h="53329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и виды оказания мед. помощи 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 1 полугодие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года, тыс. руб.</a:t>
                      </a:r>
                      <a:endParaRPr lang="ru-RU" sz="12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 принято к оплате,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выполнения годового показателя, %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69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отдельных диагностических (лабораторных) исследований, в том числе: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532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компьютерная томография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369 718,9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142 395,9</a:t>
                      </a:r>
                      <a:endParaRPr lang="ru-RU" sz="12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  <a:endParaRPr lang="ru-RU" sz="12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 100,0</a:t>
                      </a:r>
                      <a:endParaRPr lang="ru-RU" sz="12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</a:tr>
              <a:tr h="37235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магнитно-резонансная томография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556,2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76 532,8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5269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ультразвуковое исследование </a:t>
                      </a:r>
                      <a:r>
                        <a:rPr lang="ru-RU" sz="12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сердечно-сосудистой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системы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96 425,3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52 485,8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223,2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108,9</a:t>
                      </a:r>
                      <a:endParaRPr lang="ru-RU" sz="120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2951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эндоскопические диагностические исследования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96 077,4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53 977,7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820,7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112,4</a:t>
                      </a:r>
                      <a:endParaRPr lang="ru-RU" sz="120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5269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молекулярно-генетические 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 с целью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выявления  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онкологических заболеваний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32 078,2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14 286,5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10056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патолого-анатомические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2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биопсийного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(операционного) материала с целью диагностики онкологических заболеваний и подбора противоопухолевой лекарственной терапии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67 861,6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38 183,7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112,5</a:t>
                      </a:r>
                      <a:endParaRPr lang="ru-RU" sz="120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5269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 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выявление новой коронавирусной инфекции (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-19)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16 788,4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3 298,2</a:t>
                      </a: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8608" y="6309321"/>
            <a:ext cx="480517" cy="531218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2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411304594"/>
              </p:ext>
            </p:extLst>
          </p:nvPr>
        </p:nvGraphicFramePr>
        <p:xfrm>
          <a:off x="407368" y="519677"/>
          <a:ext cx="11089233" cy="59860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32348"/>
                <a:gridCol w="1624537"/>
                <a:gridCol w="1839504"/>
                <a:gridCol w="1033159"/>
                <a:gridCol w="1859685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условия оказания медицинской помощи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Установлено на 2024 год, тыс. руб.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оплате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6 мес. 2024г., 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относительно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6 мес. 2023 г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28205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ВСЕГО,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954 300,0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409 645,6</a:t>
                      </a: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42,9%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- 2,2%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166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т.ч.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14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корая медицинская помощь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55 594,9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19 618,0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35,3%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+ 17,7%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35204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2) медицинская помощь в амбулаторных условиях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120 113,3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50 650,6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42,2%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- 11,6%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648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посещения с профилактическими целями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4 621,9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1 973,7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42,7%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+ 78,6%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6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 с иными целями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20 786,0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11 468,6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55,2%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- 23,0%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648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неотложная медицинская помощь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14 985,3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7 623,2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50,9%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+ 37,7%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22085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обращения по заболеваниям – медицинская реабилитация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176,1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47,4%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+ 102,2%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22085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обращения по заболеваниям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76 819,7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29 007,7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37,8%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- 18,0%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22085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диспансерное наблюдение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2 724,3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493,9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18,1%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+ 39,5%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28043">
                <a:tc gridSpan="3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ДЛИ: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9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компьютерная томография</a:t>
                      </a:r>
                      <a:endParaRPr lang="ru-RU" sz="1100" b="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3 333,9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567,8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- 28,7%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9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магнитно-резонансная томография</a:t>
                      </a:r>
                      <a:endParaRPr lang="ru-RU" sz="1100" b="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1 170,6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300,3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25,7%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- 40,4%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49091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ультразвуковое исследование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сердечно-сосудистой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системы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48,5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24,0%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- 31,2%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04643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эндоскопические 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диагностические исследования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229,3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58,7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25,6%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- 12,3%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39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молекулярно-биологические исследования с целью выявления  онкологических заболеваний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17 771,8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5 104,4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- 19,4%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39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патолого-анатомические исследования биопсийного (операционного) материала с целью диагностики онкологических заболеваний и подбора противоопухолевой лекарственной терапии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9 861,5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678,7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25,7%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- 40,4%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на выявление 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318,1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78,4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24,6%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- 42,6%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6840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3) медицинская помощь в условиях круглосуточного стационара: 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случаи госпитализации,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688 990,6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306 692,1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44,5%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+ 3,9%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ВМП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208 493,1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102 944,3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49,4%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+ 10,2%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т. ч. о</a:t>
                      </a: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нкология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115 306,0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24 422,2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21,2%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- 28,9%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медицинская реабилитация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25 263,2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12 106,5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47,9%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- 4,7%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медицинская помощь в условиях дневного стационара: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случаи</a:t>
                      </a:r>
                      <a:r>
                        <a:rPr lang="ru-RU" sz="11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лечения,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89 601,2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32 684,9</a:t>
                      </a:r>
                      <a:endParaRPr lang="ru-RU" sz="11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36,5%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- 34,6%</a:t>
                      </a:r>
                      <a:endParaRPr lang="ru-RU" sz="11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онкология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30 024,2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7 057,9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23,5%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- 69,8%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ЭКО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34 096,1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7 110,2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20,9%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- 15,0%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102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медицинская реабилитация</a:t>
                      </a:r>
                      <a:endParaRPr lang="ru-RU" sz="11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414,3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19,7%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- 51,9%</a:t>
                      </a:r>
                      <a:endParaRPr lang="ru-RU" sz="11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368" y="18309"/>
            <a:ext cx="11520487" cy="548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4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о стоимости медицинской помощи, оказанной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застрахованным на территории Архангельской области лицам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медицинских организациях других субъектов РФ (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межтерриториальные расчеты) за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первое полугодие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года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11453851" y="6492875"/>
            <a:ext cx="738150" cy="365125"/>
          </a:xfrm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7D795-75BB-45D7-B56B-0593EFD40B96}" type="slidenum"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448393384"/>
              </p:ext>
            </p:extLst>
          </p:nvPr>
        </p:nvGraphicFramePr>
        <p:xfrm>
          <a:off x="767408" y="620688"/>
          <a:ext cx="10513167" cy="60832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80720"/>
                <a:gridCol w="2088232"/>
                <a:gridCol w="1944215"/>
              </a:tblGrid>
              <a:tr h="386219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условия оказания медицинской помощи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оплате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6 мес. 2024 г., тыс.руб.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относительно</a:t>
                      </a:r>
                      <a:b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6 мес. 2023 г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ru-RU" sz="105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24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201 728,5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-7,9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</a:t>
                      </a: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корая медицинская помощь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16 766,3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-6,6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36000">
                <a:tc grid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2) медицинская помощь в амбулаторных условиях</a:t>
                      </a:r>
                      <a:r>
                        <a:rPr lang="ru-RU" sz="10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8342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посещения с профилактическими и иными целями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7 772,8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+17,0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6914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неотложная медицинская помощь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5 477,2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-12,9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10655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–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обращения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23 704,3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-24,6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36000">
                <a:tc gridSpan="2"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ДЛИ: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компьютерная томография</a:t>
                      </a:r>
                      <a:endParaRPr lang="ru-RU" sz="105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908,9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-34,2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магнитно-резонансная томография</a:t>
                      </a:r>
                      <a:endParaRPr lang="ru-RU" sz="105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333,8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-19,3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ультразвуковое исследование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сердечно-сосудистой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системы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-28,9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эндоскопические </a:t>
                      </a:r>
                      <a:r>
                        <a:rPr lang="ru-RU" sz="105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диагностические исследования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292,7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-9,4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патолого-анатомические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исследования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биопсийного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(операционного) материала 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248,1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-26,9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71999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молекулярно-генетические исследования с целью выявления  онкологических заболеваний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381,4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en-US" sz="10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-79,3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3239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3) медицинская помощь в условиях круглосуточного стационара: 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19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случаи госпитализации,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129 107,3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05854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т.ч. ВМП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10 257,5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-45,8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97043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т. ч. о</a:t>
                      </a: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нкология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9 993,2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-42,5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4)</a:t>
                      </a: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медицинская помощь в условиях дневного стационара:</a:t>
                      </a: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случаи</a:t>
                      </a:r>
                      <a:r>
                        <a:rPr lang="ru-RU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лечения,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8 785,5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-40,0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т.ч. онкология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2 626,3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-47,8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07875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т. ч. ЭКО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852,4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-11,1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121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4) медицинская реабилитация: 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амбулаторных условиях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+122,9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условиях круглосуточного стационара 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2 942,9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41877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условиях дневного стационара 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+100,0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12072664" cy="43204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2000"/>
              </a:lnSpc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о стоимости медицинской помощи,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оказанной 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медицинских организациях Архангельской области, з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астрахованным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других субъектах Российской Федерации лицам  (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межтерриториальные расчеты) 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первом полугодии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года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11453851" y="6492875"/>
            <a:ext cx="738150" cy="365125"/>
          </a:xfrm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7D795-75BB-45D7-B56B-0593EFD40B96}" type="slidenum"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4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9588" y="142852"/>
            <a:ext cx="10273141" cy="35904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Межтерриториальные расчеты за 6 месяцев 2024 года (млн. рублей)</a:t>
            </a:r>
            <a:endParaRPr lang="ru-RU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772084"/>
            <a:ext cx="5904656" cy="718085"/>
          </a:xfrm>
          <a:prstGeom prst="roundRect">
            <a:avLst>
              <a:gd name="adj" fmla="val 13547"/>
            </a:avLst>
          </a:prstGeom>
          <a:solidFill>
            <a:srgbClr val="AFCCE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Оплата медицинской помощи, оказанной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медицинских организациях Архангельской области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лицам, застрахованным на территории других субъектов РФ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084" y="772084"/>
            <a:ext cx="5429288" cy="718085"/>
          </a:xfrm>
          <a:prstGeom prst="roundRect">
            <a:avLst>
              <a:gd name="adj" fmla="val 13547"/>
            </a:avLst>
          </a:prstGeom>
          <a:solidFill>
            <a:srgbClr val="AFCCE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Оплата медицинской помощи, оказанной в медицинских организациях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других субъектов РФ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лицам,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застрахованным на территории Архангельской области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02365659"/>
              </p:ext>
            </p:extLst>
          </p:nvPr>
        </p:nvGraphicFramePr>
        <p:xfrm>
          <a:off x="952464" y="1643050"/>
          <a:ext cx="5040560" cy="86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2729707370"/>
              </p:ext>
            </p:extLst>
          </p:nvPr>
        </p:nvGraphicFramePr>
        <p:xfrm>
          <a:off x="6744072" y="1647682"/>
          <a:ext cx="5112568" cy="84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757068461"/>
              </p:ext>
            </p:extLst>
          </p:nvPr>
        </p:nvGraphicFramePr>
        <p:xfrm>
          <a:off x="191345" y="2564904"/>
          <a:ext cx="547602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1001244102"/>
              </p:ext>
            </p:extLst>
          </p:nvPr>
        </p:nvGraphicFramePr>
        <p:xfrm>
          <a:off x="5951984" y="2636912"/>
          <a:ext cx="59766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66976" y="1643050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-6,3%</a:t>
            </a:r>
            <a:endParaRPr lang="ru-R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16280" y="1628800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-7,5%</a:t>
            </a:r>
            <a:endParaRPr lang="ru-R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4773240"/>
              </p:ext>
            </p:extLst>
          </p:nvPr>
        </p:nvGraphicFramePr>
        <p:xfrm>
          <a:off x="191344" y="4873117"/>
          <a:ext cx="5760641" cy="189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7"/>
                <a:gridCol w="645737"/>
                <a:gridCol w="2394870"/>
                <a:gridCol w="945826"/>
                <a:gridCol w="622081"/>
              </a:tblGrid>
              <a:tr h="335161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мед. помощи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Круглосуточный стационар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стационар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СМП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0889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Санкт-Петербург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</a:t>
                      </a: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(в</a:t>
                      </a: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т.ч. ВМП 61,5 %), из них: </a:t>
                      </a:r>
                      <a:r>
                        <a:rPr lang="ru-RU" sz="10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 травматология и ортопедия,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30 % акушерство и гинекология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3,7%</a:t>
                      </a:r>
                    </a:p>
                  </a:txBody>
                  <a:tcPr anchor="ctr"/>
                </a:tc>
              </a:tr>
              <a:tr h="335161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85,9 % (в т.ч. ВМП 23,8%), из них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 ССХ, 25% травматология.</a:t>
                      </a:r>
                      <a:endParaRPr lang="ru-RU" sz="105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3025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(</a:t>
                      </a: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ВМП 54,9%)</a:t>
                      </a:r>
                      <a:r>
                        <a:rPr lang="ru-RU" sz="105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endParaRPr lang="ru-RU" sz="10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 травматология</a:t>
                      </a:r>
                      <a:r>
                        <a:rPr lang="ru-RU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ru-RU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9 % нейрохирургия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>
          <a:xfrm>
            <a:off x="381882" y="4390220"/>
            <a:ext cx="11521280" cy="324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оплаты медицинской помощи по основным регионам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6630296"/>
              </p:ext>
            </p:extLst>
          </p:nvPr>
        </p:nvGraphicFramePr>
        <p:xfrm>
          <a:off x="6240016" y="4857760"/>
          <a:ext cx="5760640" cy="1833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8327"/>
                <a:gridCol w="609538"/>
                <a:gridCol w="2378599"/>
                <a:gridCol w="944935"/>
                <a:gridCol w="63924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мед. помощи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Круглосуточный стационар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стационар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СМП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НАО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84,1% (в т.ч.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ВМП 11,2%),</a:t>
                      </a:r>
                      <a:b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 травматология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ортопедия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,34% онкология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62,7% (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ВМП 10,1%), из них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ССХ, 10%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онкология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Санкт-Петербург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47,7% (в т.ч. ВМП 2,8%), из них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онкология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14,8%</a:t>
                      </a:r>
                      <a:endParaRPr lang="ru-RU" sz="11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Номер слайда 5"/>
          <p:cNvSpPr txBox="1">
            <a:spLocks/>
          </p:cNvSpPr>
          <p:nvPr/>
        </p:nvSpPr>
        <p:spPr>
          <a:xfrm>
            <a:off x="11640616" y="6492875"/>
            <a:ext cx="738150" cy="365125"/>
          </a:xfrm>
          <a:ln/>
        </p:spPr>
        <p:txBody>
          <a:bodyPr/>
          <a:lstStyle/>
          <a:p>
            <a:pPr algn="ctr">
              <a:defRPr/>
            </a:pPr>
            <a:fld id="{A2C7D795-75BB-45D7-B56B-0593EFD40B96}" type="slidenum">
              <a:rPr lang="ru-RU" altLang="ru-RU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9</a:t>
            </a:fld>
            <a:endParaRPr lang="ru-RU" alt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8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1_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15219</TotalTime>
  <Words>2145</Words>
  <Application>Microsoft Office PowerPoint</Application>
  <PresentationFormat>Произвольный</PresentationFormat>
  <Paragraphs>689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</vt:lpstr>
      <vt:lpstr>1_Тема1</vt:lpstr>
      <vt:lpstr>«Отчет об исполнении бюджета территориального  фонда обязательного медицинского страхования Архангельской области за первое полугодие 2024 года»</vt:lpstr>
      <vt:lpstr>Поступление доходов в бюджет территориального фонда  за 1 полугодие 2024 года  </vt:lpstr>
      <vt:lpstr>Расходы бюджета территориального фонда  за 1 полугодие 2024 года</vt:lpstr>
      <vt:lpstr>Расходы бюджета территориального фонда   на оплату медицинской помощи за 1 полугодие 2024 года</vt:lpstr>
      <vt:lpstr>Исполнение стоимости территориальной программы за первое полугодие 2024 года</vt:lpstr>
      <vt:lpstr>Исполнение стоимости территориальной программы ОМС в части финансового обеспечения  отдельных диагностических (лабораторных) исследований за первое полугодие 2024 года</vt:lpstr>
      <vt:lpstr>Сведения о стоимости медицинской помощи, оказанной застрахованным на территории Архангельской области лицам  в медицинских организациях других субъектов РФ (межтерриториальные расчеты) за первое полугодие 2024 года</vt:lpstr>
      <vt:lpstr>Сведения о стоимости медицинской помощи, оказанной в медицинских организациях Архангельской области, застрахованным  в других субъектах Российской Федерации лицам  (межтерриториальные расчеты) в первом полугодии 2024 года</vt:lpstr>
      <vt:lpstr>Межтерриториальные расчеты за 6 месяцев 2024 года (млн. рублей)</vt:lpstr>
      <vt:lpstr>Софинансирование расходов медицинских организаций на оплату труда медицинских работников</vt:lpstr>
      <vt:lpstr>Динамика размера просроченной кредиторской задолженности в медицинских организациях, осуществляющих деятельность в сфере ОМС Архангельской области</vt:lpstr>
      <vt:lpstr>Итоговая оценка исполнения бюджета территориального фонда  за 1 полугодие 2024 года</vt:lpstr>
      <vt:lpstr>«Отчет об исполнении бюджета территориального  фонда обязательного медицинского страхования Архангельской области за первое полугодие 2024 года»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1077</cp:revision>
  <cp:lastPrinted>2024-09-10T12:56:59Z</cp:lastPrinted>
  <dcterms:created xsi:type="dcterms:W3CDTF">2017-03-04T20:02:39Z</dcterms:created>
  <dcterms:modified xsi:type="dcterms:W3CDTF">2024-09-11T15:10:44Z</dcterms:modified>
</cp:coreProperties>
</file>