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1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2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3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4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5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6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7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91" r:id="rId2"/>
    <p:sldId id="307" r:id="rId3"/>
    <p:sldId id="309" r:id="rId4"/>
    <p:sldId id="310" r:id="rId5"/>
    <p:sldId id="270" r:id="rId6"/>
    <p:sldId id="321" r:id="rId7"/>
    <p:sldId id="312" r:id="rId8"/>
    <p:sldId id="275" r:id="rId9"/>
    <p:sldId id="314" r:id="rId10"/>
    <p:sldId id="285" r:id="rId11"/>
    <p:sldId id="277" r:id="rId12"/>
    <p:sldId id="316" r:id="rId13"/>
    <p:sldId id="292" r:id="rId14"/>
    <p:sldId id="281" r:id="rId15"/>
    <p:sldId id="295" r:id="rId16"/>
    <p:sldId id="317" r:id="rId17"/>
    <p:sldId id="318" r:id="rId18"/>
    <p:sldId id="323" r:id="rId19"/>
    <p:sldId id="319" r:id="rId20"/>
    <p:sldId id="320" r:id="rId21"/>
    <p:sldId id="322" r:id="rId2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1" userDrawn="1">
          <p15:clr>
            <a:srgbClr val="A4A3A4"/>
          </p15:clr>
        </p15:guide>
        <p15:guide id="2" pos="272" userDrawn="1">
          <p15:clr>
            <a:srgbClr val="A4A3A4"/>
          </p15:clr>
        </p15:guide>
        <p15:guide id="3" pos="3515" userDrawn="1">
          <p15:clr>
            <a:srgbClr val="A4A3A4"/>
          </p15:clr>
        </p15:guide>
        <p15:guide id="4" pos="2948" userDrawn="1">
          <p15:clr>
            <a:srgbClr val="A4A3A4"/>
          </p15:clr>
        </p15:guide>
        <p15:guide id="5" pos="5692" userDrawn="1">
          <p15:clr>
            <a:srgbClr val="A4A3A4"/>
          </p15:clr>
        </p15:guide>
        <p15:guide id="6" orient="horz" pos="3430" userDrawn="1">
          <p15:clr>
            <a:srgbClr val="A4A3A4"/>
          </p15:clr>
        </p15:guide>
        <p15:guide id="7" orient="horz" pos="7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FFC000"/>
    <a:srgbClr val="2F5597"/>
    <a:srgbClr val="9E480E"/>
    <a:srgbClr val="024089"/>
    <a:srgbClr val="255E91"/>
    <a:srgbClr val="F1A78A"/>
    <a:srgbClr val="903639"/>
    <a:srgbClr val="0456A6"/>
    <a:srgbClr val="046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18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782" y="84"/>
      </p:cViewPr>
      <p:guideLst>
        <p:guide orient="horz" pos="2001"/>
        <p:guide pos="272"/>
        <p:guide pos="3515"/>
        <p:guide pos="2948"/>
        <p:guide pos="5692"/>
        <p:guide orient="horz" pos="3430"/>
        <p:guide orient="horz" pos="7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osipovaem\Documents\__2021_&#1075;&#1086;&#1076;\04_&#1072;&#1087;&#1088;&#1077;&#1083;&#1100;\___________&#1057;&#1069;&#1056;_&#1042;&#1052;&#1048;\&#1057;&#1069;&#1056;_&#1040;&#1054;_08.04.2021_&#1073;&#1088;&#1086;&#1096;&#1102;&#1088;&#107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ykovrov\Desktop\&#1076;&#1086;&#1082;&#1083;&#1072;&#1076;%20&#1089;&#1090;&#1088;&#1072;&#1090;&#1077;&#1075;&#1080;&#1103;%202023\&#1076;&#1086;&#1082;&#1083;&#1072;&#1076;%20&#1085;&#1072;%20&#1079;&#1072;&#1089;&#1077;&#1076;&#1072;&#1085;&#1080;&#1077;%20&#1055;&#1040;&#1054;\data%20(3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ykovrov\Downloads\vvgil-11001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osipovaem\Documents\__2021_&#1075;&#1086;&#1076;\04_&#1072;&#1087;&#1088;&#1077;&#1083;&#1100;\___________&#1057;&#1069;&#1056;_&#1042;&#1052;&#1048;\&#1057;&#1069;&#1056;_&#1040;&#1054;_08.04.2021_&#1073;&#1088;&#1086;&#1096;&#1102;&#1088;&#1072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osipovaem\Documents\__2021_&#1075;&#1086;&#1076;\04_&#1072;&#1087;&#1088;&#1077;&#1083;&#1100;\___________&#1057;&#1069;&#1056;_&#1042;&#1052;&#1048;\&#1057;&#1069;&#1056;_&#1040;&#1054;_08.04.2021_&#1073;&#1088;&#1086;&#1096;&#1102;&#1088;&#1072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osipovaem\Documents\__2021_&#1075;&#1086;&#1076;\04_&#1072;&#1087;&#1088;&#1077;&#1083;&#1100;\___________&#1057;&#1069;&#1056;_&#1042;&#1052;&#1048;\&#1057;&#1069;&#1056;_&#1040;&#1054;_08.04.2021_&#1073;&#1088;&#1086;&#1096;&#1102;&#1088;&#1072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ykovrov\Desktop\&#1076;&#1086;&#1082;&#1083;&#1072;&#1076;%20&#1089;&#1090;&#1088;&#1072;&#1090;&#1077;&#1075;&#1080;&#1103;%202023\&#1076;&#1086;&#1082;&#1083;&#1072;&#1076;%20&#1085;&#1072;%20&#1079;&#1072;&#1089;&#1077;&#1076;&#1072;&#1085;&#1080;&#1077;%20&#1055;&#1040;&#1054;\data%20(3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ykovrov\Desktop\&#1076;&#1086;&#1082;&#1083;&#1072;&#1076;%20&#1089;&#1090;&#1088;&#1072;&#1090;&#1077;&#1075;&#1080;&#1103;%202023\&#1076;&#1086;&#1082;&#1083;&#1072;&#1076;%20&#1085;&#1072;%20&#1079;&#1072;&#1089;&#1077;&#1076;&#1072;&#1085;&#1080;&#1077;%20&#1055;&#1040;&#1054;\data%20(3)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ykovrov\Desktop\&#1076;&#1086;&#1082;&#1083;&#1072;&#1076;%20&#1089;&#1090;&#1088;&#1072;&#1090;&#1077;&#1075;&#1080;&#1103;%202023\&#1076;&#1086;&#1082;&#1083;&#1072;&#1076;%20&#1085;&#1072;%20&#1079;&#1072;&#1089;&#1077;&#1076;&#1072;&#1085;&#1080;&#1077;%20&#1055;&#1040;&#1054;\data%20(3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ykovrov\Desktop\&#1076;&#1086;&#1082;&#1083;&#1072;&#1076;%20&#1089;&#1090;&#1088;&#1072;&#1090;&#1077;&#1075;&#1080;&#1103;%202023\&#1076;&#1086;&#1082;&#1083;&#1072;&#1076;%20&#1085;&#1072;%20&#1079;&#1072;&#1089;&#1077;&#1076;&#1072;&#1085;&#1080;&#1077;%20&#1055;&#1040;&#1054;\data%20(3)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ykovrov\Desktop\&#1076;&#1086;&#1082;&#1083;&#1072;&#1076;%20&#1089;&#1090;&#1088;&#1072;&#1090;&#1077;&#1075;&#1080;&#1103;%202023\&#1076;&#1086;&#1082;&#1083;&#1072;&#1076;%20&#1085;&#1072;%20&#1079;&#1072;&#1089;&#1077;&#1076;&#1072;&#1085;&#1080;&#1077;%20&#1055;&#1040;&#1054;\data%20(3)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osipovaem\Documents\__2021_&#1075;&#1086;&#1076;\04_&#1072;&#1087;&#1088;&#1077;&#1083;&#1100;\___________&#1057;&#1069;&#1056;_&#1042;&#1052;&#1048;\&#1057;&#1069;&#1056;_&#1040;&#1054;_08.04.2021_&#1073;&#1088;&#1086;&#1096;&#1102;&#1088;&#107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osipovaem\Documents\__2021_&#1075;&#1086;&#1076;\04_&#1072;&#1087;&#1088;&#1077;&#1083;&#1100;\___________&#1057;&#1069;&#1056;_&#1042;&#1052;&#1048;\&#1057;&#1069;&#1056;_&#1040;&#1054;_08.04.2021_&#1073;&#1088;&#1086;&#1096;&#1102;&#1088;&#1072;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osipovaem\Documents\__2021_&#1075;&#1086;&#1076;\04_&#1072;&#1087;&#1088;&#1077;&#1083;&#1100;\___________&#1057;&#1069;&#1056;_&#1042;&#1052;&#1048;\&#1057;&#1069;&#1056;_&#1040;&#1054;_08.04.2021_&#1073;&#1088;&#1086;&#1096;&#1102;&#1088;&#1072;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osipovaem\Documents\__2021_&#1075;&#1086;&#1076;\04_&#1072;&#1087;&#1088;&#1077;&#1083;&#1100;\___________&#1057;&#1069;&#1056;_&#1042;&#1052;&#1048;\&#1057;&#1069;&#1056;_&#1040;&#1054;_08.04.2021_&#1073;&#1088;&#1086;&#1096;&#1102;&#1088;&#1072;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ykovrov\Desktop\&#1076;&#1086;&#1082;&#1083;&#1072;&#1076;%20&#1089;&#1090;&#1088;&#1072;&#1090;&#1077;&#1075;&#1080;&#1103;%202023\&#1076;&#1086;&#1082;&#1083;&#1072;&#1076;%20&#1085;&#1072;%20&#1079;&#1072;&#1089;&#1077;&#1076;&#1072;&#1085;&#1080;&#1077;%20&#1055;&#1040;&#1054;\data%20(3)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osipovaem\Documents\__2021_&#1075;&#1086;&#1076;\04_&#1072;&#1087;&#1088;&#1077;&#1083;&#1100;\___________&#1057;&#1069;&#1056;_&#1042;&#1052;&#1048;\&#1057;&#1069;&#1056;_&#1040;&#1054;_08.04.2021_&#1073;&#1088;&#1086;&#1096;&#1102;&#1088;&#1072;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osipovaem\Documents\__2021_&#1075;&#1086;&#1076;\04_&#1072;&#1087;&#1088;&#1077;&#1083;&#1100;\___________&#1057;&#1069;&#1056;_&#1042;&#1052;&#1048;\&#1057;&#1069;&#1056;_&#1040;&#1054;_08.04.2021_&#1073;&#1088;&#1086;&#1096;&#1102;&#1088;&#1072;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osipovaem\Documents\__2021_&#1075;&#1086;&#1076;\04_&#1072;&#1087;&#1088;&#1077;&#1083;&#1100;\___________&#1057;&#1069;&#1056;_&#1042;&#1052;&#1048;\&#1057;&#1069;&#1056;_&#1040;&#1054;_08.04.2021_&#1073;&#1088;&#1086;&#1096;&#1102;&#1088;&#1072;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osipovaem\Documents\_&#1055;&#1088;&#1077;&#1079;&#1077;&#1085;&#1090;&#1072;&#1094;&#1080;&#1080;\2021%20&#1075;&#1086;&#1076;\_04.06_&#1048;&#1090;&#1086;&#1075;&#1080;_2020\2020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ykovrov\Desktop\&#1076;&#1086;&#1082;&#1083;&#1072;&#1076;%20&#1089;&#1090;&#1088;&#1072;&#1090;&#1077;&#1075;&#1080;&#1103;%202023\&#1057;&#1074;&#1086;&#1076;%20&#1087;&#1086;%20&#1087;&#1086;&#1082;&#1072;&#1079;&#1072;&#1090;&#1077;&#1083;&#1103;&#1084;%202023%20&#1075;&#1086;&#1076;.xls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ykovrov\Desktop\&#1076;&#1086;&#1082;&#1083;&#1072;&#1076;%20&#1089;&#1090;&#1088;&#1072;&#1090;&#1077;&#1075;&#1080;&#1103;%202023\&#1057;&#1074;&#1086;&#1076;%20&#1087;&#1086;%20&#1087;&#1086;&#1082;&#1072;&#1079;&#1072;&#1090;&#1077;&#1083;&#1103;&#1084;%202023%20&#1075;&#1086;&#1076;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osipovaem\Documents\__2021_&#1075;&#1086;&#1076;\04_&#1072;&#1087;&#1088;&#1077;&#1083;&#1100;\___________&#1057;&#1069;&#1056;_&#1042;&#1052;&#1048;\&#1057;&#1069;&#1056;_&#1040;&#1054;_08.04.2021_&#1073;&#1088;&#1086;&#1096;&#1102;&#1088;&#1072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ykovrov\Desktop\&#1076;&#1086;&#1082;&#1083;&#1072;&#1076;%20&#1089;&#1090;&#1088;&#1072;&#1090;&#1077;&#1075;&#1080;&#1103;%202023\&#1057;&#1074;&#1086;&#1076;%20&#1087;&#1086;%20&#1087;&#1086;&#1082;&#1072;&#1079;&#1072;&#1090;&#1077;&#1083;&#1103;&#1084;%202023%20&#1075;&#1086;&#1076;.xls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ykovrov\Desktop\&#1076;&#1086;&#1082;&#1083;&#1072;&#1076;%20&#1089;&#1090;&#1088;&#1072;&#1090;&#1077;&#1075;&#1080;&#1103;%202023\&#1057;&#1074;&#1086;&#1076;%20&#1087;&#1086;%20&#1087;&#1086;&#1082;&#1072;&#1079;&#1072;&#1090;&#1077;&#1083;&#1103;&#1084;%202023%20&#1075;&#1086;&#1076;.xls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ykovrov\Desktop\&#1076;&#1086;&#1082;&#1083;&#1072;&#1076;%20&#1089;&#1090;&#1088;&#1072;&#1090;&#1077;&#1075;&#1080;&#1103;%202023\&#1057;&#1074;&#1086;&#1076;%20&#1087;&#1086;%20&#1087;&#1086;&#1082;&#1072;&#1079;&#1072;&#1090;&#1077;&#1083;&#1103;&#1084;%202023%20&#1075;&#1086;&#1076;.xls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ykovrov\Desktop\&#1076;&#1086;&#1082;&#1083;&#1072;&#1076;%20&#1089;&#1090;&#1088;&#1072;&#1090;&#1077;&#1075;&#1080;&#1103;%202023\&#1057;&#1074;&#1086;&#1076;%20&#1087;&#1086;%20&#1087;&#1086;&#1082;&#1072;&#1079;&#1072;&#1090;&#1077;&#1083;&#1103;&#1084;%202023%20&#1075;&#1086;&#1076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ykovrov\Desktop\&#1076;&#1086;&#1082;&#1083;&#1072;&#1076;%20&#1089;&#1090;&#1088;&#1072;&#1090;&#1077;&#1075;&#1080;&#1103;%202023\&#1076;&#1086;&#1082;&#1083;&#1072;&#1076;%20&#1085;&#1072;%20&#1079;&#1072;&#1089;&#1077;&#1076;&#1072;&#1085;&#1080;&#1077;%20&#1055;&#1040;&#1054;\data%20(3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ykovrov\Desktop\&#1076;&#1086;&#1082;&#1083;&#1072;&#1076;%20&#1089;&#1090;&#1088;&#1072;&#1090;&#1077;&#1075;&#1080;&#1103;%202023\&#1076;&#1086;&#1082;&#1083;&#1072;&#1076;%20&#1085;&#1072;%20&#1079;&#1072;&#1089;&#1077;&#1076;&#1072;&#1085;&#1080;&#1077;%20&#1055;&#1040;&#1054;\data%20(3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ykovrov\Desktop\&#1076;&#1086;&#1082;&#1083;&#1072;&#1076;%20&#1089;&#1090;&#1088;&#1072;&#1090;&#1077;&#1075;&#1080;&#1103;%202023\&#1076;&#1086;&#1082;&#1083;&#1072;&#1076;%20&#1085;&#1072;%20&#1079;&#1072;&#1089;&#1077;&#1076;&#1072;&#1085;&#1080;&#1077;%20&#1055;&#1040;&#1054;\data%20(3)%20(&#1042;&#1086;&#1089;&#1089;&#1090;&#1072;&#1085;&#1086;&#1074;&#1083;&#1077;&#1085;&#1085;&#1099;&#1081;)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osipovaem\Documents\__2021_&#1075;&#1086;&#1076;\04_&#1072;&#1087;&#1088;&#1077;&#1083;&#1100;\___________&#1057;&#1069;&#1056;_&#1042;&#1052;&#1048;\&#1057;&#1069;&#1056;_&#1040;&#1054;_08.04.2021_&#1073;&#1088;&#1086;&#1096;&#1102;&#1088;&#1072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osipovaem\Documents\__2021_&#1075;&#1086;&#1076;\04_&#1072;&#1087;&#1088;&#1077;&#1083;&#1100;\___________&#1057;&#1069;&#1056;_&#1042;&#1052;&#1048;\&#1057;&#1069;&#1056;_&#1040;&#1054;_08.04.2021_&#1073;&#1088;&#1086;&#1096;&#1102;&#1088;&#1072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osipovaem\Documents\__2021_&#1075;&#1086;&#1076;\04_&#1072;&#1087;&#1088;&#1077;&#1083;&#1100;\___________&#1057;&#1069;&#1056;_&#1042;&#1052;&#1048;\&#1057;&#1069;&#1056;_&#1040;&#1054;_08.04.2021_&#1073;&#1088;&#1086;&#1096;&#1102;&#1088;&#1072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7437641723356E-2"/>
          <c:y val="0"/>
          <c:w val="0.8798185941043084"/>
          <c:h val="0.89814814814814814"/>
        </c:manualLayout>
      </c:layout>
      <c:doughnutChart>
        <c:varyColors val="1"/>
        <c:ser>
          <c:idx val="0"/>
          <c:order val="0"/>
          <c:spPr>
            <a:ln>
              <a:noFill/>
            </a:ln>
            <a:effectLst>
              <a:softEdge rad="12700"/>
            </a:effectLst>
          </c:spPr>
          <c:explosion val="3"/>
          <c:dPt>
            <c:idx val="0"/>
            <c:bubble3D val="0"/>
            <c:spPr>
              <a:gradFill flip="none" rotWithShape="1">
                <a:gsLst>
                  <a:gs pos="46000">
                    <a:srgbClr val="D6E6F5"/>
                  </a:gs>
                  <a:gs pos="60000">
                    <a:srgbClr val="ADCBE6"/>
                  </a:gs>
                  <a:gs pos="405">
                    <a:schemeClr val="bg1">
                      <a:lumMod val="95000"/>
                    </a:schemeClr>
                  </a:gs>
                  <a:gs pos="40000">
                    <a:srgbClr val="64CAE3"/>
                  </a:gs>
                  <a:gs pos="100000">
                    <a:srgbClr val="64CAE3"/>
                  </a:gs>
                </a:gsLst>
                <a:lin ang="0" scaled="1"/>
                <a:tileRect/>
              </a:gradFill>
              <a:ln w="19050">
                <a:noFill/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FCE-4261-AAAD-3003447E6BCF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97976">
                    <a:srgbClr val="609DC8"/>
                  </a:gs>
                  <a:gs pos="97000">
                    <a:schemeClr val="bg1">
                      <a:lumMod val="95000"/>
                    </a:schemeClr>
                  </a:gs>
                  <a:gs pos="37000">
                    <a:srgbClr val="64CAE3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FCE-4261-AAAD-3003447E6BCF}"/>
              </c:ext>
            </c:extLst>
          </c:dPt>
          <c:dPt>
            <c:idx val="2"/>
            <c:bubble3D val="0"/>
            <c:spPr>
              <a:gradFill>
                <a:gsLst>
                  <a:gs pos="52246">
                    <a:srgbClr val="97CFEA"/>
                  </a:gs>
                  <a:gs pos="0">
                    <a:srgbClr val="64CAE3"/>
                  </a:gs>
                  <a:gs pos="100000">
                    <a:srgbClr val="609DC8"/>
                  </a:gs>
                </a:gsLst>
                <a:lin ang="5400000" scaled="1"/>
              </a:gradFill>
              <a:ln w="19050">
                <a:noFill/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FCE-4261-AAAD-3003447E6BCF}"/>
              </c:ext>
            </c:extLst>
          </c:dPt>
          <c:val>
            <c:numRef>
              <c:f>ОБЛОЖКА!$AF$10:$AF$12</c:f>
              <c:numCache>
                <c:formatCode>General</c:formatCode>
                <c:ptCount val="3"/>
                <c:pt idx="0">
                  <c:v>800</c:v>
                </c:pt>
                <c:pt idx="1">
                  <c:v>400</c:v>
                </c:pt>
                <c:pt idx="2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FCE-4261-AAAD-3003447E6B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0"/>
        <c:holeSize val="4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17653348886946"/>
          <c:y val="5.1732664733288157E-2"/>
          <c:w val="0.65381977252843404"/>
          <c:h val="0.94826733526671181"/>
        </c:manualLayout>
      </c:layout>
      <c:doughnut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7"/>
              <c:layout>
                <c:manualLayout>
                  <c:x val="-2.5027559875973659E-2"/>
                  <c:y val="-2.2488151665761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0033071851168394E-2"/>
                  <c:y val="-4.4976303331522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2524803888376341E-2"/>
                  <c:y val="-6.746445499728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ln w="3175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Данные!$E$200:$E$210</c:f>
              <c:numCache>
                <c:formatCode>0.0%</c:formatCode>
                <c:ptCount val="11"/>
                <c:pt idx="0">
                  <c:v>0.43105561305081974</c:v>
                </c:pt>
                <c:pt idx="1">
                  <c:v>0.11635528441999382</c:v>
                </c:pt>
                <c:pt idx="2">
                  <c:v>0.10296040089329485</c:v>
                </c:pt>
                <c:pt idx="3">
                  <c:v>6.2496595675145705E-2</c:v>
                </c:pt>
                <c:pt idx="4">
                  <c:v>3.9957695589810625E-2</c:v>
                </c:pt>
                <c:pt idx="5">
                  <c:v>2.8939030811409482E-2</c:v>
                </c:pt>
                <c:pt idx="6">
                  <c:v>2.7829220908909345E-2</c:v>
                </c:pt>
                <c:pt idx="7">
                  <c:v>2.5997694137298692E-2</c:v>
                </c:pt>
                <c:pt idx="8">
                  <c:v>2.1109083646531222E-2</c:v>
                </c:pt>
                <c:pt idx="9">
                  <c:v>1.961345026054433E-2</c:v>
                </c:pt>
                <c:pt idx="10">
                  <c:v>0.12368593060624217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 w="3175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ln w="3175"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'Архангельская область без НАО'!$G$3:$L$3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'Архангельская область без НАО'!$G$5:$L$5</c:f>
              <c:numCache>
                <c:formatCode>General</c:formatCode>
                <c:ptCount val="6"/>
                <c:pt idx="0">
                  <c:v>304.041</c:v>
                </c:pt>
                <c:pt idx="1">
                  <c:v>322.11900000000003</c:v>
                </c:pt>
                <c:pt idx="2">
                  <c:v>351.77800000000002</c:v>
                </c:pt>
                <c:pt idx="3">
                  <c:v>422.55500000000001</c:v>
                </c:pt>
                <c:pt idx="4">
                  <c:v>426.4</c:v>
                </c:pt>
                <c:pt idx="5">
                  <c:v>440.6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-27"/>
        <c:axId val="152310320"/>
        <c:axId val="152311888"/>
      </c:barChart>
      <c:catAx>
        <c:axId val="15231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52311888"/>
        <c:crosses val="autoZero"/>
        <c:auto val="1"/>
        <c:lblAlgn val="ctr"/>
        <c:lblOffset val="100"/>
        <c:noMultiLvlLbl val="0"/>
      </c:catAx>
      <c:valAx>
        <c:axId val="1523118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231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7437641723356E-2"/>
          <c:y val="0"/>
          <c:w val="0.8798185941043084"/>
          <c:h val="0.89814814814814814"/>
        </c:manualLayout>
      </c:layout>
      <c:doughnutChart>
        <c:varyColors val="1"/>
        <c:ser>
          <c:idx val="0"/>
          <c:order val="0"/>
          <c:spPr>
            <a:ln>
              <a:noFill/>
            </a:ln>
            <a:effectLst>
              <a:softEdge rad="12700"/>
            </a:effectLst>
          </c:spPr>
          <c:explosion val="3"/>
          <c:dPt>
            <c:idx val="0"/>
            <c:bubble3D val="0"/>
            <c:spPr>
              <a:gradFill flip="none" rotWithShape="1">
                <a:gsLst>
                  <a:gs pos="46000">
                    <a:srgbClr val="D6E6F5"/>
                  </a:gs>
                  <a:gs pos="60000">
                    <a:srgbClr val="ADCBE6"/>
                  </a:gs>
                  <a:gs pos="405">
                    <a:schemeClr val="bg1">
                      <a:lumMod val="95000"/>
                    </a:schemeClr>
                  </a:gs>
                  <a:gs pos="40000">
                    <a:srgbClr val="64CAE3"/>
                  </a:gs>
                  <a:gs pos="100000">
                    <a:srgbClr val="64CAE3"/>
                  </a:gs>
                </a:gsLst>
                <a:lin ang="0" scaled="1"/>
                <a:tileRect/>
              </a:gradFill>
              <a:ln w="19050">
                <a:noFill/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D20-4AE7-9479-8F1A93C60DD1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97976">
                    <a:srgbClr val="609DC8"/>
                  </a:gs>
                  <a:gs pos="97000">
                    <a:schemeClr val="bg1">
                      <a:lumMod val="95000"/>
                    </a:schemeClr>
                  </a:gs>
                  <a:gs pos="37000">
                    <a:srgbClr val="64CAE3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D20-4AE7-9479-8F1A93C60DD1}"/>
              </c:ext>
            </c:extLst>
          </c:dPt>
          <c:dPt>
            <c:idx val="2"/>
            <c:bubble3D val="0"/>
            <c:spPr>
              <a:gradFill>
                <a:gsLst>
                  <a:gs pos="52246">
                    <a:srgbClr val="97CFEA"/>
                  </a:gs>
                  <a:gs pos="0">
                    <a:srgbClr val="64CAE3"/>
                  </a:gs>
                  <a:gs pos="100000">
                    <a:srgbClr val="609DC8"/>
                  </a:gs>
                </a:gsLst>
                <a:lin ang="5400000" scaled="1"/>
              </a:gradFill>
              <a:ln w="19050">
                <a:noFill/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D20-4AE7-9479-8F1A93C60DD1}"/>
              </c:ext>
            </c:extLst>
          </c:dPt>
          <c:val>
            <c:numRef>
              <c:f>ОБЛОЖКА!$AF$10:$AF$12</c:f>
              <c:numCache>
                <c:formatCode>General</c:formatCode>
                <c:ptCount val="3"/>
                <c:pt idx="0">
                  <c:v>800</c:v>
                </c:pt>
                <c:pt idx="1">
                  <c:v>400</c:v>
                </c:pt>
                <c:pt idx="2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D20-4AE7-9479-8F1A93C60D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0"/>
        <c:holeSize val="4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451954415143627E-2"/>
          <c:y val="0.10272878387724314"/>
          <c:w val="0.88509609116971277"/>
          <c:h val="0.8385690539071893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1000">
                  <a:srgbClr val="64CAE3"/>
                </a:gs>
                <a:gs pos="81000">
                  <a:srgbClr val="ADCBE6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softEdge rad="12700"/>
            </a:effectLst>
          </c:spPr>
          <c:invertIfNegative val="0"/>
          <c:dPt>
            <c:idx val="1"/>
            <c:invertIfNegative val="0"/>
            <c:bubble3D val="0"/>
            <c:spPr>
              <a:gradFill>
                <a:gsLst>
                  <a:gs pos="1000">
                    <a:srgbClr val="64CAE3"/>
                  </a:gs>
                  <a:gs pos="50000">
                    <a:srgbClr val="ADCBE6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C4E-4ABF-A95B-E86F8078E26C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1000">
                    <a:srgbClr val="64CAE3"/>
                  </a:gs>
                  <a:gs pos="73000">
                    <a:srgbClr val="ADCBE6"/>
                  </a:gs>
                  <a:gs pos="100000">
                    <a:srgbClr val="BFD8EF"/>
                  </a:gs>
                </a:gsLst>
                <a:lin ang="16200000" scaled="1"/>
              </a:gradFill>
              <a:ln>
                <a:noFill/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C4E-4ABF-A95B-E86F8078E26C}"/>
              </c:ext>
            </c:extLst>
          </c:dPt>
          <c:val>
            <c:numRef>
              <c:f>ОБЛОЖКА!$R$16:$U$16</c:f>
              <c:numCache>
                <c:formatCode>General</c:formatCode>
                <c:ptCount val="4"/>
                <c:pt idx="0">
                  <c:v>20</c:v>
                </c:pt>
                <c:pt idx="1">
                  <c:v>30</c:v>
                </c:pt>
                <c:pt idx="2">
                  <c:v>20</c:v>
                </c:pt>
                <c:pt idx="3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C4E-4ABF-A95B-E86F8078E2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-82"/>
        <c:axId val="154083200"/>
        <c:axId val="154083592"/>
      </c:barChart>
      <c:catAx>
        <c:axId val="154083200"/>
        <c:scaling>
          <c:orientation val="minMax"/>
        </c:scaling>
        <c:delete val="1"/>
        <c:axPos val="b"/>
        <c:majorTickMark val="none"/>
        <c:minorTickMark val="none"/>
        <c:tickLblPos val="nextTo"/>
        <c:crossAx val="154083592"/>
        <c:crosses val="autoZero"/>
        <c:auto val="1"/>
        <c:lblAlgn val="ctr"/>
        <c:lblOffset val="100"/>
        <c:noMultiLvlLbl val="0"/>
      </c:catAx>
      <c:valAx>
        <c:axId val="1540835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083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softEdge rad="12700"/>
            </a:effectLst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D6E6F5"/>
                  </a:gs>
                  <a:gs pos="84610">
                    <a:srgbClr val="AACCE7"/>
                  </a:gs>
                  <a:gs pos="82000">
                    <a:srgbClr val="ADCBE6"/>
                  </a:gs>
                  <a:gs pos="0">
                    <a:srgbClr val="64CAE3"/>
                  </a:gs>
                  <a:gs pos="100000">
                    <a:srgbClr val="97CFEA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11-4846-97E1-246BDF51E485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1000">
                    <a:srgbClr val="609DC8"/>
                  </a:gs>
                  <a:gs pos="84610">
                    <a:srgbClr val="AACCE7"/>
                  </a:gs>
                  <a:gs pos="82000">
                    <a:srgbClr val="ADCBE6"/>
                  </a:gs>
                  <a:gs pos="100000">
                    <a:srgbClr val="97CFEA"/>
                  </a:gs>
                </a:gsLst>
                <a:lin ang="16200000" scaled="1"/>
              </a:gradFill>
              <a:ln>
                <a:noFill/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411-4846-97E1-246BDF51E485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1000">
                    <a:srgbClr val="609DC8"/>
                  </a:gs>
                  <a:gs pos="44000">
                    <a:srgbClr val="ADCBE6"/>
                  </a:gs>
                  <a:gs pos="100000">
                    <a:srgbClr val="64CAE3"/>
                  </a:gs>
                </a:gsLst>
                <a:lin ang="16200000" scaled="1"/>
              </a:gradFill>
              <a:ln>
                <a:noFill/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411-4846-97E1-246BDF51E485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1000">
                    <a:srgbClr val="609DC8"/>
                  </a:gs>
                  <a:gs pos="44000">
                    <a:srgbClr val="ADCBE6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411-4846-97E1-246BDF51E485}"/>
              </c:ext>
            </c:extLst>
          </c:dPt>
          <c:val>
            <c:numRef>
              <c:f>ОБЛОЖКА!$R$11:$U$11</c:f>
              <c:numCache>
                <c:formatCode>General</c:formatCode>
                <c:ptCount val="4"/>
                <c:pt idx="0">
                  <c:v>20</c:v>
                </c:pt>
                <c:pt idx="1">
                  <c:v>30</c:v>
                </c:pt>
                <c:pt idx="2">
                  <c:v>60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411-4846-97E1-246BDF51E4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82"/>
        <c:axId val="154084376"/>
        <c:axId val="154084768"/>
      </c:barChart>
      <c:catAx>
        <c:axId val="154084376"/>
        <c:scaling>
          <c:orientation val="minMax"/>
        </c:scaling>
        <c:delete val="1"/>
        <c:axPos val="b"/>
        <c:majorTickMark val="none"/>
        <c:minorTickMark val="none"/>
        <c:tickLblPos val="nextTo"/>
        <c:crossAx val="154084768"/>
        <c:crosses val="autoZero"/>
        <c:auto val="1"/>
        <c:lblAlgn val="ctr"/>
        <c:lblOffset val="100"/>
        <c:noMultiLvlLbl val="0"/>
      </c:catAx>
      <c:valAx>
        <c:axId val="154084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084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1.8844264600513132E-2"/>
                  <c:y val="-6.1929015694373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9782336378860979E-2"/>
                  <c:y val="-4.5039284141362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9313300489687093E-2"/>
                  <c:y val="-5.160691691113621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5000000000000001E-2"/>
                  <c:y val="3.240740740740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562843067008753E-2"/>
                  <c:y val="4.7854239400197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8844264600513132E-2"/>
                  <c:y val="4.2224328882526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9313300489687093E-2"/>
                  <c:y val="1.4074776294175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675045742267834E-2"/>
                  <c:y val="-2.5334597329516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Данные!$E$308:$E$315</c:f>
              <c:numCache>
                <c:formatCode>0.0%</c:formatCode>
                <c:ptCount val="8"/>
                <c:pt idx="0">
                  <c:v>0.10436945492389749</c:v>
                </c:pt>
                <c:pt idx="1">
                  <c:v>5.3097437231689866E-2</c:v>
                </c:pt>
                <c:pt idx="2">
                  <c:v>0.1508062963444777</c:v>
                </c:pt>
                <c:pt idx="3">
                  <c:v>6.9662547157538696E-2</c:v>
                </c:pt>
                <c:pt idx="4">
                  <c:v>9.6685833224925188E-2</c:v>
                </c:pt>
                <c:pt idx="5">
                  <c:v>0.18782984259138805</c:v>
                </c:pt>
                <c:pt idx="6">
                  <c:v>7.106647586834916E-2</c:v>
                </c:pt>
                <c:pt idx="7">
                  <c:v>0.26648211265773392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Данные!$D$163:$I$163</c:f>
              <c:strCache>
                <c:ptCount val="6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</c:strCache>
            </c:strRef>
          </c:cat>
          <c:val>
            <c:numRef>
              <c:f>Данные!$D$164:$I$164</c:f>
              <c:numCache>
                <c:formatCode>General</c:formatCode>
                <c:ptCount val="6"/>
                <c:pt idx="0">
                  <c:v>107.3</c:v>
                </c:pt>
                <c:pt idx="1">
                  <c:v>96.1</c:v>
                </c:pt>
                <c:pt idx="2">
                  <c:v>108.1</c:v>
                </c:pt>
                <c:pt idx="3">
                  <c:v>105.8</c:v>
                </c:pt>
                <c:pt idx="4">
                  <c:v>107.1</c:v>
                </c:pt>
                <c:pt idx="5">
                  <c:v>119.7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154085944"/>
        <c:axId val="154086336"/>
      </c:barChart>
      <c:catAx>
        <c:axId val="154085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54086336"/>
        <c:crosses val="autoZero"/>
        <c:auto val="1"/>
        <c:lblAlgn val="ctr"/>
        <c:lblOffset val="100"/>
        <c:noMultiLvlLbl val="0"/>
      </c:catAx>
      <c:valAx>
        <c:axId val="1540863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4085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75000"/>
                </a:schemeClr>
              </a:solidFill>
              <a:ln w="63500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7.5894828214966376E-2"/>
                  <c:y val="-0.1512596714136947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Данные!$D$165:$I$165</c:f>
              <c:numCache>
                <c:formatCode>General</c:formatCode>
                <c:ptCount val="6"/>
                <c:pt idx="0">
                  <c:v>93.8</c:v>
                </c:pt>
                <c:pt idx="1">
                  <c:v>83.2</c:v>
                </c:pt>
                <c:pt idx="2">
                  <c:v>104.3</c:v>
                </c:pt>
                <c:pt idx="3">
                  <c:v>91.9</c:v>
                </c:pt>
                <c:pt idx="4">
                  <c:v>86.7</c:v>
                </c:pt>
                <c:pt idx="5">
                  <c:v>100.8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087120"/>
        <c:axId val="154087512"/>
      </c:lineChart>
      <c:catAx>
        <c:axId val="154087120"/>
        <c:scaling>
          <c:orientation val="minMax"/>
        </c:scaling>
        <c:delete val="1"/>
        <c:axPos val="b"/>
        <c:majorTickMark val="none"/>
        <c:minorTickMark val="none"/>
        <c:tickLblPos val="nextTo"/>
        <c:crossAx val="154087512"/>
        <c:crosses val="autoZero"/>
        <c:auto val="1"/>
        <c:lblAlgn val="ctr"/>
        <c:lblOffset val="100"/>
        <c:noMultiLvlLbl val="0"/>
      </c:catAx>
      <c:valAx>
        <c:axId val="154087512"/>
        <c:scaling>
          <c:orientation val="minMax"/>
          <c:max val="110"/>
          <c:min val="70"/>
        </c:scaling>
        <c:delete val="1"/>
        <c:axPos val="l"/>
        <c:numFmt formatCode="General" sourceLinked="1"/>
        <c:majorTickMark val="none"/>
        <c:minorTickMark val="none"/>
        <c:tickLblPos val="nextTo"/>
        <c:crossAx val="15408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957345971563982E-2"/>
          <c:y val="5.0925925925925923E-2"/>
          <c:w val="0.95365982095839918"/>
          <c:h val="0.84594925634295715"/>
        </c:manualLayout>
      </c:layout>
      <c:lineChart>
        <c:grouping val="standard"/>
        <c:varyColors val="0"/>
        <c:ser>
          <c:idx val="0"/>
          <c:order val="0"/>
          <c:tx>
            <c:strRef>
              <c:f>Данные!$C$4</c:f>
              <c:strCache>
                <c:ptCount val="1"/>
                <c:pt idx="0">
                  <c:v>РФ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25400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dLbls>
            <c:dLbl>
              <c:idx val="10"/>
              <c:layout>
                <c:manualLayout>
                  <c:x val="-2.5369994291253729E-2"/>
                  <c:y val="-8.21759259259260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Данные!$E$3:$O$3</c:f>
              <c:strCache>
                <c:ptCount val="11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  <c:pt idx="5">
                  <c:v>2018 год</c:v>
                </c:pt>
                <c:pt idx="6">
                  <c:v>2019 год</c:v>
                </c:pt>
                <c:pt idx="7">
                  <c:v>2020 год</c:v>
                </c:pt>
                <c:pt idx="8">
                  <c:v>2021 год</c:v>
                </c:pt>
                <c:pt idx="9">
                  <c:v>2022 год</c:v>
                </c:pt>
                <c:pt idx="10">
                  <c:v>2023 год</c:v>
                </c:pt>
              </c:strCache>
            </c:strRef>
          </c:cat>
          <c:val>
            <c:numRef>
              <c:f>Данные!$E$4:$O$4</c:f>
              <c:numCache>
                <c:formatCode>#,##0.####</c:formatCode>
                <c:ptCount val="11"/>
                <c:pt idx="0">
                  <c:v>5.5</c:v>
                </c:pt>
                <c:pt idx="1">
                  <c:v>5.2</c:v>
                </c:pt>
                <c:pt idx="2">
                  <c:v>5.6</c:v>
                </c:pt>
                <c:pt idx="3">
                  <c:v>5.5</c:v>
                </c:pt>
                <c:pt idx="4">
                  <c:v>5.2</c:v>
                </c:pt>
                <c:pt idx="5">
                  <c:v>4.8</c:v>
                </c:pt>
                <c:pt idx="6">
                  <c:v>4.5999999999999996</c:v>
                </c:pt>
                <c:pt idx="7">
                  <c:v>5.8</c:v>
                </c:pt>
                <c:pt idx="8">
                  <c:v>4.8</c:v>
                </c:pt>
                <c:pt idx="9">
                  <c:v>3.9</c:v>
                </c:pt>
                <c:pt idx="10">
                  <c:v>3.2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Данные!$C$6</c:f>
              <c:strCache>
                <c:ptCount val="1"/>
                <c:pt idx="0">
                  <c:v>Архангельская область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25400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Данные!$E$3:$O$3</c:f>
              <c:strCache>
                <c:ptCount val="11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  <c:pt idx="5">
                  <c:v>2018 год</c:v>
                </c:pt>
                <c:pt idx="6">
                  <c:v>2019 год</c:v>
                </c:pt>
                <c:pt idx="7">
                  <c:v>2020 год</c:v>
                </c:pt>
                <c:pt idx="8">
                  <c:v>2021 год</c:v>
                </c:pt>
                <c:pt idx="9">
                  <c:v>2022 год</c:v>
                </c:pt>
                <c:pt idx="10">
                  <c:v>2023 год</c:v>
                </c:pt>
              </c:strCache>
            </c:strRef>
          </c:cat>
          <c:val>
            <c:numRef>
              <c:f>Данные!$E$6:$O$6</c:f>
              <c:numCache>
                <c:formatCode>#,##0.####</c:formatCode>
                <c:ptCount val="11"/>
                <c:pt idx="0" formatCode="#,##0">
                  <c:v>6</c:v>
                </c:pt>
                <c:pt idx="1">
                  <c:v>7.3</c:v>
                </c:pt>
                <c:pt idx="2">
                  <c:v>6.8</c:v>
                </c:pt>
                <c:pt idx="3">
                  <c:v>7.1</c:v>
                </c:pt>
                <c:pt idx="4">
                  <c:v>6.4</c:v>
                </c:pt>
                <c:pt idx="5">
                  <c:v>6.3</c:v>
                </c:pt>
                <c:pt idx="6">
                  <c:v>6.2</c:v>
                </c:pt>
                <c:pt idx="7">
                  <c:v>7.3</c:v>
                </c:pt>
                <c:pt idx="8">
                  <c:v>6.6</c:v>
                </c:pt>
                <c:pt idx="9">
                  <c:v>5.5</c:v>
                </c:pt>
                <c:pt idx="10">
                  <c:v>5.5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3175">
              <a:solidFill>
                <a:schemeClr val="bg1">
                  <a:lumMod val="75000"/>
                </a:schemeClr>
              </a:solidFill>
              <a:prstDash val="lgDash"/>
            </a:ln>
          </c:spPr>
        </c:dropLines>
        <c:marker val="1"/>
        <c:smooth val="0"/>
        <c:axId val="155516112"/>
        <c:axId val="155516504"/>
      </c:lineChart>
      <c:catAx>
        <c:axId val="15551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55516504"/>
        <c:crosses val="autoZero"/>
        <c:auto val="1"/>
        <c:lblAlgn val="ctr"/>
        <c:lblOffset val="100"/>
        <c:noMultiLvlLbl val="0"/>
      </c:catAx>
      <c:valAx>
        <c:axId val="155516504"/>
        <c:scaling>
          <c:orientation val="minMax"/>
          <c:min val="3"/>
        </c:scaling>
        <c:delete val="1"/>
        <c:axPos val="l"/>
        <c:numFmt formatCode="#,##0.####" sourceLinked="1"/>
        <c:majorTickMark val="out"/>
        <c:minorTickMark val="none"/>
        <c:tickLblPos val="nextTo"/>
        <c:crossAx val="1555161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Данные!$D$163:$I$163</c:f>
              <c:strCache>
                <c:ptCount val="6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</c:strCache>
            </c:strRef>
          </c:cat>
          <c:val>
            <c:numRef>
              <c:f>Данные!$A$254:$F$254</c:f>
              <c:numCache>
                <c:formatCode>General</c:formatCode>
                <c:ptCount val="6"/>
                <c:pt idx="0">
                  <c:v>133</c:v>
                </c:pt>
                <c:pt idx="1">
                  <c:v>121.2</c:v>
                </c:pt>
                <c:pt idx="2">
                  <c:v>132.19999999999999</c:v>
                </c:pt>
                <c:pt idx="3">
                  <c:v>137.19999999999999</c:v>
                </c:pt>
                <c:pt idx="4">
                  <c:v>142</c:v>
                </c:pt>
                <c:pt idx="5">
                  <c:v>148.9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-26"/>
        <c:axId val="155517288"/>
        <c:axId val="155517680"/>
      </c:barChart>
      <c:catAx>
        <c:axId val="155517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55517680"/>
        <c:crosses val="autoZero"/>
        <c:auto val="1"/>
        <c:lblAlgn val="ctr"/>
        <c:lblOffset val="100"/>
        <c:noMultiLvlLbl val="0"/>
      </c:catAx>
      <c:valAx>
        <c:axId val="155517680"/>
        <c:scaling>
          <c:orientation val="minMax"/>
          <c:max val="150"/>
          <c:min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5517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451954415143627E-2"/>
          <c:y val="0.10272878387724314"/>
          <c:w val="0.88509609116971277"/>
          <c:h val="0.8385690539071893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1000">
                  <a:srgbClr val="64CAE3"/>
                </a:gs>
                <a:gs pos="81000">
                  <a:srgbClr val="ADCBE6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softEdge rad="12700"/>
            </a:effectLst>
          </c:spPr>
          <c:invertIfNegative val="0"/>
          <c:dPt>
            <c:idx val="1"/>
            <c:invertIfNegative val="0"/>
            <c:bubble3D val="0"/>
            <c:spPr>
              <a:gradFill>
                <a:gsLst>
                  <a:gs pos="1000">
                    <a:srgbClr val="64CAE3"/>
                  </a:gs>
                  <a:gs pos="50000">
                    <a:srgbClr val="ADCBE6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93F-483F-A516-B1E80AFD2C62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1000">
                    <a:srgbClr val="64CAE3"/>
                  </a:gs>
                  <a:gs pos="73000">
                    <a:srgbClr val="ADCBE6"/>
                  </a:gs>
                  <a:gs pos="100000">
                    <a:srgbClr val="BFD8EF"/>
                  </a:gs>
                </a:gsLst>
                <a:lin ang="16200000" scaled="1"/>
              </a:gradFill>
              <a:ln>
                <a:noFill/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93F-483F-A516-B1E80AFD2C62}"/>
              </c:ext>
            </c:extLst>
          </c:dPt>
          <c:val>
            <c:numRef>
              <c:f>ОБЛОЖКА!$R$16:$U$16</c:f>
              <c:numCache>
                <c:formatCode>General</c:formatCode>
                <c:ptCount val="4"/>
                <c:pt idx="0">
                  <c:v>20</c:v>
                </c:pt>
                <c:pt idx="1">
                  <c:v>30</c:v>
                </c:pt>
                <c:pt idx="2">
                  <c:v>20</c:v>
                </c:pt>
                <c:pt idx="3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93F-483F-A516-B1E80AFD2C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-82"/>
        <c:axId val="154096512"/>
        <c:axId val="154096896"/>
      </c:barChart>
      <c:catAx>
        <c:axId val="154096512"/>
        <c:scaling>
          <c:orientation val="minMax"/>
        </c:scaling>
        <c:delete val="1"/>
        <c:axPos val="b"/>
        <c:majorTickMark val="none"/>
        <c:minorTickMark val="none"/>
        <c:tickLblPos val="nextTo"/>
        <c:crossAx val="154096896"/>
        <c:crosses val="autoZero"/>
        <c:auto val="1"/>
        <c:lblAlgn val="ctr"/>
        <c:lblOffset val="100"/>
        <c:noMultiLvlLbl val="0"/>
      </c:catAx>
      <c:valAx>
        <c:axId val="1540968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096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7437641723356E-2"/>
          <c:y val="0"/>
          <c:w val="0.8798185941043084"/>
          <c:h val="0.89814814814814814"/>
        </c:manualLayout>
      </c:layout>
      <c:doughnutChart>
        <c:varyColors val="1"/>
        <c:ser>
          <c:idx val="0"/>
          <c:order val="0"/>
          <c:spPr>
            <a:ln>
              <a:noFill/>
            </a:ln>
            <a:effectLst>
              <a:softEdge rad="12700"/>
            </a:effectLst>
          </c:spPr>
          <c:explosion val="3"/>
          <c:dPt>
            <c:idx val="0"/>
            <c:bubble3D val="0"/>
            <c:spPr>
              <a:gradFill flip="none" rotWithShape="1">
                <a:gsLst>
                  <a:gs pos="46000">
                    <a:srgbClr val="D6E6F5"/>
                  </a:gs>
                  <a:gs pos="60000">
                    <a:srgbClr val="ADCBE6"/>
                  </a:gs>
                  <a:gs pos="405">
                    <a:schemeClr val="bg1">
                      <a:lumMod val="95000"/>
                    </a:schemeClr>
                  </a:gs>
                  <a:gs pos="40000">
                    <a:srgbClr val="64CAE3"/>
                  </a:gs>
                  <a:gs pos="100000">
                    <a:srgbClr val="64CAE3"/>
                  </a:gs>
                </a:gsLst>
                <a:lin ang="0" scaled="1"/>
                <a:tileRect/>
              </a:gradFill>
              <a:ln w="19050">
                <a:noFill/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E85-4276-9B7E-BB7A3B9E1EF0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97976">
                    <a:srgbClr val="609DC8"/>
                  </a:gs>
                  <a:gs pos="97000">
                    <a:schemeClr val="bg1">
                      <a:lumMod val="95000"/>
                    </a:schemeClr>
                  </a:gs>
                  <a:gs pos="37000">
                    <a:srgbClr val="64CAE3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E85-4276-9B7E-BB7A3B9E1EF0}"/>
              </c:ext>
            </c:extLst>
          </c:dPt>
          <c:dPt>
            <c:idx val="2"/>
            <c:bubble3D val="0"/>
            <c:spPr>
              <a:gradFill>
                <a:gsLst>
                  <a:gs pos="52246">
                    <a:srgbClr val="97CFEA"/>
                  </a:gs>
                  <a:gs pos="0">
                    <a:srgbClr val="64CAE3"/>
                  </a:gs>
                  <a:gs pos="100000">
                    <a:srgbClr val="609DC8"/>
                  </a:gs>
                </a:gsLst>
                <a:lin ang="5400000" scaled="1"/>
              </a:gradFill>
              <a:ln w="19050">
                <a:noFill/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E85-4276-9B7E-BB7A3B9E1EF0}"/>
              </c:ext>
            </c:extLst>
          </c:dPt>
          <c:val>
            <c:numRef>
              <c:f>ОБЛОЖКА!$AF$10:$AF$12</c:f>
              <c:numCache>
                <c:formatCode>General</c:formatCode>
                <c:ptCount val="3"/>
                <c:pt idx="0">
                  <c:v>800</c:v>
                </c:pt>
                <c:pt idx="1">
                  <c:v>400</c:v>
                </c:pt>
                <c:pt idx="2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E85-4276-9B7E-BB7A3B9E1E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0"/>
        <c:holeSize val="4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451954415143627E-2"/>
          <c:y val="0.10272878387724314"/>
          <c:w val="0.88509609116971277"/>
          <c:h val="0.8385690539071893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1000">
                  <a:srgbClr val="64CAE3"/>
                </a:gs>
                <a:gs pos="81000">
                  <a:srgbClr val="ADCBE6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softEdge rad="12700"/>
            </a:effectLst>
          </c:spPr>
          <c:invertIfNegative val="0"/>
          <c:dPt>
            <c:idx val="1"/>
            <c:invertIfNegative val="0"/>
            <c:bubble3D val="0"/>
            <c:spPr>
              <a:gradFill>
                <a:gsLst>
                  <a:gs pos="1000">
                    <a:srgbClr val="64CAE3"/>
                  </a:gs>
                  <a:gs pos="50000">
                    <a:srgbClr val="ADCBE6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0D-406A-8EA7-E42998889124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1000">
                    <a:srgbClr val="64CAE3"/>
                  </a:gs>
                  <a:gs pos="73000">
                    <a:srgbClr val="ADCBE6"/>
                  </a:gs>
                  <a:gs pos="100000">
                    <a:srgbClr val="BFD8EF"/>
                  </a:gs>
                </a:gsLst>
                <a:lin ang="16200000" scaled="1"/>
              </a:gradFill>
              <a:ln>
                <a:noFill/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60D-406A-8EA7-E42998889124}"/>
              </c:ext>
            </c:extLst>
          </c:dPt>
          <c:val>
            <c:numRef>
              <c:f>ОБЛОЖКА!$R$16:$U$16</c:f>
              <c:numCache>
                <c:formatCode>General</c:formatCode>
                <c:ptCount val="4"/>
                <c:pt idx="0">
                  <c:v>20</c:v>
                </c:pt>
                <c:pt idx="1">
                  <c:v>30</c:v>
                </c:pt>
                <c:pt idx="2">
                  <c:v>20</c:v>
                </c:pt>
                <c:pt idx="3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60D-406A-8EA7-E429988891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-82"/>
        <c:axId val="155519248"/>
        <c:axId val="155519640"/>
      </c:barChart>
      <c:catAx>
        <c:axId val="155519248"/>
        <c:scaling>
          <c:orientation val="minMax"/>
        </c:scaling>
        <c:delete val="1"/>
        <c:axPos val="b"/>
        <c:majorTickMark val="none"/>
        <c:minorTickMark val="none"/>
        <c:tickLblPos val="nextTo"/>
        <c:crossAx val="155519640"/>
        <c:crosses val="autoZero"/>
        <c:auto val="1"/>
        <c:lblAlgn val="ctr"/>
        <c:lblOffset val="100"/>
        <c:noMultiLvlLbl val="0"/>
      </c:catAx>
      <c:valAx>
        <c:axId val="155519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551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softEdge rad="12700"/>
            </a:effectLst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D6E6F5"/>
                  </a:gs>
                  <a:gs pos="84610">
                    <a:srgbClr val="AACCE7"/>
                  </a:gs>
                  <a:gs pos="82000">
                    <a:srgbClr val="ADCBE6"/>
                  </a:gs>
                  <a:gs pos="0">
                    <a:srgbClr val="64CAE3"/>
                  </a:gs>
                  <a:gs pos="100000">
                    <a:srgbClr val="97CFEA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56-4D96-A887-62CB744C2246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1000">
                    <a:srgbClr val="609DC8"/>
                  </a:gs>
                  <a:gs pos="84610">
                    <a:srgbClr val="AACCE7"/>
                  </a:gs>
                  <a:gs pos="82000">
                    <a:srgbClr val="ADCBE6"/>
                  </a:gs>
                  <a:gs pos="100000">
                    <a:srgbClr val="97CFEA"/>
                  </a:gs>
                </a:gsLst>
                <a:lin ang="16200000" scaled="1"/>
              </a:gradFill>
              <a:ln>
                <a:noFill/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956-4D96-A887-62CB744C2246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1000">
                    <a:srgbClr val="609DC8"/>
                  </a:gs>
                  <a:gs pos="44000">
                    <a:srgbClr val="ADCBE6"/>
                  </a:gs>
                  <a:gs pos="100000">
                    <a:srgbClr val="64CAE3"/>
                  </a:gs>
                </a:gsLst>
                <a:lin ang="16200000" scaled="1"/>
              </a:gradFill>
              <a:ln>
                <a:noFill/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956-4D96-A887-62CB744C2246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1000">
                    <a:srgbClr val="609DC8"/>
                  </a:gs>
                  <a:gs pos="44000">
                    <a:srgbClr val="ADCBE6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956-4D96-A887-62CB744C2246}"/>
              </c:ext>
            </c:extLst>
          </c:dPt>
          <c:val>
            <c:numRef>
              <c:f>ОБЛОЖКА!$R$11:$U$11</c:f>
              <c:numCache>
                <c:formatCode>General</c:formatCode>
                <c:ptCount val="4"/>
                <c:pt idx="0">
                  <c:v>20</c:v>
                </c:pt>
                <c:pt idx="1">
                  <c:v>30</c:v>
                </c:pt>
                <c:pt idx="2">
                  <c:v>60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956-4D96-A887-62CB744C22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82"/>
        <c:axId val="155520424"/>
        <c:axId val="155520816"/>
      </c:barChart>
      <c:catAx>
        <c:axId val="155520424"/>
        <c:scaling>
          <c:orientation val="minMax"/>
        </c:scaling>
        <c:delete val="1"/>
        <c:axPos val="b"/>
        <c:majorTickMark val="none"/>
        <c:minorTickMark val="none"/>
        <c:tickLblPos val="nextTo"/>
        <c:crossAx val="155520816"/>
        <c:crosses val="autoZero"/>
        <c:auto val="1"/>
        <c:lblAlgn val="ctr"/>
        <c:lblOffset val="100"/>
        <c:noMultiLvlLbl val="0"/>
      </c:catAx>
      <c:valAx>
        <c:axId val="155520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5520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Данные!$E$163:$I$163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Данные!$A$236:$E$236</c:f>
              <c:numCache>
                <c:formatCode>General</c:formatCode>
                <c:ptCount val="5"/>
                <c:pt idx="0">
                  <c:v>57</c:v>
                </c:pt>
                <c:pt idx="1">
                  <c:v>55.3</c:v>
                </c:pt>
                <c:pt idx="2">
                  <c:v>66.5</c:v>
                </c:pt>
                <c:pt idx="3">
                  <c:v>75.099999999999994</c:v>
                </c:pt>
                <c:pt idx="4">
                  <c:v>75.400000000000006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-26"/>
        <c:axId val="155521600"/>
        <c:axId val="155521992"/>
      </c:barChart>
      <c:catAx>
        <c:axId val="15552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55521992"/>
        <c:crosses val="autoZero"/>
        <c:auto val="1"/>
        <c:lblAlgn val="ctr"/>
        <c:lblOffset val="100"/>
        <c:noMultiLvlLbl val="0"/>
      </c:catAx>
      <c:valAx>
        <c:axId val="155521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552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7437641723356E-2"/>
          <c:y val="0"/>
          <c:w val="0.8798185941043084"/>
          <c:h val="0.89814814814814814"/>
        </c:manualLayout>
      </c:layout>
      <c:doughnutChart>
        <c:varyColors val="1"/>
        <c:ser>
          <c:idx val="0"/>
          <c:order val="0"/>
          <c:spPr>
            <a:ln>
              <a:noFill/>
            </a:ln>
            <a:effectLst>
              <a:softEdge rad="12700"/>
            </a:effectLst>
          </c:spPr>
          <c:explosion val="3"/>
          <c:dPt>
            <c:idx val="0"/>
            <c:bubble3D val="0"/>
            <c:spPr>
              <a:gradFill flip="none" rotWithShape="1">
                <a:gsLst>
                  <a:gs pos="46000">
                    <a:srgbClr val="D6E6F5"/>
                  </a:gs>
                  <a:gs pos="60000">
                    <a:srgbClr val="ADCBE6"/>
                  </a:gs>
                  <a:gs pos="405">
                    <a:schemeClr val="bg1">
                      <a:lumMod val="95000"/>
                    </a:schemeClr>
                  </a:gs>
                  <a:gs pos="40000">
                    <a:srgbClr val="64CAE3"/>
                  </a:gs>
                  <a:gs pos="100000">
                    <a:srgbClr val="64CAE3"/>
                  </a:gs>
                </a:gsLst>
                <a:lin ang="0" scaled="1"/>
                <a:tileRect/>
              </a:gradFill>
              <a:ln w="19050">
                <a:noFill/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E85-4276-9B7E-BB7A3B9E1EF0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97976">
                    <a:srgbClr val="609DC8"/>
                  </a:gs>
                  <a:gs pos="97000">
                    <a:schemeClr val="bg1">
                      <a:lumMod val="95000"/>
                    </a:schemeClr>
                  </a:gs>
                  <a:gs pos="37000">
                    <a:srgbClr val="64CAE3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E85-4276-9B7E-BB7A3B9E1EF0}"/>
              </c:ext>
            </c:extLst>
          </c:dPt>
          <c:dPt>
            <c:idx val="2"/>
            <c:bubble3D val="0"/>
            <c:spPr>
              <a:gradFill>
                <a:gsLst>
                  <a:gs pos="52246">
                    <a:srgbClr val="97CFEA"/>
                  </a:gs>
                  <a:gs pos="0">
                    <a:srgbClr val="64CAE3"/>
                  </a:gs>
                  <a:gs pos="100000">
                    <a:srgbClr val="609DC8"/>
                  </a:gs>
                </a:gsLst>
                <a:lin ang="5400000" scaled="1"/>
              </a:gradFill>
              <a:ln w="19050">
                <a:noFill/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E85-4276-9B7E-BB7A3B9E1EF0}"/>
              </c:ext>
            </c:extLst>
          </c:dPt>
          <c:val>
            <c:numRef>
              <c:f>ОБЛОЖКА!$AF$10:$AF$12</c:f>
              <c:numCache>
                <c:formatCode>General</c:formatCode>
                <c:ptCount val="3"/>
                <c:pt idx="0">
                  <c:v>800</c:v>
                </c:pt>
                <c:pt idx="1">
                  <c:v>400</c:v>
                </c:pt>
                <c:pt idx="2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E85-4276-9B7E-BB7A3B9E1E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0"/>
        <c:holeSize val="4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451954415143627E-2"/>
          <c:y val="0.10272878387724314"/>
          <c:w val="0.88509609116971277"/>
          <c:h val="0.8385690539071893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1000">
                  <a:srgbClr val="64CAE3"/>
                </a:gs>
                <a:gs pos="81000">
                  <a:srgbClr val="ADCBE6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softEdge rad="12700"/>
            </a:effectLst>
          </c:spPr>
          <c:invertIfNegative val="0"/>
          <c:dPt>
            <c:idx val="1"/>
            <c:invertIfNegative val="0"/>
            <c:bubble3D val="0"/>
            <c:spPr>
              <a:gradFill>
                <a:gsLst>
                  <a:gs pos="1000">
                    <a:srgbClr val="64CAE3"/>
                  </a:gs>
                  <a:gs pos="50000">
                    <a:srgbClr val="ADCBE6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0D-406A-8EA7-E42998889124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1000">
                    <a:srgbClr val="64CAE3"/>
                  </a:gs>
                  <a:gs pos="73000">
                    <a:srgbClr val="ADCBE6"/>
                  </a:gs>
                  <a:gs pos="100000">
                    <a:srgbClr val="BFD8EF"/>
                  </a:gs>
                </a:gsLst>
                <a:lin ang="16200000" scaled="1"/>
              </a:gradFill>
              <a:ln>
                <a:noFill/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60D-406A-8EA7-E42998889124}"/>
              </c:ext>
            </c:extLst>
          </c:dPt>
          <c:val>
            <c:numRef>
              <c:f>ОБЛОЖКА!$R$16:$U$16</c:f>
              <c:numCache>
                <c:formatCode>General</c:formatCode>
                <c:ptCount val="4"/>
                <c:pt idx="0">
                  <c:v>20</c:v>
                </c:pt>
                <c:pt idx="1">
                  <c:v>30</c:v>
                </c:pt>
                <c:pt idx="2">
                  <c:v>20</c:v>
                </c:pt>
                <c:pt idx="3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60D-406A-8EA7-E429988891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-82"/>
        <c:axId val="192603952"/>
        <c:axId val="192604344"/>
      </c:barChart>
      <c:catAx>
        <c:axId val="192603952"/>
        <c:scaling>
          <c:orientation val="minMax"/>
        </c:scaling>
        <c:delete val="1"/>
        <c:axPos val="b"/>
        <c:majorTickMark val="none"/>
        <c:minorTickMark val="none"/>
        <c:tickLblPos val="nextTo"/>
        <c:crossAx val="192604344"/>
        <c:crosses val="autoZero"/>
        <c:auto val="1"/>
        <c:lblAlgn val="ctr"/>
        <c:lblOffset val="100"/>
        <c:noMultiLvlLbl val="0"/>
      </c:catAx>
      <c:valAx>
        <c:axId val="192604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2603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softEdge rad="12700"/>
            </a:effectLst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D6E6F5"/>
                  </a:gs>
                  <a:gs pos="84610">
                    <a:srgbClr val="AACCE7"/>
                  </a:gs>
                  <a:gs pos="82000">
                    <a:srgbClr val="ADCBE6"/>
                  </a:gs>
                  <a:gs pos="0">
                    <a:srgbClr val="64CAE3"/>
                  </a:gs>
                  <a:gs pos="100000">
                    <a:srgbClr val="97CFEA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56-4D96-A887-62CB744C2246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1000">
                    <a:srgbClr val="609DC8"/>
                  </a:gs>
                  <a:gs pos="84610">
                    <a:srgbClr val="AACCE7"/>
                  </a:gs>
                  <a:gs pos="82000">
                    <a:srgbClr val="ADCBE6"/>
                  </a:gs>
                  <a:gs pos="100000">
                    <a:srgbClr val="97CFEA"/>
                  </a:gs>
                </a:gsLst>
                <a:lin ang="16200000" scaled="1"/>
              </a:gradFill>
              <a:ln>
                <a:noFill/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956-4D96-A887-62CB744C2246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1000">
                    <a:srgbClr val="609DC8"/>
                  </a:gs>
                  <a:gs pos="44000">
                    <a:srgbClr val="ADCBE6"/>
                  </a:gs>
                  <a:gs pos="100000">
                    <a:srgbClr val="64CAE3"/>
                  </a:gs>
                </a:gsLst>
                <a:lin ang="16200000" scaled="1"/>
              </a:gradFill>
              <a:ln>
                <a:noFill/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956-4D96-A887-62CB744C2246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1000">
                    <a:srgbClr val="609DC8"/>
                  </a:gs>
                  <a:gs pos="44000">
                    <a:srgbClr val="ADCBE6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956-4D96-A887-62CB744C2246}"/>
              </c:ext>
            </c:extLst>
          </c:dPt>
          <c:val>
            <c:numRef>
              <c:f>ОБЛОЖКА!$R$11:$U$11</c:f>
              <c:numCache>
                <c:formatCode>General</c:formatCode>
                <c:ptCount val="4"/>
                <c:pt idx="0">
                  <c:v>20</c:v>
                </c:pt>
                <c:pt idx="1">
                  <c:v>30</c:v>
                </c:pt>
                <c:pt idx="2">
                  <c:v>60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956-4D96-A887-62CB744C22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82"/>
        <c:axId val="192605128"/>
        <c:axId val="192605520"/>
      </c:barChart>
      <c:catAx>
        <c:axId val="192605128"/>
        <c:scaling>
          <c:orientation val="minMax"/>
        </c:scaling>
        <c:delete val="1"/>
        <c:axPos val="b"/>
        <c:majorTickMark val="none"/>
        <c:minorTickMark val="none"/>
        <c:tickLblPos val="nextTo"/>
        <c:crossAx val="192605520"/>
        <c:crosses val="autoZero"/>
        <c:auto val="1"/>
        <c:lblAlgn val="ctr"/>
        <c:lblOffset val="100"/>
        <c:noMultiLvlLbl val="0"/>
      </c:catAx>
      <c:valAx>
        <c:axId val="1926055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2605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22"/>
        <c:holeSize val="3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189610673665787"/>
          <c:y val="9.3009259259259264E-2"/>
          <c:w val="0.51954133858267715"/>
          <c:h val="0.86590223097112862"/>
        </c:manualLayout>
      </c:layout>
      <c:doughnut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</c:dPt>
          <c:val>
            <c:numRef>
              <c:f>'финансы 2023'!$M$4:$M$8</c:f>
              <c:numCache>
                <c:formatCode>#,##0.00</c:formatCode>
                <c:ptCount val="5"/>
                <c:pt idx="0">
                  <c:v>112168040.55500001</c:v>
                </c:pt>
                <c:pt idx="1">
                  <c:v>50588832.836000003</c:v>
                </c:pt>
                <c:pt idx="2">
                  <c:v>11154139.9</c:v>
                </c:pt>
                <c:pt idx="3">
                  <c:v>7825822.2000000002</c:v>
                </c:pt>
                <c:pt idx="4">
                  <c:v>1052122.7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6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122234045068688"/>
          <c:y val="0.14434046118300051"/>
          <c:w val="0.51954133858267715"/>
          <c:h val="0.86590223097112862"/>
        </c:manualLayout>
      </c:layout>
      <c:doughnut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</c:dPt>
          <c:dPt>
            <c:idx val="6"/>
            <c:bubble3D val="0"/>
            <c:spPr>
              <a:solidFill>
                <a:srgbClr val="2F5597"/>
              </a:solidFill>
            </c:spPr>
          </c:dPt>
          <c:dPt>
            <c:idx val="7"/>
            <c:bubble3D val="0"/>
          </c:dPt>
          <c:dPt>
            <c:idx val="8"/>
            <c:bubble3D val="0"/>
            <c:spPr>
              <a:solidFill>
                <a:srgbClr val="9E480E"/>
              </a:solidFill>
            </c:spPr>
          </c:dPt>
          <c:dLbls>
            <c:dLbl>
              <c:idx val="0"/>
              <c:layout>
                <c:manualLayout>
                  <c:x val="-7.0256082854508054E-3"/>
                  <c:y val="1.08743819813221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414414414414415E-2"/>
                  <c:y val="-1.4211722129882782E-1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7398617354063881E-2"/>
                  <c:y val="0.12933996092156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0640371678186244E-2"/>
                  <c:y val="0.140567607249131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402898961953198E-3"/>
                  <c:y val="-6.6130622561068754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6816816816816817E-2"/>
                  <c:y val="-5.291005291005290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7.2072072072072073E-3"/>
                  <c:y val="-7.40740740740740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0028976763315212E-2"/>
                  <c:y val="-0.1584853585270032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cap="none" spc="50" baseline="0">
                    <a:ln w="6350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'финансы 2023'!$Q$4:$Q$12</c:f>
              <c:numCache>
                <c:formatCode>#,##0.00</c:formatCode>
                <c:ptCount val="9"/>
                <c:pt idx="0">
                  <c:v>50187437</c:v>
                </c:pt>
                <c:pt idx="1">
                  <c:v>33992724.655000001</c:v>
                </c:pt>
                <c:pt idx="2">
                  <c:v>2611997.9</c:v>
                </c:pt>
                <c:pt idx="3">
                  <c:v>1632699.7</c:v>
                </c:pt>
                <c:pt idx="4">
                  <c:v>23743181.300000001</c:v>
                </c:pt>
                <c:pt idx="5">
                  <c:v>50588832.836000003</c:v>
                </c:pt>
                <c:pt idx="6">
                  <c:v>11154139.9</c:v>
                </c:pt>
                <c:pt idx="7">
                  <c:v>7825822.2000000002</c:v>
                </c:pt>
                <c:pt idx="8">
                  <c:v>1052122.7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36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softEdge rad="12700"/>
            </a:effectLst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D6E6F5"/>
                  </a:gs>
                  <a:gs pos="84610">
                    <a:srgbClr val="AACCE7"/>
                  </a:gs>
                  <a:gs pos="82000">
                    <a:srgbClr val="ADCBE6"/>
                  </a:gs>
                  <a:gs pos="0">
                    <a:srgbClr val="64CAE3"/>
                  </a:gs>
                  <a:gs pos="100000">
                    <a:srgbClr val="97CFEA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E8-4FD8-9A2A-09AED267349C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1000">
                    <a:srgbClr val="609DC8"/>
                  </a:gs>
                  <a:gs pos="84610">
                    <a:srgbClr val="AACCE7"/>
                  </a:gs>
                  <a:gs pos="82000">
                    <a:srgbClr val="ADCBE6"/>
                  </a:gs>
                  <a:gs pos="100000">
                    <a:srgbClr val="97CFEA"/>
                  </a:gs>
                </a:gsLst>
                <a:lin ang="16200000" scaled="1"/>
              </a:gradFill>
              <a:ln>
                <a:noFill/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CE8-4FD8-9A2A-09AED267349C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1000">
                    <a:srgbClr val="609DC8"/>
                  </a:gs>
                  <a:gs pos="44000">
                    <a:srgbClr val="ADCBE6"/>
                  </a:gs>
                  <a:gs pos="100000">
                    <a:srgbClr val="64CAE3"/>
                  </a:gs>
                </a:gsLst>
                <a:lin ang="16200000" scaled="1"/>
              </a:gradFill>
              <a:ln>
                <a:noFill/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CE8-4FD8-9A2A-09AED267349C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1000">
                    <a:srgbClr val="609DC8"/>
                  </a:gs>
                  <a:gs pos="44000">
                    <a:srgbClr val="ADCBE6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CE8-4FD8-9A2A-09AED267349C}"/>
              </c:ext>
            </c:extLst>
          </c:dPt>
          <c:val>
            <c:numRef>
              <c:f>ОБЛОЖКА!$R$11:$U$11</c:f>
              <c:numCache>
                <c:formatCode>General</c:formatCode>
                <c:ptCount val="4"/>
                <c:pt idx="0">
                  <c:v>20</c:v>
                </c:pt>
                <c:pt idx="1">
                  <c:v>30</c:v>
                </c:pt>
                <c:pt idx="2">
                  <c:v>60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CE8-4FD8-9A2A-09AED26734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82"/>
        <c:axId val="154150896"/>
        <c:axId val="154151280"/>
      </c:barChart>
      <c:catAx>
        <c:axId val="154150896"/>
        <c:scaling>
          <c:orientation val="minMax"/>
        </c:scaling>
        <c:delete val="1"/>
        <c:axPos val="b"/>
        <c:majorTickMark val="none"/>
        <c:minorTickMark val="none"/>
        <c:tickLblPos val="nextTo"/>
        <c:crossAx val="154151280"/>
        <c:crosses val="autoZero"/>
        <c:auto val="1"/>
        <c:lblAlgn val="ctr"/>
        <c:lblOffset val="100"/>
        <c:noMultiLvlLbl val="0"/>
      </c:catAx>
      <c:valAx>
        <c:axId val="1541512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15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2F5597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2F5597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2F5597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C0504D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расчеты!$G$15:$G$19</c:f>
              <c:numCache>
                <c:formatCode>0.00</c:formatCode>
                <c:ptCount val="5"/>
                <c:pt idx="0">
                  <c:v>1</c:v>
                </c:pt>
                <c:pt idx="1">
                  <c:v>0.88888888888888884</c:v>
                </c:pt>
                <c:pt idx="2">
                  <c:v>1</c:v>
                </c:pt>
                <c:pt idx="3">
                  <c:v>0.66666666666666663</c:v>
                </c:pt>
                <c:pt idx="4">
                  <c:v>0.77777777777777779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2F5597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C0504D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2F5597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2F5597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2F5597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расчеты!$G$3:$G$7</c:f>
              <c:numCache>
                <c:formatCode>0.00</c:formatCode>
                <c:ptCount val="5"/>
                <c:pt idx="0">
                  <c:v>0.9</c:v>
                </c:pt>
                <c:pt idx="1">
                  <c:v>0.65217391304347827</c:v>
                </c:pt>
                <c:pt idx="2">
                  <c:v>1</c:v>
                </c:pt>
                <c:pt idx="3">
                  <c:v>1</c:v>
                </c:pt>
                <c:pt idx="4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C0504D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2F5597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C0504D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C0504D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4"/>
              <c:layout>
                <c:manualLayout>
                  <c:x val="8.4238188976377956E-2"/>
                  <c:y val="0.1608869203849518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расчеты!$G$21:$G$25</c:f>
              <c:numCache>
                <c:formatCode>0.00</c:formatCode>
                <c:ptCount val="5"/>
                <c:pt idx="0">
                  <c:v>0.8</c:v>
                </c:pt>
                <c:pt idx="1">
                  <c:v>0.625</c:v>
                </c:pt>
                <c:pt idx="2">
                  <c:v>0.91666666666666663</c:v>
                </c:pt>
                <c:pt idx="3">
                  <c:v>0.25</c:v>
                </c:pt>
                <c:pt idx="4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2F5597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C0504D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расчеты!$G$9:$G$13</c:f>
              <c:numCache>
                <c:formatCode>0.00</c:formatCode>
                <c:ptCount val="5"/>
                <c:pt idx="0">
                  <c:v>0.7142857142857143</c:v>
                </c:pt>
                <c:pt idx="1">
                  <c:v>0.83333333333333337</c:v>
                </c:pt>
                <c:pt idx="2">
                  <c:v>1</c:v>
                </c:pt>
                <c:pt idx="3">
                  <c:v>0.75</c:v>
                </c:pt>
                <c:pt idx="4">
                  <c:v>0.66666666666666663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630630630630631"/>
          <c:y val="0.11342592592592593"/>
          <c:w val="0.60180180180180176"/>
          <c:h val="0.7731481481481481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>
                <a:glow rad="25400">
                  <a:schemeClr val="tx1">
                    <a:alpha val="40000"/>
                  </a:schemeClr>
                </a:glow>
              </a:effectLst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Данные!$B$124:$C$124</c:f>
              <c:numCache>
                <c:formatCode>0.0%</c:formatCode>
                <c:ptCount val="2"/>
                <c:pt idx="0">
                  <c:v>0.7593424787133396</c:v>
                </c:pt>
                <c:pt idx="1">
                  <c:v>0.24065752128666035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35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957345971563982E-2"/>
          <c:y val="5.0925925925925923E-2"/>
          <c:w val="0.95365982095839918"/>
          <c:h val="0.84594925634295715"/>
        </c:manualLayout>
      </c:layout>
      <c:lineChart>
        <c:grouping val="standard"/>
        <c:varyColors val="0"/>
        <c:ser>
          <c:idx val="0"/>
          <c:order val="0"/>
          <c:tx>
            <c:strRef>
              <c:f>Данные!$C$4</c:f>
              <c:strCache>
                <c:ptCount val="1"/>
                <c:pt idx="0">
                  <c:v>РФ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25400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Данные!$F$3:$O$3</c:f>
              <c:strCache>
                <c:ptCount val="10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  <c:pt idx="6">
                  <c:v>2020 год</c:v>
                </c:pt>
                <c:pt idx="7">
                  <c:v>2021 год</c:v>
                </c:pt>
                <c:pt idx="8">
                  <c:v>2022 год</c:v>
                </c:pt>
                <c:pt idx="9">
                  <c:v>2023 год</c:v>
                </c:pt>
              </c:strCache>
            </c:strRef>
          </c:cat>
          <c:val>
            <c:numRef>
              <c:f>Данные!$D$92:$M$92</c:f>
              <c:numCache>
                <c:formatCode>General</c:formatCode>
                <c:ptCount val="10"/>
                <c:pt idx="0">
                  <c:v>70.900000000000006</c:v>
                </c:pt>
                <c:pt idx="1">
                  <c:v>71.400000000000006</c:v>
                </c:pt>
                <c:pt idx="2">
                  <c:v>71.900000000000006</c:v>
                </c:pt>
                <c:pt idx="3">
                  <c:v>72.7</c:v>
                </c:pt>
                <c:pt idx="4">
                  <c:v>72.900000000000006</c:v>
                </c:pt>
                <c:pt idx="5">
                  <c:v>73.3</c:v>
                </c:pt>
                <c:pt idx="6">
                  <c:v>71.5</c:v>
                </c:pt>
                <c:pt idx="7">
                  <c:v>70.099999999999994</c:v>
                </c:pt>
                <c:pt idx="8">
                  <c:v>72.7</c:v>
                </c:pt>
                <c:pt idx="9">
                  <c:v>73.400000000000006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Данные!$C$6</c:f>
              <c:strCache>
                <c:ptCount val="1"/>
                <c:pt idx="0">
                  <c:v>Архангельская область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25400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Данные!$F$3:$O$3</c:f>
              <c:strCache>
                <c:ptCount val="10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  <c:pt idx="6">
                  <c:v>2020 год</c:v>
                </c:pt>
                <c:pt idx="7">
                  <c:v>2021 год</c:v>
                </c:pt>
                <c:pt idx="8">
                  <c:v>2022 год</c:v>
                </c:pt>
                <c:pt idx="9">
                  <c:v>2023 год</c:v>
                </c:pt>
              </c:strCache>
            </c:strRef>
          </c:cat>
          <c:val>
            <c:numRef>
              <c:f>Данные!$D$93:$M$93</c:f>
              <c:numCache>
                <c:formatCode>General</c:formatCode>
                <c:ptCount val="10"/>
                <c:pt idx="0">
                  <c:v>69.900000000000006</c:v>
                </c:pt>
                <c:pt idx="1">
                  <c:v>70.3</c:v>
                </c:pt>
                <c:pt idx="2">
                  <c:v>70.3</c:v>
                </c:pt>
                <c:pt idx="3">
                  <c:v>71.400000000000006</c:v>
                </c:pt>
                <c:pt idx="4">
                  <c:v>71.400000000000006</c:v>
                </c:pt>
                <c:pt idx="5">
                  <c:v>71.5</c:v>
                </c:pt>
                <c:pt idx="6">
                  <c:v>71.400000000000006</c:v>
                </c:pt>
                <c:pt idx="7">
                  <c:v>69.599999999999994</c:v>
                </c:pt>
                <c:pt idx="8">
                  <c:v>70.900000000000006</c:v>
                </c:pt>
                <c:pt idx="9">
                  <c:v>71.5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994704"/>
        <c:axId val="152314632"/>
      </c:lineChart>
      <c:catAx>
        <c:axId val="154994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52314632"/>
        <c:crosses val="autoZero"/>
        <c:auto val="1"/>
        <c:lblAlgn val="ctr"/>
        <c:lblOffset val="100"/>
        <c:noMultiLvlLbl val="0"/>
      </c:catAx>
      <c:valAx>
        <c:axId val="152314632"/>
        <c:scaling>
          <c:orientation val="minMax"/>
          <c:min val="69"/>
        </c:scaling>
        <c:delete val="1"/>
        <c:axPos val="l"/>
        <c:numFmt formatCode="General" sourceLinked="1"/>
        <c:majorTickMark val="out"/>
        <c:minorTickMark val="none"/>
        <c:tickLblPos val="nextTo"/>
        <c:crossAx val="154994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472C4"/>
            </a:solidFill>
            <a:ln w="25400">
              <a:noFill/>
            </a:ln>
          </c:spPr>
          <c:invertIfNegative val="0"/>
          <c:dPt>
            <c:idx val="6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 w="25400"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 w="25400">
                <a:noFill/>
              </a:ln>
            </c:spPr>
          </c:dPt>
          <c:dPt>
            <c:idx val="8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</c:dPt>
          <c:dLbls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Данные!$C$132:$C$146</c:f>
              <c:strCache>
                <c:ptCount val="15"/>
                <c:pt idx="0">
                  <c:v>деят-ть гостиниц; общест. питание</c:v>
                </c:pt>
                <c:pt idx="1">
                  <c:v>образование</c:v>
                </c:pt>
                <c:pt idx="2">
                  <c:v>торговля оптовая и розничная; ремонт автотранспорта</c:v>
                </c:pt>
                <c:pt idx="3">
                  <c:v>деревообработка</c:v>
                </c:pt>
                <c:pt idx="4">
                  <c:v>культура и спорт</c:v>
                </c:pt>
                <c:pt idx="5">
                  <c:v>здравоохранение</c:v>
                </c:pt>
                <c:pt idx="6">
                  <c:v>обеспечение электрической энергией, газом и паром</c:v>
                </c:pt>
                <c:pt idx="7">
                  <c:v>строительство</c:v>
                </c:pt>
                <c:pt idx="8">
                  <c:v>ЦБП</c:v>
                </c:pt>
                <c:pt idx="9">
                  <c:v>гос. управление, военн. безопасность</c:v>
                </c:pt>
                <c:pt idx="10">
                  <c:v>транспортировка и хранение</c:v>
                </c:pt>
                <c:pt idx="11">
                  <c:v>деятельность финансовая</c:v>
                </c:pt>
                <c:pt idx="12">
                  <c:v>судостроение</c:v>
                </c:pt>
                <c:pt idx="13">
                  <c:v>добыча полезных ископаемых</c:v>
                </c:pt>
                <c:pt idx="14">
                  <c:v>рыболовство и рыбоводство</c:v>
                </c:pt>
              </c:strCache>
            </c:strRef>
          </c:cat>
          <c:val>
            <c:numRef>
              <c:f>Данные!$D$132:$D$146</c:f>
              <c:numCache>
                <c:formatCode>General</c:formatCode>
                <c:ptCount val="15"/>
                <c:pt idx="0">
                  <c:v>42964.7</c:v>
                </c:pt>
                <c:pt idx="1">
                  <c:v>52936.800000000003</c:v>
                </c:pt>
                <c:pt idx="2">
                  <c:v>53217.599999999999</c:v>
                </c:pt>
                <c:pt idx="3">
                  <c:v>59273.4</c:v>
                </c:pt>
                <c:pt idx="4">
                  <c:v>59864</c:v>
                </c:pt>
                <c:pt idx="5">
                  <c:v>62880.7</c:v>
                </c:pt>
                <c:pt idx="6">
                  <c:v>73081.8</c:v>
                </c:pt>
                <c:pt idx="7">
                  <c:v>74258.100000000006</c:v>
                </c:pt>
                <c:pt idx="8">
                  <c:v>76696.399999999994</c:v>
                </c:pt>
                <c:pt idx="9">
                  <c:v>84626.1</c:v>
                </c:pt>
                <c:pt idx="10">
                  <c:v>86821.9</c:v>
                </c:pt>
                <c:pt idx="11">
                  <c:v>92447.6</c:v>
                </c:pt>
                <c:pt idx="12">
                  <c:v>93435.199999999997</c:v>
                </c:pt>
                <c:pt idx="13">
                  <c:v>123575.6</c:v>
                </c:pt>
                <c:pt idx="14">
                  <c:v>156236.1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axId val="152316200"/>
        <c:axId val="152316592"/>
      </c:barChart>
      <c:catAx>
        <c:axId val="1523162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2316592"/>
        <c:crosses val="autoZero"/>
        <c:auto val="1"/>
        <c:lblAlgn val="ctr"/>
        <c:lblOffset val="100"/>
        <c:noMultiLvlLbl val="0"/>
      </c:catAx>
      <c:valAx>
        <c:axId val="152316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23162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7437641723356E-2"/>
          <c:y val="0"/>
          <c:w val="0.8798185941043084"/>
          <c:h val="0.89814814814814814"/>
        </c:manualLayout>
      </c:layout>
      <c:doughnutChart>
        <c:varyColors val="1"/>
        <c:ser>
          <c:idx val="0"/>
          <c:order val="0"/>
          <c:spPr>
            <a:ln>
              <a:noFill/>
            </a:ln>
            <a:effectLst>
              <a:softEdge rad="12700"/>
            </a:effectLst>
          </c:spPr>
          <c:explosion val="3"/>
          <c:dPt>
            <c:idx val="0"/>
            <c:bubble3D val="0"/>
            <c:spPr>
              <a:gradFill flip="none" rotWithShape="1">
                <a:gsLst>
                  <a:gs pos="46000">
                    <a:srgbClr val="D6E6F5"/>
                  </a:gs>
                  <a:gs pos="60000">
                    <a:srgbClr val="ADCBE6"/>
                  </a:gs>
                  <a:gs pos="405">
                    <a:schemeClr val="bg1">
                      <a:lumMod val="95000"/>
                    </a:schemeClr>
                  </a:gs>
                  <a:gs pos="40000">
                    <a:srgbClr val="64CAE3"/>
                  </a:gs>
                  <a:gs pos="100000">
                    <a:srgbClr val="64CAE3"/>
                  </a:gs>
                </a:gsLst>
                <a:lin ang="0" scaled="1"/>
                <a:tileRect/>
              </a:gradFill>
              <a:ln w="19050">
                <a:noFill/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BB1-4FA0-8A9A-366F4D6A9FD9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97976">
                    <a:srgbClr val="609DC8"/>
                  </a:gs>
                  <a:gs pos="97000">
                    <a:schemeClr val="bg1">
                      <a:lumMod val="95000"/>
                    </a:schemeClr>
                  </a:gs>
                  <a:gs pos="37000">
                    <a:srgbClr val="64CAE3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BB1-4FA0-8A9A-366F4D6A9FD9}"/>
              </c:ext>
            </c:extLst>
          </c:dPt>
          <c:dPt>
            <c:idx val="2"/>
            <c:bubble3D val="0"/>
            <c:spPr>
              <a:gradFill>
                <a:gsLst>
                  <a:gs pos="52246">
                    <a:srgbClr val="97CFEA"/>
                  </a:gs>
                  <a:gs pos="0">
                    <a:srgbClr val="64CAE3"/>
                  </a:gs>
                  <a:gs pos="100000">
                    <a:srgbClr val="609DC8"/>
                  </a:gs>
                </a:gsLst>
                <a:lin ang="5400000" scaled="1"/>
              </a:gradFill>
              <a:ln w="19050">
                <a:noFill/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BB1-4FA0-8A9A-366F4D6A9FD9}"/>
              </c:ext>
            </c:extLst>
          </c:dPt>
          <c:val>
            <c:numRef>
              <c:f>ОБЛОЖКА!$AF$10:$AF$12</c:f>
              <c:numCache>
                <c:formatCode>General</c:formatCode>
                <c:ptCount val="3"/>
                <c:pt idx="0">
                  <c:v>800</c:v>
                </c:pt>
                <c:pt idx="1">
                  <c:v>400</c:v>
                </c:pt>
                <c:pt idx="2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BB1-4FA0-8A9A-366F4D6A9F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0"/>
        <c:holeSize val="4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451954415143627E-2"/>
          <c:y val="0.10272878387724314"/>
          <c:w val="0.88509609116971277"/>
          <c:h val="0.8385690539071893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1000">
                  <a:srgbClr val="64CAE3"/>
                </a:gs>
                <a:gs pos="81000">
                  <a:srgbClr val="ADCBE6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softEdge rad="12700"/>
            </a:effectLst>
          </c:spPr>
          <c:invertIfNegative val="0"/>
          <c:dPt>
            <c:idx val="1"/>
            <c:invertIfNegative val="0"/>
            <c:bubble3D val="0"/>
            <c:spPr>
              <a:gradFill>
                <a:gsLst>
                  <a:gs pos="1000">
                    <a:srgbClr val="64CAE3"/>
                  </a:gs>
                  <a:gs pos="50000">
                    <a:srgbClr val="ADCBE6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0DB-4C1A-AD9D-5B27DFD88403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1000">
                    <a:srgbClr val="64CAE3"/>
                  </a:gs>
                  <a:gs pos="73000">
                    <a:srgbClr val="ADCBE6"/>
                  </a:gs>
                  <a:gs pos="100000">
                    <a:srgbClr val="BFD8EF"/>
                  </a:gs>
                </a:gsLst>
                <a:lin ang="16200000" scaled="1"/>
              </a:gradFill>
              <a:ln>
                <a:noFill/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0DB-4C1A-AD9D-5B27DFD88403}"/>
              </c:ext>
            </c:extLst>
          </c:dPt>
          <c:val>
            <c:numRef>
              <c:f>ОБЛОЖКА!$R$16:$U$16</c:f>
              <c:numCache>
                <c:formatCode>General</c:formatCode>
                <c:ptCount val="4"/>
                <c:pt idx="0">
                  <c:v>20</c:v>
                </c:pt>
                <c:pt idx="1">
                  <c:v>30</c:v>
                </c:pt>
                <c:pt idx="2">
                  <c:v>20</c:v>
                </c:pt>
                <c:pt idx="3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0DB-4C1A-AD9D-5B27DFD884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-82"/>
        <c:axId val="154080064"/>
        <c:axId val="154080456"/>
      </c:barChart>
      <c:catAx>
        <c:axId val="154080064"/>
        <c:scaling>
          <c:orientation val="minMax"/>
        </c:scaling>
        <c:delete val="1"/>
        <c:axPos val="b"/>
        <c:majorTickMark val="none"/>
        <c:minorTickMark val="none"/>
        <c:tickLblPos val="nextTo"/>
        <c:crossAx val="154080456"/>
        <c:crosses val="autoZero"/>
        <c:auto val="1"/>
        <c:lblAlgn val="ctr"/>
        <c:lblOffset val="100"/>
        <c:noMultiLvlLbl val="0"/>
      </c:catAx>
      <c:valAx>
        <c:axId val="1540804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08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softEdge rad="12700"/>
            </a:effectLst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D6E6F5"/>
                  </a:gs>
                  <a:gs pos="84610">
                    <a:srgbClr val="AACCE7"/>
                  </a:gs>
                  <a:gs pos="82000">
                    <a:srgbClr val="ADCBE6"/>
                  </a:gs>
                  <a:gs pos="0">
                    <a:srgbClr val="64CAE3"/>
                  </a:gs>
                  <a:gs pos="100000">
                    <a:srgbClr val="97CFEA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81-47E3-B607-E12F0974EF8D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1000">
                    <a:srgbClr val="609DC8"/>
                  </a:gs>
                  <a:gs pos="84610">
                    <a:srgbClr val="AACCE7"/>
                  </a:gs>
                  <a:gs pos="82000">
                    <a:srgbClr val="ADCBE6"/>
                  </a:gs>
                  <a:gs pos="100000">
                    <a:srgbClr val="97CFEA"/>
                  </a:gs>
                </a:gsLst>
                <a:lin ang="16200000" scaled="1"/>
              </a:gradFill>
              <a:ln>
                <a:noFill/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81-47E3-B607-E12F0974EF8D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1000">
                    <a:srgbClr val="609DC8"/>
                  </a:gs>
                  <a:gs pos="44000">
                    <a:srgbClr val="ADCBE6"/>
                  </a:gs>
                  <a:gs pos="100000">
                    <a:srgbClr val="64CAE3"/>
                  </a:gs>
                </a:gsLst>
                <a:lin ang="16200000" scaled="1"/>
              </a:gradFill>
              <a:ln>
                <a:noFill/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181-47E3-B607-E12F0974EF8D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1000">
                    <a:srgbClr val="609DC8"/>
                  </a:gs>
                  <a:gs pos="44000">
                    <a:srgbClr val="ADCBE6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181-47E3-B607-E12F0974EF8D}"/>
              </c:ext>
            </c:extLst>
          </c:dPt>
          <c:val>
            <c:numRef>
              <c:f>ОБЛОЖКА!$R$11:$U$11</c:f>
              <c:numCache>
                <c:formatCode>General</c:formatCode>
                <c:ptCount val="4"/>
                <c:pt idx="0">
                  <c:v>20</c:v>
                </c:pt>
                <c:pt idx="1">
                  <c:v>30</c:v>
                </c:pt>
                <c:pt idx="2">
                  <c:v>60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181-47E3-B607-E12F0974EF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82"/>
        <c:axId val="154081240"/>
        <c:axId val="154081632"/>
      </c:barChart>
      <c:catAx>
        <c:axId val="154081240"/>
        <c:scaling>
          <c:orientation val="minMax"/>
        </c:scaling>
        <c:delete val="1"/>
        <c:axPos val="b"/>
        <c:majorTickMark val="none"/>
        <c:minorTickMark val="none"/>
        <c:tickLblPos val="nextTo"/>
        <c:crossAx val="154081632"/>
        <c:crosses val="autoZero"/>
        <c:auto val="1"/>
        <c:lblAlgn val="ctr"/>
        <c:lblOffset val="100"/>
        <c:noMultiLvlLbl val="0"/>
      </c:catAx>
      <c:valAx>
        <c:axId val="1540816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081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6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7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0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1D429-6942-4C54-9557-B7F08EC62894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0B494-C11E-46D9-A345-19FAF2CD0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879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A9EF-022C-4A09-8445-72A5347AFA14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D006-94D3-42C0-A9EF-A638A8F24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77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A9EF-022C-4A09-8445-72A5347AFA14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D006-94D3-42C0-A9EF-A638A8F24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41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A9EF-022C-4A09-8445-72A5347AFA14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D006-94D3-42C0-A9EF-A638A8F24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37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A9EF-022C-4A09-8445-72A5347AFA14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D006-94D3-42C0-A9EF-A638A8F24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616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A9EF-022C-4A09-8445-72A5347AFA14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D006-94D3-42C0-A9EF-A638A8F24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443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A9EF-022C-4A09-8445-72A5347AFA14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D006-94D3-42C0-A9EF-A638A8F24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893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A9EF-022C-4A09-8445-72A5347AFA14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D006-94D3-42C0-A9EF-A638A8F24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136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A9EF-022C-4A09-8445-72A5347AFA14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D006-94D3-42C0-A9EF-A638A8F24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48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A9EF-022C-4A09-8445-72A5347AFA14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D006-94D3-42C0-A9EF-A638A8F24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59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A9EF-022C-4A09-8445-72A5347AFA14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D006-94D3-42C0-A9EF-A638A8F24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342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A9EF-022C-4A09-8445-72A5347AFA14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D006-94D3-42C0-A9EF-A638A8F24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77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0A9EF-022C-4A09-8445-72A5347AFA14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3D006-94D3-42C0-A9EF-A638A8F24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28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chart" Target="../charts/chart12.xml"/><Relationship Id="rId7" Type="http://schemas.openxmlformats.org/officeDocument/2006/relationships/image" Target="../media/image3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3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chart" Target="../charts/chart20.xml"/><Relationship Id="rId7" Type="http://schemas.openxmlformats.org/officeDocument/2006/relationships/image" Target="../media/image3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image" Target="../media/image3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chart" Target="../charts/chart2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chart" Target="../charts/chart24.xml"/><Relationship Id="rId7" Type="http://schemas.openxmlformats.org/officeDocument/2006/relationships/image" Target="../media/image3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18" Type="http://schemas.openxmlformats.org/officeDocument/2006/relationships/image" Target="../media/image19.emf"/><Relationship Id="rId3" Type="http://schemas.openxmlformats.org/officeDocument/2006/relationships/image" Target="../media/image4.emf"/><Relationship Id="rId21" Type="http://schemas.openxmlformats.org/officeDocument/2006/relationships/image" Target="../media/image22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18.emf"/><Relationship Id="rId2" Type="http://schemas.openxmlformats.org/officeDocument/2006/relationships/image" Target="../media/image3.png"/><Relationship Id="rId16" Type="http://schemas.openxmlformats.org/officeDocument/2006/relationships/image" Target="../media/image17.emf"/><Relationship Id="rId20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19" Type="http://schemas.openxmlformats.org/officeDocument/2006/relationships/image" Target="../media/image20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Relationship Id="rId22" Type="http://schemas.openxmlformats.org/officeDocument/2006/relationships/image" Target="../media/image2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3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image" Target="../media/image23.emf"/><Relationship Id="rId18" Type="http://schemas.openxmlformats.org/officeDocument/2006/relationships/image" Target="../media/image9.emf"/><Relationship Id="rId3" Type="http://schemas.openxmlformats.org/officeDocument/2006/relationships/image" Target="../media/image18.emf"/><Relationship Id="rId21" Type="http://schemas.openxmlformats.org/officeDocument/2006/relationships/image" Target="../media/image12.emf"/><Relationship Id="rId7" Type="http://schemas.openxmlformats.org/officeDocument/2006/relationships/image" Target="../media/image4.emf"/><Relationship Id="rId12" Type="http://schemas.openxmlformats.org/officeDocument/2006/relationships/image" Target="../media/image28.emf"/><Relationship Id="rId17" Type="http://schemas.openxmlformats.org/officeDocument/2006/relationships/image" Target="../media/image8.emf"/><Relationship Id="rId25" Type="http://schemas.openxmlformats.org/officeDocument/2006/relationships/image" Target="../media/image31.emf"/><Relationship Id="rId2" Type="http://schemas.openxmlformats.org/officeDocument/2006/relationships/image" Target="../media/image3.png"/><Relationship Id="rId16" Type="http://schemas.openxmlformats.org/officeDocument/2006/relationships/image" Target="../media/image7.emf"/><Relationship Id="rId20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27.emf"/><Relationship Id="rId24" Type="http://schemas.openxmlformats.org/officeDocument/2006/relationships/image" Target="../media/image14.emf"/><Relationship Id="rId5" Type="http://schemas.openxmlformats.org/officeDocument/2006/relationships/image" Target="../media/image24.png"/><Relationship Id="rId15" Type="http://schemas.openxmlformats.org/officeDocument/2006/relationships/image" Target="../media/image17.emf"/><Relationship Id="rId23" Type="http://schemas.openxmlformats.org/officeDocument/2006/relationships/image" Target="../media/image30.emf"/><Relationship Id="rId10" Type="http://schemas.openxmlformats.org/officeDocument/2006/relationships/image" Target="../media/image5.emf"/><Relationship Id="rId19" Type="http://schemas.openxmlformats.org/officeDocument/2006/relationships/image" Target="../media/image10.emf"/><Relationship Id="rId4" Type="http://schemas.openxmlformats.org/officeDocument/2006/relationships/image" Target="../media/image13.emf"/><Relationship Id="rId9" Type="http://schemas.openxmlformats.org/officeDocument/2006/relationships/image" Target="../media/image16.emf"/><Relationship Id="rId14" Type="http://schemas.openxmlformats.org/officeDocument/2006/relationships/image" Target="../media/image6.emf"/><Relationship Id="rId22" Type="http://schemas.openxmlformats.org/officeDocument/2006/relationships/image" Target="../media/image2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chart" Target="../charts/chart1.xml"/><Relationship Id="rId7" Type="http://schemas.openxmlformats.org/officeDocument/2006/relationships/image" Target="../media/image3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3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6.xml"/><Relationship Id="rId5" Type="http://schemas.openxmlformats.org/officeDocument/2006/relationships/image" Target="../media/image35.emf"/><Relationship Id="rId4" Type="http://schemas.openxmlformats.org/officeDocument/2006/relationships/package" Target="../embeddings/_____Microsoft_Excel1.xlsx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chart" Target="../charts/chart7.xml"/><Relationship Id="rId7" Type="http://schemas.openxmlformats.org/officeDocument/2006/relationships/image" Target="../media/image3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3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" y="1492"/>
            <a:ext cx="9140018" cy="68550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46377" y="1714520"/>
            <a:ext cx="4357208" cy="33323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sx="105000" sy="105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661" y="1819077"/>
            <a:ext cx="635090" cy="7342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52663" y="3253354"/>
            <a:ext cx="411107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>
                <a:solidFill>
                  <a:srgbClr val="3901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отчете о ходе исполнения плана мероприятий по реализации Стратегии социально-экономического развития Архангельской области до 2035 года </a:t>
            </a:r>
          </a:p>
          <a:p>
            <a:pPr>
              <a:lnSpc>
                <a:spcPct val="90000"/>
              </a:lnSpc>
            </a:pPr>
            <a:r>
              <a:rPr lang="ru-RU" sz="1400" b="1" dirty="0">
                <a:solidFill>
                  <a:srgbClr val="3901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2023 год</a:t>
            </a: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929799" y="2880505"/>
            <a:ext cx="3816000" cy="45719"/>
          </a:xfrm>
          <a:prstGeom prst="rect">
            <a:avLst/>
          </a:prstGeom>
          <a:solidFill>
            <a:srgbClr val="CCD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2929799" y="4404504"/>
            <a:ext cx="3816000" cy="45719"/>
          </a:xfrm>
          <a:prstGeom prst="rect">
            <a:avLst/>
          </a:prstGeom>
          <a:solidFill>
            <a:srgbClr val="CCD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869673" y="1807214"/>
            <a:ext cx="216399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</a:t>
            </a:r>
          </a:p>
          <a:p>
            <a:pPr algn="r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экономического развития, промышленности и науки Архангельской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93425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601" y="2502788"/>
            <a:ext cx="2985687" cy="26287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1" y="286658"/>
            <a:ext cx="9144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000" b="1" dirty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Благоприятная среда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5957" y="2935662"/>
            <a:ext cx="4653545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Доля городов с благоприятной городской средой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b="1" dirty="0" smtClean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46%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(6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городов), </a:t>
            </a:r>
            <a:r>
              <a:rPr lang="ru-RU" b="1" dirty="0" smtClean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+8%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(5 города)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Всего в Архангельской области </a:t>
            </a:r>
            <a:r>
              <a:rPr lang="ru-RU" sz="1600" b="1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городов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 2024 году цель – сделать </a:t>
            </a:r>
            <a:r>
              <a:rPr lang="ru-RU" sz="1600" b="1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городов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комфортными.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2158" y="1231058"/>
            <a:ext cx="4022735" cy="12618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Качество окружающей среды</a:t>
            </a:r>
          </a:p>
          <a:p>
            <a:r>
              <a:rPr lang="ru-RU" sz="1600" b="1" dirty="0" smtClean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110,92%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smtClean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-4,6 </a:t>
            </a:r>
            <a:r>
              <a:rPr lang="ru-RU" sz="1600" b="1" dirty="0" err="1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п.п</a:t>
            </a:r>
            <a:r>
              <a:rPr lang="ru-RU" sz="1600" b="1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Целевое значение на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год – </a:t>
            </a:r>
            <a:r>
              <a:rPr lang="ru-RU" sz="1600" b="1" dirty="0" smtClean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104,2%</a:t>
            </a:r>
            <a:endParaRPr lang="ru-RU" sz="1600" b="1" dirty="0">
              <a:solidFill>
                <a:srgbClr val="C050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Значение показателя по России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b="1" dirty="0" smtClean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113%</a:t>
            </a:r>
            <a:endParaRPr lang="ru-RU" sz="1600" b="1" dirty="0">
              <a:solidFill>
                <a:srgbClr val="C050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0991" y="1259471"/>
            <a:ext cx="408766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Доля соответствующих нормативным требованиям автомобильных дорог </a:t>
            </a:r>
          </a:p>
          <a:p>
            <a:r>
              <a:rPr lang="ru-RU" sz="1600" b="1" dirty="0" smtClean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84,09%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(факт), </a:t>
            </a:r>
            <a:r>
              <a:rPr lang="ru-RU" sz="1600" b="1" dirty="0" smtClean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+2,88 </a:t>
            </a:r>
            <a:r>
              <a:rPr lang="ru-RU" sz="1600" b="1" dirty="0" err="1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п.п</a:t>
            </a:r>
            <a:r>
              <a:rPr lang="ru-RU" sz="1600" b="1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Целевое значение на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год – </a:t>
            </a:r>
            <a:r>
              <a:rPr lang="ru-RU" sz="1600" b="1" dirty="0" smtClean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83,1%</a:t>
            </a:r>
            <a:endParaRPr lang="ru-RU" sz="1600" b="1" dirty="0">
              <a:solidFill>
                <a:srgbClr val="C050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5955" y="1230476"/>
            <a:ext cx="4022736" cy="1284454"/>
          </a:xfrm>
          <a:prstGeom prst="roundRect">
            <a:avLst/>
          </a:prstGeom>
          <a:noFill/>
          <a:ln>
            <a:solidFill>
              <a:srgbClr val="0557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64448" y="4298323"/>
            <a:ext cx="1139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Коряжма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8812" y="461086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209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5499" y="4823978"/>
            <a:ext cx="746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баллов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08564" y="4293161"/>
            <a:ext cx="1711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Северодвинск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82476" y="462475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207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39163" y="4837866"/>
            <a:ext cx="746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баллов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64051" y="4308685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Мирный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95619" y="462122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69561" y="4850133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655755" y="1226230"/>
            <a:ext cx="3856278" cy="1209490"/>
          </a:xfrm>
          <a:prstGeom prst="roundRect">
            <a:avLst/>
          </a:prstGeom>
          <a:noFill/>
          <a:ln>
            <a:solidFill>
              <a:srgbClr val="0557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33599" y="2882898"/>
            <a:ext cx="4655903" cy="1362661"/>
          </a:xfrm>
          <a:prstGeom prst="roundRect">
            <a:avLst/>
          </a:prstGeom>
          <a:noFill/>
          <a:ln>
            <a:solidFill>
              <a:srgbClr val="0557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3780261" y="2034716"/>
            <a:ext cx="788331" cy="788331"/>
          </a:xfrm>
          <a:prstGeom prst="ellipse">
            <a:avLst/>
          </a:prstGeom>
          <a:solidFill>
            <a:schemeClr val="bg1"/>
          </a:solidFill>
          <a:ln w="28575">
            <a:solidFill>
              <a:srgbClr val="C9C9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Изображение 17" descr="иконки (перетянутый).pdf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lum bright="-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113" y="2064356"/>
            <a:ext cx="720000" cy="720000"/>
          </a:xfrm>
          <a:prstGeom prst="rect">
            <a:avLst/>
          </a:prstGeom>
        </p:spPr>
      </p:pic>
      <p:sp>
        <p:nvSpPr>
          <p:cNvPr id="50" name="Овал 49"/>
          <p:cNvSpPr/>
          <p:nvPr/>
        </p:nvSpPr>
        <p:spPr>
          <a:xfrm>
            <a:off x="8284452" y="1956086"/>
            <a:ext cx="788331" cy="788331"/>
          </a:xfrm>
          <a:prstGeom prst="ellipse">
            <a:avLst/>
          </a:prstGeom>
          <a:solidFill>
            <a:schemeClr val="bg1"/>
          </a:solidFill>
          <a:ln w="28575">
            <a:solidFill>
              <a:srgbClr val="C9C9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Изображение 17" descr="иконки (перетянутый).pdf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lum bright="-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0696" y="1999388"/>
            <a:ext cx="723900" cy="7239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164464" y="5398259"/>
            <a:ext cx="1488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Новодвинск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81227" y="57108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55167" y="5939707"/>
            <a:ext cx="746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баллов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404" y="5202780"/>
            <a:ext cx="1353315" cy="9883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7314" y="5197618"/>
            <a:ext cx="1353315" cy="9883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5745" y="5208472"/>
            <a:ext cx="1353315" cy="9883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4502" y="6333546"/>
            <a:ext cx="1353315" cy="9883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448551" y="5405129"/>
            <a:ext cx="1488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Котлас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55764" y="5708145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29706" y="5937052"/>
            <a:ext cx="746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баллов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9989" y="6330891"/>
            <a:ext cx="1353315" cy="98838"/>
          </a:xfrm>
          <a:prstGeom prst="rect">
            <a:avLst/>
          </a:prstGeom>
        </p:spPr>
      </p:pic>
      <p:sp>
        <p:nvSpPr>
          <p:cNvPr id="47" name="Овал 46"/>
          <p:cNvSpPr/>
          <p:nvPr/>
        </p:nvSpPr>
        <p:spPr>
          <a:xfrm>
            <a:off x="4788455" y="3283303"/>
            <a:ext cx="788331" cy="788331"/>
          </a:xfrm>
          <a:prstGeom prst="ellipse">
            <a:avLst/>
          </a:prstGeom>
          <a:solidFill>
            <a:schemeClr val="bg1"/>
          </a:solidFill>
          <a:ln w="28575">
            <a:solidFill>
              <a:srgbClr val="C9C9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Изображение 31" descr="иконки (перетянутый).pdf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lum bright="-5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6020" y="3318957"/>
            <a:ext cx="723900" cy="72390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275438" y="5394683"/>
            <a:ext cx="157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Архангельск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673151" y="570722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628043" y="5936131"/>
            <a:ext cx="746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баллов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5476" y="6329970"/>
            <a:ext cx="1353315" cy="98838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03733" y="6598230"/>
            <a:ext cx="468841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b="1" dirty="0">
              <a:solidFill>
                <a:schemeClr val="bg1"/>
              </a:solidFill>
              <a:effectLst>
                <a:glow rad="127000">
                  <a:schemeClr val="accent5">
                    <a:lumMod val="5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79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991" y="-1160"/>
            <a:ext cx="9140018" cy="6855014"/>
            <a:chOff x="1991" y="1492"/>
            <a:chExt cx="9140018" cy="685501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" y="1492"/>
              <a:ext cx="9140018" cy="6855014"/>
            </a:xfrm>
            <a:prstGeom prst="rect">
              <a:avLst/>
            </a:prstGeom>
          </p:spPr>
        </p:pic>
        <p:graphicFrame>
          <p:nvGraphicFramePr>
            <p:cNvPr id="7" name="Диаграмма 6"/>
            <p:cNvGraphicFramePr>
              <a:graphicFrameLocks/>
            </p:cNvGraphicFramePr>
            <p:nvPr>
              <p:extLst/>
            </p:nvPr>
          </p:nvGraphicFramePr>
          <p:xfrm>
            <a:off x="4164916" y="2381816"/>
            <a:ext cx="2816915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8" name="Рисунок 7"/>
            <p:cNvPicPr/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40000" contrast="-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00000">
              <a:off x="422444" y="2650758"/>
              <a:ext cx="1747934" cy="516255"/>
            </a:xfrm>
            <a:prstGeom prst="rect">
              <a:avLst/>
            </a:prstGeom>
            <a:noFill/>
            <a:ln>
              <a:noFill/>
            </a:ln>
          </p:spPr>
        </p:pic>
        <p:graphicFrame>
          <p:nvGraphicFramePr>
            <p:cNvPr id="9" name="Диаграмма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40229197"/>
                </p:ext>
              </p:extLst>
            </p:nvPr>
          </p:nvGraphicFramePr>
          <p:xfrm>
            <a:off x="1255769" y="2872561"/>
            <a:ext cx="1738444" cy="17307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0" name="Диаграмма 9"/>
            <p:cNvGraphicFramePr>
              <a:graphicFrameLocks/>
            </p:cNvGraphicFramePr>
            <p:nvPr>
              <p:extLst/>
            </p:nvPr>
          </p:nvGraphicFramePr>
          <p:xfrm>
            <a:off x="6098905" y="3743891"/>
            <a:ext cx="2444850" cy="17307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11" name="Рисунок 10"/>
            <p:cNvPicPr/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lum contrast="-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2198" y="3580572"/>
              <a:ext cx="1340126" cy="88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4793" y="2878909"/>
              <a:ext cx="1229002" cy="5162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" name="Группа 1"/>
          <p:cNvGrpSpPr/>
          <p:nvPr/>
        </p:nvGrpSpPr>
        <p:grpSpPr>
          <a:xfrm>
            <a:off x="919377" y="4314825"/>
            <a:ext cx="5179529" cy="840698"/>
            <a:chOff x="496932" y="1468781"/>
            <a:chExt cx="4371975" cy="130492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96932" y="1468781"/>
              <a:ext cx="4371975" cy="13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sx="105000" sy="105000" algn="ctr" rotWithShape="0">
                <a:srgbClr val="000000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4" name="TextBox 33"/>
            <p:cNvSpPr txBox="1"/>
            <p:nvPr/>
          </p:nvSpPr>
          <p:spPr>
            <a:xfrm>
              <a:off x="601015" y="1575910"/>
              <a:ext cx="4086224" cy="100323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ctr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relaxedInset"/>
              </a:sp3d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>
                  <a:solidFill>
                    <a:srgbClr val="48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Благоприятные условия </a:t>
              </a:r>
            </a:p>
            <a:p>
              <a:r>
                <a:rPr lang="ru-RU" sz="1800" b="1" dirty="0">
                  <a:solidFill>
                    <a:srgbClr val="48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устойчивого экономического роста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703733" y="6598230"/>
            <a:ext cx="468841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b="1" dirty="0">
              <a:solidFill>
                <a:schemeClr val="bg1"/>
              </a:solidFill>
              <a:effectLst>
                <a:glow rad="127000">
                  <a:schemeClr val="accent5">
                    <a:lumMod val="5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86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4" name="Диаграм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3905528"/>
              </p:ext>
            </p:extLst>
          </p:nvPr>
        </p:nvGraphicFramePr>
        <p:xfrm>
          <a:off x="3366694" y="1144193"/>
          <a:ext cx="6065506" cy="4511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152401" y="286658"/>
            <a:ext cx="9144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000" b="1" dirty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Инвестиции в основной капитал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899974" y="447295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853161" y="1259431"/>
            <a:ext cx="1916807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000A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сельское, лесное</a:t>
            </a:r>
            <a:br>
              <a:rPr lang="ru-RU" sz="1200" dirty="0">
                <a:solidFill>
                  <a:srgbClr val="000A1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00A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хозяйство, рыболовство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32782" y="2277071"/>
            <a:ext cx="1158843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 err="1" smtClean="0">
                <a:solidFill>
                  <a:srgbClr val="000A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обрабаты</a:t>
            </a:r>
            <a:r>
              <a:rPr lang="ru-RU" sz="1200" dirty="0" smtClean="0">
                <a:solidFill>
                  <a:srgbClr val="000A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>
              <a:lnSpc>
                <a:spcPct val="80000"/>
              </a:lnSpc>
            </a:pPr>
            <a:r>
              <a:rPr lang="ru-RU" sz="1200" dirty="0" err="1" smtClean="0">
                <a:solidFill>
                  <a:srgbClr val="000A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вающие</a:t>
            </a:r>
            <a:r>
              <a:rPr lang="ru-RU" sz="1200" dirty="0">
                <a:solidFill>
                  <a:srgbClr val="000A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solidFill>
                  <a:srgbClr val="000A1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00A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60027" y="4360319"/>
            <a:ext cx="1357616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000A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endParaRPr lang="ru-RU" sz="1200" dirty="0" smtClean="0">
              <a:solidFill>
                <a:srgbClr val="000A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rgbClr val="000A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электрической </a:t>
            </a:r>
          </a:p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rgbClr val="000A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энергией</a:t>
            </a:r>
            <a:r>
              <a:rPr lang="ru-RU" sz="1200" dirty="0">
                <a:solidFill>
                  <a:srgbClr val="000A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газом </a:t>
            </a:r>
            <a:endParaRPr lang="ru-RU" sz="1200" dirty="0" smtClean="0">
              <a:solidFill>
                <a:srgbClr val="000A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rgbClr val="000A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dirty="0">
                <a:solidFill>
                  <a:srgbClr val="000A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паром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82969" y="5187632"/>
            <a:ext cx="1262910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rgbClr val="000A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строительство,</a:t>
            </a:r>
          </a:p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rgbClr val="000A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операции с </a:t>
            </a:r>
          </a:p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rgbClr val="000A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недвижимым </a:t>
            </a:r>
          </a:p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rgbClr val="000A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имуществом</a:t>
            </a:r>
            <a:endParaRPr lang="ru-RU" sz="1200" dirty="0">
              <a:solidFill>
                <a:srgbClr val="000A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1492" y="5132816"/>
            <a:ext cx="907429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200" dirty="0">
                <a:solidFill>
                  <a:srgbClr val="000A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200" dirty="0" smtClean="0">
                <a:solidFill>
                  <a:srgbClr val="000A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ранспорт</a:t>
            </a:r>
            <a:endParaRPr lang="ru-RU" sz="1200" dirty="0">
              <a:solidFill>
                <a:srgbClr val="000A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46995" y="3097928"/>
            <a:ext cx="1432956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200" dirty="0">
                <a:solidFill>
                  <a:srgbClr val="000A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 и</a:t>
            </a:r>
            <a:br>
              <a:rPr lang="ru-RU" sz="1200" dirty="0">
                <a:solidFill>
                  <a:srgbClr val="000A1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00A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16608" y="1837124"/>
            <a:ext cx="1098185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200" dirty="0">
                <a:solidFill>
                  <a:srgbClr val="000A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прочие виды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6227" y="6194528"/>
            <a:ext cx="1198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0A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млрд. руб.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24084" y="6067041"/>
            <a:ext cx="2562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0A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% к предыдущему году </a:t>
            </a:r>
            <a:br>
              <a:rPr lang="ru-RU" sz="1400" dirty="0">
                <a:solidFill>
                  <a:srgbClr val="000A1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A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сопоставимых ценах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08233" y="6159403"/>
            <a:ext cx="342900" cy="3429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080812" y="6330852"/>
            <a:ext cx="657225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2289308" y="6194526"/>
            <a:ext cx="237071" cy="2570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497472"/>
              </p:ext>
            </p:extLst>
          </p:nvPr>
        </p:nvGraphicFramePr>
        <p:xfrm>
          <a:off x="58241" y="3900299"/>
          <a:ext cx="4856596" cy="2213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9839128"/>
              </p:ext>
            </p:extLst>
          </p:nvPr>
        </p:nvGraphicFramePr>
        <p:xfrm>
          <a:off x="85725" y="3481593"/>
          <a:ext cx="4867275" cy="1251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690397" y="1787547"/>
            <a:ext cx="1489126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000A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200" dirty="0" smtClean="0">
                <a:solidFill>
                  <a:srgbClr val="000A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обыча полезных </a:t>
            </a:r>
          </a:p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rgbClr val="000A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ископаемых</a:t>
            </a:r>
            <a:endParaRPr lang="ru-RU" sz="1200" dirty="0">
              <a:solidFill>
                <a:srgbClr val="000A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313277" y="3366102"/>
            <a:ext cx="411124" cy="23654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703733" y="6598230"/>
            <a:ext cx="468841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b="1" dirty="0">
              <a:solidFill>
                <a:schemeClr val="bg1"/>
              </a:solidFill>
              <a:effectLst>
                <a:glow rad="127000">
                  <a:schemeClr val="accent5">
                    <a:lumMod val="5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3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07554"/>
              </p:ext>
            </p:extLst>
          </p:nvPr>
        </p:nvGraphicFramePr>
        <p:xfrm>
          <a:off x="-148419" y="4104847"/>
          <a:ext cx="9444820" cy="246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" y="-2819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1" y="134258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000" b="1" dirty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Малое и среднее предпринимательство, </a:t>
            </a:r>
          </a:p>
          <a:p>
            <a:pPr>
              <a:lnSpc>
                <a:spcPct val="85000"/>
              </a:lnSpc>
            </a:pPr>
            <a:r>
              <a:rPr lang="ru-RU" sz="2000" b="1" dirty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рынок труда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435494" y="4104847"/>
            <a:ext cx="341305" cy="1"/>
          </a:xfrm>
          <a:prstGeom prst="line">
            <a:avLst/>
          </a:prstGeom>
          <a:ln w="28575">
            <a:solidFill>
              <a:srgbClr val="C05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679174" y="4121775"/>
            <a:ext cx="393584" cy="0"/>
          </a:xfrm>
          <a:prstGeom prst="line">
            <a:avLst/>
          </a:prstGeom>
          <a:ln w="28575">
            <a:solidFill>
              <a:srgbClr val="255E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2819954" y="4044029"/>
            <a:ext cx="144000" cy="144000"/>
          </a:xfrm>
          <a:prstGeom prst="ellipse">
            <a:avLst/>
          </a:prstGeom>
          <a:solidFill>
            <a:schemeClr val="bg1"/>
          </a:solidFill>
          <a:ln w="31750">
            <a:solidFill>
              <a:srgbClr val="255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29673" y="4034681"/>
            <a:ext cx="144000" cy="144000"/>
          </a:xfrm>
          <a:prstGeom prst="ellipse">
            <a:avLst/>
          </a:prstGeom>
          <a:solidFill>
            <a:schemeClr val="bg1"/>
          </a:solidFill>
          <a:ln w="31750"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3072760" y="4009464"/>
            <a:ext cx="2423325" cy="231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Российская Федерация</a:t>
            </a:r>
            <a:endParaRPr lang="ru-RU" sz="1200" i="1" dirty="0">
              <a:solidFill>
                <a:srgbClr val="043D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7996" y="4009464"/>
            <a:ext cx="2423325" cy="231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Архангельская область</a:t>
            </a:r>
            <a:endParaRPr lang="ru-RU" sz="1200" i="1" dirty="0">
              <a:solidFill>
                <a:srgbClr val="043D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8" name="Группа 157"/>
          <p:cNvGrpSpPr/>
          <p:nvPr/>
        </p:nvGrpSpPr>
        <p:grpSpPr>
          <a:xfrm>
            <a:off x="341359" y="1446098"/>
            <a:ext cx="3688140" cy="718318"/>
            <a:chOff x="164248" y="3489220"/>
            <a:chExt cx="4560236" cy="589851"/>
          </a:xfrm>
        </p:grpSpPr>
        <p:sp>
          <p:nvSpPr>
            <p:cNvPr id="159" name="Скругленный прямоугольник 158"/>
            <p:cNvSpPr/>
            <p:nvPr/>
          </p:nvSpPr>
          <p:spPr>
            <a:xfrm>
              <a:off x="164248" y="3489220"/>
              <a:ext cx="4560236" cy="589851"/>
            </a:xfrm>
            <a:prstGeom prst="roundRect">
              <a:avLst/>
            </a:prstGeom>
            <a:noFill/>
            <a:ln>
              <a:solidFill>
                <a:srgbClr val="0557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35592" y="3537327"/>
              <a:ext cx="4488892" cy="4801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Численность занятых в сфере МСП – </a:t>
              </a:r>
            </a:p>
            <a:p>
              <a:r>
                <a:rPr lang="ru-RU" b="1" dirty="0" smtClean="0">
                  <a:solidFill>
                    <a:srgbClr val="C050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148,89</a:t>
              </a:r>
              <a:r>
                <a:rPr lang="ru-RU" sz="1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тыс. человек, </a:t>
              </a:r>
              <a:r>
                <a:rPr lang="ru-RU" b="1" dirty="0" smtClean="0">
                  <a:solidFill>
                    <a:srgbClr val="C050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+4,8% 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к </a:t>
              </a: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2022 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г.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3" name="Группа 162"/>
          <p:cNvGrpSpPr/>
          <p:nvPr/>
        </p:nvGrpSpPr>
        <p:grpSpPr>
          <a:xfrm>
            <a:off x="341359" y="3453476"/>
            <a:ext cx="3688140" cy="409016"/>
            <a:chOff x="140350" y="3487884"/>
            <a:chExt cx="4488892" cy="591187"/>
          </a:xfrm>
        </p:grpSpPr>
        <p:sp>
          <p:nvSpPr>
            <p:cNvPr id="164" name="Скругленный прямоугольник 163"/>
            <p:cNvSpPr/>
            <p:nvPr/>
          </p:nvSpPr>
          <p:spPr>
            <a:xfrm>
              <a:off x="164248" y="3489220"/>
              <a:ext cx="4375830" cy="589851"/>
            </a:xfrm>
            <a:prstGeom prst="roundRect">
              <a:avLst/>
            </a:prstGeom>
            <a:noFill/>
            <a:ln>
              <a:solidFill>
                <a:srgbClr val="0557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140350" y="3487884"/>
              <a:ext cx="4488892" cy="5338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Уровень безработицы по МОТ – </a:t>
              </a:r>
              <a:r>
                <a:rPr lang="ru-RU" b="1" dirty="0">
                  <a:solidFill>
                    <a:srgbClr val="C050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5,5%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7" name="TextBox 166"/>
          <p:cNvSpPr txBox="1"/>
          <p:nvPr/>
        </p:nvSpPr>
        <p:spPr>
          <a:xfrm>
            <a:off x="7913985" y="5714786"/>
            <a:ext cx="7681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0,7 </a:t>
            </a:r>
            <a:r>
              <a:rPr lang="ru-RU" sz="1200" b="1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п.п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4589"/>
              </p:ext>
            </p:extLst>
          </p:nvPr>
        </p:nvGraphicFramePr>
        <p:xfrm>
          <a:off x="4219575" y="1160874"/>
          <a:ext cx="49244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703733" y="6598230"/>
            <a:ext cx="468841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b="1" dirty="0">
              <a:solidFill>
                <a:schemeClr val="bg1"/>
              </a:solidFill>
              <a:effectLst>
                <a:glow rad="127000">
                  <a:schemeClr val="accent5">
                    <a:lumMod val="5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41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991" y="1492"/>
            <a:ext cx="9140018" cy="6855014"/>
            <a:chOff x="1991" y="1492"/>
            <a:chExt cx="9140018" cy="685501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" y="1492"/>
              <a:ext cx="9140018" cy="6855014"/>
            </a:xfrm>
            <a:prstGeom prst="rect">
              <a:avLst/>
            </a:prstGeom>
          </p:spPr>
        </p:pic>
        <p:graphicFrame>
          <p:nvGraphicFramePr>
            <p:cNvPr id="7" name="Диаграмма 6"/>
            <p:cNvGraphicFramePr>
              <a:graphicFrameLocks/>
            </p:cNvGraphicFramePr>
            <p:nvPr>
              <p:extLst/>
            </p:nvPr>
          </p:nvGraphicFramePr>
          <p:xfrm>
            <a:off x="4164916" y="2381816"/>
            <a:ext cx="2816915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8" name="Рисунок 7"/>
            <p:cNvPicPr/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40000" contrast="-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00000">
              <a:off x="422444" y="2650758"/>
              <a:ext cx="1747934" cy="516255"/>
            </a:xfrm>
            <a:prstGeom prst="rect">
              <a:avLst/>
            </a:prstGeom>
            <a:noFill/>
            <a:ln>
              <a:noFill/>
            </a:ln>
          </p:spPr>
        </p:pic>
        <p:graphicFrame>
          <p:nvGraphicFramePr>
            <p:cNvPr id="9" name="Диаграмма 8"/>
            <p:cNvGraphicFramePr>
              <a:graphicFrameLocks/>
            </p:cNvGraphicFramePr>
            <p:nvPr>
              <p:extLst/>
            </p:nvPr>
          </p:nvGraphicFramePr>
          <p:xfrm>
            <a:off x="1496994" y="2486591"/>
            <a:ext cx="1738444" cy="17307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0" name="Диаграмма 9"/>
            <p:cNvGraphicFramePr>
              <a:graphicFrameLocks/>
            </p:cNvGraphicFramePr>
            <p:nvPr>
              <p:extLst/>
            </p:nvPr>
          </p:nvGraphicFramePr>
          <p:xfrm>
            <a:off x="6098905" y="3743891"/>
            <a:ext cx="2444850" cy="17307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11" name="Рисунок 10"/>
            <p:cNvPicPr/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lum contrast="-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2198" y="3580572"/>
              <a:ext cx="1340126" cy="88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4793" y="2878909"/>
              <a:ext cx="1229002" cy="5162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" name="Группа 1"/>
          <p:cNvGrpSpPr/>
          <p:nvPr/>
        </p:nvGrpSpPr>
        <p:grpSpPr>
          <a:xfrm>
            <a:off x="919377" y="4314825"/>
            <a:ext cx="5179529" cy="840698"/>
            <a:chOff x="496932" y="1468781"/>
            <a:chExt cx="4371975" cy="130492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96932" y="1468781"/>
              <a:ext cx="4371975" cy="13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sx="105000" sy="105000" algn="ctr" rotWithShape="0">
                <a:srgbClr val="000000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4" name="TextBox 33"/>
            <p:cNvSpPr txBox="1"/>
            <p:nvPr/>
          </p:nvSpPr>
          <p:spPr>
            <a:xfrm>
              <a:off x="601015" y="1575910"/>
              <a:ext cx="4086224" cy="100323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ctr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relaxedInset"/>
              </a:sp3d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>
                  <a:solidFill>
                    <a:srgbClr val="48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Консолидация населения и развитие гражданского общества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703733" y="6598230"/>
            <a:ext cx="468841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b="1" dirty="0">
              <a:solidFill>
                <a:schemeClr val="bg1"/>
              </a:solidFill>
              <a:effectLst>
                <a:glow rad="127000">
                  <a:schemeClr val="accent5">
                    <a:lumMod val="5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83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4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628" y="5161146"/>
            <a:ext cx="1310439" cy="13104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1" y="294718"/>
            <a:ext cx="9144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000" b="1" dirty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Развитие добровольчества (</a:t>
            </a:r>
            <a:r>
              <a:rPr lang="ru-RU" sz="2000" b="1" dirty="0" err="1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волонтерства</a:t>
            </a:r>
            <a:r>
              <a:rPr lang="ru-RU" sz="2000" b="1" dirty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290069" y="1094313"/>
            <a:ext cx="3535612" cy="1740126"/>
            <a:chOff x="290069" y="1094313"/>
            <a:chExt cx="3535612" cy="1768252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90069" y="1233487"/>
              <a:ext cx="3298587" cy="162907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2157" y="1273788"/>
              <a:ext cx="2886880" cy="14699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Доля граждан, </a:t>
              </a:r>
            </a:p>
            <a:p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занимающихся добровольческой (волонтерской) деятельностью </a:t>
              </a:r>
              <a:r>
                <a:rPr lang="ru-RU" sz="1600" b="1" dirty="0" smtClean="0">
                  <a:solidFill>
                    <a:srgbClr val="C050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8,4% </a:t>
              </a:r>
              <a:endParaRPr lang="ru-RU" sz="1600" b="1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(в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2022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году – </a:t>
              </a:r>
              <a:r>
                <a:rPr lang="ru-RU" sz="1600" b="1" dirty="0" smtClean="0">
                  <a:solidFill>
                    <a:srgbClr val="C050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7,5%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3037350" y="1094313"/>
              <a:ext cx="788331" cy="788331"/>
              <a:chOff x="3119018" y="1783937"/>
              <a:chExt cx="788331" cy="788331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3119018" y="1783937"/>
                <a:ext cx="788331" cy="78833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9C9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" name="Изображение 11" descr="иконки (перетянутый).pdf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lum bright="-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1234" y="1817115"/>
                <a:ext cx="723900" cy="723900"/>
              </a:xfrm>
              <a:prstGeom prst="rect">
                <a:avLst/>
              </a:prstGeom>
            </p:spPr>
          </p:pic>
        </p:grpSp>
      </p:grpSp>
      <p:grpSp>
        <p:nvGrpSpPr>
          <p:cNvPr id="26" name="Группа 25"/>
          <p:cNvGrpSpPr/>
          <p:nvPr/>
        </p:nvGrpSpPr>
        <p:grpSpPr>
          <a:xfrm>
            <a:off x="268146" y="3089042"/>
            <a:ext cx="3320510" cy="1142990"/>
            <a:chOff x="2011225" y="1058660"/>
            <a:chExt cx="3599597" cy="1086830"/>
          </a:xfrm>
        </p:grpSpPr>
        <p:sp>
          <p:nvSpPr>
            <p:cNvPr id="27" name="TextBox 26"/>
            <p:cNvSpPr txBox="1"/>
            <p:nvPr/>
          </p:nvSpPr>
          <p:spPr>
            <a:xfrm>
              <a:off x="2072508" y="1070239"/>
              <a:ext cx="3538314" cy="10242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Число граждан, вовлеченных в волонтерскую деятельность 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b="1" dirty="0">
                  <a:solidFill>
                    <a:srgbClr val="C050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75 </a:t>
              </a:r>
              <a:r>
                <a:rPr lang="ru-RU" b="1" dirty="0" smtClean="0">
                  <a:solidFill>
                    <a:srgbClr val="C050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417 чел</a:t>
              </a:r>
              <a:r>
                <a:rPr lang="ru-RU" b="1" dirty="0">
                  <a:solidFill>
                    <a:srgbClr val="C050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ru-RU" b="1" dirty="0">
                  <a:solidFill>
                    <a:srgbClr val="C050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увеличение на  </a:t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b="1" dirty="0" smtClean="0">
                  <a:solidFill>
                    <a:srgbClr val="C050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0,4%</a:t>
              </a:r>
              <a:r>
                <a:rPr lang="ru-RU" dirty="0" smtClean="0">
                  <a:solidFill>
                    <a:srgbClr val="C050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к уровню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2022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г.</a:t>
              </a: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2011225" y="1058660"/>
              <a:ext cx="3599597" cy="1086830"/>
            </a:xfrm>
            <a:prstGeom prst="roundRect">
              <a:avLst/>
            </a:prstGeom>
            <a:noFill/>
            <a:ln>
              <a:solidFill>
                <a:srgbClr val="0557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174904" y="1856484"/>
            <a:ext cx="4728482" cy="1323441"/>
            <a:chOff x="739799" y="3810115"/>
            <a:chExt cx="4728482" cy="132344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835417" y="3955179"/>
              <a:ext cx="374891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Условия для воспитания гармонично </a:t>
              </a:r>
            </a:p>
            <a:p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развитой и социально ответственной личности  –  </a:t>
              </a:r>
              <a:r>
                <a:rPr lang="ru-RU" sz="1600" b="1" dirty="0" smtClean="0">
                  <a:solidFill>
                    <a:srgbClr val="C050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562,6% 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(среднероссийское значение – </a:t>
              </a:r>
              <a:r>
                <a:rPr lang="ru-RU" sz="1600" b="1" dirty="0" smtClean="0">
                  <a:solidFill>
                    <a:srgbClr val="C050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240,1%</a:t>
              </a: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739799" y="3810115"/>
              <a:ext cx="4177176" cy="1263269"/>
            </a:xfrm>
            <a:prstGeom prst="roundRect">
              <a:avLst/>
            </a:prstGeom>
            <a:noFill/>
            <a:ln>
              <a:solidFill>
                <a:srgbClr val="0557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4679950" y="4345225"/>
              <a:ext cx="788331" cy="788331"/>
              <a:chOff x="5580063" y="4788071"/>
              <a:chExt cx="788331" cy="788331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5580063" y="4788071"/>
                <a:ext cx="788331" cy="78833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9C9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1" name="Изображение 12" descr="иконки (перетянутый).pdf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lum bright="-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12278" y="4825066"/>
                <a:ext cx="723900" cy="723900"/>
              </a:xfrm>
              <a:prstGeom prst="rect">
                <a:avLst/>
              </a:prstGeom>
            </p:spPr>
          </p:pic>
        </p:grpSp>
      </p:grpSp>
      <p:grpSp>
        <p:nvGrpSpPr>
          <p:cNvPr id="11" name="Группа 10"/>
          <p:cNvGrpSpPr/>
          <p:nvPr/>
        </p:nvGrpSpPr>
        <p:grpSpPr>
          <a:xfrm>
            <a:off x="5638801" y="3552713"/>
            <a:ext cx="2504095" cy="1468233"/>
            <a:chOff x="4854065" y="4512263"/>
            <a:chExt cx="2529501" cy="1468233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4854065" y="4512263"/>
              <a:ext cx="2529501" cy="1468233"/>
            </a:xfrm>
            <a:prstGeom prst="roundRect">
              <a:avLst/>
            </a:prstGeom>
            <a:noFill/>
            <a:ln>
              <a:solidFill>
                <a:srgbClr val="0557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033624" y="4584659"/>
              <a:ext cx="2349942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На портале </a:t>
              </a:r>
              <a:r>
                <a:rPr lang="ru-RU" sz="1600" b="1" dirty="0" err="1">
                  <a:solidFill>
                    <a:prstClr val="white"/>
                  </a:solidFill>
                  <a:effectLst>
                    <a:glow rad="127000">
                      <a:srgbClr val="E7E6E6">
                        <a:lumMod val="25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Добро.ру</a:t>
              </a:r>
              <a:r>
                <a:rPr lang="ru-RU" sz="1600" b="1" dirty="0">
                  <a:solidFill>
                    <a:prstClr val="white"/>
                  </a:solidFill>
                  <a:effectLst>
                    <a:glow rad="127000">
                      <a:srgbClr val="E7E6E6">
                        <a:lumMod val="25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зарегистрировано </a:t>
              </a:r>
              <a:r>
                <a:rPr lang="ru-RU" b="1" dirty="0" smtClean="0">
                  <a:solidFill>
                    <a:srgbClr val="C050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26280 </a:t>
              </a: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жителей 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Архангельской области и </a:t>
              </a:r>
              <a:r>
                <a:rPr lang="ru-RU" b="1" dirty="0" smtClean="0">
                  <a:solidFill>
                    <a:srgbClr val="C050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990 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организаций.</a:t>
              </a:r>
              <a:endParaRPr lang="ru-RU" b="1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Овал 40"/>
          <p:cNvSpPr/>
          <p:nvPr/>
        </p:nvSpPr>
        <p:spPr>
          <a:xfrm>
            <a:off x="3279584" y="3245222"/>
            <a:ext cx="788331" cy="788331"/>
          </a:xfrm>
          <a:prstGeom prst="ellipse">
            <a:avLst/>
          </a:prstGeom>
          <a:solidFill>
            <a:schemeClr val="bg1"/>
          </a:solidFill>
          <a:ln w="28575">
            <a:solidFill>
              <a:srgbClr val="C9C9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Изображение 2" descr="иконки (перетянутый).pdf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97" y="3291428"/>
            <a:ext cx="723900" cy="7239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426" y="629599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Число вовлеченных в волонтерскую деятельность, тыс. чел.</a:t>
            </a:r>
            <a:endParaRPr lang="ru-RU" sz="1200" dirty="0"/>
          </a:p>
        </p:txBody>
      </p:sp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6678350"/>
              </p:ext>
            </p:extLst>
          </p:nvPr>
        </p:nvGraphicFramePr>
        <p:xfrm>
          <a:off x="268146" y="4139892"/>
          <a:ext cx="4722954" cy="2226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8703733" y="6598230"/>
            <a:ext cx="468841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b="1" dirty="0">
              <a:solidFill>
                <a:schemeClr val="bg1"/>
              </a:solidFill>
              <a:effectLst>
                <a:glow rad="127000">
                  <a:schemeClr val="accent5">
                    <a:lumMod val="5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48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991" y="1492"/>
            <a:ext cx="9140018" cy="6855014"/>
            <a:chOff x="1991" y="1492"/>
            <a:chExt cx="9140018" cy="685501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" y="1492"/>
              <a:ext cx="9140018" cy="6855014"/>
            </a:xfrm>
            <a:prstGeom prst="rect">
              <a:avLst/>
            </a:prstGeom>
          </p:spPr>
        </p:pic>
        <p:graphicFrame>
          <p:nvGraphicFramePr>
            <p:cNvPr id="7" name="Диаграмма 6"/>
            <p:cNvGraphicFramePr>
              <a:graphicFrameLocks/>
            </p:cNvGraphicFramePr>
            <p:nvPr>
              <p:extLst/>
            </p:nvPr>
          </p:nvGraphicFramePr>
          <p:xfrm>
            <a:off x="4164916" y="2381816"/>
            <a:ext cx="2816915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8" name="Рисунок 7"/>
            <p:cNvPicPr/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40000" contrast="-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00000">
              <a:off x="422444" y="2650758"/>
              <a:ext cx="1747934" cy="516255"/>
            </a:xfrm>
            <a:prstGeom prst="rect">
              <a:avLst/>
            </a:prstGeom>
            <a:noFill/>
            <a:ln>
              <a:noFill/>
            </a:ln>
          </p:spPr>
        </p:pic>
        <p:graphicFrame>
          <p:nvGraphicFramePr>
            <p:cNvPr id="9" name="Диаграмма 8"/>
            <p:cNvGraphicFramePr>
              <a:graphicFrameLocks/>
            </p:cNvGraphicFramePr>
            <p:nvPr>
              <p:extLst/>
            </p:nvPr>
          </p:nvGraphicFramePr>
          <p:xfrm>
            <a:off x="1496994" y="2486591"/>
            <a:ext cx="1738444" cy="17307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0" name="Диаграмма 9"/>
            <p:cNvGraphicFramePr>
              <a:graphicFrameLocks/>
            </p:cNvGraphicFramePr>
            <p:nvPr>
              <p:extLst/>
            </p:nvPr>
          </p:nvGraphicFramePr>
          <p:xfrm>
            <a:off x="6098905" y="3743891"/>
            <a:ext cx="2444850" cy="17307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11" name="Рисунок 10"/>
            <p:cNvPicPr/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lum contrast="-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2198" y="3580572"/>
              <a:ext cx="1340126" cy="88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4793" y="2878909"/>
              <a:ext cx="1229002" cy="5162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" name="Группа 1"/>
          <p:cNvGrpSpPr/>
          <p:nvPr/>
        </p:nvGrpSpPr>
        <p:grpSpPr>
          <a:xfrm>
            <a:off x="919377" y="4314825"/>
            <a:ext cx="5179529" cy="840698"/>
            <a:chOff x="496932" y="1468781"/>
            <a:chExt cx="4371975" cy="130492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96932" y="1468781"/>
              <a:ext cx="4371975" cy="13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sx="105000" sy="105000" algn="ctr" rotWithShape="0">
                <a:srgbClr val="000000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4" name="TextBox 33"/>
            <p:cNvSpPr txBox="1"/>
            <p:nvPr/>
          </p:nvSpPr>
          <p:spPr>
            <a:xfrm>
              <a:off x="601015" y="1790888"/>
              <a:ext cx="4086224" cy="57327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ctr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relaxedInset"/>
              </a:sp3d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>
                  <a:solidFill>
                    <a:srgbClr val="48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Цифровая трансформация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703733" y="6598230"/>
            <a:ext cx="468841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b="1" dirty="0">
              <a:solidFill>
                <a:schemeClr val="bg1"/>
              </a:solidFill>
              <a:effectLst>
                <a:glow rad="127000">
                  <a:schemeClr val="accent5">
                    <a:lumMod val="5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73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4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1" y="294718"/>
            <a:ext cx="9144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000" b="1" dirty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Цифровая трансформация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90070" y="1231276"/>
            <a:ext cx="3839491" cy="217958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99020" y="1307306"/>
            <a:ext cx="3650466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«Цифровая зрелость»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ИОГВ, ОМСУ и бюджетных организаций, подразумевающая использование отечественных информационно-технологических решений </a:t>
            </a:r>
            <a:r>
              <a:rPr lang="ru-RU" sz="1600" b="1" dirty="0" smtClean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74,3%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(плановое значение –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67%)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Среднероссийское значение показателя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b="1" dirty="0" smtClean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74,7%</a:t>
            </a:r>
            <a:endParaRPr lang="ru-RU" sz="1600" b="1" dirty="0">
              <a:solidFill>
                <a:srgbClr val="C050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326383" y="3618760"/>
            <a:ext cx="2241465" cy="2663509"/>
            <a:chOff x="2011225" y="1058659"/>
            <a:chExt cx="3362274" cy="1753482"/>
          </a:xfrm>
        </p:grpSpPr>
        <p:sp>
          <p:nvSpPr>
            <p:cNvPr id="27" name="TextBox 26"/>
            <p:cNvSpPr txBox="1"/>
            <p:nvPr/>
          </p:nvSpPr>
          <p:spPr>
            <a:xfrm>
              <a:off x="2081215" y="1204759"/>
              <a:ext cx="3214407" cy="15196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Доля 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массовых социально значимых услуг Архангельской области, переведенных в электронный формат составляет </a:t>
              </a:r>
              <a:r>
                <a:rPr lang="ru-RU" sz="1600" b="1" dirty="0">
                  <a:solidFill>
                    <a:srgbClr val="C050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100%</a:t>
              </a: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2011225" y="1058659"/>
              <a:ext cx="3362274" cy="1753482"/>
            </a:xfrm>
            <a:prstGeom prst="roundRect">
              <a:avLst/>
            </a:prstGeom>
            <a:noFill/>
            <a:ln>
              <a:solidFill>
                <a:srgbClr val="0557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146" name="Picture 2" descr="digita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4"/>
          <a:stretch/>
        </p:blipFill>
        <p:spPr bwMode="auto">
          <a:xfrm>
            <a:off x="5861787" y="1049339"/>
            <a:ext cx="1864861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avatars.mds.yandex.net/get-altay/1908863/2a000001862cb2a9beeadaf44e72dadb4410/XXX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0" t="7691" r="11276" b="29809"/>
          <a:stretch/>
        </p:blipFill>
        <p:spPr bwMode="auto">
          <a:xfrm>
            <a:off x="4851118" y="2038881"/>
            <a:ext cx="3886201" cy="26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02538" y="4794818"/>
            <a:ext cx="37833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Цифровые решения для типовой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модели арктического порта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Умный лес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Телемедицина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Цифровая трансформация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городского пространства</a:t>
            </a:r>
          </a:p>
        </p:txBody>
      </p:sp>
      <p:pic>
        <p:nvPicPr>
          <p:cNvPr id="6150" name="Picture 6" descr="https://static12.tgcnt.ru/posts/_0/8a/8ae9db8bccbc6592a97e6701fa07b5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434266"/>
            <a:ext cx="2138115" cy="213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703733" y="6598230"/>
            <a:ext cx="468841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RU" b="1" dirty="0">
              <a:solidFill>
                <a:schemeClr val="bg1"/>
              </a:solidFill>
              <a:effectLst>
                <a:glow rad="127000">
                  <a:schemeClr val="accent5">
                    <a:lumMod val="5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51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0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70" y="0"/>
            <a:ext cx="9154370" cy="64643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10370" y="0"/>
            <a:ext cx="915437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2030" y="152400"/>
            <a:ext cx="915437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703733" y="6598230"/>
            <a:ext cx="468841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RU" b="1" dirty="0">
              <a:solidFill>
                <a:schemeClr val="bg1"/>
              </a:solidFill>
              <a:effectLst>
                <a:glow rad="127000">
                  <a:schemeClr val="accent5">
                    <a:lumMod val="5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55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1" y="286658"/>
            <a:ext cx="9144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000" b="1" dirty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Финансирование реализации плана мероприятий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/>
          </p:nvPr>
        </p:nvGraphicFramePr>
        <p:xfrm>
          <a:off x="1413486" y="2191380"/>
          <a:ext cx="3733578" cy="3364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5" name="TextBox 104"/>
          <p:cNvSpPr txBox="1"/>
          <p:nvPr/>
        </p:nvSpPr>
        <p:spPr>
          <a:xfrm>
            <a:off x="961408" y="5008290"/>
            <a:ext cx="3462884" cy="439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Благоприятные условия для устойчивого экономического роста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265923" y="4567940"/>
            <a:ext cx="673100" cy="2667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271889" y="5074334"/>
            <a:ext cx="673100" cy="2667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TextBox 107"/>
          <p:cNvSpPr txBox="1"/>
          <p:nvPr/>
        </p:nvSpPr>
        <p:spPr>
          <a:xfrm>
            <a:off x="939023" y="4581786"/>
            <a:ext cx="3642520" cy="265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Пространство, комфортное для жизни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961408" y="5534816"/>
            <a:ext cx="350677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Консолидация населения </a:t>
            </a:r>
          </a:p>
          <a:p>
            <a:pPr>
              <a:lnSpc>
                <a:spcPct val="75000"/>
              </a:lnSpc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и развитие гражданского общества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269063" y="5593868"/>
            <a:ext cx="673100" cy="266700"/>
          </a:xfrm>
          <a:prstGeom prst="rect">
            <a:avLst/>
          </a:prstGeom>
          <a:solidFill>
            <a:srgbClr val="F1A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270976" y="1112631"/>
            <a:ext cx="4514433" cy="3297228"/>
            <a:chOff x="270974" y="1112631"/>
            <a:chExt cx="4514433" cy="3297228"/>
          </a:xfrm>
        </p:grpSpPr>
        <p:sp>
          <p:nvSpPr>
            <p:cNvPr id="113" name="Прямоугольник 112"/>
            <p:cNvSpPr/>
            <p:nvPr/>
          </p:nvSpPr>
          <p:spPr>
            <a:xfrm>
              <a:off x="270974" y="1895698"/>
              <a:ext cx="673100" cy="2667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961408" y="1814277"/>
              <a:ext cx="3412477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ru-RU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Сохранение и развитие человеческого капитала</a:t>
              </a:r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355027" y="1112631"/>
              <a:ext cx="4430380" cy="3297228"/>
              <a:chOff x="355027" y="1112631"/>
              <a:chExt cx="4430380" cy="3297228"/>
            </a:xfrm>
          </p:grpSpPr>
          <p:sp>
            <p:nvSpPr>
              <p:cNvPr id="116" name="TextBox 115"/>
              <p:cNvSpPr txBox="1"/>
              <p:nvPr/>
            </p:nvSpPr>
            <p:spPr>
              <a:xfrm>
                <a:off x="1557049" y="2227173"/>
                <a:ext cx="289361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75000"/>
                  </a:lnSpc>
                </a:pPr>
                <a:r>
                  <a:rPr lang="ru-RU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1.1.Сформированная культура </a:t>
                </a:r>
                <a:br>
                  <a:rPr lang="ru-RU" sz="1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и система здоровьесбережения</a:t>
                </a: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1547639" y="2677619"/>
                <a:ext cx="271003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75000"/>
                  </a:lnSpc>
                </a:pPr>
                <a:r>
                  <a:rPr lang="ru-RU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1.2.Качественное и доступное образование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1546438" y="3050706"/>
                <a:ext cx="3238969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75000"/>
                  </a:lnSpc>
                </a:pPr>
                <a:r>
                  <a:rPr lang="ru-RU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1.3.Центр культуры с богатым историческим наследием</a:t>
                </a:r>
              </a:p>
            </p:txBody>
          </p:sp>
          <p:sp>
            <p:nvSpPr>
              <p:cNvPr id="123" name="Скругленный прямоугольник 122"/>
              <p:cNvSpPr/>
              <p:nvPr/>
            </p:nvSpPr>
            <p:spPr>
              <a:xfrm>
                <a:off x="1048535" y="2670370"/>
                <a:ext cx="549953" cy="273219"/>
              </a:xfrm>
              <a:prstGeom prst="roundRect">
                <a:avLst>
                  <a:gd name="adj" fmla="val 50000"/>
                </a:avLst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4" name="Скругленный прямоугольник 123"/>
              <p:cNvSpPr/>
              <p:nvPr/>
            </p:nvSpPr>
            <p:spPr>
              <a:xfrm>
                <a:off x="1048536" y="3088831"/>
                <a:ext cx="549953" cy="273219"/>
              </a:xfrm>
              <a:prstGeom prst="roundRect">
                <a:avLst>
                  <a:gd name="adj" fmla="val 50000"/>
                </a:avLst>
              </a:prstGeom>
              <a:solidFill>
                <a:srgbClr val="A5A5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" name="Левая круглая скобка 124"/>
              <p:cNvSpPr/>
              <p:nvPr/>
            </p:nvSpPr>
            <p:spPr>
              <a:xfrm>
                <a:off x="700850" y="2386765"/>
                <a:ext cx="390560" cy="1776224"/>
              </a:xfrm>
              <a:prstGeom prst="leftBracket">
                <a:avLst>
                  <a:gd name="adj" fmla="val 109137"/>
                </a:avLst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chemeClr val="bg1">
                        <a:lumMod val="50000"/>
                      </a:schemeClr>
                    </a:solidFill>
                  </a:ln>
                </a:endParaRPr>
              </a:p>
            </p:txBody>
          </p:sp>
          <p:sp>
            <p:nvSpPr>
              <p:cNvPr id="115" name="Дуга 114"/>
              <p:cNvSpPr/>
              <p:nvPr/>
            </p:nvSpPr>
            <p:spPr>
              <a:xfrm rot="10800000">
                <a:off x="355027" y="1112631"/>
                <a:ext cx="696801" cy="2157175"/>
              </a:xfrm>
              <a:prstGeom prst="arc">
                <a:avLst>
                  <a:gd name="adj1" fmla="val 16184946"/>
                  <a:gd name="adj2" fmla="val 0"/>
                </a:avLst>
              </a:prstGeom>
              <a:ln w="38100">
                <a:solidFill>
                  <a:schemeClr val="bg1">
                    <a:lumMod val="50000"/>
                  </a:schemeClr>
                </a:solidFill>
                <a:headEnd type="oval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1598487" y="3460284"/>
                <a:ext cx="2973513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75000"/>
                  </a:lnSpc>
                </a:pPr>
                <a:r>
                  <a:rPr lang="ru-RU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1.4.Развитая система физкультурно-спортивного воспитания</a:t>
                </a:r>
              </a:p>
            </p:txBody>
          </p:sp>
          <p:sp>
            <p:nvSpPr>
              <p:cNvPr id="134" name="Скругленный прямоугольник 133"/>
              <p:cNvSpPr/>
              <p:nvPr/>
            </p:nvSpPr>
            <p:spPr>
              <a:xfrm>
                <a:off x="1048535" y="3498409"/>
                <a:ext cx="549953" cy="273219"/>
              </a:xfrm>
              <a:prstGeom prst="roundRect">
                <a:avLst>
                  <a:gd name="adj" fmla="val 50000"/>
                </a:avLst>
              </a:prstGeom>
              <a:solidFill>
                <a:srgbClr val="FFE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1598486" y="3994361"/>
                <a:ext cx="265918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75000"/>
                  </a:lnSpc>
                </a:pPr>
                <a:r>
                  <a:rPr lang="ru-RU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1.5.Благосостояние, доступное для каждого</a:t>
                </a:r>
              </a:p>
            </p:txBody>
          </p:sp>
          <p:sp>
            <p:nvSpPr>
              <p:cNvPr id="122" name="Скругленный прямоугольник 121"/>
              <p:cNvSpPr/>
              <p:nvPr/>
            </p:nvSpPr>
            <p:spPr>
              <a:xfrm>
                <a:off x="1052090" y="2290673"/>
                <a:ext cx="549953" cy="273219"/>
              </a:xfrm>
              <a:prstGeom prst="roundRect">
                <a:avLst>
                  <a:gd name="adj" fmla="val 50000"/>
                </a:avLst>
              </a:prstGeom>
              <a:solidFill>
                <a:srgbClr val="5B9B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6" name="Скругленный прямоугольник 135"/>
              <p:cNvSpPr/>
              <p:nvPr/>
            </p:nvSpPr>
            <p:spPr>
              <a:xfrm>
                <a:off x="1048535" y="4032486"/>
                <a:ext cx="549951" cy="273219"/>
              </a:xfrm>
              <a:prstGeom prst="roundRect">
                <a:avLst>
                  <a:gd name="adj" fmla="val 50000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4450665" y="1306754"/>
            <a:ext cx="4616556" cy="584775"/>
            <a:chOff x="4562475" y="1409523"/>
            <a:chExt cx="4616556" cy="584775"/>
          </a:xfrm>
        </p:grpSpPr>
        <p:sp>
          <p:nvSpPr>
            <p:cNvPr id="11" name="TextBox 10"/>
            <p:cNvSpPr txBox="1"/>
            <p:nvPr/>
          </p:nvSpPr>
          <p:spPr>
            <a:xfrm>
              <a:off x="4562475" y="1409523"/>
              <a:ext cx="461655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Объем финансирования реализации плана  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</a:p>
            <a:p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порядка</a:t>
              </a:r>
              <a:r>
                <a:rPr lang="ru-RU" b="1" dirty="0">
                  <a:solidFill>
                    <a:srgbClr val="C050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smtClean="0">
                  <a:solidFill>
                    <a:srgbClr val="C050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182,8 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млрд. рублей</a:t>
              </a:r>
              <a:endParaRPr lang="ru-RU" sz="12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4605228" y="1411198"/>
              <a:ext cx="4467335" cy="579201"/>
            </a:xfrm>
            <a:prstGeom prst="roundRect">
              <a:avLst/>
            </a:prstGeom>
            <a:noFill/>
            <a:ln>
              <a:solidFill>
                <a:srgbClr val="0557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7080961" y="1591285"/>
              <a:ext cx="3368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61408" y="6137549"/>
            <a:ext cx="3506774" cy="265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Цифровая трансформация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69063" y="6120401"/>
            <a:ext cx="673100" cy="266700"/>
          </a:xfrm>
          <a:prstGeom prst="rect">
            <a:avLst/>
          </a:prstGeom>
          <a:solidFill>
            <a:srgbClr val="9E48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7" name="Диаграмма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7159963"/>
              </p:ext>
            </p:extLst>
          </p:nvPr>
        </p:nvGraphicFramePr>
        <p:xfrm>
          <a:off x="1189878" y="1610621"/>
          <a:ext cx="9304244" cy="491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6" name="Диаграмма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434177"/>
              </p:ext>
            </p:extLst>
          </p:nvPr>
        </p:nvGraphicFramePr>
        <p:xfrm>
          <a:off x="3098800" y="1112632"/>
          <a:ext cx="6746051" cy="5402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8703733" y="6598230"/>
            <a:ext cx="468841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-RU" b="1" dirty="0">
              <a:solidFill>
                <a:schemeClr val="bg1"/>
              </a:solidFill>
              <a:effectLst>
                <a:glow rad="127000">
                  <a:schemeClr val="accent5">
                    <a:lumMod val="5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69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286453" y="1918064"/>
            <a:ext cx="1595002" cy="863561"/>
          </a:xfrm>
          <a:prstGeom prst="roundRect">
            <a:avLst/>
          </a:prstGeom>
          <a:noFill/>
          <a:ln w="28575">
            <a:solidFill>
              <a:srgbClr val="0F6C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308679" y="1933372"/>
            <a:ext cx="1505424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400" b="1" dirty="0">
                <a:solidFill>
                  <a:srgbClr val="480000"/>
                </a:solidFill>
                <a:latin typeface="Arial" panose="020B0604020202020204" pitchFamily="34" charset="0"/>
              </a:rPr>
              <a:t>1. Сохранение и развитие человеческого капитала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253932" y="1912922"/>
            <a:ext cx="1595002" cy="863561"/>
          </a:xfrm>
          <a:prstGeom prst="roundRect">
            <a:avLst/>
          </a:prstGeom>
          <a:noFill/>
          <a:ln w="28575">
            <a:solidFill>
              <a:srgbClr val="0F6C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6732100" y="1930643"/>
            <a:ext cx="2261374" cy="863561"/>
          </a:xfrm>
          <a:prstGeom prst="roundRect">
            <a:avLst/>
          </a:prstGeom>
          <a:noFill/>
          <a:ln w="28575">
            <a:solidFill>
              <a:srgbClr val="0F6C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2208753" y="2014884"/>
            <a:ext cx="1675244" cy="641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buNone/>
            </a:pPr>
            <a:r>
              <a:rPr lang="ru-RU" sz="1400" b="1" dirty="0">
                <a:solidFill>
                  <a:srgbClr val="480000"/>
                </a:solidFill>
                <a:latin typeface="Arial" panose="020B0604020202020204" pitchFamily="34" charset="0"/>
              </a:rPr>
              <a:t>2. Пространство, комфортное </a:t>
            </a:r>
          </a:p>
          <a:p>
            <a:pPr algn="ctr">
              <a:lnSpc>
                <a:spcPct val="85000"/>
              </a:lnSpc>
              <a:buNone/>
            </a:pPr>
            <a:r>
              <a:rPr lang="ru-RU" sz="1400" b="1" dirty="0">
                <a:solidFill>
                  <a:srgbClr val="480000"/>
                </a:solidFill>
                <a:latin typeface="Arial" panose="020B0604020202020204" pitchFamily="34" charset="0"/>
              </a:rPr>
              <a:t>для жизни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6732101" y="1955374"/>
            <a:ext cx="2274652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buNone/>
            </a:pPr>
            <a:r>
              <a:rPr lang="ru-RU" sz="1400" b="1" dirty="0">
                <a:solidFill>
                  <a:srgbClr val="480000"/>
                </a:solidFill>
                <a:latin typeface="Arial" panose="020B0604020202020204" pitchFamily="34" charset="0"/>
              </a:rPr>
              <a:t>4. Консолидация населения и развитие гражданского общества</a:t>
            </a:r>
          </a:p>
        </p:txBody>
      </p:sp>
      <p:sp>
        <p:nvSpPr>
          <p:cNvPr id="65" name="Прямоугольник 1"/>
          <p:cNvSpPr>
            <a:spLocks noChangeArrowheads="1"/>
          </p:cNvSpPr>
          <p:nvPr/>
        </p:nvSpPr>
        <p:spPr bwMode="auto">
          <a:xfrm>
            <a:off x="107952" y="1524013"/>
            <a:ext cx="16868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ru-RU" altLang="ru-RU" sz="1800" b="1" dirty="0">
                <a:solidFill>
                  <a:srgbClr val="480000"/>
                </a:solidFill>
                <a:latin typeface="Arial" panose="020B0604020202020204" pitchFamily="34" charset="0"/>
              </a:rPr>
              <a:t>Приоритеты: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2" y="2959593"/>
            <a:ext cx="1997330" cy="3552527"/>
          </a:xfrm>
          <a:prstGeom prst="rect">
            <a:avLst/>
          </a:prstGeom>
          <a:solidFill>
            <a:srgbClr val="046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60893" y="3025910"/>
            <a:ext cx="1536441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-ванная культура и система здоровье-сбережения </a:t>
            </a:r>
          </a:p>
        </p:txBody>
      </p:sp>
      <p:pic>
        <p:nvPicPr>
          <p:cNvPr id="67" name="Изображение 22" descr="иконки (перетянутый).pdf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3" y="3124558"/>
            <a:ext cx="432000" cy="432000"/>
          </a:xfrm>
          <a:prstGeom prst="rect">
            <a:avLst/>
          </a:prstGeom>
        </p:spPr>
      </p:pic>
      <p:sp>
        <p:nvSpPr>
          <p:cNvPr id="68" name="Прямоугольник 67"/>
          <p:cNvSpPr/>
          <p:nvPr/>
        </p:nvSpPr>
        <p:spPr>
          <a:xfrm>
            <a:off x="572886" y="5808034"/>
            <a:ext cx="1402729" cy="68326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1.5. Благосостояние, доступное для каждого 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481519" y="3699113"/>
            <a:ext cx="149409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1.2. Качественное и доступное образование</a:t>
            </a:r>
          </a:p>
        </p:txBody>
      </p:sp>
      <p:pic>
        <p:nvPicPr>
          <p:cNvPr id="73" name="Изображение 31" descr="иконки (перетянутый).pdf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lum bright="4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4" y="3724737"/>
            <a:ext cx="432000" cy="432000"/>
          </a:xfrm>
          <a:prstGeom prst="rect">
            <a:avLst/>
          </a:prstGeom>
        </p:spPr>
      </p:pic>
      <p:sp>
        <p:nvSpPr>
          <p:cNvPr id="75" name="Прямоугольник 74"/>
          <p:cNvSpPr/>
          <p:nvPr/>
        </p:nvSpPr>
        <p:spPr>
          <a:xfrm>
            <a:off x="451737" y="4962014"/>
            <a:ext cx="15238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1.4. Развитая региональная сфера физической культуры и спорта 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465163" y="4257186"/>
            <a:ext cx="159623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1.3. Центр культуры с богатым историческим наследием </a:t>
            </a:r>
          </a:p>
        </p:txBody>
      </p:sp>
      <p:pic>
        <p:nvPicPr>
          <p:cNvPr id="99" name="Изображение 53" descr="иконки (перетянутый)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24" y="5028560"/>
            <a:ext cx="432000" cy="432000"/>
          </a:xfrm>
          <a:prstGeom prst="rect">
            <a:avLst/>
          </a:prstGeom>
        </p:spPr>
      </p:pic>
      <p:sp>
        <p:nvSpPr>
          <p:cNvPr id="102" name="Прямоугольник 101"/>
          <p:cNvSpPr/>
          <p:nvPr/>
        </p:nvSpPr>
        <p:spPr>
          <a:xfrm>
            <a:off x="1992941" y="2962277"/>
            <a:ext cx="2066452" cy="3549842"/>
          </a:xfrm>
          <a:prstGeom prst="rect">
            <a:avLst/>
          </a:prstGeom>
          <a:noFill/>
          <a:ln>
            <a:solidFill>
              <a:srgbClr val="0D5F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2453111" y="3724463"/>
            <a:ext cx="166504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2.2. Современная коммунальная и энергетическая инфраструктура 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2449779" y="3058697"/>
            <a:ext cx="162950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2.1. Доступное комфортное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 качественное жилье 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2442345" y="5106704"/>
            <a:ext cx="166504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2.4. Современная городская среда и комфортное село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2436793" y="5728487"/>
            <a:ext cx="1583565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2.5. Благоприятная окружающая среда 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2449779" y="4402342"/>
            <a:ext cx="158356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2.3. Доступное и качественное транспортное сообщение </a:t>
            </a:r>
          </a:p>
        </p:txBody>
      </p:sp>
      <p:pic>
        <p:nvPicPr>
          <p:cNvPr id="110" name="Изображение 21" descr="иконки (перетянутый).pdf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2079" y="3763064"/>
            <a:ext cx="432000" cy="432000"/>
          </a:xfrm>
          <a:prstGeom prst="rect">
            <a:avLst/>
          </a:prstGeom>
        </p:spPr>
      </p:pic>
      <p:pic>
        <p:nvPicPr>
          <p:cNvPr id="111" name="Изображение 22" descr="иконки (перетянутый).pdf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253" y="3090755"/>
            <a:ext cx="432000" cy="432000"/>
          </a:xfrm>
          <a:prstGeom prst="rect">
            <a:avLst/>
          </a:prstGeom>
        </p:spPr>
      </p:pic>
      <p:pic>
        <p:nvPicPr>
          <p:cNvPr id="112" name="Изображение 31" descr="иконки (перетянутый).pdf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6962" y="5064949"/>
            <a:ext cx="432000" cy="432000"/>
          </a:xfrm>
          <a:prstGeom prst="rect">
            <a:avLst/>
          </a:prstGeom>
        </p:spPr>
      </p:pic>
      <p:pic>
        <p:nvPicPr>
          <p:cNvPr id="113" name="Изображение 17" descr="иконки (перетянутый).pdf"/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6813" y="5690958"/>
            <a:ext cx="432000" cy="432000"/>
          </a:xfrm>
          <a:prstGeom prst="rect">
            <a:avLst/>
          </a:prstGeom>
        </p:spPr>
      </p:pic>
      <p:pic>
        <p:nvPicPr>
          <p:cNvPr id="114" name="Изображение 17" descr="иконки (перетянутый).pdf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6813" y="4408228"/>
            <a:ext cx="432000" cy="432000"/>
          </a:xfrm>
          <a:prstGeom prst="rect">
            <a:avLst/>
          </a:prstGeom>
        </p:spPr>
      </p:pic>
      <p:sp>
        <p:nvSpPr>
          <p:cNvPr id="115" name="Прямоугольник 114"/>
          <p:cNvSpPr/>
          <p:nvPr/>
        </p:nvSpPr>
        <p:spPr>
          <a:xfrm>
            <a:off x="4059395" y="2959593"/>
            <a:ext cx="2466533" cy="3552527"/>
          </a:xfrm>
          <a:prstGeom prst="rect">
            <a:avLst/>
          </a:prstGeom>
          <a:solidFill>
            <a:srgbClr val="046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6525927" y="2959593"/>
            <a:ext cx="2618074" cy="3552527"/>
          </a:xfrm>
          <a:prstGeom prst="rect">
            <a:avLst/>
          </a:prstGeom>
          <a:noFill/>
          <a:ln>
            <a:solidFill>
              <a:srgbClr val="0D5F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" name="Изображение 26" descr="иконки (перетянутый).pdf"/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8982" y="4475072"/>
            <a:ext cx="432000" cy="432000"/>
          </a:xfrm>
          <a:prstGeom prst="rect">
            <a:avLst/>
          </a:prstGeom>
        </p:spPr>
      </p:pic>
      <p:pic>
        <p:nvPicPr>
          <p:cNvPr id="124" name="Изображение 12" descr="иконки-3 (перетянутый).pdf"/>
          <p:cNvPicPr>
            <a:picLocks noChangeAspect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82" y="5883483"/>
            <a:ext cx="432000" cy="432000"/>
          </a:xfrm>
          <a:prstGeom prst="rect">
            <a:avLst/>
          </a:prstGeom>
        </p:spPr>
      </p:pic>
      <p:pic>
        <p:nvPicPr>
          <p:cNvPr id="128" name="Изображение 15" descr="иконки (перетянутый).pdf"/>
          <p:cNvPicPr>
            <a:picLocks noChangeAspect="1"/>
          </p:cNvPicPr>
          <p:nvPr/>
        </p:nvPicPr>
        <p:blipFill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209" y="3202981"/>
            <a:ext cx="432000" cy="432000"/>
          </a:xfrm>
          <a:prstGeom prst="rect">
            <a:avLst/>
          </a:prstGeom>
        </p:spPr>
      </p:pic>
      <p:pic>
        <p:nvPicPr>
          <p:cNvPr id="136" name="Изображение 23" descr="иконки (перетянутый).pdf"/>
          <p:cNvPicPr>
            <a:picLocks noChangeAspect="1"/>
          </p:cNvPicPr>
          <p:nvPr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8982" y="3191013"/>
            <a:ext cx="452438" cy="452438"/>
          </a:xfrm>
          <a:prstGeom prst="rect">
            <a:avLst/>
          </a:prstGeom>
        </p:spPr>
      </p:pic>
      <p:pic>
        <p:nvPicPr>
          <p:cNvPr id="137" name="Изображение 19" descr="иконки (перетянутый).pdf"/>
          <p:cNvPicPr>
            <a:picLocks noChangeAspect="1"/>
          </p:cNvPicPr>
          <p:nvPr/>
        </p:nvPicPr>
        <p:blipFill>
          <a:blip r:embed="rId15">
            <a:duotone>
              <a:schemeClr val="accent3">
                <a:shade val="45000"/>
                <a:satMod val="135000"/>
              </a:schemeClr>
              <a:prstClr val="white"/>
            </a:duotone>
            <a:lum brigh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9" y="5901839"/>
            <a:ext cx="432000" cy="432000"/>
          </a:xfrm>
          <a:prstGeom prst="rect">
            <a:avLst/>
          </a:prstGeom>
        </p:spPr>
      </p:pic>
      <p:pic>
        <p:nvPicPr>
          <p:cNvPr id="138" name="Изображение 15" descr="иконки-3 (перетянутый).pdf"/>
          <p:cNvPicPr>
            <a:picLocks noChangeAspect="1"/>
          </p:cNvPicPr>
          <p:nvPr/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980" y="3878370"/>
            <a:ext cx="432000" cy="432000"/>
          </a:xfrm>
          <a:prstGeom prst="rect">
            <a:avLst/>
          </a:prstGeom>
        </p:spPr>
      </p:pic>
      <p:sp>
        <p:nvSpPr>
          <p:cNvPr id="142" name="CustomShape 2"/>
          <p:cNvSpPr/>
          <p:nvPr/>
        </p:nvSpPr>
        <p:spPr>
          <a:xfrm>
            <a:off x="842631" y="1098377"/>
            <a:ext cx="4291920" cy="433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ct val="100000"/>
              </a:lnSpc>
            </a:pPr>
            <a:r>
              <a:rPr lang="ru-RU" sz="2400" b="1" spc="-1" dirty="0">
                <a:solidFill>
                  <a:srgbClr val="0456A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ГЕНЕРАЛЬНАЯ ЦЕЛЬ:</a:t>
            </a:r>
            <a:endParaRPr lang="ru-RU" sz="1350" spc="-1" dirty="0">
              <a:solidFill>
                <a:srgbClr val="0456A6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43" name="CustomShape 18"/>
          <p:cNvSpPr/>
          <p:nvPr/>
        </p:nvSpPr>
        <p:spPr>
          <a:xfrm>
            <a:off x="3648510" y="1147230"/>
            <a:ext cx="5152140" cy="6428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ct val="90000"/>
              </a:lnSpc>
            </a:pPr>
            <a:r>
              <a:rPr lang="ru-RU" sz="1350" spc="-1" dirty="0">
                <a:solidFill>
                  <a:srgbClr val="0456A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ЦЕНТР РУССКОГО СЕВЕРА, ПРИВЛЕКАЮЩИЙ И ОБЪЕДИНЯЮЩИЙ ЛЮДЕЙ ДЛЯ ВСЕСТОРОННЕГО РАЗВИТИЯ, РЕАЛИЗАЦИИ ПЕРЕДОВЫХ ИДЕЙ И КОМФОРТНОГО ПРОЖИВАНИЯ </a:t>
            </a:r>
            <a:endParaRPr lang="ru-RU" sz="1350" spc="-1" dirty="0">
              <a:solidFill>
                <a:srgbClr val="0456A6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616623" y="4407437"/>
            <a:ext cx="163900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3.3. Эффективная система поддержки и развития бизнеса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4617769" y="3058699"/>
            <a:ext cx="1840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 Функционирующий рынок научных исследований и инновационных разработок 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604418" y="3934440"/>
            <a:ext cx="192150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 Сбалансированный рынок труда  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4625717" y="5004325"/>
            <a:ext cx="175264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3.4. Сельские территории как новые точки экономического роста 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4625717" y="5806153"/>
            <a:ext cx="1900211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3.5. Глобальная конкурентоспособность приоритетных отраслей экономики </a:t>
            </a:r>
          </a:p>
        </p:txBody>
      </p:sp>
      <p:pic>
        <p:nvPicPr>
          <p:cNvPr id="79" name="Изображение 17" descr="иконки (перетянутый).pdf"/>
          <p:cNvPicPr>
            <a:picLocks noChangeAspect="1"/>
          </p:cNvPicPr>
          <p:nvPr/>
        </p:nvPicPr>
        <p:blipFill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058" y="3928124"/>
            <a:ext cx="432000" cy="432000"/>
          </a:xfrm>
          <a:prstGeom prst="rect">
            <a:avLst/>
          </a:prstGeom>
        </p:spPr>
      </p:pic>
      <p:sp>
        <p:nvSpPr>
          <p:cNvPr id="80" name="Скругленный прямоугольник 79"/>
          <p:cNvSpPr/>
          <p:nvPr/>
        </p:nvSpPr>
        <p:spPr>
          <a:xfrm>
            <a:off x="4218274" y="1926130"/>
            <a:ext cx="2162177" cy="863561"/>
          </a:xfrm>
          <a:prstGeom prst="roundRect">
            <a:avLst/>
          </a:prstGeom>
          <a:noFill/>
          <a:ln w="28575">
            <a:solidFill>
              <a:srgbClr val="0F6C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4150280" y="1960692"/>
            <a:ext cx="2280479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buNone/>
            </a:pPr>
            <a:r>
              <a:rPr lang="ru-RU" sz="1400" b="1" dirty="0">
                <a:solidFill>
                  <a:srgbClr val="480000"/>
                </a:solidFill>
                <a:latin typeface="Arial" panose="020B0604020202020204" pitchFamily="34" charset="0"/>
              </a:rPr>
              <a:t>3. Благоприятные условия </a:t>
            </a:r>
          </a:p>
          <a:p>
            <a:pPr algn="ctr">
              <a:lnSpc>
                <a:spcPct val="85000"/>
              </a:lnSpc>
              <a:buNone/>
            </a:pPr>
            <a:r>
              <a:rPr lang="ru-RU" sz="1400" b="1" dirty="0">
                <a:solidFill>
                  <a:srgbClr val="480000"/>
                </a:solidFill>
                <a:latin typeface="Arial" panose="020B0604020202020204" pitchFamily="34" charset="0"/>
              </a:rPr>
              <a:t>для устойчивого экономического роста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7153832" y="3804561"/>
            <a:ext cx="199016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4.2. Молодежь, ответственная за будущее своего региона 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7150501" y="3075293"/>
            <a:ext cx="162950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4.1. Общество, основанное на доверии и взаимной ответственности 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7143067" y="5123298"/>
            <a:ext cx="176353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4.4. Семья как основа духовно-нравственного развития 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7137584" y="5867271"/>
            <a:ext cx="176901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4.5. Гражданское единство на основе традиций и культуры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7150499" y="4418938"/>
            <a:ext cx="166837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4.3. Эффективная система общественной̆ безопасности </a:t>
            </a:r>
          </a:p>
        </p:txBody>
      </p:sp>
      <p:pic>
        <p:nvPicPr>
          <p:cNvPr id="88" name="Изображение 27" descr="иконки (перетянутый).pdf"/>
          <p:cNvPicPr>
            <a:picLocks noChangeAspect="1"/>
          </p:cNvPicPr>
          <p:nvPr/>
        </p:nvPicPr>
        <p:blipFill>
          <a:blip r:embed="rId18">
            <a:duotone>
              <a:prstClr val="black"/>
              <a:schemeClr val="tx1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4351" y="5883485"/>
            <a:ext cx="477899" cy="477899"/>
          </a:xfrm>
          <a:prstGeom prst="rect">
            <a:avLst/>
          </a:prstGeom>
        </p:spPr>
      </p:pic>
      <p:pic>
        <p:nvPicPr>
          <p:cNvPr id="89" name="Изображение 19" descr="иконки (перетянутый).pdf"/>
          <p:cNvPicPr>
            <a:picLocks noChangeAspect="1"/>
          </p:cNvPicPr>
          <p:nvPr/>
        </p:nvPicPr>
        <p:blipFill>
          <a:blip r:embed="rId19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3813" y="5096051"/>
            <a:ext cx="447246" cy="447246"/>
          </a:xfrm>
          <a:prstGeom prst="rect">
            <a:avLst/>
          </a:prstGeom>
        </p:spPr>
      </p:pic>
      <p:pic>
        <p:nvPicPr>
          <p:cNvPr id="90" name="Изображение 13" descr="иконки (перетянутый).pdf"/>
          <p:cNvPicPr>
            <a:picLocks noChangeAspect="1"/>
          </p:cNvPicPr>
          <p:nvPr/>
        </p:nvPicPr>
        <p:blipFill>
          <a:blip r:embed="rId20">
            <a:duotone>
              <a:prstClr val="black"/>
              <a:schemeClr val="tx1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26" y="4525253"/>
            <a:ext cx="466323" cy="466323"/>
          </a:xfrm>
          <a:prstGeom prst="rect">
            <a:avLst/>
          </a:prstGeom>
        </p:spPr>
      </p:pic>
      <p:pic>
        <p:nvPicPr>
          <p:cNvPr id="91" name="Изображение 11" descr="иконки (перетянутый).pdf"/>
          <p:cNvPicPr>
            <a:picLocks noChangeAspect="1"/>
          </p:cNvPicPr>
          <p:nvPr/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26" y="5200226"/>
            <a:ext cx="458637" cy="458637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>
          <a:xfrm>
            <a:off x="107950" y="164740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000" b="1" dirty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Структура Стратегии социально-экономического развития Архангельской области до 2035 года</a:t>
            </a:r>
          </a:p>
        </p:txBody>
      </p:sp>
      <p:pic>
        <p:nvPicPr>
          <p:cNvPr id="59" name="Изображение 25" descr="иконки (перетянутый).pdf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84" y="4390605"/>
            <a:ext cx="432000" cy="43200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8824669" y="6598230"/>
            <a:ext cx="347905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b="1" dirty="0">
              <a:solidFill>
                <a:schemeClr val="bg1"/>
              </a:solidFill>
              <a:effectLst>
                <a:glow rad="127000">
                  <a:schemeClr val="accent5">
                    <a:lumMod val="5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24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Рисунок 1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11" name="Диаграмма 1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9457287"/>
              </p:ext>
            </p:extLst>
          </p:nvPr>
        </p:nvGraphicFramePr>
        <p:xfrm>
          <a:off x="358514" y="4415564"/>
          <a:ext cx="4019995" cy="2355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4" name="Диаграмма 1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2812353"/>
              </p:ext>
            </p:extLst>
          </p:nvPr>
        </p:nvGraphicFramePr>
        <p:xfrm>
          <a:off x="324858" y="2031117"/>
          <a:ext cx="4062817" cy="2387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7" name="Диаграмма 1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2189943"/>
              </p:ext>
            </p:extLst>
          </p:nvPr>
        </p:nvGraphicFramePr>
        <p:xfrm>
          <a:off x="4839983" y="4396354"/>
          <a:ext cx="3842408" cy="2411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5" name="Диаграмма 1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1661829"/>
              </p:ext>
            </p:extLst>
          </p:nvPr>
        </p:nvGraphicFramePr>
        <p:xfrm>
          <a:off x="4633480" y="2021559"/>
          <a:ext cx="4083605" cy="2414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1" y="158468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000" b="1" dirty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Результаты достижения целей </a:t>
            </a:r>
          </a:p>
          <a:p>
            <a:pPr>
              <a:lnSpc>
                <a:spcPct val="85000"/>
              </a:lnSpc>
            </a:pPr>
            <a:r>
              <a:rPr lang="ru-RU" sz="2000" b="1" dirty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социально-экономического развития</a:t>
            </a:r>
          </a:p>
        </p:txBody>
      </p:sp>
      <p:grpSp>
        <p:nvGrpSpPr>
          <p:cNvPr id="247" name="Группа 246"/>
          <p:cNvGrpSpPr/>
          <p:nvPr/>
        </p:nvGrpSpPr>
        <p:grpSpPr>
          <a:xfrm>
            <a:off x="190141" y="1228622"/>
            <a:ext cx="9336977" cy="5297083"/>
            <a:chOff x="190139" y="1228620"/>
            <a:chExt cx="9336977" cy="5297083"/>
          </a:xfrm>
        </p:grpSpPr>
        <p:sp>
          <p:nvSpPr>
            <p:cNvPr id="87" name="Овал 86"/>
            <p:cNvSpPr/>
            <p:nvPr/>
          </p:nvSpPr>
          <p:spPr>
            <a:xfrm>
              <a:off x="1432918" y="2287490"/>
              <a:ext cx="1863986" cy="1854766"/>
            </a:xfrm>
            <a:prstGeom prst="ellipse">
              <a:avLst/>
            </a:prstGeom>
            <a:noFill/>
            <a:ln w="57150">
              <a:solidFill>
                <a:srgbClr val="C9C9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99076" y="1736471"/>
              <a:ext cx="3712292" cy="4370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1. Сохранение 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и развитие </a:t>
              </a:r>
            </a:p>
            <a:p>
              <a:pPr>
                <a:lnSpc>
                  <a:spcPct val="80000"/>
                </a:lnSpc>
              </a:pP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человеческого капитала</a:t>
              </a:r>
            </a:p>
          </p:txBody>
        </p:sp>
        <p:cxnSp>
          <p:nvCxnSpPr>
            <p:cNvPr id="80" name="Прямая соединительная линия 79"/>
            <p:cNvCxnSpPr/>
            <p:nvPr/>
          </p:nvCxnSpPr>
          <p:spPr>
            <a:xfrm flipV="1">
              <a:off x="2972770" y="2376966"/>
              <a:ext cx="1475596" cy="1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Прямоугольник 99"/>
            <p:cNvSpPr/>
            <p:nvPr/>
          </p:nvSpPr>
          <p:spPr>
            <a:xfrm>
              <a:off x="2919710" y="2141697"/>
              <a:ext cx="145879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Здравоохранение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755103" y="1818435"/>
              <a:ext cx="3816494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2. Пространство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, комфортное для жизни</a:t>
              </a:r>
            </a:p>
          </p:txBody>
        </p:sp>
        <p:grpSp>
          <p:nvGrpSpPr>
            <p:cNvPr id="154" name="Группа 153"/>
            <p:cNvGrpSpPr/>
            <p:nvPr/>
          </p:nvGrpSpPr>
          <p:grpSpPr>
            <a:xfrm>
              <a:off x="360596" y="2128151"/>
              <a:ext cx="2610925" cy="1974661"/>
              <a:chOff x="409380" y="1637948"/>
              <a:chExt cx="2947156" cy="2198342"/>
            </a:xfrm>
          </p:grpSpPr>
          <p:cxnSp>
            <p:nvCxnSpPr>
              <p:cNvPr id="99" name="Прямая со стрелкой 98"/>
              <p:cNvCxnSpPr/>
              <p:nvPr/>
            </p:nvCxnSpPr>
            <p:spPr>
              <a:xfrm flipH="1">
                <a:off x="3085525" y="1911365"/>
                <a:ext cx="271011" cy="190189"/>
              </a:xfrm>
              <a:prstGeom prst="straightConnector1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6" name="Группа 145"/>
              <p:cNvGrpSpPr/>
              <p:nvPr/>
            </p:nvGrpSpPr>
            <p:grpSpPr>
              <a:xfrm>
                <a:off x="409380" y="1637948"/>
                <a:ext cx="1614065" cy="542313"/>
                <a:chOff x="409380" y="1637948"/>
                <a:chExt cx="1614065" cy="542313"/>
              </a:xfrm>
            </p:grpSpPr>
            <p:cxnSp>
              <p:nvCxnSpPr>
                <p:cNvPr id="101" name="Прямая со стрелкой 100"/>
                <p:cNvCxnSpPr/>
                <p:nvPr/>
              </p:nvCxnSpPr>
              <p:spPr>
                <a:xfrm>
                  <a:off x="1723592" y="1914193"/>
                  <a:ext cx="299853" cy="266068"/>
                </a:xfrm>
                <a:prstGeom prst="straightConnector1">
                  <a:avLst/>
                </a:prstGeom>
                <a:ln w="12700">
                  <a:solidFill>
                    <a:schemeClr val="bg2">
                      <a:lumMod val="50000"/>
                    </a:schemeClr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Прямая соединительная линия 101"/>
                <p:cNvCxnSpPr/>
                <p:nvPr/>
              </p:nvCxnSpPr>
              <p:spPr>
                <a:xfrm>
                  <a:off x="538767" y="1913162"/>
                  <a:ext cx="1193535" cy="1804"/>
                </a:xfrm>
                <a:prstGeom prst="line">
                  <a:avLst/>
                </a:prstGeom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Прямоугольник 102"/>
                <p:cNvSpPr/>
                <p:nvPr/>
              </p:nvSpPr>
              <p:spPr>
                <a:xfrm>
                  <a:off x="409380" y="1637948"/>
                  <a:ext cx="1501831" cy="3083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Благосостояние</a:t>
                  </a:r>
                </a:p>
              </p:txBody>
            </p:sp>
          </p:grpSp>
          <p:grpSp>
            <p:nvGrpSpPr>
              <p:cNvPr id="147" name="Группа 146"/>
              <p:cNvGrpSpPr/>
              <p:nvPr/>
            </p:nvGrpSpPr>
            <p:grpSpPr>
              <a:xfrm>
                <a:off x="862253" y="2858873"/>
                <a:ext cx="1056495" cy="459327"/>
                <a:chOff x="862253" y="2858873"/>
                <a:chExt cx="1056495" cy="459327"/>
              </a:xfrm>
            </p:grpSpPr>
            <p:cxnSp>
              <p:nvCxnSpPr>
                <p:cNvPr id="104" name="Прямая со стрелкой 103"/>
                <p:cNvCxnSpPr/>
                <p:nvPr/>
              </p:nvCxnSpPr>
              <p:spPr>
                <a:xfrm>
                  <a:off x="1532967" y="3150405"/>
                  <a:ext cx="385781" cy="167795"/>
                </a:xfrm>
                <a:prstGeom prst="straightConnector1">
                  <a:avLst/>
                </a:prstGeom>
                <a:ln w="12700">
                  <a:solidFill>
                    <a:schemeClr val="bg2">
                      <a:lumMod val="50000"/>
                    </a:schemeClr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Прямая соединительная линия 105"/>
                <p:cNvCxnSpPr/>
                <p:nvPr/>
              </p:nvCxnSpPr>
              <p:spPr>
                <a:xfrm flipV="1">
                  <a:off x="862253" y="3150401"/>
                  <a:ext cx="678088" cy="2"/>
                </a:xfrm>
                <a:prstGeom prst="line">
                  <a:avLst/>
                </a:prstGeom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7" name="Прямоугольник 106"/>
                <p:cNvSpPr/>
                <p:nvPr/>
              </p:nvSpPr>
              <p:spPr>
                <a:xfrm>
                  <a:off x="862253" y="2858873"/>
                  <a:ext cx="694968" cy="3083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Спорт</a:t>
                  </a:r>
                </a:p>
              </p:txBody>
            </p:sp>
          </p:grpSp>
          <p:grpSp>
            <p:nvGrpSpPr>
              <p:cNvPr id="148" name="Группа 147"/>
              <p:cNvGrpSpPr/>
              <p:nvPr/>
            </p:nvGrpSpPr>
            <p:grpSpPr>
              <a:xfrm>
                <a:off x="863276" y="3527913"/>
                <a:ext cx="1705120" cy="308377"/>
                <a:chOff x="863276" y="3527913"/>
                <a:chExt cx="1705120" cy="308377"/>
              </a:xfrm>
            </p:grpSpPr>
            <p:cxnSp>
              <p:nvCxnSpPr>
                <p:cNvPr id="108" name="Прямая со стрелкой 107"/>
                <p:cNvCxnSpPr/>
                <p:nvPr/>
              </p:nvCxnSpPr>
              <p:spPr>
                <a:xfrm flipV="1">
                  <a:off x="1926686" y="3658231"/>
                  <a:ext cx="641710" cy="133820"/>
                </a:xfrm>
                <a:prstGeom prst="straightConnector1">
                  <a:avLst/>
                </a:prstGeom>
                <a:ln w="12700">
                  <a:solidFill>
                    <a:schemeClr val="bg2">
                      <a:lumMod val="50000"/>
                    </a:schemeClr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Прямая соединительная линия 108"/>
                <p:cNvCxnSpPr/>
                <p:nvPr/>
              </p:nvCxnSpPr>
              <p:spPr>
                <a:xfrm flipV="1">
                  <a:off x="863276" y="3792050"/>
                  <a:ext cx="1063410" cy="2"/>
                </a:xfrm>
                <a:prstGeom prst="line">
                  <a:avLst/>
                </a:prstGeom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0" name="Прямоугольник 109"/>
                <p:cNvSpPr/>
                <p:nvPr/>
              </p:nvSpPr>
              <p:spPr>
                <a:xfrm>
                  <a:off x="867452" y="3527913"/>
                  <a:ext cx="929254" cy="3083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Культура</a:t>
                  </a:r>
                </a:p>
              </p:txBody>
            </p:sp>
          </p:grpSp>
        </p:grpSp>
        <p:sp>
          <p:nvSpPr>
            <p:cNvPr id="88" name="Овал 87"/>
            <p:cNvSpPr/>
            <p:nvPr/>
          </p:nvSpPr>
          <p:spPr>
            <a:xfrm>
              <a:off x="5728294" y="2291298"/>
              <a:ext cx="1863986" cy="1854766"/>
            </a:xfrm>
            <a:prstGeom prst="ellipse">
              <a:avLst/>
            </a:prstGeom>
            <a:noFill/>
            <a:ln w="57150">
              <a:solidFill>
                <a:srgbClr val="C9C9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3076611" y="3185835"/>
              <a:ext cx="1340398" cy="316011"/>
              <a:chOff x="3259017" y="2168401"/>
              <a:chExt cx="1340398" cy="316011"/>
            </a:xfrm>
          </p:grpSpPr>
          <p:cxnSp>
            <p:nvCxnSpPr>
              <p:cNvPr id="98" name="Прямая соединительная линия 97"/>
              <p:cNvCxnSpPr/>
              <p:nvPr/>
            </p:nvCxnSpPr>
            <p:spPr>
              <a:xfrm flipV="1">
                <a:off x="3501216" y="2429815"/>
                <a:ext cx="1063410" cy="2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4" name="Группа 143"/>
              <p:cNvGrpSpPr/>
              <p:nvPr/>
            </p:nvGrpSpPr>
            <p:grpSpPr>
              <a:xfrm>
                <a:off x="3259017" y="2168401"/>
                <a:ext cx="1340398" cy="316011"/>
                <a:chOff x="3259017" y="2168401"/>
                <a:chExt cx="1340398" cy="316011"/>
              </a:xfrm>
            </p:grpSpPr>
            <p:cxnSp>
              <p:nvCxnSpPr>
                <p:cNvPr id="81" name="Прямая со стрелкой 80"/>
                <p:cNvCxnSpPr/>
                <p:nvPr/>
              </p:nvCxnSpPr>
              <p:spPr>
                <a:xfrm flipH="1">
                  <a:off x="3259017" y="2429815"/>
                  <a:ext cx="249573" cy="54597"/>
                </a:xfrm>
                <a:prstGeom prst="straightConnector1">
                  <a:avLst/>
                </a:prstGeom>
                <a:ln w="12700">
                  <a:solidFill>
                    <a:schemeClr val="bg2">
                      <a:lumMod val="50000"/>
                    </a:schemeClr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Прямоугольник 18"/>
                <p:cNvSpPr/>
                <p:nvPr/>
              </p:nvSpPr>
              <p:spPr>
                <a:xfrm>
                  <a:off x="3462950" y="2168401"/>
                  <a:ext cx="1136465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Образование</a:t>
                  </a:r>
                </a:p>
              </p:txBody>
            </p:sp>
          </p:grpSp>
        </p:grpSp>
        <p:grpSp>
          <p:nvGrpSpPr>
            <p:cNvPr id="138" name="Группа 137"/>
            <p:cNvGrpSpPr/>
            <p:nvPr/>
          </p:nvGrpSpPr>
          <p:grpSpPr>
            <a:xfrm>
              <a:off x="7053032" y="3853201"/>
              <a:ext cx="1262630" cy="276999"/>
              <a:chOff x="7074522" y="3468341"/>
              <a:chExt cx="1262630" cy="276999"/>
            </a:xfrm>
          </p:grpSpPr>
          <p:cxnSp>
            <p:nvCxnSpPr>
              <p:cNvPr id="130" name="Прямая со стрелкой 129"/>
              <p:cNvCxnSpPr/>
              <p:nvPr/>
            </p:nvCxnSpPr>
            <p:spPr>
              <a:xfrm flipH="1" flipV="1">
                <a:off x="7074522" y="3487878"/>
                <a:ext cx="198899" cy="224604"/>
              </a:xfrm>
              <a:prstGeom prst="straightConnector1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Прямая соединительная линия 130"/>
              <p:cNvCxnSpPr/>
              <p:nvPr/>
            </p:nvCxnSpPr>
            <p:spPr>
              <a:xfrm flipV="1">
                <a:off x="7273742" y="3712482"/>
                <a:ext cx="1063410" cy="2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Прямоугольник 135"/>
              <p:cNvSpPr/>
              <p:nvPr/>
            </p:nvSpPr>
            <p:spPr>
              <a:xfrm>
                <a:off x="7341312" y="3468341"/>
                <a:ext cx="92281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Транспорт</a:t>
                </a:r>
              </a:p>
            </p:txBody>
          </p:sp>
        </p:grpSp>
        <p:grpSp>
          <p:nvGrpSpPr>
            <p:cNvPr id="139" name="Группа 138"/>
            <p:cNvGrpSpPr/>
            <p:nvPr/>
          </p:nvGrpSpPr>
          <p:grpSpPr>
            <a:xfrm>
              <a:off x="7389178" y="2811819"/>
              <a:ext cx="1382763" cy="370213"/>
              <a:chOff x="7596334" y="2494707"/>
              <a:chExt cx="1382763" cy="370213"/>
            </a:xfrm>
          </p:grpSpPr>
          <p:cxnSp>
            <p:nvCxnSpPr>
              <p:cNvPr id="126" name="Прямая со стрелкой 125"/>
              <p:cNvCxnSpPr/>
              <p:nvPr/>
            </p:nvCxnSpPr>
            <p:spPr>
              <a:xfrm flipH="1">
                <a:off x="7596334" y="2795104"/>
                <a:ext cx="319354" cy="69816"/>
              </a:xfrm>
              <a:prstGeom prst="straightConnector1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Прямая соединительная линия 127"/>
              <p:cNvCxnSpPr/>
              <p:nvPr/>
            </p:nvCxnSpPr>
            <p:spPr>
              <a:xfrm flipV="1">
                <a:off x="7915687" y="2795102"/>
                <a:ext cx="1063410" cy="2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Прямоугольник 128"/>
              <p:cNvSpPr/>
              <p:nvPr/>
            </p:nvSpPr>
            <p:spPr>
              <a:xfrm>
                <a:off x="7946905" y="2494707"/>
                <a:ext cx="99546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Энергетика</a:t>
                </a:r>
              </a:p>
            </p:txBody>
          </p:sp>
        </p:grpSp>
        <p:grpSp>
          <p:nvGrpSpPr>
            <p:cNvPr id="140" name="Группа 139"/>
            <p:cNvGrpSpPr/>
            <p:nvPr/>
          </p:nvGrpSpPr>
          <p:grpSpPr>
            <a:xfrm>
              <a:off x="7045516" y="2164048"/>
              <a:ext cx="1817781" cy="368696"/>
              <a:chOff x="7215009" y="1442198"/>
              <a:chExt cx="1817781" cy="368696"/>
            </a:xfrm>
          </p:grpSpPr>
          <p:cxnSp>
            <p:nvCxnSpPr>
              <p:cNvPr id="117" name="Прямая со стрелкой 116"/>
              <p:cNvCxnSpPr/>
              <p:nvPr/>
            </p:nvCxnSpPr>
            <p:spPr>
              <a:xfrm flipH="1">
                <a:off x="7215009" y="1695798"/>
                <a:ext cx="343662" cy="115096"/>
              </a:xfrm>
              <a:prstGeom prst="straightConnector1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Прямая соединительная линия 117"/>
              <p:cNvCxnSpPr/>
              <p:nvPr/>
            </p:nvCxnSpPr>
            <p:spPr>
              <a:xfrm flipV="1">
                <a:off x="7558671" y="1694542"/>
                <a:ext cx="1341981" cy="1259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Прямоугольник 118"/>
              <p:cNvSpPr/>
              <p:nvPr/>
            </p:nvSpPr>
            <p:spPr>
              <a:xfrm>
                <a:off x="7464476" y="1442198"/>
                <a:ext cx="156831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Доступность жилья</a:t>
                </a:r>
              </a:p>
            </p:txBody>
          </p:sp>
        </p:grpSp>
        <p:grpSp>
          <p:nvGrpSpPr>
            <p:cNvPr id="141" name="Группа 140"/>
            <p:cNvGrpSpPr/>
            <p:nvPr/>
          </p:nvGrpSpPr>
          <p:grpSpPr>
            <a:xfrm>
              <a:off x="4721983" y="2341016"/>
              <a:ext cx="1317222" cy="421661"/>
              <a:chOff x="4560194" y="1649759"/>
              <a:chExt cx="1317222" cy="421661"/>
            </a:xfrm>
          </p:grpSpPr>
          <p:cxnSp>
            <p:nvCxnSpPr>
              <p:cNvPr id="114" name="Прямая со стрелкой 113"/>
              <p:cNvCxnSpPr/>
              <p:nvPr/>
            </p:nvCxnSpPr>
            <p:spPr>
              <a:xfrm>
                <a:off x="5566781" y="1924028"/>
                <a:ext cx="310635" cy="147392"/>
              </a:xfrm>
              <a:prstGeom prst="straightConnector1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Прямая соединительная линия 120"/>
              <p:cNvCxnSpPr/>
              <p:nvPr/>
            </p:nvCxnSpPr>
            <p:spPr>
              <a:xfrm flipV="1">
                <a:off x="4560194" y="1926758"/>
                <a:ext cx="1011279" cy="7569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Прямоугольник 121"/>
              <p:cNvSpPr/>
              <p:nvPr/>
            </p:nvSpPr>
            <p:spPr>
              <a:xfrm>
                <a:off x="4560194" y="1649759"/>
                <a:ext cx="84837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Экология</a:t>
                </a:r>
              </a:p>
            </p:txBody>
          </p:sp>
        </p:grpSp>
        <p:grpSp>
          <p:nvGrpSpPr>
            <p:cNvPr id="142" name="Группа 141"/>
            <p:cNvGrpSpPr/>
            <p:nvPr/>
          </p:nvGrpSpPr>
          <p:grpSpPr>
            <a:xfrm>
              <a:off x="4474508" y="3488253"/>
              <a:ext cx="1534339" cy="454617"/>
              <a:chOff x="4156831" y="2437683"/>
              <a:chExt cx="1534339" cy="454617"/>
            </a:xfrm>
          </p:grpSpPr>
          <p:cxnSp>
            <p:nvCxnSpPr>
              <p:cNvPr id="123" name="Прямая со стрелкой 122"/>
              <p:cNvCxnSpPr/>
              <p:nvPr/>
            </p:nvCxnSpPr>
            <p:spPr>
              <a:xfrm flipV="1">
                <a:off x="5434598" y="2437683"/>
                <a:ext cx="256572" cy="431724"/>
              </a:xfrm>
              <a:prstGeom prst="straightConnector1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Прямая соединительная линия 123"/>
              <p:cNvCxnSpPr/>
              <p:nvPr/>
            </p:nvCxnSpPr>
            <p:spPr>
              <a:xfrm flipV="1">
                <a:off x="4246369" y="2867368"/>
                <a:ext cx="1195548" cy="8552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Прямоугольник 124"/>
              <p:cNvSpPr/>
              <p:nvPr/>
            </p:nvSpPr>
            <p:spPr>
              <a:xfrm>
                <a:off x="4156831" y="2615301"/>
                <a:ext cx="137640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Городская среда</a:t>
                </a:r>
              </a:p>
            </p:txBody>
          </p:sp>
        </p:grpSp>
        <p:sp>
          <p:nvSpPr>
            <p:cNvPr id="155" name="Прямоугольник 154"/>
            <p:cNvSpPr/>
            <p:nvPr/>
          </p:nvSpPr>
          <p:spPr>
            <a:xfrm>
              <a:off x="358512" y="1311742"/>
              <a:ext cx="673100" cy="2667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6112821" y="1311742"/>
              <a:ext cx="673100" cy="266700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3324875" y="1314453"/>
              <a:ext cx="673100" cy="266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Прямоугольник 161"/>
            <p:cNvSpPr/>
            <p:nvPr/>
          </p:nvSpPr>
          <p:spPr>
            <a:xfrm>
              <a:off x="1013226" y="1249383"/>
              <a:ext cx="2063385" cy="437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Высокая степень </a:t>
              </a:r>
            </a:p>
            <a:p>
              <a:pPr>
                <a:lnSpc>
                  <a:spcPct val="80000"/>
                </a:lnSpc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достижения </a:t>
              </a:r>
              <a:r>
                <a:rPr lang="ru-RU" sz="1400" b="1" dirty="0">
                  <a:solidFill>
                    <a:srgbClr val="C050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(85-100%)</a:t>
              </a:r>
            </a:p>
          </p:txBody>
        </p:sp>
        <p:sp>
          <p:nvSpPr>
            <p:cNvPr id="163" name="Прямоугольник 162"/>
            <p:cNvSpPr/>
            <p:nvPr/>
          </p:nvSpPr>
          <p:spPr>
            <a:xfrm>
              <a:off x="3952753" y="1231478"/>
              <a:ext cx="1963999" cy="437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Средняя степень </a:t>
              </a:r>
            </a:p>
            <a:p>
              <a:pPr>
                <a:lnSpc>
                  <a:spcPct val="80000"/>
                </a:lnSpc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достижения </a:t>
              </a:r>
              <a:r>
                <a:rPr lang="ru-RU" sz="1400" b="1" dirty="0">
                  <a:solidFill>
                    <a:srgbClr val="C050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(70-84%)</a:t>
              </a:r>
            </a:p>
          </p:txBody>
        </p:sp>
        <p:sp>
          <p:nvSpPr>
            <p:cNvPr id="164" name="Прямоугольник 163"/>
            <p:cNvSpPr/>
            <p:nvPr/>
          </p:nvSpPr>
          <p:spPr>
            <a:xfrm>
              <a:off x="6772636" y="1228620"/>
              <a:ext cx="1978427" cy="437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Низкая степень </a:t>
              </a:r>
            </a:p>
            <a:p>
              <a:pPr>
                <a:lnSpc>
                  <a:spcPct val="80000"/>
                </a:lnSpc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достижения </a:t>
              </a:r>
              <a:r>
                <a:rPr lang="ru-RU" sz="1400" b="1" dirty="0">
                  <a:solidFill>
                    <a:srgbClr val="C050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(до 70%)</a:t>
              </a:r>
            </a:p>
          </p:txBody>
        </p:sp>
        <p:sp>
          <p:nvSpPr>
            <p:cNvPr id="174" name="Прямоугольник 173"/>
            <p:cNvSpPr/>
            <p:nvPr/>
          </p:nvSpPr>
          <p:spPr>
            <a:xfrm>
              <a:off x="464793" y="4196372"/>
              <a:ext cx="4235079" cy="437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3. Благоприятные 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условия для устойчивого экономического роста</a:t>
              </a:r>
            </a:p>
          </p:txBody>
        </p:sp>
        <p:sp>
          <p:nvSpPr>
            <p:cNvPr id="175" name="Овал 174"/>
            <p:cNvSpPr/>
            <p:nvPr/>
          </p:nvSpPr>
          <p:spPr>
            <a:xfrm>
              <a:off x="1433249" y="4661481"/>
              <a:ext cx="1863986" cy="1854766"/>
            </a:xfrm>
            <a:prstGeom prst="ellipse">
              <a:avLst/>
            </a:prstGeom>
            <a:noFill/>
            <a:ln w="57150">
              <a:solidFill>
                <a:srgbClr val="C9C9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76" name="Группа 175"/>
            <p:cNvGrpSpPr/>
            <p:nvPr/>
          </p:nvGrpSpPr>
          <p:grpSpPr>
            <a:xfrm>
              <a:off x="239999" y="4619375"/>
              <a:ext cx="1744052" cy="531710"/>
              <a:chOff x="3444266" y="4056130"/>
              <a:chExt cx="1968320" cy="574547"/>
            </a:xfrm>
          </p:grpSpPr>
          <p:cxnSp>
            <p:nvCxnSpPr>
              <p:cNvPr id="181" name="Прямая со стрелкой 180"/>
              <p:cNvCxnSpPr/>
              <p:nvPr/>
            </p:nvCxnSpPr>
            <p:spPr>
              <a:xfrm>
                <a:off x="4985462" y="4432890"/>
                <a:ext cx="111962" cy="197787"/>
              </a:xfrm>
              <a:prstGeom prst="straightConnector1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Прямая соединительная линия 182"/>
              <p:cNvCxnSpPr/>
              <p:nvPr/>
            </p:nvCxnSpPr>
            <p:spPr>
              <a:xfrm flipV="1">
                <a:off x="3540035" y="4437077"/>
                <a:ext cx="1461243" cy="10512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Прямоугольник 183"/>
              <p:cNvSpPr/>
              <p:nvPr/>
            </p:nvSpPr>
            <p:spPr>
              <a:xfrm>
                <a:off x="3444266" y="4056130"/>
                <a:ext cx="1968320" cy="4190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Отраслевое </a:t>
                </a:r>
              </a:p>
              <a:p>
                <a:pPr>
                  <a:lnSpc>
                    <a:spcPct val="80000"/>
                  </a:lnSpc>
                </a:pPr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развитие</a:t>
                </a:r>
              </a:p>
            </p:txBody>
          </p:sp>
        </p:grpSp>
        <p:grpSp>
          <p:nvGrpSpPr>
            <p:cNvPr id="185" name="Группа 184"/>
            <p:cNvGrpSpPr/>
            <p:nvPr/>
          </p:nvGrpSpPr>
          <p:grpSpPr>
            <a:xfrm>
              <a:off x="190139" y="5533894"/>
              <a:ext cx="1744052" cy="535531"/>
              <a:chOff x="4194572" y="5253409"/>
              <a:chExt cx="1968320" cy="578683"/>
            </a:xfrm>
          </p:grpSpPr>
          <p:grpSp>
            <p:nvGrpSpPr>
              <p:cNvPr id="187" name="Группа 186"/>
              <p:cNvGrpSpPr/>
              <p:nvPr/>
            </p:nvGrpSpPr>
            <p:grpSpPr>
              <a:xfrm>
                <a:off x="4277287" y="5618089"/>
                <a:ext cx="1594707" cy="214003"/>
                <a:chOff x="4451160" y="6079529"/>
                <a:chExt cx="1594707" cy="214003"/>
              </a:xfrm>
            </p:grpSpPr>
            <p:cxnSp>
              <p:nvCxnSpPr>
                <p:cNvPr id="191" name="Прямая соединительная линия 190"/>
                <p:cNvCxnSpPr/>
                <p:nvPr/>
              </p:nvCxnSpPr>
              <p:spPr>
                <a:xfrm flipV="1">
                  <a:off x="4451160" y="6275135"/>
                  <a:ext cx="1263220" cy="6184"/>
                </a:xfrm>
                <a:prstGeom prst="line">
                  <a:avLst/>
                </a:prstGeom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Прямая со стрелкой 193"/>
                <p:cNvCxnSpPr/>
                <p:nvPr/>
              </p:nvCxnSpPr>
              <p:spPr>
                <a:xfrm flipV="1">
                  <a:off x="5714380" y="6079529"/>
                  <a:ext cx="331487" cy="214003"/>
                </a:xfrm>
                <a:prstGeom prst="straightConnector1">
                  <a:avLst/>
                </a:prstGeom>
                <a:ln w="12700">
                  <a:solidFill>
                    <a:schemeClr val="bg2">
                      <a:lumMod val="50000"/>
                    </a:schemeClr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0" name="Прямоугольник 189"/>
              <p:cNvSpPr/>
              <p:nvPr/>
            </p:nvSpPr>
            <p:spPr>
              <a:xfrm>
                <a:off x="4194572" y="5253409"/>
                <a:ext cx="1968320" cy="578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Развитие </a:t>
                </a:r>
              </a:p>
              <a:p>
                <a:pPr>
                  <a:lnSpc>
                    <a:spcPct val="80000"/>
                  </a:lnSpc>
                </a:pPr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сельских </a:t>
                </a:r>
              </a:p>
              <a:p>
                <a:pPr>
                  <a:lnSpc>
                    <a:spcPct val="80000"/>
                  </a:lnSpc>
                </a:pPr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территорий</a:t>
                </a:r>
              </a:p>
            </p:txBody>
          </p:sp>
        </p:grpSp>
        <p:grpSp>
          <p:nvGrpSpPr>
            <p:cNvPr id="196" name="Группа 195"/>
            <p:cNvGrpSpPr/>
            <p:nvPr/>
          </p:nvGrpSpPr>
          <p:grpSpPr>
            <a:xfrm>
              <a:off x="2582334" y="6101580"/>
              <a:ext cx="1938497" cy="387799"/>
              <a:chOff x="6827454" y="6062076"/>
              <a:chExt cx="2187767" cy="419046"/>
            </a:xfrm>
          </p:grpSpPr>
          <p:cxnSp>
            <p:nvCxnSpPr>
              <p:cNvPr id="197" name="Прямая со стрелкой 196"/>
              <p:cNvCxnSpPr/>
              <p:nvPr/>
            </p:nvCxnSpPr>
            <p:spPr>
              <a:xfrm flipH="1" flipV="1">
                <a:off x="6827454" y="6330521"/>
                <a:ext cx="838024" cy="111100"/>
              </a:xfrm>
              <a:prstGeom prst="straightConnector1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Прямая соединительная линия 197"/>
              <p:cNvCxnSpPr/>
              <p:nvPr/>
            </p:nvCxnSpPr>
            <p:spPr>
              <a:xfrm>
                <a:off x="7652622" y="6441640"/>
                <a:ext cx="1187640" cy="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Прямоугольник 200"/>
              <p:cNvSpPr/>
              <p:nvPr/>
            </p:nvSpPr>
            <p:spPr>
              <a:xfrm>
                <a:off x="7693843" y="6062076"/>
                <a:ext cx="1321378" cy="419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Поддержка </a:t>
                </a:r>
                <a:b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бизнеса</a:t>
                </a:r>
              </a:p>
            </p:txBody>
          </p:sp>
        </p:grpSp>
        <p:grpSp>
          <p:nvGrpSpPr>
            <p:cNvPr id="203" name="Группа 202"/>
            <p:cNvGrpSpPr/>
            <p:nvPr/>
          </p:nvGrpSpPr>
          <p:grpSpPr>
            <a:xfrm>
              <a:off x="2971519" y="5388629"/>
              <a:ext cx="1540770" cy="276999"/>
              <a:chOff x="7487146" y="5241489"/>
              <a:chExt cx="1738899" cy="299318"/>
            </a:xfrm>
          </p:grpSpPr>
          <p:cxnSp>
            <p:nvCxnSpPr>
              <p:cNvPr id="204" name="Прямая соединительная линия 203"/>
              <p:cNvCxnSpPr/>
              <p:nvPr/>
            </p:nvCxnSpPr>
            <p:spPr>
              <a:xfrm>
                <a:off x="7999608" y="5531551"/>
                <a:ext cx="1152568" cy="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Прямая со стрелкой 204"/>
              <p:cNvCxnSpPr/>
              <p:nvPr/>
            </p:nvCxnSpPr>
            <p:spPr>
              <a:xfrm flipH="1" flipV="1">
                <a:off x="7487146" y="5522400"/>
                <a:ext cx="535416" cy="7712"/>
              </a:xfrm>
              <a:prstGeom prst="straightConnector1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6" name="Прямоугольник 205"/>
              <p:cNvSpPr/>
              <p:nvPr/>
            </p:nvSpPr>
            <p:spPr>
              <a:xfrm>
                <a:off x="8008642" y="5241489"/>
                <a:ext cx="1217403" cy="299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Рынок труда</a:t>
                </a:r>
              </a:p>
            </p:txBody>
          </p:sp>
        </p:grpSp>
        <p:grpSp>
          <p:nvGrpSpPr>
            <p:cNvPr id="207" name="Группа 206"/>
            <p:cNvGrpSpPr/>
            <p:nvPr/>
          </p:nvGrpSpPr>
          <p:grpSpPr>
            <a:xfrm>
              <a:off x="2691011" y="4532584"/>
              <a:ext cx="1860546" cy="394014"/>
              <a:chOff x="7078152" y="4126754"/>
              <a:chExt cx="2099793" cy="425762"/>
            </a:xfrm>
          </p:grpSpPr>
          <p:cxnSp>
            <p:nvCxnSpPr>
              <p:cNvPr id="208" name="Прямая со стрелкой 207"/>
              <p:cNvCxnSpPr/>
              <p:nvPr/>
            </p:nvCxnSpPr>
            <p:spPr>
              <a:xfrm flipH="1">
                <a:off x="7078152" y="4385759"/>
                <a:ext cx="451211" cy="166757"/>
              </a:xfrm>
              <a:prstGeom prst="straightConnector1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Прямая соединительная линия 208"/>
              <p:cNvCxnSpPr/>
              <p:nvPr/>
            </p:nvCxnSpPr>
            <p:spPr>
              <a:xfrm>
                <a:off x="7524878" y="4385764"/>
                <a:ext cx="1566113" cy="15041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0" name="Прямоугольник 209"/>
              <p:cNvSpPr/>
              <p:nvPr/>
            </p:nvSpPr>
            <p:spPr>
              <a:xfrm>
                <a:off x="7524108" y="4126754"/>
                <a:ext cx="1653837" cy="299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Наука, инновации</a:t>
                </a:r>
              </a:p>
            </p:txBody>
          </p:sp>
        </p:grpSp>
        <p:sp>
          <p:nvSpPr>
            <p:cNvPr id="214" name="Овал 213"/>
            <p:cNvSpPr/>
            <p:nvPr/>
          </p:nvSpPr>
          <p:spPr>
            <a:xfrm>
              <a:off x="5829193" y="4670937"/>
              <a:ext cx="1863986" cy="1854766"/>
            </a:xfrm>
            <a:prstGeom prst="ellipse">
              <a:avLst/>
            </a:prstGeom>
            <a:noFill/>
            <a:ln w="57150">
              <a:solidFill>
                <a:srgbClr val="C9C9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15" name="Группа 214"/>
            <p:cNvGrpSpPr/>
            <p:nvPr/>
          </p:nvGrpSpPr>
          <p:grpSpPr>
            <a:xfrm>
              <a:off x="4754126" y="6097911"/>
              <a:ext cx="1468874" cy="276999"/>
              <a:chOff x="358512" y="6096573"/>
              <a:chExt cx="1468874" cy="276999"/>
            </a:xfrm>
          </p:grpSpPr>
          <p:grpSp>
            <p:nvGrpSpPr>
              <p:cNvPr id="216" name="Группа 215"/>
              <p:cNvGrpSpPr/>
              <p:nvPr/>
            </p:nvGrpSpPr>
            <p:grpSpPr>
              <a:xfrm>
                <a:off x="408417" y="6160051"/>
                <a:ext cx="1418969" cy="182157"/>
                <a:chOff x="408417" y="6160051"/>
                <a:chExt cx="1418969" cy="182157"/>
              </a:xfrm>
            </p:grpSpPr>
            <p:cxnSp>
              <p:nvCxnSpPr>
                <p:cNvPr id="218" name="Прямая со стрелкой 217"/>
                <p:cNvCxnSpPr/>
                <p:nvPr/>
              </p:nvCxnSpPr>
              <p:spPr>
                <a:xfrm flipV="1">
                  <a:off x="1472679" y="6160051"/>
                  <a:ext cx="354707" cy="182157"/>
                </a:xfrm>
                <a:prstGeom prst="straightConnector1">
                  <a:avLst/>
                </a:prstGeom>
                <a:ln w="12700">
                  <a:solidFill>
                    <a:schemeClr val="bg2">
                      <a:lumMod val="50000"/>
                    </a:schemeClr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Прямая соединительная линия 218"/>
                <p:cNvCxnSpPr/>
                <p:nvPr/>
              </p:nvCxnSpPr>
              <p:spPr>
                <a:xfrm flipV="1">
                  <a:off x="408417" y="6338309"/>
                  <a:ext cx="1063410" cy="2"/>
                </a:xfrm>
                <a:prstGeom prst="line">
                  <a:avLst/>
                </a:prstGeom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7" name="Прямоугольник 216"/>
              <p:cNvSpPr/>
              <p:nvPr/>
            </p:nvSpPr>
            <p:spPr>
              <a:xfrm>
                <a:off x="358512" y="6096573"/>
                <a:ext cx="116378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Безопасность</a:t>
                </a:r>
              </a:p>
            </p:txBody>
          </p:sp>
        </p:grpSp>
        <p:grpSp>
          <p:nvGrpSpPr>
            <p:cNvPr id="220" name="Группа 219"/>
            <p:cNvGrpSpPr/>
            <p:nvPr/>
          </p:nvGrpSpPr>
          <p:grpSpPr>
            <a:xfrm>
              <a:off x="7315324" y="6097351"/>
              <a:ext cx="1327118" cy="276999"/>
              <a:chOff x="2919710" y="6096013"/>
              <a:chExt cx="1327118" cy="276999"/>
            </a:xfrm>
          </p:grpSpPr>
          <p:grpSp>
            <p:nvGrpSpPr>
              <p:cNvPr id="221" name="Группа 220"/>
              <p:cNvGrpSpPr/>
              <p:nvPr/>
            </p:nvGrpSpPr>
            <p:grpSpPr>
              <a:xfrm>
                <a:off x="2919710" y="6160051"/>
                <a:ext cx="1327118" cy="182158"/>
                <a:chOff x="2919710" y="6160051"/>
                <a:chExt cx="1327118" cy="182158"/>
              </a:xfrm>
            </p:grpSpPr>
            <p:cxnSp>
              <p:nvCxnSpPr>
                <p:cNvPr id="223" name="Прямая соединительная линия 222"/>
                <p:cNvCxnSpPr/>
                <p:nvPr/>
              </p:nvCxnSpPr>
              <p:spPr>
                <a:xfrm flipV="1">
                  <a:off x="3183418" y="6342207"/>
                  <a:ext cx="1063410" cy="2"/>
                </a:xfrm>
                <a:prstGeom prst="line">
                  <a:avLst/>
                </a:prstGeom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Прямая со стрелкой 223"/>
                <p:cNvCxnSpPr/>
                <p:nvPr/>
              </p:nvCxnSpPr>
              <p:spPr>
                <a:xfrm flipH="1" flipV="1">
                  <a:off x="2919710" y="6160051"/>
                  <a:ext cx="270970" cy="178258"/>
                </a:xfrm>
                <a:prstGeom prst="straightConnector1">
                  <a:avLst/>
                </a:prstGeom>
                <a:ln w="12700">
                  <a:solidFill>
                    <a:schemeClr val="bg2">
                      <a:lumMod val="50000"/>
                    </a:schemeClr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2" name="Прямоугольник 221"/>
              <p:cNvSpPr/>
              <p:nvPr/>
            </p:nvSpPr>
            <p:spPr>
              <a:xfrm>
                <a:off x="3202759" y="6096013"/>
                <a:ext cx="92499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Молодежь</a:t>
                </a:r>
              </a:p>
            </p:txBody>
          </p:sp>
        </p:grpSp>
        <p:grpSp>
          <p:nvGrpSpPr>
            <p:cNvPr id="225" name="Группа 224"/>
            <p:cNvGrpSpPr/>
            <p:nvPr/>
          </p:nvGrpSpPr>
          <p:grpSpPr>
            <a:xfrm>
              <a:off x="7484533" y="4645536"/>
              <a:ext cx="1718299" cy="743091"/>
              <a:chOff x="3088919" y="4644198"/>
              <a:chExt cx="1718299" cy="743091"/>
            </a:xfrm>
          </p:grpSpPr>
          <p:grpSp>
            <p:nvGrpSpPr>
              <p:cNvPr id="226" name="Группа 225"/>
              <p:cNvGrpSpPr/>
              <p:nvPr/>
            </p:nvGrpSpPr>
            <p:grpSpPr>
              <a:xfrm>
                <a:off x="3088919" y="5149743"/>
                <a:ext cx="1659467" cy="237546"/>
                <a:chOff x="3088919" y="5149743"/>
                <a:chExt cx="1659467" cy="237546"/>
              </a:xfrm>
            </p:grpSpPr>
            <p:cxnSp>
              <p:nvCxnSpPr>
                <p:cNvPr id="228" name="Прямая соединительная линия 227"/>
                <p:cNvCxnSpPr/>
                <p:nvPr/>
              </p:nvCxnSpPr>
              <p:spPr>
                <a:xfrm>
                  <a:off x="3478011" y="5149743"/>
                  <a:ext cx="1270375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Прямая со стрелкой 228"/>
                <p:cNvCxnSpPr/>
                <p:nvPr/>
              </p:nvCxnSpPr>
              <p:spPr>
                <a:xfrm flipH="1">
                  <a:off x="3088919" y="5150829"/>
                  <a:ext cx="401741" cy="236460"/>
                </a:xfrm>
                <a:prstGeom prst="straightConnector1">
                  <a:avLst/>
                </a:prstGeom>
                <a:ln w="12700">
                  <a:solidFill>
                    <a:schemeClr val="bg2">
                      <a:lumMod val="50000"/>
                    </a:schemeClr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7" name="Прямоугольник 226"/>
              <p:cNvSpPr/>
              <p:nvPr/>
            </p:nvSpPr>
            <p:spPr>
              <a:xfrm>
                <a:off x="3379758" y="4644198"/>
                <a:ext cx="1427460" cy="5355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Гражданское единство на основе традиций</a:t>
                </a:r>
              </a:p>
            </p:txBody>
          </p:sp>
        </p:grpSp>
        <p:grpSp>
          <p:nvGrpSpPr>
            <p:cNvPr id="230" name="Группа 229"/>
            <p:cNvGrpSpPr/>
            <p:nvPr/>
          </p:nvGrpSpPr>
          <p:grpSpPr>
            <a:xfrm>
              <a:off x="4686199" y="5121032"/>
              <a:ext cx="1359447" cy="277001"/>
              <a:chOff x="290585" y="5119694"/>
              <a:chExt cx="1359447" cy="277001"/>
            </a:xfrm>
          </p:grpSpPr>
          <p:grpSp>
            <p:nvGrpSpPr>
              <p:cNvPr id="231" name="Группа 230"/>
              <p:cNvGrpSpPr/>
              <p:nvPr/>
            </p:nvGrpSpPr>
            <p:grpSpPr>
              <a:xfrm>
                <a:off x="345030" y="5305010"/>
                <a:ext cx="1305002" cy="91685"/>
                <a:chOff x="345030" y="5305010"/>
                <a:chExt cx="1305002" cy="91685"/>
              </a:xfrm>
            </p:grpSpPr>
            <p:cxnSp>
              <p:nvCxnSpPr>
                <p:cNvPr id="233" name="Прямая со стрелкой 232"/>
                <p:cNvCxnSpPr/>
                <p:nvPr/>
              </p:nvCxnSpPr>
              <p:spPr>
                <a:xfrm flipV="1">
                  <a:off x="1271610" y="5305010"/>
                  <a:ext cx="378422" cy="91683"/>
                </a:xfrm>
                <a:prstGeom prst="straightConnector1">
                  <a:avLst/>
                </a:prstGeom>
                <a:ln w="12700">
                  <a:solidFill>
                    <a:schemeClr val="bg2">
                      <a:lumMod val="50000"/>
                    </a:schemeClr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Прямая соединительная линия 233"/>
                <p:cNvCxnSpPr/>
                <p:nvPr/>
              </p:nvCxnSpPr>
              <p:spPr>
                <a:xfrm flipV="1">
                  <a:off x="345030" y="5396693"/>
                  <a:ext cx="926580" cy="2"/>
                </a:xfrm>
                <a:prstGeom prst="line">
                  <a:avLst/>
                </a:prstGeom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2" name="Прямоугольник 231"/>
              <p:cNvSpPr/>
              <p:nvPr/>
            </p:nvSpPr>
            <p:spPr>
              <a:xfrm>
                <a:off x="290585" y="5119694"/>
                <a:ext cx="64953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Семья</a:t>
                </a:r>
              </a:p>
            </p:txBody>
          </p:sp>
        </p:grpSp>
        <p:grpSp>
          <p:nvGrpSpPr>
            <p:cNvPr id="235" name="Группа 234"/>
            <p:cNvGrpSpPr/>
            <p:nvPr/>
          </p:nvGrpSpPr>
          <p:grpSpPr>
            <a:xfrm>
              <a:off x="4674259" y="4615449"/>
              <a:ext cx="1821789" cy="387798"/>
              <a:chOff x="278645" y="4614111"/>
              <a:chExt cx="1821789" cy="387798"/>
            </a:xfrm>
          </p:grpSpPr>
          <p:grpSp>
            <p:nvGrpSpPr>
              <p:cNvPr id="236" name="Группа 235"/>
              <p:cNvGrpSpPr/>
              <p:nvPr/>
            </p:nvGrpSpPr>
            <p:grpSpPr>
              <a:xfrm>
                <a:off x="370167" y="4925260"/>
                <a:ext cx="1730267" cy="49222"/>
                <a:chOff x="370167" y="4925260"/>
                <a:chExt cx="1730267" cy="49222"/>
              </a:xfrm>
            </p:grpSpPr>
            <p:cxnSp>
              <p:nvCxnSpPr>
                <p:cNvPr id="238" name="Прямая со стрелкой 237"/>
                <p:cNvCxnSpPr/>
                <p:nvPr/>
              </p:nvCxnSpPr>
              <p:spPr>
                <a:xfrm flipV="1">
                  <a:off x="1433577" y="4925260"/>
                  <a:ext cx="666857" cy="49222"/>
                </a:xfrm>
                <a:prstGeom prst="straightConnector1">
                  <a:avLst/>
                </a:prstGeom>
                <a:ln w="12700">
                  <a:solidFill>
                    <a:schemeClr val="bg2">
                      <a:lumMod val="50000"/>
                    </a:schemeClr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Прямая соединительная линия 238"/>
                <p:cNvCxnSpPr/>
                <p:nvPr/>
              </p:nvCxnSpPr>
              <p:spPr>
                <a:xfrm flipV="1">
                  <a:off x="370167" y="4966495"/>
                  <a:ext cx="1063410" cy="2"/>
                </a:xfrm>
                <a:prstGeom prst="line">
                  <a:avLst/>
                </a:prstGeom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7" name="Прямоугольник 236"/>
              <p:cNvSpPr/>
              <p:nvPr/>
            </p:nvSpPr>
            <p:spPr>
              <a:xfrm>
                <a:off x="278645" y="4614111"/>
                <a:ext cx="1309440" cy="387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Общественная активность</a:t>
                </a:r>
              </a:p>
            </p:txBody>
          </p:sp>
        </p:grpSp>
        <p:sp>
          <p:nvSpPr>
            <p:cNvPr id="240" name="Прямоугольник 239"/>
            <p:cNvSpPr/>
            <p:nvPr/>
          </p:nvSpPr>
          <p:spPr>
            <a:xfrm>
              <a:off x="4955116" y="4209022"/>
              <a:ext cx="4572000" cy="41594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4. Консолидация 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населения </a:t>
              </a:r>
            </a:p>
            <a:p>
              <a:pPr>
                <a:lnSpc>
                  <a:spcPct val="75000"/>
                </a:lnSpc>
              </a:pP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и развитие гражданского общества</a:t>
              </a:r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8703733" y="6598230"/>
            <a:ext cx="468841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b="1" dirty="0">
              <a:solidFill>
                <a:schemeClr val="bg1"/>
              </a:solidFill>
              <a:effectLst>
                <a:glow rad="127000">
                  <a:schemeClr val="accent5">
                    <a:lumMod val="5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9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" y="1492"/>
            <a:ext cx="9140018" cy="68550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46377" y="1714520"/>
            <a:ext cx="4357208" cy="33323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sx="105000" sy="105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661" y="1819077"/>
            <a:ext cx="635090" cy="7342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52663" y="3253354"/>
            <a:ext cx="411107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>
                <a:solidFill>
                  <a:srgbClr val="3901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отчете о ходе исполнения плана мероприятий по реализации Стратегии социально-экономического развития Архангельской области до 2035 года </a:t>
            </a:r>
          </a:p>
          <a:p>
            <a:pPr>
              <a:lnSpc>
                <a:spcPct val="90000"/>
              </a:lnSpc>
            </a:pPr>
            <a:r>
              <a:rPr lang="ru-RU" sz="1400" b="1" dirty="0">
                <a:solidFill>
                  <a:srgbClr val="3901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400" b="1" dirty="0" smtClean="0">
                <a:solidFill>
                  <a:srgbClr val="3901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400" b="1" dirty="0">
                <a:solidFill>
                  <a:srgbClr val="3901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929799" y="2880505"/>
            <a:ext cx="3816000" cy="45719"/>
          </a:xfrm>
          <a:prstGeom prst="rect">
            <a:avLst/>
          </a:prstGeom>
          <a:solidFill>
            <a:srgbClr val="CCD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2929799" y="4404504"/>
            <a:ext cx="3816000" cy="45719"/>
          </a:xfrm>
          <a:prstGeom prst="rect">
            <a:avLst/>
          </a:prstGeom>
          <a:solidFill>
            <a:srgbClr val="CCD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869673" y="1807214"/>
            <a:ext cx="216399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</a:t>
            </a:r>
          </a:p>
          <a:p>
            <a:pPr algn="r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экономического развития, промышленности и науки Архангельской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48849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83"/>
          <p:cNvSpPr/>
          <p:nvPr/>
        </p:nvSpPr>
        <p:spPr>
          <a:xfrm>
            <a:off x="7195271" y="2959593"/>
            <a:ext cx="1948731" cy="3552527"/>
          </a:xfrm>
          <a:prstGeom prst="rect">
            <a:avLst/>
          </a:prstGeom>
          <a:solidFill>
            <a:srgbClr val="046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950" y="279040"/>
            <a:ext cx="9144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000" b="1" dirty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Актуализированная структура Плана мероприятий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08655" y="1918064"/>
            <a:ext cx="1520379" cy="953795"/>
          </a:xfrm>
          <a:prstGeom prst="roundRect">
            <a:avLst/>
          </a:prstGeom>
          <a:noFill/>
          <a:ln w="28575">
            <a:solidFill>
              <a:srgbClr val="0F6C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30879" y="2009572"/>
            <a:ext cx="1476434" cy="77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300" b="1" dirty="0">
                <a:solidFill>
                  <a:srgbClr val="480000"/>
                </a:solidFill>
                <a:latin typeface="Arial" panose="020B0604020202020204" pitchFamily="34" charset="0"/>
              </a:rPr>
              <a:t>1. Сохранение и развитие человеческого капитала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796732" y="1912920"/>
            <a:ext cx="1508878" cy="968276"/>
          </a:xfrm>
          <a:prstGeom prst="roundRect">
            <a:avLst/>
          </a:prstGeom>
          <a:noFill/>
          <a:ln w="28575">
            <a:solidFill>
              <a:srgbClr val="0F6C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3470852" y="1913234"/>
            <a:ext cx="1780572" cy="961160"/>
          </a:xfrm>
          <a:prstGeom prst="roundRect">
            <a:avLst/>
          </a:prstGeom>
          <a:noFill/>
          <a:ln w="28575">
            <a:solidFill>
              <a:srgbClr val="0F6C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7381764" y="1892543"/>
            <a:ext cx="1611710" cy="969259"/>
          </a:xfrm>
          <a:prstGeom prst="roundRect">
            <a:avLst/>
          </a:prstGeom>
          <a:noFill/>
          <a:ln w="28575">
            <a:solidFill>
              <a:srgbClr val="0F6C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700753" y="2116486"/>
            <a:ext cx="1675244" cy="602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buNone/>
            </a:pPr>
            <a:r>
              <a:rPr lang="ru-RU" sz="1300" b="1" dirty="0">
                <a:solidFill>
                  <a:srgbClr val="480000"/>
                </a:solidFill>
                <a:latin typeface="Arial" panose="020B0604020202020204" pitchFamily="34" charset="0"/>
              </a:rPr>
              <a:t>2. Пространство, комфортное </a:t>
            </a:r>
          </a:p>
          <a:p>
            <a:pPr algn="ctr">
              <a:lnSpc>
                <a:spcPct val="85000"/>
              </a:lnSpc>
              <a:buNone/>
            </a:pPr>
            <a:r>
              <a:rPr lang="ru-RU" sz="1300" b="1" dirty="0">
                <a:solidFill>
                  <a:srgbClr val="480000"/>
                </a:solidFill>
                <a:latin typeface="Arial" panose="020B0604020202020204" pitchFamily="34" charset="0"/>
              </a:rPr>
              <a:t>для жизни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3402858" y="1947796"/>
            <a:ext cx="1881832" cy="942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buNone/>
            </a:pPr>
            <a:r>
              <a:rPr lang="ru-RU" sz="1300" b="1" dirty="0">
                <a:solidFill>
                  <a:srgbClr val="480000"/>
                </a:solidFill>
                <a:latin typeface="Arial" panose="020B0604020202020204" pitchFamily="34" charset="0"/>
              </a:rPr>
              <a:t>3. Благоприятные условия для устойчивого экономического роста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7376932" y="2147105"/>
            <a:ext cx="1609409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buNone/>
            </a:pPr>
            <a:r>
              <a:rPr lang="ru-RU" sz="1400" b="1" dirty="0">
                <a:solidFill>
                  <a:srgbClr val="480000"/>
                </a:solidFill>
                <a:latin typeface="Arial" panose="020B0604020202020204" pitchFamily="34" charset="0"/>
              </a:rPr>
              <a:t>5. Цифровая трансформация</a:t>
            </a:r>
          </a:p>
        </p:txBody>
      </p:sp>
      <p:sp>
        <p:nvSpPr>
          <p:cNvPr id="65" name="Прямоугольник 1"/>
          <p:cNvSpPr>
            <a:spLocks noChangeArrowheads="1"/>
          </p:cNvSpPr>
          <p:nvPr/>
        </p:nvSpPr>
        <p:spPr bwMode="auto">
          <a:xfrm>
            <a:off x="107952" y="1524013"/>
            <a:ext cx="16868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ru-RU" altLang="ru-RU" sz="1800" b="1" dirty="0">
                <a:solidFill>
                  <a:srgbClr val="480000"/>
                </a:solidFill>
                <a:latin typeface="Arial" panose="020B0604020202020204" pitchFamily="34" charset="0"/>
              </a:rPr>
              <a:t>Приоритеты: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408334" y="3064658"/>
            <a:ext cx="145449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5.1. Кадры для цифровой экономики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7416546" y="3720161"/>
            <a:ext cx="160789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5.2. Доступные и качественные услуги связи и цифровые сервисы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442386" y="5385756"/>
            <a:ext cx="145449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5.4. Цифровой двойник Архангельской области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" y="2959593"/>
            <a:ext cx="1703653" cy="3552527"/>
          </a:xfrm>
          <a:prstGeom prst="rect">
            <a:avLst/>
          </a:prstGeom>
          <a:solidFill>
            <a:srgbClr val="046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92593" y="3025910"/>
            <a:ext cx="1536441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-ванная культура и система здоровье-сбережения 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204586" y="5808036"/>
            <a:ext cx="1402729" cy="53553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1.5.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Благосостоя-ние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доступное</a:t>
            </a:r>
            <a:b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каждого 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113219" y="3699113"/>
            <a:ext cx="149409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1.2. Качественное и доступное образование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83437" y="4962014"/>
            <a:ext cx="15238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1.4. Развитая региональная сфера физической культуры и спорта 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96863" y="4257186"/>
            <a:ext cx="159623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1.3. Центр культуры с богатым историческим наследием 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1700843" y="2962279"/>
            <a:ext cx="1567799" cy="3529021"/>
          </a:xfrm>
          <a:prstGeom prst="rect">
            <a:avLst/>
          </a:prstGeom>
          <a:noFill/>
          <a:ln>
            <a:solidFill>
              <a:srgbClr val="0D5F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1754611" y="3724463"/>
            <a:ext cx="166504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2.2. Современная коммунальная и энергетическая инфраструктура 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1751279" y="3058697"/>
            <a:ext cx="162950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2.1. Доступное комфортное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 качественное жилье 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1743845" y="5106704"/>
            <a:ext cx="166504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2.4. Современная городская среда и комфортное село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1738362" y="5850673"/>
            <a:ext cx="1583565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2.5. Благоприятная окружающая среда 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1751279" y="4402342"/>
            <a:ext cx="158356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2.3. Доступное и качественное транспортное сообщение 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3259602" y="2959593"/>
            <a:ext cx="2022514" cy="3552527"/>
          </a:xfrm>
          <a:prstGeom prst="rect">
            <a:avLst/>
          </a:prstGeom>
          <a:solidFill>
            <a:srgbClr val="046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7242379" y="2959593"/>
            <a:ext cx="1901623" cy="3531707"/>
          </a:xfrm>
          <a:prstGeom prst="rect">
            <a:avLst/>
          </a:prstGeom>
          <a:noFill/>
          <a:ln>
            <a:solidFill>
              <a:srgbClr val="0D5F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3372813" y="4371218"/>
            <a:ext cx="163900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3.3. Эффективная система поддержки и развития бизнеса</a:t>
            </a:r>
          </a:p>
        </p:txBody>
      </p:sp>
      <p:sp>
        <p:nvSpPr>
          <p:cNvPr id="121" name="Прямоугольник 120"/>
          <p:cNvSpPr/>
          <p:nvPr/>
        </p:nvSpPr>
        <p:spPr>
          <a:xfrm>
            <a:off x="3373959" y="3022480"/>
            <a:ext cx="1840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 Функционирующий рынок научных исследований и инновационных разработок 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7415030" y="4535155"/>
            <a:ext cx="158893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5.3. Цифровой профиль жителя Архангельской области</a:t>
            </a:r>
          </a:p>
        </p:txBody>
      </p:sp>
      <p:sp>
        <p:nvSpPr>
          <p:cNvPr id="142" name="CustomShape 2"/>
          <p:cNvSpPr/>
          <p:nvPr/>
        </p:nvSpPr>
        <p:spPr>
          <a:xfrm>
            <a:off x="842631" y="1098377"/>
            <a:ext cx="4291920" cy="433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ct val="100000"/>
              </a:lnSpc>
            </a:pPr>
            <a:r>
              <a:rPr lang="ru-RU" sz="2400" b="1" spc="-1" dirty="0">
                <a:solidFill>
                  <a:srgbClr val="0456A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ГЕНЕРАЛЬНАЯ ЦЕЛЬ:</a:t>
            </a:r>
            <a:endParaRPr lang="ru-RU" sz="1350" spc="-1" dirty="0">
              <a:solidFill>
                <a:srgbClr val="0456A6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43" name="CustomShape 18"/>
          <p:cNvSpPr/>
          <p:nvPr/>
        </p:nvSpPr>
        <p:spPr>
          <a:xfrm>
            <a:off x="3648510" y="1147230"/>
            <a:ext cx="5152140" cy="6428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ct val="90000"/>
              </a:lnSpc>
            </a:pPr>
            <a:r>
              <a:rPr lang="ru-RU" sz="1350" spc="-1" dirty="0">
                <a:solidFill>
                  <a:srgbClr val="0456A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ЦЕНТР РУССКОГО СЕВЕРА, ПРИВЛЕКАЮЩИЙ И ОБЪЕДИНЯЮЩИЙ ЛЮДЕЙ ДЛЯ ВСЕСТОРОННЕГО РАЗВИТИЯ, РЕАЛИЗАЦИИ ПЕРЕДОВЫХ ИДЕЙ И КОМФОРТНОГО ПРОЖИВАНИЯ </a:t>
            </a:r>
            <a:endParaRPr lang="ru-RU" sz="1350" spc="-1" dirty="0">
              <a:solidFill>
                <a:srgbClr val="0456A6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360608" y="3898221"/>
            <a:ext cx="192150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 Сбалансированный рынок труда  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3381907" y="4968106"/>
            <a:ext cx="175264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3.4. Сельские территории как новые точки экономического роста 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3381907" y="5769934"/>
            <a:ext cx="1900211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3.5. Глобальная конкурентоспособность приоритетных отраслей экономики 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5286980" y="2959593"/>
            <a:ext cx="1901623" cy="3542809"/>
          </a:xfrm>
          <a:prstGeom prst="rect">
            <a:avLst/>
          </a:prstGeom>
          <a:noFill/>
          <a:ln>
            <a:solidFill>
              <a:srgbClr val="0D5F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5389623" y="3741060"/>
            <a:ext cx="166504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4.2. Молодежь, ответственная за будущее своего региона 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5386291" y="3075294"/>
            <a:ext cx="162950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4.1. Общество, основанное на доверии и взаимной ответственности 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5378857" y="5123299"/>
            <a:ext cx="176353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4.4. Семья как основа духовно-нравственного развития 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5373374" y="5867272"/>
            <a:ext cx="176901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4.5. Гражданское единство на основе традиций и культуры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5386289" y="4418939"/>
            <a:ext cx="166837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4.3. Эффективная система общественной̆ безопасности </a:t>
            </a: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5415613" y="1900640"/>
            <a:ext cx="1780572" cy="961160"/>
          </a:xfrm>
          <a:prstGeom prst="roundRect">
            <a:avLst/>
          </a:prstGeom>
          <a:noFill/>
          <a:ln w="28575">
            <a:solidFill>
              <a:srgbClr val="0F6C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5347619" y="1935202"/>
            <a:ext cx="1881832" cy="942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buNone/>
            </a:pPr>
            <a:r>
              <a:rPr lang="ru-RU" sz="1300" b="1" dirty="0">
                <a:solidFill>
                  <a:srgbClr val="480000"/>
                </a:solidFill>
                <a:latin typeface="Arial" panose="020B0604020202020204" pitchFamily="34" charset="0"/>
              </a:rPr>
              <a:t>4. Консолидация населения и развитие гражданского общества</a:t>
            </a: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7279210" y="1644127"/>
            <a:ext cx="1830129" cy="459434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8824669" y="6598230"/>
            <a:ext cx="347905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b="1" dirty="0">
              <a:solidFill>
                <a:schemeClr val="bg1"/>
              </a:solidFill>
              <a:effectLst>
                <a:glow rad="127000">
                  <a:schemeClr val="accent5">
                    <a:lumMod val="5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01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1" y="286658"/>
            <a:ext cx="9144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000" b="1" dirty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Трансформация верхнеуровневых показателей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112712" y="1222240"/>
            <a:ext cx="2215458" cy="1223509"/>
            <a:chOff x="333696" y="1468793"/>
            <a:chExt cx="2215458" cy="1223509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873696" y="1577709"/>
              <a:ext cx="1629509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ВРП в основных ценах</a:t>
              </a: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873696" y="2156771"/>
              <a:ext cx="1675458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Уровень безработицы (по методологии МОТ)</a:t>
              </a:r>
            </a:p>
          </p:txBody>
        </p:sp>
        <p:pic>
          <p:nvPicPr>
            <p:cNvPr id="91" name="Изображение 17" descr="иконки (перетянутый).pdf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lum bright="-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696" y="2148569"/>
              <a:ext cx="540000" cy="540000"/>
            </a:xfrm>
            <a:prstGeom prst="rect">
              <a:avLst/>
            </a:prstGeom>
          </p:spPr>
        </p:pic>
        <p:pic>
          <p:nvPicPr>
            <p:cNvPr id="92" name="Изображение 12" descr="иконки-3 (перетянутый).pdf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774" y="1468793"/>
              <a:ext cx="540000" cy="540000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9" y="2713235"/>
            <a:ext cx="9130052" cy="203879"/>
          </a:xfrm>
          <a:prstGeom prst="rect">
            <a:avLst/>
          </a:prstGeom>
        </p:spPr>
      </p:pic>
      <p:grpSp>
        <p:nvGrpSpPr>
          <p:cNvPr id="59" name="Группа 58"/>
          <p:cNvGrpSpPr/>
          <p:nvPr/>
        </p:nvGrpSpPr>
        <p:grpSpPr>
          <a:xfrm>
            <a:off x="5642725" y="1310863"/>
            <a:ext cx="2803622" cy="584818"/>
            <a:chOff x="333202" y="3757399"/>
            <a:chExt cx="2803622" cy="584818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873202" y="3782064"/>
              <a:ext cx="2263622" cy="5601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показателей оценки ВДЛ </a:t>
              </a:r>
            </a:p>
            <a:p>
              <a:pPr lvl="0">
                <a:lnSpc>
                  <a:spcPct val="80000"/>
                </a:lnSpc>
              </a:pPr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(Указ Президента РФ </a:t>
              </a:r>
              <a:b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04.02.2021 №</a:t>
              </a:r>
              <a:r>
                <a:rPr lang="en-US"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68</a:t>
              </a:r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grpSp>
          <p:nvGrpSpPr>
            <p:cNvPr id="62" name="Группа 61"/>
            <p:cNvGrpSpPr/>
            <p:nvPr/>
          </p:nvGrpSpPr>
          <p:grpSpPr>
            <a:xfrm>
              <a:off x="333202" y="3757399"/>
              <a:ext cx="540000" cy="540000"/>
              <a:chOff x="2498276" y="1684565"/>
              <a:chExt cx="1242784" cy="1242784"/>
            </a:xfrm>
          </p:grpSpPr>
          <p:sp>
            <p:nvSpPr>
              <p:cNvPr id="72" name="Овал 71"/>
              <p:cNvSpPr/>
              <p:nvPr/>
            </p:nvSpPr>
            <p:spPr>
              <a:xfrm>
                <a:off x="2498276" y="1684565"/>
                <a:ext cx="1242784" cy="1242784"/>
              </a:xfrm>
              <a:prstGeom prst="ellipse">
                <a:avLst/>
              </a:prstGeom>
              <a:solidFill>
                <a:srgbClr val="0B5C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2578827" y="1839147"/>
                <a:ext cx="1081682" cy="920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chemeClr val="bg1"/>
                    </a:solidFill>
                    <a:effectLst>
                      <a:glow rad="127000">
                        <a:schemeClr val="bg2">
                          <a:lumMod val="25000"/>
                        </a:schemeClr>
                      </a:glo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19</a:t>
                </a:r>
              </a:p>
            </p:txBody>
          </p:sp>
        </p:grpSp>
      </p:grpSp>
      <p:cxnSp>
        <p:nvCxnSpPr>
          <p:cNvPr id="21" name="Соединительная линия уступом 20"/>
          <p:cNvCxnSpPr>
            <a:endCxn id="72" idx="2"/>
          </p:cNvCxnSpPr>
          <p:nvPr/>
        </p:nvCxnSpPr>
        <p:spPr>
          <a:xfrm flipV="1">
            <a:off x="5157419" y="1580865"/>
            <a:ext cx="485306" cy="326515"/>
          </a:xfrm>
          <a:prstGeom prst="bentConnector3">
            <a:avLst>
              <a:gd name="adj1" fmla="val 50000"/>
            </a:avLst>
          </a:prstGeom>
          <a:ln w="12700">
            <a:solidFill>
              <a:srgbClr val="0B5C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8"/>
          <p:cNvGrpSpPr/>
          <p:nvPr/>
        </p:nvGrpSpPr>
        <p:grpSpPr>
          <a:xfrm>
            <a:off x="2294180" y="1238575"/>
            <a:ext cx="2889175" cy="1382138"/>
            <a:chOff x="247649" y="1110185"/>
            <a:chExt cx="2889175" cy="1382138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333202" y="1185649"/>
              <a:ext cx="2803622" cy="1306674"/>
              <a:chOff x="333202" y="1185649"/>
              <a:chExt cx="2803622" cy="1306674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875802" y="1809059"/>
                <a:ext cx="1714732" cy="683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Численность постоянного населения на 1 янв.текущего года </a:t>
                </a:r>
              </a:p>
            </p:txBody>
          </p:sp>
          <p:pic>
            <p:nvPicPr>
              <p:cNvPr id="43" name="Рисунок 42"/>
              <p:cNvPicPr>
                <a:picLocks noChangeAspect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11919"/>
              <a:stretch/>
            </p:blipFill>
            <p:spPr>
              <a:xfrm>
                <a:off x="371802" y="1823730"/>
                <a:ext cx="504000" cy="510658"/>
              </a:xfrm>
              <a:prstGeom prst="ellipse">
                <a:avLst/>
              </a:prstGeom>
              <a:ln w="19050">
                <a:solidFill>
                  <a:srgbClr val="2B5384"/>
                </a:solidFill>
              </a:ln>
            </p:spPr>
          </p:pic>
          <p:grpSp>
            <p:nvGrpSpPr>
              <p:cNvPr id="12" name="Группа 11"/>
              <p:cNvGrpSpPr/>
              <p:nvPr/>
            </p:nvGrpSpPr>
            <p:grpSpPr>
              <a:xfrm>
                <a:off x="333202" y="1185649"/>
                <a:ext cx="2803622" cy="584818"/>
                <a:chOff x="333202" y="3757399"/>
                <a:chExt cx="2803622" cy="584818"/>
              </a:xfrm>
            </p:grpSpPr>
            <p:sp>
              <p:nvSpPr>
                <p:cNvPr id="8" name="Прямоугольник 7"/>
                <p:cNvSpPr/>
                <p:nvPr/>
              </p:nvSpPr>
              <p:spPr>
                <a:xfrm>
                  <a:off x="873202" y="3782064"/>
                  <a:ext cx="2263622" cy="56015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lnSpc>
                      <a:spcPct val="80000"/>
                    </a:lnSpc>
                  </a:pPr>
                  <a:r>
                    <a:rPr lang="ru-RU" sz="14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показателей оценки ВДЛ </a:t>
                  </a:r>
                </a:p>
                <a:p>
                  <a:pPr lvl="0">
                    <a:lnSpc>
                      <a:spcPct val="80000"/>
                    </a:lnSpc>
                  </a:pPr>
                  <a:r>
                    <a:rPr lang="ru-RU" sz="12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(Указ Президента РФ </a:t>
                  </a:r>
                  <a:br>
                    <a:rPr lang="ru-RU" sz="12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ru-RU" sz="1200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от 25.04.2019 №193</a:t>
                  </a:r>
                  <a:r>
                    <a:rPr lang="ru-RU" sz="12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</a:p>
              </p:txBody>
            </p:sp>
            <p:grpSp>
              <p:nvGrpSpPr>
                <p:cNvPr id="56" name="Группа 55"/>
                <p:cNvGrpSpPr/>
                <p:nvPr/>
              </p:nvGrpSpPr>
              <p:grpSpPr>
                <a:xfrm>
                  <a:off x="333202" y="3757399"/>
                  <a:ext cx="540000" cy="540000"/>
                  <a:chOff x="2498276" y="1684565"/>
                  <a:chExt cx="1242784" cy="1242784"/>
                </a:xfrm>
              </p:grpSpPr>
              <p:sp>
                <p:nvSpPr>
                  <p:cNvPr id="57" name="Овал 56"/>
                  <p:cNvSpPr/>
                  <p:nvPr/>
                </p:nvSpPr>
                <p:spPr>
                  <a:xfrm>
                    <a:off x="2498276" y="1684565"/>
                    <a:ext cx="1242784" cy="1242784"/>
                  </a:xfrm>
                  <a:prstGeom prst="ellipse">
                    <a:avLst/>
                  </a:prstGeom>
                  <a:solidFill>
                    <a:srgbClr val="0B5CA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2578827" y="1839147"/>
                    <a:ext cx="1081682" cy="9208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ru-RU" sz="2000" b="1" dirty="0">
                        <a:solidFill>
                          <a:schemeClr val="bg1"/>
                        </a:solidFill>
                        <a:effectLst>
                          <a:glow rad="127000">
                            <a:schemeClr val="bg2">
                              <a:lumMod val="25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14</a:t>
                    </a:r>
                  </a:p>
                </p:txBody>
              </p:sp>
            </p:grpSp>
          </p:grpSp>
        </p:grpSp>
        <p:sp>
          <p:nvSpPr>
            <p:cNvPr id="74" name="Прямоугольник 73"/>
            <p:cNvSpPr/>
            <p:nvPr/>
          </p:nvSpPr>
          <p:spPr>
            <a:xfrm>
              <a:off x="247649" y="1110185"/>
              <a:ext cx="2858797" cy="1361176"/>
            </a:xfrm>
            <a:prstGeom prst="rect">
              <a:avLst/>
            </a:prstGeom>
            <a:noFill/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38" name="Прямоугольник 137"/>
          <p:cNvSpPr/>
          <p:nvPr/>
        </p:nvSpPr>
        <p:spPr>
          <a:xfrm>
            <a:off x="7235583" y="2976952"/>
            <a:ext cx="1908418" cy="795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300" b="1" dirty="0">
                <a:solidFill>
                  <a:srgbClr val="0466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Консолидация населения </a:t>
            </a:r>
          </a:p>
          <a:p>
            <a:pPr>
              <a:lnSpc>
                <a:spcPct val="70000"/>
              </a:lnSpc>
            </a:pPr>
            <a:r>
              <a:rPr lang="ru-RU" sz="1300" b="1" dirty="0">
                <a:solidFill>
                  <a:srgbClr val="0466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развитие гражданского общества</a:t>
            </a:r>
          </a:p>
        </p:txBody>
      </p:sp>
      <p:sp>
        <p:nvSpPr>
          <p:cNvPr id="165" name="Прямоугольник 164"/>
          <p:cNvSpPr/>
          <p:nvPr/>
        </p:nvSpPr>
        <p:spPr>
          <a:xfrm>
            <a:off x="7689503" y="3772236"/>
            <a:ext cx="14544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Доля граждан, занимающихся добровольческой (волонтерской) деятельностью</a:t>
            </a:r>
          </a:p>
        </p:txBody>
      </p:sp>
      <p:sp>
        <p:nvSpPr>
          <p:cNvPr id="166" name="Прямоугольник 165"/>
          <p:cNvSpPr/>
          <p:nvPr/>
        </p:nvSpPr>
        <p:spPr>
          <a:xfrm>
            <a:off x="7697840" y="4610051"/>
            <a:ext cx="1705429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Условия для воспитания гармонично 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развитой и социально ответственной личности</a:t>
            </a:r>
          </a:p>
        </p:txBody>
      </p:sp>
      <p:sp>
        <p:nvSpPr>
          <p:cNvPr id="167" name="Прямоугольник 166"/>
          <p:cNvSpPr/>
          <p:nvPr/>
        </p:nvSpPr>
        <p:spPr>
          <a:xfrm>
            <a:off x="5992758" y="6097201"/>
            <a:ext cx="247134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«Цифровая зрелость» 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ИОГВ, ОМСУ и организаций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" y="2959593"/>
            <a:ext cx="3199441" cy="3552527"/>
          </a:xfrm>
          <a:prstGeom prst="rect">
            <a:avLst/>
          </a:prstGeom>
          <a:solidFill>
            <a:srgbClr val="046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55794" y="2995500"/>
            <a:ext cx="3091387" cy="41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1.Сохранение и развитие человеческого капитала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46235" y="3350553"/>
            <a:ext cx="1951745" cy="3206117"/>
            <a:chOff x="46233" y="3350551"/>
            <a:chExt cx="1951745" cy="3206117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46233" y="3390318"/>
              <a:ext cx="1951745" cy="3166350"/>
              <a:chOff x="46233" y="3390318"/>
              <a:chExt cx="1951745" cy="3166350"/>
            </a:xfrm>
          </p:grpSpPr>
          <p:grpSp>
            <p:nvGrpSpPr>
              <p:cNvPr id="32" name="Группа 31"/>
              <p:cNvGrpSpPr/>
              <p:nvPr/>
            </p:nvGrpSpPr>
            <p:grpSpPr>
              <a:xfrm>
                <a:off x="49519" y="3390318"/>
                <a:ext cx="1924403" cy="2503849"/>
                <a:chOff x="49519" y="3390318"/>
                <a:chExt cx="1924403" cy="2503849"/>
              </a:xfrm>
            </p:grpSpPr>
            <p:sp>
              <p:nvSpPr>
                <p:cNvPr id="139" name="Прямоугольник 138"/>
                <p:cNvSpPr/>
                <p:nvPr/>
              </p:nvSpPr>
              <p:spPr>
                <a:xfrm>
                  <a:off x="456372" y="3390318"/>
                  <a:ext cx="1436126" cy="3877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ru-RU" sz="12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Численность населения</a:t>
                  </a:r>
                </a:p>
              </p:txBody>
            </p:sp>
            <p:sp>
              <p:nvSpPr>
                <p:cNvPr id="141" name="Прямоугольник 140"/>
                <p:cNvSpPr/>
                <p:nvPr/>
              </p:nvSpPr>
              <p:spPr>
                <a:xfrm>
                  <a:off x="460891" y="3711710"/>
                  <a:ext cx="1513031" cy="6832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ru-RU" sz="12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Ожидаемая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ru-RU" sz="12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продолжит.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ru-RU" sz="12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жизни при рождении</a:t>
                  </a:r>
                </a:p>
              </p:txBody>
            </p:sp>
            <p:pic>
              <p:nvPicPr>
                <p:cNvPr id="142" name="Изображение 22" descr="иконки (перетянутый).pdf"/>
                <p:cNvPicPr>
                  <a:picLocks noChangeAspect="1"/>
                </p:cNvPicPr>
                <p:nvPr/>
              </p:nvPicPr>
              <p:blipFill>
                <a:blip r:embed="rId7">
                  <a:lum bright="70000" contrast="-70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793" y="3810358"/>
                  <a:ext cx="432000" cy="432000"/>
                </a:xfrm>
                <a:prstGeom prst="rect">
                  <a:avLst/>
                </a:prstGeom>
              </p:spPr>
            </p:pic>
            <p:sp>
              <p:nvSpPr>
                <p:cNvPr id="145" name="Прямоугольник 144"/>
                <p:cNvSpPr/>
                <p:nvPr/>
              </p:nvSpPr>
              <p:spPr>
                <a:xfrm>
                  <a:off x="461934" y="5210903"/>
                  <a:ext cx="1399772" cy="6832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ru-RU" sz="12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Темп роста реальной среднемесячной зар.платы</a:t>
                  </a:r>
                </a:p>
              </p:txBody>
            </p:sp>
            <p:pic>
              <p:nvPicPr>
                <p:cNvPr id="146" name="Изображение 18" descr="иконки (перетянутый).pdf"/>
                <p:cNvPicPr>
                  <a:picLocks noChangeAspect="1"/>
                </p:cNvPicPr>
                <p:nvPr/>
              </p:nvPicPr>
              <p:blipFill>
                <a:blip r:embed="rId8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lum bright="40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175" y="5296446"/>
                  <a:ext cx="432000" cy="432000"/>
                </a:xfrm>
                <a:prstGeom prst="rect">
                  <a:avLst/>
                </a:prstGeom>
              </p:spPr>
            </p:pic>
            <p:pic>
              <p:nvPicPr>
                <p:cNvPr id="147" name="Изображение 19" descr="иконки (перетянутый).pdf"/>
                <p:cNvPicPr>
                  <a:picLocks noChangeAspect="1"/>
                </p:cNvPicPr>
                <p:nvPr/>
              </p:nvPicPr>
              <p:blipFill>
                <a:blip r:embed="rId9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lum bright="40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793" y="4814494"/>
                  <a:ext cx="432000" cy="432000"/>
                </a:xfrm>
                <a:prstGeom prst="rect">
                  <a:avLst/>
                </a:prstGeom>
              </p:spPr>
            </p:pic>
            <p:sp>
              <p:nvSpPr>
                <p:cNvPr id="148" name="Прямоугольник 147"/>
                <p:cNvSpPr/>
                <p:nvPr/>
              </p:nvSpPr>
              <p:spPr>
                <a:xfrm>
                  <a:off x="472779" y="4820717"/>
                  <a:ext cx="1223913" cy="3877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ru-RU" sz="12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Уровень бедности</a:t>
                  </a:r>
                </a:p>
              </p:txBody>
            </p:sp>
            <p:sp>
              <p:nvSpPr>
                <p:cNvPr id="149" name="Прямоугольник 148"/>
                <p:cNvSpPr/>
                <p:nvPr/>
              </p:nvSpPr>
              <p:spPr>
                <a:xfrm>
                  <a:off x="471132" y="4350402"/>
                  <a:ext cx="1339348" cy="3877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ru-RU" sz="12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Уровень образования</a:t>
                  </a:r>
                </a:p>
              </p:txBody>
            </p:sp>
            <p:pic>
              <p:nvPicPr>
                <p:cNvPr id="150" name="Изображение 31" descr="иконки (перетянутый).pdf"/>
                <p:cNvPicPr>
                  <a:picLocks noChangeAspect="1"/>
                </p:cNvPicPr>
                <p:nvPr/>
              </p:nvPicPr>
              <p:blipFill>
                <a:blip r:embed="rId10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lum bright="40000" contrast="20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519" y="4329801"/>
                  <a:ext cx="432000" cy="432000"/>
                </a:xfrm>
                <a:prstGeom prst="rect">
                  <a:avLst/>
                </a:prstGeom>
              </p:spPr>
            </p:pic>
          </p:grpSp>
          <p:grpSp>
            <p:nvGrpSpPr>
              <p:cNvPr id="33" name="Группа 32"/>
              <p:cNvGrpSpPr/>
              <p:nvPr/>
            </p:nvGrpSpPr>
            <p:grpSpPr>
              <a:xfrm>
                <a:off x="46233" y="5873404"/>
                <a:ext cx="1951745" cy="683264"/>
                <a:chOff x="46233" y="5873404"/>
                <a:chExt cx="1951745" cy="683264"/>
              </a:xfrm>
            </p:grpSpPr>
            <p:sp>
              <p:nvSpPr>
                <p:cNvPr id="151" name="Прямоугольник 150"/>
                <p:cNvSpPr/>
                <p:nvPr/>
              </p:nvSpPr>
              <p:spPr>
                <a:xfrm>
                  <a:off x="460891" y="5873404"/>
                  <a:ext cx="1537087" cy="6832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ru-RU" sz="12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Темп роста реального среднедушевого ден.дохода</a:t>
                  </a:r>
                </a:p>
              </p:txBody>
            </p:sp>
            <p:pic>
              <p:nvPicPr>
                <p:cNvPr id="180" name="Изображение 30" descr="иконки (перетянутый).pdf"/>
                <p:cNvPicPr>
                  <a:picLocks noChangeAspect="1"/>
                </p:cNvPicPr>
                <p:nvPr/>
              </p:nvPicPr>
              <p:blipFill>
                <a:blip r:embed="rId11">
                  <a:lum bright="70000" contrast="-70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233" y="5927097"/>
                  <a:ext cx="432000" cy="4320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183" name="Изображение 22" descr="иконки (перетянутый).pdf"/>
            <p:cNvPicPr>
              <a:picLocks noChangeAspect="1"/>
            </p:cNvPicPr>
            <p:nvPr/>
          </p:nvPicPr>
          <p:blipFill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93" y="3350551"/>
              <a:ext cx="432000" cy="432000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1490443" y="3369177"/>
            <a:ext cx="1744571" cy="2994763"/>
            <a:chOff x="1490441" y="3369175"/>
            <a:chExt cx="1744571" cy="2994763"/>
          </a:xfrm>
        </p:grpSpPr>
        <p:sp>
          <p:nvSpPr>
            <p:cNvPr id="152" name="Прямоугольник 151"/>
            <p:cNvSpPr/>
            <p:nvPr/>
          </p:nvSpPr>
          <p:spPr>
            <a:xfrm>
              <a:off x="1909014" y="4762135"/>
              <a:ext cx="123816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Доля граждан, занимаю-</a:t>
              </a:r>
              <a:r>
                <a:rPr lang="ru-RU" sz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щихся</a:t>
              </a: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физ.культурой и спортом</a:t>
              </a:r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1902739" y="3369175"/>
              <a:ext cx="1332273" cy="1421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Эффективность системы выявления, поддержки и развития способностей и талантов у детей и молодежи</a:t>
              </a:r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1922441" y="5680674"/>
              <a:ext cx="1224739" cy="683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Число посещений культурных мероприятий</a:t>
              </a:r>
            </a:p>
          </p:txBody>
        </p:sp>
        <p:pic>
          <p:nvPicPr>
            <p:cNvPr id="181" name="Изображение 25" descr="иконки (перетянутый).pdf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0441" y="5720959"/>
              <a:ext cx="432000" cy="432000"/>
            </a:xfrm>
            <a:prstGeom prst="rect">
              <a:avLst/>
            </a:prstGeom>
          </p:spPr>
        </p:pic>
        <p:pic>
          <p:nvPicPr>
            <p:cNvPr id="182" name="Изображение 53" descr="иконки (перетянутый).pdf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4761" y="4824019"/>
              <a:ext cx="432000" cy="432000"/>
            </a:xfrm>
            <a:prstGeom prst="rect">
              <a:avLst/>
            </a:prstGeom>
          </p:spPr>
        </p:pic>
        <p:pic>
          <p:nvPicPr>
            <p:cNvPr id="184" name="Изображение 15" descr="иконки-3 (перетянутый).pdf"/>
            <p:cNvPicPr>
              <a:picLocks noChangeAspect="1"/>
            </p:cNvPicPr>
            <p:nvPr/>
          </p:nvPicPr>
          <p:blipFill>
            <a:blip r:embed="rId15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5850" y="3378358"/>
              <a:ext cx="432000" cy="432000"/>
            </a:xfrm>
            <a:prstGeom prst="rect">
              <a:avLst/>
            </a:prstGeom>
          </p:spPr>
        </p:pic>
      </p:grpSp>
      <p:sp>
        <p:nvSpPr>
          <p:cNvPr id="190" name="Прямоугольник 189"/>
          <p:cNvSpPr/>
          <p:nvPr/>
        </p:nvSpPr>
        <p:spPr>
          <a:xfrm>
            <a:off x="3199443" y="2962277"/>
            <a:ext cx="2020171" cy="3549842"/>
          </a:xfrm>
          <a:prstGeom prst="rect">
            <a:avLst/>
          </a:prstGeom>
          <a:noFill/>
          <a:ln>
            <a:solidFill>
              <a:srgbClr val="0D5F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3199443" y="3001133"/>
            <a:ext cx="2389557" cy="41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300" b="1" dirty="0">
                <a:solidFill>
                  <a:srgbClr val="0466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2.Пространство, комфортное для жизни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3256223" y="3607726"/>
            <a:ext cx="2060425" cy="2889536"/>
            <a:chOff x="3256221" y="3350551"/>
            <a:chExt cx="2060425" cy="2889536"/>
          </a:xfrm>
        </p:grpSpPr>
        <p:sp>
          <p:nvSpPr>
            <p:cNvPr id="155" name="Прямоугольник 154"/>
            <p:cNvSpPr/>
            <p:nvPr/>
          </p:nvSpPr>
          <p:spPr>
            <a:xfrm>
              <a:off x="3651604" y="3772006"/>
              <a:ext cx="1665042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Количество семей, улучшивших жилищные условия</a:t>
              </a:r>
            </a:p>
          </p:txBody>
        </p:sp>
        <p:sp>
          <p:nvSpPr>
            <p:cNvPr id="156" name="Прямоугольник 155"/>
            <p:cNvSpPr/>
            <p:nvPr/>
          </p:nvSpPr>
          <p:spPr>
            <a:xfrm>
              <a:off x="3639382" y="3402474"/>
              <a:ext cx="1629509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Объем жилищного строительства</a:t>
              </a:r>
            </a:p>
          </p:txBody>
        </p:sp>
        <p:sp>
          <p:nvSpPr>
            <p:cNvPr id="157" name="Прямоугольник 156"/>
            <p:cNvSpPr/>
            <p:nvPr/>
          </p:nvSpPr>
          <p:spPr>
            <a:xfrm>
              <a:off x="3651604" y="4326012"/>
              <a:ext cx="1665042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Качество городской среды</a:t>
              </a:r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3651604" y="4814494"/>
              <a:ext cx="1583565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Качество окружающей среды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66975" y="5261358"/>
              <a:ext cx="1583565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Доля дорожной сети в крупн.городских агломерациях, соответствующая нормативам</a:t>
              </a:r>
            </a:p>
          </p:txBody>
        </p:sp>
        <p:pic>
          <p:nvPicPr>
            <p:cNvPr id="160" name="Изображение 21" descr="иконки (перетянутый).pdf"/>
            <p:cNvPicPr>
              <a:picLocks noChangeAspect="1"/>
            </p:cNvPicPr>
            <p:nvPr/>
          </p:nvPicPr>
          <p:blipFill>
            <a:blip r:embed="rId16">
              <a:duotone>
                <a:schemeClr val="accent3">
                  <a:shade val="45000"/>
                  <a:satMod val="135000"/>
                </a:schemeClr>
                <a:prstClr val="white"/>
              </a:duotone>
              <a:lum bright="-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6221" y="3803355"/>
              <a:ext cx="432000" cy="432000"/>
            </a:xfrm>
            <a:prstGeom prst="rect">
              <a:avLst/>
            </a:prstGeom>
          </p:spPr>
        </p:pic>
        <p:pic>
          <p:nvPicPr>
            <p:cNvPr id="161" name="Изображение 22" descr="иконки (перетянутый).pdf"/>
            <p:cNvPicPr>
              <a:picLocks noChangeAspect="1"/>
            </p:cNvPicPr>
            <p:nvPr/>
          </p:nvPicPr>
          <p:blipFill>
            <a:blip r:embed="rId17"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6221" y="3350551"/>
              <a:ext cx="432000" cy="432000"/>
            </a:xfrm>
            <a:prstGeom prst="rect">
              <a:avLst/>
            </a:prstGeom>
          </p:spPr>
        </p:pic>
        <p:pic>
          <p:nvPicPr>
            <p:cNvPr id="162" name="Изображение 31" descr="иконки (перетянутый).pdf"/>
            <p:cNvPicPr>
              <a:picLocks noChangeAspect="1"/>
            </p:cNvPicPr>
            <p:nvPr/>
          </p:nvPicPr>
          <p:blipFill>
            <a:blip r:embed="rId18"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6221" y="4284259"/>
              <a:ext cx="432000" cy="432000"/>
            </a:xfrm>
            <a:prstGeom prst="rect">
              <a:avLst/>
            </a:prstGeom>
          </p:spPr>
        </p:pic>
        <p:pic>
          <p:nvPicPr>
            <p:cNvPr id="163" name="Изображение 17" descr="иконки (перетянутый).pdf"/>
            <p:cNvPicPr>
              <a:picLocks noChangeAspect="1"/>
            </p:cNvPicPr>
            <p:nvPr/>
          </p:nvPicPr>
          <p:blipFill>
            <a:blip r:embed="rId19">
              <a:duotone>
                <a:schemeClr val="accent3">
                  <a:shade val="45000"/>
                  <a:satMod val="135000"/>
                </a:schemeClr>
                <a:prstClr val="white"/>
              </a:duotone>
              <a:lum bright="-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1626" y="4776965"/>
              <a:ext cx="432000" cy="432000"/>
            </a:xfrm>
            <a:prstGeom prst="rect">
              <a:avLst/>
            </a:prstGeom>
          </p:spPr>
        </p:pic>
        <p:pic>
          <p:nvPicPr>
            <p:cNvPr id="164" name="Изображение 17" descr="иконки (перетянутый).pdf"/>
            <p:cNvPicPr>
              <a:picLocks noChangeAspect="1"/>
            </p:cNvPicPr>
            <p:nvPr/>
          </p:nvPicPr>
          <p:blipFill>
            <a:blip r:embed="rId20">
              <a:duotone>
                <a:schemeClr val="accent3">
                  <a:shade val="45000"/>
                  <a:satMod val="135000"/>
                </a:schemeClr>
                <a:prstClr val="white"/>
              </a:duotone>
              <a:lum bright="-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4011" y="5267244"/>
              <a:ext cx="432000" cy="432000"/>
            </a:xfrm>
            <a:prstGeom prst="rect">
              <a:avLst/>
            </a:prstGeom>
          </p:spPr>
        </p:pic>
      </p:grpSp>
      <p:sp>
        <p:nvSpPr>
          <p:cNvPr id="192" name="Прямоугольник 191"/>
          <p:cNvSpPr/>
          <p:nvPr/>
        </p:nvSpPr>
        <p:spPr>
          <a:xfrm>
            <a:off x="5215094" y="2959591"/>
            <a:ext cx="2022514" cy="2791728"/>
          </a:xfrm>
          <a:prstGeom prst="rect">
            <a:avLst/>
          </a:prstGeom>
          <a:solidFill>
            <a:srgbClr val="046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" name="Прямоугольник 192"/>
          <p:cNvSpPr/>
          <p:nvPr/>
        </p:nvSpPr>
        <p:spPr>
          <a:xfrm>
            <a:off x="7242379" y="2959593"/>
            <a:ext cx="1901623" cy="2768855"/>
          </a:xfrm>
          <a:prstGeom prst="rect">
            <a:avLst/>
          </a:prstGeom>
          <a:noFill/>
          <a:ln>
            <a:solidFill>
              <a:srgbClr val="0D5F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Прямоугольник 167"/>
          <p:cNvSpPr/>
          <p:nvPr/>
        </p:nvSpPr>
        <p:spPr>
          <a:xfrm>
            <a:off x="5677724" y="3666832"/>
            <a:ext cx="1550706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ВРП в основных ценах</a:t>
            </a:r>
          </a:p>
        </p:txBody>
      </p:sp>
      <p:sp>
        <p:nvSpPr>
          <p:cNvPr id="169" name="Прямоугольник 168"/>
          <p:cNvSpPr/>
          <p:nvPr/>
        </p:nvSpPr>
        <p:spPr>
          <a:xfrm>
            <a:off x="5696459" y="4051755"/>
            <a:ext cx="153197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занятых в МСП, включая ИП, самозанятых</a:t>
            </a:r>
          </a:p>
        </p:txBody>
      </p:sp>
      <p:sp>
        <p:nvSpPr>
          <p:cNvPr id="171" name="Прямоугольник 170"/>
          <p:cNvSpPr/>
          <p:nvPr/>
        </p:nvSpPr>
        <p:spPr>
          <a:xfrm>
            <a:off x="5696461" y="4720583"/>
            <a:ext cx="1629509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инвестиций </a:t>
            </a:r>
            <a:b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основной капитал</a:t>
            </a:r>
          </a:p>
        </p:txBody>
      </p:sp>
      <p:pic>
        <p:nvPicPr>
          <p:cNvPr id="173" name="Изображение 26" descr="иконки (перетянутый).pdf"/>
          <p:cNvPicPr>
            <a:picLocks noChangeAspect="1"/>
          </p:cNvPicPr>
          <p:nvPr/>
        </p:nvPicPr>
        <p:blipFill>
          <a:blip r:embed="rId21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0811" y="4085348"/>
            <a:ext cx="432000" cy="432000"/>
          </a:xfrm>
          <a:prstGeom prst="rect">
            <a:avLst/>
          </a:prstGeom>
        </p:spPr>
      </p:pic>
      <p:pic>
        <p:nvPicPr>
          <p:cNvPr id="175" name="Изображение 12" descr="иконки-3 (перетянутый).pdf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264" y="3624760"/>
            <a:ext cx="432000" cy="432000"/>
          </a:xfrm>
          <a:prstGeom prst="rect">
            <a:avLst/>
          </a:prstGeom>
        </p:spPr>
      </p:pic>
      <p:pic>
        <p:nvPicPr>
          <p:cNvPr id="176" name="Изображение 11" descr="иконки-3 (перетянутый).pdf"/>
          <p:cNvPicPr>
            <a:picLocks noChangeAspect="1"/>
          </p:cNvPicPr>
          <p:nvPr/>
        </p:nvPicPr>
        <p:blipFill>
          <a:blip r:embed="rId22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730" y="4686169"/>
            <a:ext cx="432000" cy="432000"/>
          </a:xfrm>
          <a:prstGeom prst="rect">
            <a:avLst/>
          </a:prstGeom>
        </p:spPr>
      </p:pic>
      <p:sp>
        <p:nvSpPr>
          <p:cNvPr id="137" name="Прямоугольник 136"/>
          <p:cNvSpPr/>
          <p:nvPr/>
        </p:nvSpPr>
        <p:spPr>
          <a:xfrm>
            <a:off x="5230728" y="2975037"/>
            <a:ext cx="2018839" cy="655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3.Благоприятные условия для устойчивого экономического роста</a:t>
            </a:r>
          </a:p>
        </p:txBody>
      </p:sp>
      <p:pic>
        <p:nvPicPr>
          <p:cNvPr id="194" name="Изображение 11" descr="иконки (перетянутый).pdf"/>
          <p:cNvPicPr>
            <a:picLocks noChangeAspect="1"/>
          </p:cNvPicPr>
          <p:nvPr/>
        </p:nvPicPr>
        <p:blipFill>
          <a:blip r:embed="rId23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757" y="3846669"/>
            <a:ext cx="432000" cy="432000"/>
          </a:xfrm>
          <a:prstGeom prst="rect">
            <a:avLst/>
          </a:prstGeom>
        </p:spPr>
      </p:pic>
      <p:pic>
        <p:nvPicPr>
          <p:cNvPr id="196" name="Изображение 15" descr="иконки (перетянутый).pdf"/>
          <p:cNvPicPr>
            <a:picLocks noChangeAspect="1"/>
          </p:cNvPicPr>
          <p:nvPr/>
        </p:nvPicPr>
        <p:blipFill>
          <a:blip r:embed="rId24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757" y="4701492"/>
            <a:ext cx="432000" cy="432000"/>
          </a:xfrm>
          <a:prstGeom prst="rect">
            <a:avLst/>
          </a:prstGeom>
        </p:spPr>
      </p:pic>
      <p:pic>
        <p:nvPicPr>
          <p:cNvPr id="197" name="Изображение 23" descr="иконки (перетянутый).pdf"/>
          <p:cNvPicPr>
            <a:picLocks noChangeAspect="1"/>
          </p:cNvPicPr>
          <p:nvPr/>
        </p:nvPicPr>
        <p:blipFill>
          <a:blip r:embed="rId25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5994" y="6060769"/>
            <a:ext cx="432000" cy="432000"/>
          </a:xfrm>
          <a:prstGeom prst="rect">
            <a:avLst/>
          </a:prstGeom>
        </p:spPr>
      </p:pic>
      <p:sp>
        <p:nvSpPr>
          <p:cNvPr id="88" name="Прямоугольник 87"/>
          <p:cNvSpPr/>
          <p:nvPr/>
        </p:nvSpPr>
        <p:spPr>
          <a:xfrm>
            <a:off x="5235171" y="5743689"/>
            <a:ext cx="3908831" cy="768431"/>
          </a:xfrm>
          <a:prstGeom prst="rect">
            <a:avLst/>
          </a:prstGeom>
          <a:noFill/>
          <a:ln>
            <a:solidFill>
              <a:srgbClr val="0D5F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5238352" y="5835084"/>
            <a:ext cx="3511948" cy="235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300" b="1" dirty="0">
                <a:solidFill>
                  <a:srgbClr val="0466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Цифровая трансформация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5677726" y="5150099"/>
            <a:ext cx="165120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безработицы (по методологии МОТ)</a:t>
            </a:r>
          </a:p>
        </p:txBody>
      </p:sp>
      <p:pic>
        <p:nvPicPr>
          <p:cNvPr id="94" name="Изображение 17" descr="иконки (перетянутый).pdf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7413" y="5198595"/>
            <a:ext cx="432000" cy="432000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8824669" y="6598230"/>
            <a:ext cx="347905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b="1" dirty="0">
              <a:solidFill>
                <a:schemeClr val="bg1"/>
              </a:solidFill>
              <a:effectLst>
                <a:glow rad="127000">
                  <a:schemeClr val="accent5">
                    <a:lumMod val="5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57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266" y="-5047"/>
            <a:ext cx="9140018" cy="6855014"/>
            <a:chOff x="1991" y="1492"/>
            <a:chExt cx="9140018" cy="685501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" y="1492"/>
              <a:ext cx="9140018" cy="6855014"/>
            </a:xfrm>
            <a:prstGeom prst="rect">
              <a:avLst/>
            </a:prstGeom>
          </p:spPr>
        </p:pic>
        <p:graphicFrame>
          <p:nvGraphicFramePr>
            <p:cNvPr id="7" name="Диаграмма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67731793"/>
                </p:ext>
              </p:extLst>
            </p:nvPr>
          </p:nvGraphicFramePr>
          <p:xfrm>
            <a:off x="4164916" y="2381816"/>
            <a:ext cx="2816915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8" name="Рисунок 7"/>
            <p:cNvPicPr/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40000" contrast="-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00000">
              <a:off x="422444" y="2650758"/>
              <a:ext cx="1747934" cy="516255"/>
            </a:xfrm>
            <a:prstGeom prst="rect">
              <a:avLst/>
            </a:prstGeom>
            <a:noFill/>
            <a:ln>
              <a:noFill/>
            </a:ln>
          </p:spPr>
        </p:pic>
        <p:graphicFrame>
          <p:nvGraphicFramePr>
            <p:cNvPr id="9" name="Диаграмма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55371489"/>
                </p:ext>
              </p:extLst>
            </p:nvPr>
          </p:nvGraphicFramePr>
          <p:xfrm>
            <a:off x="1459478" y="2735626"/>
            <a:ext cx="1738444" cy="17307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0" name="Диаграмма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13315787"/>
                </p:ext>
              </p:extLst>
            </p:nvPr>
          </p:nvGraphicFramePr>
          <p:xfrm>
            <a:off x="6098905" y="3743891"/>
            <a:ext cx="2444850" cy="17307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11" name="Рисунок 10"/>
            <p:cNvPicPr/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lum contrast="-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2198" y="3580572"/>
              <a:ext cx="1340126" cy="88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4793" y="2878909"/>
              <a:ext cx="1229002" cy="5162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" name="Группа 1"/>
          <p:cNvGrpSpPr/>
          <p:nvPr/>
        </p:nvGrpSpPr>
        <p:grpSpPr>
          <a:xfrm>
            <a:off x="919376" y="4314825"/>
            <a:ext cx="4395166" cy="840698"/>
            <a:chOff x="496932" y="1468781"/>
            <a:chExt cx="4371975" cy="130492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96932" y="1468781"/>
              <a:ext cx="4371975" cy="13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sx="105000" sy="105000" algn="ctr" rotWithShape="0">
                <a:srgbClr val="000000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4" name="TextBox 33"/>
            <p:cNvSpPr txBox="1"/>
            <p:nvPr/>
          </p:nvSpPr>
          <p:spPr>
            <a:xfrm>
              <a:off x="601015" y="1575910"/>
              <a:ext cx="4086224" cy="100323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ctr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relaxedInset"/>
              </a:sp3d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>
                  <a:solidFill>
                    <a:srgbClr val="48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Сохранение и развитие человеческого капитала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703733" y="6598230"/>
            <a:ext cx="468841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b="1" dirty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b="1" dirty="0">
              <a:solidFill>
                <a:schemeClr val="bg1"/>
              </a:solidFill>
              <a:effectLst>
                <a:glow rad="127000">
                  <a:schemeClr val="accent5">
                    <a:lumMod val="5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30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Диаграмма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5453202"/>
              </p:ext>
            </p:extLst>
          </p:nvPr>
        </p:nvGraphicFramePr>
        <p:xfrm>
          <a:off x="4921652" y="1668219"/>
          <a:ext cx="5181000" cy="3614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8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1" y="286658"/>
            <a:ext cx="9144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000" b="1" dirty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Демография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755" y="1184206"/>
            <a:ext cx="413459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Численность населения на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01.01.2024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r>
              <a:rPr lang="ru-RU" b="1" dirty="0" smtClean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955,8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тыс. человек; </a:t>
            </a:r>
            <a:r>
              <a:rPr lang="ru-RU" b="1" dirty="0" smtClean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-0,9%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01.01.2023 </a:t>
            </a:r>
            <a:endParaRPr lang="ru-RU" sz="1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6042" y="1204931"/>
            <a:ext cx="4097835" cy="579201"/>
          </a:xfrm>
          <a:prstGeom prst="roundRect">
            <a:avLst/>
          </a:prstGeom>
          <a:noFill/>
          <a:ln>
            <a:solidFill>
              <a:srgbClr val="0557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921652" y="1324369"/>
            <a:ext cx="4042260" cy="265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5000"/>
              </a:lnSpc>
            </a:pP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Структура убыли населения в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5752" y="3201887"/>
            <a:ext cx="40581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Ожидаемая продолжительность жизни при рождении – </a:t>
            </a:r>
            <a:r>
              <a:rPr lang="ru-RU" b="1" dirty="0" smtClean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71,5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050363" y="6168913"/>
            <a:ext cx="84772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050363" y="5851158"/>
            <a:ext cx="847724" cy="0"/>
          </a:xfrm>
          <a:prstGeom prst="line">
            <a:avLst/>
          </a:prstGeom>
          <a:ln w="28575">
            <a:solidFill>
              <a:srgbClr val="255E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6216544" y="5764945"/>
            <a:ext cx="144000" cy="144000"/>
          </a:xfrm>
          <a:prstGeom prst="ellipse">
            <a:avLst/>
          </a:prstGeom>
          <a:solidFill>
            <a:schemeClr val="bg1"/>
          </a:solidFill>
          <a:ln w="31750">
            <a:solidFill>
              <a:srgbClr val="255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458890" y="6086926"/>
            <a:ext cx="144000" cy="144000"/>
          </a:xfrm>
          <a:prstGeom prst="ellipse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6898089" y="6055061"/>
            <a:ext cx="2423325" cy="231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Архангельская область</a:t>
            </a:r>
            <a:endParaRPr lang="ru-RU" sz="1200" i="1" dirty="0">
              <a:solidFill>
                <a:srgbClr val="043D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11177" y="5724199"/>
            <a:ext cx="2423325" cy="231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Российская Федерация</a:t>
            </a:r>
            <a:endParaRPr lang="ru-RU" sz="1200" i="1" dirty="0">
              <a:solidFill>
                <a:srgbClr val="043D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46166" y="3189288"/>
            <a:ext cx="4097835" cy="579201"/>
          </a:xfrm>
          <a:prstGeom prst="roundRect">
            <a:avLst/>
          </a:prstGeom>
          <a:noFill/>
          <a:ln>
            <a:solidFill>
              <a:srgbClr val="0557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73314" y="1947743"/>
            <a:ext cx="38576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Естественный прирост </a:t>
            </a:r>
            <a:r>
              <a:rPr lang="ru-RU" b="1" dirty="0" smtClean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-6,6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человек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1 000 человек населения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46166" y="1974933"/>
            <a:ext cx="4097835" cy="579201"/>
          </a:xfrm>
          <a:prstGeom prst="roundRect">
            <a:avLst/>
          </a:prstGeom>
          <a:noFill/>
          <a:ln>
            <a:solidFill>
              <a:srgbClr val="0557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070009" y="1769876"/>
            <a:ext cx="13907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миграционная убыль</a:t>
            </a:r>
            <a:endParaRPr lang="ru-RU" sz="1400" i="1" dirty="0">
              <a:solidFill>
                <a:srgbClr val="043D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3449907"/>
            <a:ext cx="1684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естественная убыль</a:t>
            </a:r>
            <a:endParaRPr lang="ru-RU" sz="1400" i="1" dirty="0">
              <a:solidFill>
                <a:srgbClr val="043D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4572001" y="3859623"/>
            <a:ext cx="2079433" cy="190058"/>
            <a:chOff x="511436" y="5454042"/>
            <a:chExt cx="2164313" cy="190058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511436" y="5454042"/>
              <a:ext cx="1395586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>
              <a:off x="1907022" y="5454042"/>
              <a:ext cx="768727" cy="190058"/>
            </a:xfrm>
            <a:prstGeom prst="straightConnector1">
              <a:avLst/>
            </a:prstGeom>
            <a:ln w="12700">
              <a:solidFill>
                <a:schemeClr val="bg2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5"/>
          <p:cNvGrpSpPr/>
          <p:nvPr/>
        </p:nvGrpSpPr>
        <p:grpSpPr>
          <a:xfrm flipH="1">
            <a:off x="5094338" y="2182345"/>
            <a:ext cx="1645621" cy="287307"/>
            <a:chOff x="-82565" y="3026639"/>
            <a:chExt cx="1456512" cy="213836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66410" y="3026639"/>
              <a:ext cx="1307537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flipH="1">
              <a:off x="-82565" y="3026639"/>
              <a:ext cx="156701" cy="213836"/>
            </a:xfrm>
            <a:prstGeom prst="straightConnector1">
              <a:avLst/>
            </a:prstGeom>
            <a:ln w="12700">
              <a:solidFill>
                <a:schemeClr val="bg2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2" name="Диаграмма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1375182"/>
              </p:ext>
            </p:extLst>
          </p:nvPr>
        </p:nvGraphicFramePr>
        <p:xfrm>
          <a:off x="-3281" y="3859623"/>
          <a:ext cx="60293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8824669" y="6598230"/>
            <a:ext cx="347905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b="1" dirty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b="1" dirty="0">
              <a:solidFill>
                <a:schemeClr val="bg1"/>
              </a:solidFill>
              <a:effectLst>
                <a:glow rad="127000">
                  <a:schemeClr val="accent5">
                    <a:lumMod val="5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25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1" y="286658"/>
            <a:ext cx="9144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000" b="1" dirty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Уровень жизни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701708"/>
              </p:ext>
            </p:extLst>
          </p:nvPr>
        </p:nvGraphicFramePr>
        <p:xfrm>
          <a:off x="268288" y="1273175"/>
          <a:ext cx="3943350" cy="517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name="Лист" r:id="rId4" imgW="3943401" imgH="5172120" progId="Excel.Sheet.12">
                  <p:embed/>
                </p:oleObj>
              </mc:Choice>
              <mc:Fallback>
                <p:oleObj name="Лист" r:id="rId4" imgW="3943401" imgH="51721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8288" y="1273175"/>
                        <a:ext cx="3943350" cy="517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977301" y="1262712"/>
            <a:ext cx="1353757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ctr">
              <a:lnSpc>
                <a:spcPct val="80000"/>
              </a:lnSpc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рыболовство и рыбоводство</a:t>
            </a:r>
            <a:endParaRPr lang="ru-RU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73164" y="1627141"/>
            <a:ext cx="1843217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ctr">
              <a:lnSpc>
                <a:spcPct val="80000"/>
              </a:lnSpc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добыча полезных ископаемых</a:t>
            </a:r>
            <a:endParaRPr lang="ru-RU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64489" y="2026131"/>
            <a:ext cx="1051890" cy="2215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ctr">
              <a:lnSpc>
                <a:spcPct val="80000"/>
              </a:lnSpc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судостроение</a:t>
            </a:r>
            <a:endParaRPr lang="ru-RU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63580" y="2977959"/>
            <a:ext cx="1558994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ctr">
              <a:lnSpc>
                <a:spcPct val="80000"/>
              </a:lnSpc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гос. управление; военн. безопасность</a:t>
            </a:r>
            <a:endParaRPr lang="ru-RU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14698" y="2308776"/>
            <a:ext cx="1578413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ctr">
              <a:lnSpc>
                <a:spcPct val="80000"/>
              </a:lnSpc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финансовая  </a:t>
            </a:r>
            <a:endParaRPr lang="ru-RU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63528" y="2647042"/>
            <a:ext cx="1552853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ctr">
              <a:lnSpc>
                <a:spcPct val="80000"/>
              </a:lnSpc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транспортировка и хранение</a:t>
            </a:r>
            <a:endParaRPr lang="ru-RU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25735" y="3328421"/>
            <a:ext cx="1776494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ctr">
              <a:lnSpc>
                <a:spcPct val="80000"/>
              </a:lnSpc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целлюлозно-бумажное производство</a:t>
            </a:r>
            <a:endParaRPr lang="ru-RU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89149" y="3745381"/>
            <a:ext cx="1099981" cy="2215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ctr">
              <a:lnSpc>
                <a:spcPct val="80000"/>
              </a:lnSpc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</a:t>
            </a:r>
            <a:endParaRPr lang="ru-RU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61156" y="4032612"/>
            <a:ext cx="214732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ctr">
              <a:lnSpc>
                <a:spcPct val="80000"/>
              </a:lnSpc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электрической энергией, газом и паром </a:t>
            </a:r>
            <a:endParaRPr lang="ru-RU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24172" y="4397752"/>
            <a:ext cx="1290738" cy="2215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ctr">
              <a:lnSpc>
                <a:spcPct val="80000"/>
              </a:lnSpc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здравоохранение</a:t>
            </a:r>
            <a:endParaRPr lang="ru-RU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14697" y="5142846"/>
            <a:ext cx="1287532" cy="2215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ctr">
              <a:lnSpc>
                <a:spcPct val="80000"/>
              </a:lnSpc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деревообработка</a:t>
            </a:r>
            <a:endParaRPr lang="ru-RU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53667" y="4780636"/>
            <a:ext cx="1239442" cy="2215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ctr">
              <a:lnSpc>
                <a:spcPct val="80000"/>
              </a:lnSpc>
            </a:pP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ультура и спорт</a:t>
            </a:r>
            <a:endParaRPr lang="ru-RU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80169" y="5813464"/>
            <a:ext cx="997389" cy="2215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ctr">
              <a:lnSpc>
                <a:spcPct val="80000"/>
              </a:lnSpc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  <a:endParaRPr lang="ru-RU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01467" y="6087132"/>
            <a:ext cx="1814912" cy="358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ctr">
              <a:lnSpc>
                <a:spcPct val="80000"/>
              </a:lnSpc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деят-ть гостиниц; </a:t>
            </a:r>
            <a:b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общест. питание</a:t>
            </a:r>
            <a:endParaRPr lang="ru-RU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19999" y="5420328"/>
            <a:ext cx="2575844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ctr">
              <a:lnSpc>
                <a:spcPct val="80000"/>
              </a:lnSpc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торговля оптовая и розничная; ремонт автотранспорта</a:t>
            </a:r>
            <a:endParaRPr lang="ru-RU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519040" y="4380998"/>
            <a:ext cx="4330076" cy="0"/>
          </a:xfrm>
          <a:prstGeom prst="line">
            <a:avLst/>
          </a:prstGeom>
          <a:ln w="19050">
            <a:solidFill>
              <a:srgbClr val="C0504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2193590"/>
              </p:ext>
            </p:extLst>
          </p:nvPr>
        </p:nvGraphicFramePr>
        <p:xfrm>
          <a:off x="6203768" y="1104899"/>
          <a:ext cx="2952750" cy="547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8824669" y="6598230"/>
            <a:ext cx="347905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b="1" dirty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b="1" dirty="0">
              <a:solidFill>
                <a:schemeClr val="bg1"/>
              </a:solidFill>
              <a:effectLst>
                <a:glow rad="127000">
                  <a:schemeClr val="accent5">
                    <a:lumMod val="5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9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991" y="1492"/>
            <a:ext cx="9140018" cy="6855014"/>
            <a:chOff x="1991" y="1492"/>
            <a:chExt cx="9140018" cy="685501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" y="1492"/>
              <a:ext cx="9140018" cy="6855014"/>
            </a:xfrm>
            <a:prstGeom prst="rect">
              <a:avLst/>
            </a:prstGeom>
          </p:spPr>
        </p:pic>
        <p:graphicFrame>
          <p:nvGraphicFramePr>
            <p:cNvPr id="7" name="Диаграмма 6"/>
            <p:cNvGraphicFramePr>
              <a:graphicFrameLocks/>
            </p:cNvGraphicFramePr>
            <p:nvPr>
              <p:extLst/>
            </p:nvPr>
          </p:nvGraphicFramePr>
          <p:xfrm>
            <a:off x="4164916" y="2381816"/>
            <a:ext cx="2816915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8" name="Рисунок 7"/>
            <p:cNvPicPr/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40000" contrast="-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00000">
              <a:off x="422444" y="2650758"/>
              <a:ext cx="1747934" cy="516255"/>
            </a:xfrm>
            <a:prstGeom prst="rect">
              <a:avLst/>
            </a:prstGeom>
            <a:noFill/>
            <a:ln>
              <a:noFill/>
            </a:ln>
          </p:spPr>
        </p:pic>
        <p:graphicFrame>
          <p:nvGraphicFramePr>
            <p:cNvPr id="9" name="Диаграмма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74254080"/>
                </p:ext>
              </p:extLst>
            </p:nvPr>
          </p:nvGraphicFramePr>
          <p:xfrm>
            <a:off x="1212896" y="2735626"/>
            <a:ext cx="1738444" cy="17307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0" name="Диаграмма 9"/>
            <p:cNvGraphicFramePr>
              <a:graphicFrameLocks/>
            </p:cNvGraphicFramePr>
            <p:nvPr>
              <p:extLst/>
            </p:nvPr>
          </p:nvGraphicFramePr>
          <p:xfrm>
            <a:off x="6098905" y="3743891"/>
            <a:ext cx="2444850" cy="17307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11" name="Рисунок 10"/>
            <p:cNvPicPr/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lum contrast="-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2198" y="3580572"/>
              <a:ext cx="1340126" cy="88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4793" y="2878909"/>
              <a:ext cx="1229002" cy="5162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" name="Группа 1"/>
          <p:cNvGrpSpPr/>
          <p:nvPr/>
        </p:nvGrpSpPr>
        <p:grpSpPr>
          <a:xfrm>
            <a:off x="919377" y="4314825"/>
            <a:ext cx="5179529" cy="840698"/>
            <a:chOff x="496932" y="1468781"/>
            <a:chExt cx="4371975" cy="130492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96932" y="1468781"/>
              <a:ext cx="4371975" cy="13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sx="105000" sy="105000" algn="ctr" rotWithShape="0">
                <a:srgbClr val="000000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4" name="TextBox 33"/>
            <p:cNvSpPr txBox="1"/>
            <p:nvPr/>
          </p:nvSpPr>
          <p:spPr>
            <a:xfrm>
              <a:off x="601015" y="1790888"/>
              <a:ext cx="4086224" cy="57327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ctr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relaxedInset"/>
              </a:sp3d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>
                  <a:solidFill>
                    <a:srgbClr val="48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Пространство, комфортное для жизни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703733" y="6598230"/>
            <a:ext cx="468841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b="1" dirty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b="1" dirty="0">
              <a:solidFill>
                <a:schemeClr val="bg1"/>
              </a:solidFill>
              <a:effectLst>
                <a:glow rad="127000">
                  <a:schemeClr val="accent5">
                    <a:lumMod val="5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26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9144000" cy="6858000"/>
          </a:xfrm>
          <a:prstGeom prst="rect">
            <a:avLst/>
          </a:prstGeom>
        </p:spPr>
      </p:pic>
      <p:graphicFrame>
        <p:nvGraphicFramePr>
          <p:cNvPr id="47" name="Диаграмма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386979"/>
              </p:ext>
            </p:extLst>
          </p:nvPr>
        </p:nvGraphicFramePr>
        <p:xfrm>
          <a:off x="4327691" y="2993886"/>
          <a:ext cx="5074406" cy="3388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2" name="Диаграмма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8852978"/>
              </p:ext>
            </p:extLst>
          </p:nvPr>
        </p:nvGraphicFramePr>
        <p:xfrm>
          <a:off x="85419" y="2395959"/>
          <a:ext cx="4121635" cy="4065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1" y="286658"/>
            <a:ext cx="9144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000" b="1" dirty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Строительство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6"/>
          <a:stretch/>
        </p:blipFill>
        <p:spPr>
          <a:xfrm>
            <a:off x="1549400" y="3685123"/>
            <a:ext cx="2778291" cy="2686027"/>
          </a:xfrm>
          <a:prstGeom prst="rect">
            <a:avLst/>
          </a:prstGeom>
        </p:spPr>
      </p:pic>
      <p:grpSp>
        <p:nvGrpSpPr>
          <p:cNvPr id="75" name="Группа 74"/>
          <p:cNvGrpSpPr/>
          <p:nvPr/>
        </p:nvGrpSpPr>
        <p:grpSpPr>
          <a:xfrm>
            <a:off x="330354" y="1277635"/>
            <a:ext cx="3426641" cy="669696"/>
            <a:chOff x="2011224" y="1058660"/>
            <a:chExt cx="3426641" cy="579201"/>
          </a:xfrm>
        </p:grpSpPr>
        <p:sp>
          <p:nvSpPr>
            <p:cNvPr id="12" name="TextBox 11"/>
            <p:cNvSpPr txBox="1"/>
            <p:nvPr/>
          </p:nvSpPr>
          <p:spPr>
            <a:xfrm>
              <a:off x="2141850" y="1096519"/>
              <a:ext cx="3296015" cy="5057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Ввод в действие жилых домов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– </a:t>
              </a:r>
            </a:p>
            <a:p>
              <a:r>
                <a:rPr lang="ru-RU" b="1" dirty="0" smtClean="0">
                  <a:solidFill>
                    <a:srgbClr val="C050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440,6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тыс. м</a:t>
              </a:r>
              <a:r>
                <a:rPr lang="ru-RU" sz="14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ru-RU" b="1" dirty="0" smtClean="0">
                  <a:solidFill>
                    <a:srgbClr val="C050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+3,5% 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к </a:t>
              </a: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2022 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г. </a:t>
              </a:r>
              <a:endParaRPr lang="ru-RU" sz="14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2011224" y="1058660"/>
              <a:ext cx="3341972" cy="579201"/>
            </a:xfrm>
            <a:prstGeom prst="roundRect">
              <a:avLst/>
            </a:prstGeom>
            <a:noFill/>
            <a:ln>
              <a:solidFill>
                <a:srgbClr val="0557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540084" y="1284404"/>
            <a:ext cx="3840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Число семей, улучшивших жилищные условия – </a:t>
            </a:r>
            <a:r>
              <a:rPr lang="ru-RU" b="1" dirty="0" smtClean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тыс., </a:t>
            </a:r>
            <a:r>
              <a:rPr lang="ru-RU" b="1" dirty="0" smtClean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+40%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4395807" y="1234031"/>
            <a:ext cx="4147060" cy="713302"/>
          </a:xfrm>
          <a:prstGeom prst="roundRect">
            <a:avLst/>
          </a:prstGeom>
          <a:noFill/>
          <a:ln>
            <a:solidFill>
              <a:srgbClr val="0557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869940" y="2179944"/>
            <a:ext cx="3840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Ввод жилья в разрезе муниципальных образований области за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976819" y="2828755"/>
            <a:ext cx="10623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Архангельск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7653868" y="3097287"/>
            <a:ext cx="322953" cy="604771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976821" y="3105752"/>
            <a:ext cx="953509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7866751" y="6214477"/>
            <a:ext cx="11990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Северодвинск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7460343" y="6214477"/>
            <a:ext cx="406408" cy="276999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7866753" y="6470359"/>
            <a:ext cx="1108413" cy="846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5663847" y="5934644"/>
            <a:ext cx="665708" cy="520614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115592" y="6208739"/>
            <a:ext cx="14717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Приморский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округ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4205395" y="6455256"/>
            <a:ext cx="1458451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5441794" y="5484188"/>
            <a:ext cx="481353" cy="56943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4136308" y="4774696"/>
            <a:ext cx="6748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Котлас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214224" y="6053625"/>
            <a:ext cx="122757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4130889" y="5373033"/>
            <a:ext cx="13673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Вельский район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4220690" y="5619550"/>
            <a:ext cx="1202438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5423131" y="5016101"/>
            <a:ext cx="259118" cy="597834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4133148" y="5805145"/>
            <a:ext cx="13973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Устьянский округ</a:t>
            </a: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4202004" y="5298841"/>
            <a:ext cx="1202438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5404445" y="4649581"/>
            <a:ext cx="277804" cy="643645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4129781" y="5052324"/>
            <a:ext cx="14040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Котласский округ</a:t>
            </a: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4191318" y="5021718"/>
            <a:ext cx="1202438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5393757" y="4418252"/>
            <a:ext cx="317148" cy="597849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4115226" y="4189120"/>
            <a:ext cx="14733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Няндомский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округ</a:t>
            </a: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4220690" y="4418252"/>
            <a:ext cx="1202438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5423132" y="4277319"/>
            <a:ext cx="748095" cy="140935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4152629" y="3498359"/>
            <a:ext cx="15994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Холмогорский округ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4197244" y="4151311"/>
            <a:ext cx="1097281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H="1">
            <a:off x="5294525" y="4097543"/>
            <a:ext cx="863686" cy="60201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4130993" y="3885676"/>
            <a:ext cx="15018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Вилегодский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округ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4198004" y="3739415"/>
            <a:ext cx="1202438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 flipV="1">
            <a:off x="5393756" y="3741816"/>
            <a:ext cx="764454" cy="13576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>
            <a:off x="4162154" y="2866454"/>
            <a:ext cx="1922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прочие муниципальные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>
            <a:off x="4214224" y="3318874"/>
            <a:ext cx="1729378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H="1" flipV="1">
            <a:off x="5943604" y="3318876"/>
            <a:ext cx="647923" cy="203699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824669" y="6598230"/>
            <a:ext cx="347905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b="1" dirty="0">
              <a:solidFill>
                <a:schemeClr val="bg1"/>
              </a:solidFill>
              <a:effectLst>
                <a:glow rad="127000">
                  <a:schemeClr val="accent5">
                    <a:lumMod val="5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48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20682</TotalTime>
  <Words>1381</Words>
  <Application>Microsoft Office PowerPoint</Application>
  <PresentationFormat>Экран (4:3)</PresentationFormat>
  <Paragraphs>327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XO Oriel</vt:lpstr>
      <vt:lpstr>Тема Office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Осипова Екатерина Михайловна</dc:creator>
  <cp:lastModifiedBy>Ковров Дмитрий Юрьевич</cp:lastModifiedBy>
  <cp:revision>761</cp:revision>
  <cp:lastPrinted>2021-04-21T10:02:32Z</cp:lastPrinted>
  <dcterms:created xsi:type="dcterms:W3CDTF">2021-04-06T10:55:47Z</dcterms:created>
  <dcterms:modified xsi:type="dcterms:W3CDTF">2024-07-22T14:03:33Z</dcterms:modified>
</cp:coreProperties>
</file>