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4" r:id="rId2"/>
    <p:sldId id="367" r:id="rId3"/>
    <p:sldId id="368" r:id="rId4"/>
    <p:sldId id="369" r:id="rId5"/>
    <p:sldId id="343" r:id="rId6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71792" autoAdjust="0"/>
  </p:normalViewPr>
  <p:slideViewPr>
    <p:cSldViewPr>
      <p:cViewPr varScale="1">
        <p:scale>
          <a:sx n="61" d="100"/>
          <a:sy n="61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4"/>
            <a:ext cx="5438140" cy="44681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7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707"/>
            <a:ext cx="2945659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6"/>
            <a:ext cx="5438140" cy="4640693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52" algn="just" eaLnBrk="1" hangingPunct="1">
              <a:spcBef>
                <a:spcPts val="0"/>
              </a:spcBef>
            </a:pPr>
            <a:endParaRPr lang="ru-RU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B0F8-4783-4FED-A67D-7EF78A90347D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573194"/>
            <a:ext cx="5859552" cy="5160123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49952" algn="just">
              <a:spcBef>
                <a:spcPts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" y="284163"/>
            <a:ext cx="6618288" cy="3722687"/>
          </a:xfrm>
          <a:prstGeom prst="rect">
            <a:avLst/>
          </a:prstGeo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355" y="4028009"/>
            <a:ext cx="6352339" cy="5705309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indent="457152" algn="just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266" indent="-2843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330" indent="-2274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263" indent="-2274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195" indent="-2274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127" indent="-2274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059" indent="-2274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1992" indent="-2274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6923" indent="-22746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89B8-49A9-4070-9888-0206717082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9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415480" y="1700808"/>
            <a:ext cx="93969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областной закон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территориального фонда обязательного медицинского страхования Архангельской области на 2024 год </a:t>
            </a:r>
            <a:b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плановый период 2025 и 2026 годов»</a:t>
            </a:r>
            <a:endParaRPr lang="ru-RU" alt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231904" y="5157192"/>
            <a:ext cx="6840710" cy="864096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территориального фонда обязательного медицинского страхования Архангельской </a:t>
            </a:r>
            <a:r>
              <a:rPr lang="ru-RU" alt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sz="1800" b="1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Ясько Наталья Николаевна </a:t>
            </a:r>
            <a:endParaRPr lang="ru-RU" alt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512" cy="1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5000" y="0"/>
            <a:ext cx="1757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0351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</a:p>
          <a:p>
            <a:pPr algn="ctr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0B43D-4E55-49F0-97D9-570145CBC04C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3955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параметров бюджета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ТФОМС АО на 2024 год, млн. рублей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535752"/>
              </p:ext>
            </p:extLst>
          </p:nvPr>
        </p:nvGraphicFramePr>
        <p:xfrm>
          <a:off x="335360" y="1628802"/>
          <a:ext cx="11425270" cy="3119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373"/>
                <a:gridCol w="2112235"/>
                <a:gridCol w="2016224"/>
                <a:gridCol w="2112235"/>
                <a:gridCol w="1824203"/>
              </a:tblGrid>
              <a:tr h="11504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2024 год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Вносимые изменения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Изменение, %</a:t>
                      </a:r>
                    </a:p>
                  </a:txBody>
                  <a:tcPr marL="121920" marR="121920" anchor="ctr"/>
                </a:tc>
              </a:tr>
              <a:tr h="649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Остаток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 бюджета на 01.01.2024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1 063,5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1 063,5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49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32 678,1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- 95,2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32 582,9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  <a:tr h="669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33 741,6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- 95,2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33 646,4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7435" cy="6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640616" y="6381328"/>
            <a:ext cx="407987" cy="365125"/>
          </a:xfrm>
        </p:spPr>
        <p:txBody>
          <a:bodyPr/>
          <a:lstStyle/>
          <a:p>
            <a:pPr algn="r">
              <a:defRPr/>
            </a:pPr>
            <a:fld id="{A2C7D795-75BB-45D7-B56B-0593EFD40B96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1424" y="0"/>
            <a:ext cx="10753195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</a:t>
            </a:r>
            <a:b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доходам на 2024 год, млн. рублей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07435" cy="6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51037"/>
              </p:ext>
            </p:extLst>
          </p:nvPr>
        </p:nvGraphicFramePr>
        <p:xfrm>
          <a:off x="263352" y="836712"/>
          <a:ext cx="11737304" cy="5523878"/>
        </p:xfrm>
        <a:graphic>
          <a:graphicData uri="http://schemas.openxmlformats.org/drawingml/2006/table">
            <a:tbl>
              <a:tblPr/>
              <a:tblGrid>
                <a:gridCol w="7262457"/>
                <a:gridCol w="1540521"/>
                <a:gridCol w="1467163"/>
                <a:gridCol w="146716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учетом изменений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32 678,1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- 95,2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32 582,9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+ 14,1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Субвенция  ФОМС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32 005,6</a:t>
                      </a:r>
                      <a:endParaRPr kumimoji="0" lang="ru-RU" sz="1600" b="1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32 005,6</a:t>
                      </a:r>
                      <a:endParaRPr kumimoji="0" lang="ru-RU" sz="1600" b="1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МБТ из бюджета</a:t>
                      </a: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 для софинансирования расходов медицинских организаций на оплату труда врачей </a:t>
                      </a: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среднего медицинского персонала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- 50,4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Иные МБТ из бюджета</a:t>
                      </a: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ФОМС н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профилактических медицинских осмотров населения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8430" algn="l"/>
                        </a:tabLst>
                        <a:defRPr/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1" kern="1200" spc="-1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МБТ из бюджетов территориальных фондов ОМС 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рамках осуществления МТР</a:t>
                      </a: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493,1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- 46,1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447,0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возврата остатков целевых средств прошлых лет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+ 1,5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Возврат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остатков целевых МБТ прошлых лет в бюджет ФОМС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- 14,3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- 28,5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988" marR="43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11568608" y="6453336"/>
            <a:ext cx="517848" cy="404664"/>
          </a:xfrm>
        </p:spPr>
        <p:txBody>
          <a:bodyPr/>
          <a:lstStyle/>
          <a:p>
            <a:pPr algn="r">
              <a:defRPr/>
            </a:pPr>
            <a:fld id="{8A1C89B8-49A9-4070-9888-0206717082E9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7751" y="2428876"/>
            <a:ext cx="10191749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360" y="0"/>
            <a:ext cx="11425269" cy="360040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бюджета ТФОМС АО по расходам на 2024 год, млн. рублей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29360"/>
              </p:ext>
            </p:extLst>
          </p:nvPr>
        </p:nvGraphicFramePr>
        <p:xfrm>
          <a:off x="263352" y="692696"/>
          <a:ext cx="11665296" cy="5222981"/>
        </p:xfrm>
        <a:graphic>
          <a:graphicData uri="http://schemas.openxmlformats.org/drawingml/2006/table">
            <a:tbl>
              <a:tblPr/>
              <a:tblGrid>
                <a:gridCol w="7793202"/>
                <a:gridCol w="1396895"/>
                <a:gridCol w="1249853"/>
                <a:gridCol w="1225346"/>
              </a:tblGrid>
              <a:tr h="632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Вносимые изменения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учетом изменений</a:t>
                      </a:r>
                    </a:p>
                  </a:txBody>
                  <a:tcPr marL="58651" marR="58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33 741,6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- 95,2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33 646,4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 ОМС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территориях субъектов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РФ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32 848,0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32 848,0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spc="-1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Софинансирование расходов медицинских организаций на оплату труда врачей и среднего медицинского персонала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денежных выплат стимулирующего характера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медицинским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работникам за выявление онкологических заболеваний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ходе проведения диспансеризации и проф.  мед. осмотров населения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Финансовое обеспечение мероприятий по организации ДПО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медицинских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работников по программам повышения квалификации,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также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приобретению и проведению ремонта мед.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+ 3,8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оплату мед. помощи, оказанной лицам, застрахованным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территории других субъектов РФ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- 46,1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489,4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Дополнительное финансовое обеспечение организации ОМС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</a:t>
                      </a:r>
                      <a:r>
                        <a:rPr lang="ru-RU" sz="1600" b="1" baseline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выполнение управленческих функций ТФОМС АО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492" marR="75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7435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2C7D795-75BB-45D7-B56B-0593EFD40B96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754" y="1"/>
            <a:ext cx="12092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11577</TotalTime>
  <Words>329</Words>
  <Application>Microsoft Office PowerPoint</Application>
  <PresentationFormat>Произвольный</PresentationFormat>
  <Paragraphs>113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О внесении изменений в областной закон  «О бюджете территориального фонда обязательного медицинского страхования Архангельской области на 2024 год  и на плановый период 2025 и 2026 годов»</vt:lpstr>
      <vt:lpstr>Изменение параметров бюджета  ТФОМС АО на 2024 год, млн. рублей</vt:lpstr>
      <vt:lpstr>Показатели бюджета ТФОМС АО по доходам на 2024 год, млн. рублей    </vt:lpstr>
      <vt:lpstr>Показатели бюджета ТФОМС АО по расходам на 2024 год, млн. рублей</vt:lpstr>
      <vt:lpstr>Презентация PowerPoint</vt:lpstr>
    </vt:vector>
  </TitlesOfParts>
  <Company>CSPID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Фокина</cp:lastModifiedBy>
  <cp:revision>811</cp:revision>
  <cp:lastPrinted>2024-04-23T09:42:38Z</cp:lastPrinted>
  <dcterms:created xsi:type="dcterms:W3CDTF">2017-03-04T20:02:39Z</dcterms:created>
  <dcterms:modified xsi:type="dcterms:W3CDTF">2024-10-25T09:51:49Z</dcterms:modified>
</cp:coreProperties>
</file>