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8"/>
  </p:notesMasterIdLst>
  <p:handoutMasterIdLst>
    <p:handoutMasterId r:id="rId19"/>
  </p:handoutMasterIdLst>
  <p:sldIdLst>
    <p:sldId id="336" r:id="rId2"/>
    <p:sldId id="400" r:id="rId3"/>
    <p:sldId id="398" r:id="rId4"/>
    <p:sldId id="402" r:id="rId5"/>
    <p:sldId id="401" r:id="rId6"/>
    <p:sldId id="382" r:id="rId7"/>
    <p:sldId id="376" r:id="rId8"/>
    <p:sldId id="404" r:id="rId9"/>
    <p:sldId id="408" r:id="rId10"/>
    <p:sldId id="406" r:id="rId11"/>
    <p:sldId id="407" r:id="rId12"/>
    <p:sldId id="394" r:id="rId13"/>
    <p:sldId id="379" r:id="rId14"/>
    <p:sldId id="412" r:id="rId15"/>
    <p:sldId id="395" r:id="rId16"/>
    <p:sldId id="411" r:id="rId17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DED1"/>
    <a:srgbClr val="EAEAEA"/>
    <a:srgbClr val="D7ECCA"/>
    <a:srgbClr val="B0D997"/>
    <a:srgbClr val="FCAD9A"/>
    <a:srgbClr val="FF5D5D"/>
    <a:srgbClr val="8BE1FF"/>
    <a:srgbClr val="C1A989"/>
    <a:srgbClr val="A6B595"/>
    <a:srgbClr val="C3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8347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ru-RU" sz="1600" dirty="0" smtClean="0">
                <a:latin typeface="Calibri" panose="020F0502020204030204" pitchFamily="34" charset="0"/>
              </a:rPr>
              <a:t>Валовой региональный продукт, млрд. руб.</a:t>
            </a:r>
            <a:endParaRPr lang="ru-RU" sz="160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477555752372746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288394298382671E-2"/>
          <c:y val="1.9889129965951494E-2"/>
          <c:w val="0.9354232114032347"/>
          <c:h val="0.70010334499870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PowerPoint]по годам'!$A$2</c:f>
              <c:strCache>
                <c:ptCount val="1"/>
                <c:pt idx="0">
                  <c:v>объем ВРП (без сельского хозяйства)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PowerPoint]по годам'!$B$1:$D$1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'[Диаграмма в Microsoft PowerPoint]по годам'!$B$2:$D$2</c:f>
              <c:numCache>
                <c:formatCode>General</c:formatCode>
                <c:ptCount val="3"/>
                <c:pt idx="0">
                  <c:v>490.2</c:v>
                </c:pt>
                <c:pt idx="1">
                  <c:v>749</c:v>
                </c:pt>
                <c:pt idx="2">
                  <c:v>879.7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PowerPoint]по годам'!$A$3</c:f>
              <c:strCache>
                <c:ptCount val="1"/>
                <c:pt idx="0">
                  <c:v>объем сельского хозяйства в структуре ВРП</c:v>
                </c:pt>
              </c:strCache>
            </c:strRef>
          </c:tx>
          <c:spPr>
            <a:solidFill>
              <a:srgbClr val="54F539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0.1203476514757899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208888576611091"/>
                  <c:y val="1.1023080768803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034765147578995"/>
                  <c:y val="-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PowerPoint]по годам'!$B$1:$D$1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'[Диаграмма в Microsoft PowerPoint]по годам'!$B$3:$D$3</c:f>
              <c:numCache>
                <c:formatCode>General</c:formatCode>
                <c:ptCount val="3"/>
                <c:pt idx="0">
                  <c:v>9.9</c:v>
                </c:pt>
                <c:pt idx="1">
                  <c:v>10.199999999999999</c:v>
                </c:pt>
                <c:pt idx="2">
                  <c:v>10.5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559403408"/>
        <c:axId val="-559405584"/>
      </c:barChart>
      <c:catAx>
        <c:axId val="-55940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559405584"/>
        <c:crosses val="autoZero"/>
        <c:auto val="1"/>
        <c:lblAlgn val="ctr"/>
        <c:lblOffset val="100"/>
        <c:noMultiLvlLbl val="0"/>
      </c:catAx>
      <c:valAx>
        <c:axId val="-559405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59403408"/>
        <c:crosses val="autoZero"/>
        <c:crossBetween val="between"/>
      </c:valAx>
      <c:spPr>
        <a:noFill/>
      </c:spPr>
    </c:plotArea>
    <c:legend>
      <c:legendPos val="b"/>
      <c:overlay val="0"/>
      <c:txPr>
        <a:bodyPr/>
        <a:lstStyle/>
        <a:p>
          <a:pPr>
            <a:defRPr sz="1200" b="1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8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649246922381951"/>
          <c:y val="0.35760874453103092"/>
          <c:w val="0.68213192718387572"/>
          <c:h val="0.60196287714063512"/>
        </c:manualLayout>
      </c:layout>
      <c:pie3DChart>
        <c:varyColors val="1"/>
        <c:ser>
          <c:idx val="0"/>
          <c:order val="0"/>
          <c:tx>
            <c:strRef>
              <c:f>Лист3!$A$4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127000" h="127000"/>
            </a:sp3d>
          </c:spPr>
          <c:explosion val="7"/>
          <c:dPt>
            <c:idx val="0"/>
            <c:bubble3D val="0"/>
            <c:spPr>
              <a:solidFill>
                <a:schemeClr val="accent6">
                  <a:tint val="4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>
                  <a:tint val="7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shade val="7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6">
                  <a:shade val="4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shade val="4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Lbls>
            <c:dLbl>
              <c:idx val="0"/>
              <c:layout>
                <c:manualLayout>
                  <c:x val="-4.8992755948927486E-3"/>
                  <c:y val="2.43987078873715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8411699111616"/>
                      <c:h val="0.246444270585483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429003057631278E-2"/>
                  <c:y val="8.687160289530405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B4521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133644101272698"/>
                  <c:y val="-1.4070477404160718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08900451390172"/>
                      <c:h val="0.2028951549809248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1901166758821447E-2"/>
                  <c:y val="-0.16415475111612959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73173556847596"/>
                      <c:h val="0.2224643701152577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218594024532253"/>
                  <c:y val="-9.622569223199954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6430143281513585E-3"/>
                  <c:y val="-4.509881023707117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47655743878386"/>
                      <c:h val="0.2231609682257526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7315265836263485"/>
                  <c:y val="-0.2452657170036662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858653565241722E-7"/>
                  <c:y val="-6.189255785067307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0730268653277"/>
                      <c:h val="0.24932329432260869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"/>
                  <c:y val="6.2993107254443554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Лист3!$B$3:$J$3</c:f>
              <c:strCache>
                <c:ptCount val="9"/>
                <c:pt idx="0">
                  <c:v>оплата труда</c:v>
                </c:pt>
                <c:pt idx="1">
                  <c:v>корма </c:v>
                </c:pt>
                <c:pt idx="2">
                  <c:v>электроэнергия</c:v>
                </c:pt>
                <c:pt idx="3">
                  <c:v>топливо и нефтепродукты</c:v>
                </c:pt>
                <c:pt idx="4">
                  <c:v>содержание основных средств</c:v>
                </c:pt>
                <c:pt idx="5">
                  <c:v>амортизация</c:v>
                </c:pt>
                <c:pt idx="6">
                  <c:v>веттуслуги</c:v>
                </c:pt>
                <c:pt idx="7">
                  <c:v>страхование</c:v>
                </c:pt>
                <c:pt idx="8">
                  <c:v>прочие  расходы</c:v>
                </c:pt>
              </c:strCache>
            </c:strRef>
          </c:cat>
          <c:val>
            <c:numRef>
              <c:f>Лист3!$B$4:$J$4</c:f>
              <c:numCache>
                <c:formatCode>0.0</c:formatCode>
                <c:ptCount val="9"/>
                <c:pt idx="0">
                  <c:v>609</c:v>
                </c:pt>
                <c:pt idx="1">
                  <c:v>1485.7</c:v>
                </c:pt>
                <c:pt idx="2">
                  <c:v>71.7</c:v>
                </c:pt>
                <c:pt idx="3">
                  <c:v>62.8</c:v>
                </c:pt>
                <c:pt idx="4">
                  <c:v>99.2</c:v>
                </c:pt>
                <c:pt idx="5">
                  <c:v>387.3</c:v>
                </c:pt>
                <c:pt idx="6">
                  <c:v>76.5</c:v>
                </c:pt>
                <c:pt idx="7">
                  <c:v>1.2</c:v>
                </c:pt>
                <c:pt idx="8">
                  <c:v>382.5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lang="ru-RU" sz="1400" b="1" i="0" u="none" strike="noStrike" kern="1200" cap="all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ru-RU" sz="1400" b="1" kern="1200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выручка на 1 </a:t>
            </a:r>
            <a:r>
              <a:rPr lang="ru-RU" sz="1400" b="1" kern="1200" cap="none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рубль</a:t>
            </a:r>
            <a:r>
              <a:rPr lang="ru-RU" sz="1400" b="1" kern="1200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государственной поддержки, </a:t>
            </a:r>
            <a:r>
              <a:rPr lang="ru-RU" sz="1400" b="1" kern="1200" cap="none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рублей</a:t>
            </a:r>
          </a:p>
        </c:rich>
      </c:tx>
      <c:layout>
        <c:manualLayout>
          <c:xMode val="edge"/>
          <c:yMode val="edge"/>
          <c:x val="0.22317293720623335"/>
          <c:y val="2.5195613185836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lang="ru-RU" sz="1400" b="1" i="0" u="none" strike="noStrike" kern="1200" cap="all" baseline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782374249271387E-2"/>
          <c:y val="0.32426228003651769"/>
          <c:w val="0.93169659569584051"/>
          <c:h val="0.521778679180574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Лист5!$A$2:$B$2</c:f>
              <c:strCache>
                <c:ptCount val="2"/>
                <c:pt idx="0">
                  <c:v>выручка на 1 рубль государственной поддержки,</c:v>
                </c:pt>
                <c:pt idx="1">
                  <c:v>рублей</c:v>
                </c:pt>
              </c:strCache>
            </c:strRef>
          </c:tx>
          <c:spPr>
            <a:gradFill rotWithShape="1">
              <a:gsLst>
                <a:gs pos="95300">
                  <a:srgbClr val="E5EFDE"/>
                </a:gs>
                <a:gs pos="54918">
                  <a:schemeClr val="bg2">
                    <a:lumMod val="90000"/>
                  </a:schemeClr>
                </a:gs>
                <a:gs pos="0">
                  <a:schemeClr val="accent3">
                    <a:lumMod val="75000"/>
                  </a:schemeClr>
                </a:gs>
                <a:gs pos="80000">
                  <a:schemeClr val="accent3">
                    <a:lumMod val="40000"/>
                    <a:lumOff val="60000"/>
                  </a:schemeClr>
                </a:gs>
                <a:gs pos="29440">
                  <a:schemeClr val="accent3">
                    <a:lumMod val="60000"/>
                    <a:lumOff val="40000"/>
                  </a:schemeClr>
                </a:gs>
                <a:gs pos="7568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</a:gradFill>
            <a:ln w="31750"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03254453420208E-3"/>
                  <c:y val="-0.22683862421083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22489560338706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124632479530948E-2"/>
                  <c:y val="-0.24923076179941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940189496289079E-2"/>
                  <c:y val="-0.26619717374398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491071706314004E-2"/>
                  <c:y val="-0.25597276631098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051386897016034E-3"/>
                  <c:y val="-0.28920186404409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071912264912838E-2"/>
                  <c:y val="-0.28920186404409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1296975846892657E-3"/>
                  <c:y val="-0.25816364606831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Лист5!$C$1:$J$1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Лист5!$C$2:$J$2</c:f>
              <c:numCache>
                <c:formatCode>General</c:formatCode>
                <c:ptCount val="8"/>
                <c:pt idx="0" formatCode="0.0">
                  <c:v>3</c:v>
                </c:pt>
                <c:pt idx="1">
                  <c:v>3.5</c:v>
                </c:pt>
                <c:pt idx="2" formatCode="0.0">
                  <c:v>3.9</c:v>
                </c:pt>
                <c:pt idx="3">
                  <c:v>4.5</c:v>
                </c:pt>
                <c:pt idx="4">
                  <c:v>3.8</c:v>
                </c:pt>
                <c:pt idx="5">
                  <c:v>4.5</c:v>
                </c:pt>
                <c:pt idx="6">
                  <c:v>4.5</c:v>
                </c:pt>
                <c:pt idx="7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box"/>
        <c:axId val="-491686480"/>
        <c:axId val="-491699536"/>
        <c:axId val="0"/>
      </c:bar3DChart>
      <c:catAx>
        <c:axId val="-4916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99536"/>
        <c:crosses val="autoZero"/>
        <c:auto val="1"/>
        <c:lblAlgn val="ctr"/>
        <c:lblOffset val="100"/>
        <c:noMultiLvlLbl val="0"/>
      </c:catAx>
      <c:valAx>
        <c:axId val="-49169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86480"/>
        <c:crosses val="autoZero"/>
        <c:crossBetween val="between"/>
      </c:valAx>
      <c:spPr>
        <a:gradFill>
          <a:gsLst>
            <a:gs pos="95300">
              <a:schemeClr val="tx2">
                <a:lumMod val="20000"/>
                <a:lumOff val="80000"/>
              </a:schemeClr>
            </a:gs>
            <a:gs pos="54918">
              <a:schemeClr val="bg2">
                <a:lumMod val="90000"/>
              </a:schemeClr>
            </a:gs>
            <a:gs pos="0">
              <a:schemeClr val="bg1">
                <a:lumMod val="95000"/>
              </a:schemeClr>
            </a:gs>
            <a:gs pos="80000">
              <a:schemeClr val="accent3">
                <a:lumMod val="20000"/>
                <a:lumOff val="80000"/>
              </a:schemeClr>
            </a:gs>
            <a:gs pos="75680">
              <a:srgbClr val="E9EBE8"/>
            </a:gs>
            <a:gs pos="100000">
              <a:schemeClr val="bg2"/>
            </a:gs>
          </a:gsLst>
          <a:lin ang="162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4943301675307E-2"/>
          <c:y val="0.18927034727622857"/>
          <c:w val="0.92334353754134635"/>
          <c:h val="0.50366134086953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Лист5!$A$2:$B$2</c:f>
              <c:strCache>
                <c:ptCount val="2"/>
                <c:pt idx="0">
                  <c:v>прибыль до налогобложения, млрд. рублей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0846220842908187E-3"/>
                  <c:y val="0.352690884587702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43789672546625E-17"/>
                  <c:y val="0.343405080594909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670375741988254E-6"/>
                  <c:y val="0.245454309424556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659831673600393E-3"/>
                  <c:y val="0.32937010622008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932678886946707E-3"/>
                  <c:y val="0.28734005400366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555164544691985E-3"/>
                  <c:y val="0.37950372663906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659831673600393E-3"/>
                  <c:y val="0.36141968525236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3319663347200785E-3"/>
                  <c:y val="0.32206566420156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Лист5!$C$1:$J$1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Лист5!$C$2:$J$2</c:f>
              <c:numCache>
                <c:formatCode>General</c:formatCode>
                <c:ptCount val="8"/>
                <c:pt idx="0">
                  <c:v>0.52</c:v>
                </c:pt>
                <c:pt idx="1">
                  <c:v>0.51</c:v>
                </c:pt>
                <c:pt idx="2">
                  <c:v>0.38</c:v>
                </c:pt>
                <c:pt idx="3">
                  <c:v>0.49</c:v>
                </c:pt>
                <c:pt idx="4">
                  <c:v>0.44</c:v>
                </c:pt>
                <c:pt idx="5">
                  <c:v>0.57999999999999996</c:v>
                </c:pt>
                <c:pt idx="6">
                  <c:v>0.55000000000000004</c:v>
                </c:pt>
                <c:pt idx="7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-491693008"/>
        <c:axId val="-491698448"/>
      </c:barChart>
      <c:lineChart>
        <c:grouping val="stacked"/>
        <c:varyColors val="0"/>
        <c:ser>
          <c:idx val="1"/>
          <c:order val="1"/>
          <c:tx>
            <c:strRef>
              <c:f>Лист5!$A$3:$B$3</c:f>
              <c:strCache>
                <c:ptCount val="2"/>
                <c:pt idx="0">
                  <c:v>доля прибыльных СХ организаций в их общем числе, %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shade val="76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7347562966009134E-2"/>
                  <c:y val="-7.8488259758577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317356537043206E-2"/>
                  <c:y val="-8.1015605753950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58638341750072E-2"/>
                      <c:h val="0.1085145128802113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6890191512055384E-2"/>
                  <c:y val="-7.2766371369364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728680164098706E-2"/>
                  <c:y val="-7.8488259758577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915928745617138E-2"/>
                  <c:y val="-6.79118382981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683933001114043E-2"/>
                  <c:y val="-8.403927341406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985646514562878E-2"/>
                  <c:y val="-8.594214169440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4652654930882907E-2"/>
                  <c:y val="-7.2848185950353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Лист5!$C$1:$J$1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Лист5!$C$3:$J$3</c:f>
              <c:numCache>
                <c:formatCode>General</c:formatCode>
                <c:ptCount val="8"/>
                <c:pt idx="0">
                  <c:v>85.3</c:v>
                </c:pt>
                <c:pt idx="1">
                  <c:v>92.9</c:v>
                </c:pt>
                <c:pt idx="2" formatCode="0.0">
                  <c:v>78</c:v>
                </c:pt>
                <c:pt idx="3">
                  <c:v>81.099999999999994</c:v>
                </c:pt>
                <c:pt idx="4">
                  <c:v>68.8</c:v>
                </c:pt>
                <c:pt idx="5">
                  <c:v>71.400000000000006</c:v>
                </c:pt>
                <c:pt idx="6">
                  <c:v>65.099999999999994</c:v>
                </c:pt>
                <c:pt idx="7">
                  <c:v>73.2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91697904"/>
        <c:axId val="-491697360"/>
      </c:lineChart>
      <c:catAx>
        <c:axId val="-49169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98448"/>
        <c:crosses val="autoZero"/>
        <c:auto val="1"/>
        <c:lblAlgn val="ctr"/>
        <c:lblOffset val="100"/>
        <c:noMultiLvlLbl val="0"/>
      </c:catAx>
      <c:valAx>
        <c:axId val="-49169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93008"/>
        <c:crosses val="autoZero"/>
        <c:crossBetween val="between"/>
      </c:valAx>
      <c:catAx>
        <c:axId val="-491697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491697360"/>
        <c:crosses val="autoZero"/>
        <c:auto val="1"/>
        <c:lblAlgn val="ctr"/>
        <c:lblOffset val="100"/>
        <c:noMultiLvlLbl val="0"/>
      </c:catAx>
      <c:valAx>
        <c:axId val="-4916973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9790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596499039301429E-2"/>
          <c:y val="0.74212919578983982"/>
          <c:w val="0.93813281676235871"/>
          <c:h val="0.23486611391004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680"/>
            </a:lnSpc>
            <a:defRPr sz="13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narHorz">
      <a:fgClr>
        <a:schemeClr val="bg1">
          <a:lumMod val="85000"/>
        </a:schemeClr>
      </a:fgClr>
      <a:bgClr>
        <a:schemeClr val="bg1"/>
      </a:bgClr>
    </a:patt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Структура продукции сельского хозяйства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cap="all" baseline="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200" cap="all" baseline="0" dirty="0">
                <a:solidFill>
                  <a:schemeClr val="accent6">
                    <a:lumMod val="50000"/>
                  </a:schemeClr>
                </a:solidFill>
              </a:rPr>
              <a:t>коллективном секторе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Архангельской области (сельхозорганизации и крестьянские хозяйства)</a:t>
            </a:r>
          </a:p>
        </c:rich>
      </c:tx>
      <c:layout>
        <c:manualLayout>
          <c:xMode val="edge"/>
          <c:yMode val="edge"/>
          <c:x val="1.1998055443799453E-2"/>
          <c:y val="2.2831050228310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871846083108221"/>
          <c:y val="0.26342592592592595"/>
          <c:w val="0.40603818227101168"/>
          <c:h val="0.60961349009456001"/>
        </c:manualLayout>
      </c:layout>
      <c:pie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2">
                  <a:lumMod val="75000"/>
                </a:schemeClr>
              </a:solidFill>
            </a:ln>
          </c:spPr>
          <c:dPt>
            <c:idx val="0"/>
            <c:bubble3D val="0"/>
            <c:explosion val="14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8.8000874890638667E-2"/>
                  <c:y val="0.1237306794983960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223097112860843E-2"/>
                  <c:y val="-0.170026975794692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Лист1!$A$22:$A$23</c:f>
              <c:strCache>
                <c:ptCount val="2"/>
                <c:pt idx="0">
                  <c:v>растениеводство</c:v>
                </c:pt>
                <c:pt idx="1">
                  <c:v>животноводство</c:v>
                </c:pt>
              </c:strCache>
            </c:strRef>
          </c:cat>
          <c:val>
            <c:numRef>
              <c:f>Лист1!$B$22:$B$23</c:f>
              <c:numCache>
                <c:formatCode>General</c:formatCode>
                <c:ptCount val="2"/>
                <c:pt idx="0">
                  <c:v>1374.5</c:v>
                </c:pt>
                <c:pt idx="1">
                  <c:v>4234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Структура продукции сельского хозяйства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cap="all" baseline="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200" cap="all" baseline="0" dirty="0">
                <a:solidFill>
                  <a:schemeClr val="accent6">
                    <a:lumMod val="50000"/>
                  </a:schemeClr>
                </a:solidFill>
              </a:rPr>
              <a:t>хозяйствах населения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(ЛПХ) Архангельской области </a:t>
            </a:r>
          </a:p>
        </c:rich>
      </c:tx>
      <c:layout>
        <c:manualLayout>
          <c:xMode val="edge"/>
          <c:yMode val="edge"/>
          <c:x val="3.834011373578302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305577427821521"/>
          <c:y val="0.18946777486147562"/>
          <c:w val="0.4088884514435695"/>
          <c:h val="0.68148075240594919"/>
        </c:manualLayout>
      </c:layout>
      <c:pieChart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explosion val="6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Лист1!$A$14:$A$15</c:f>
              <c:strCache>
                <c:ptCount val="2"/>
                <c:pt idx="0">
                  <c:v>растениеводство</c:v>
                </c:pt>
                <c:pt idx="1">
                  <c:v>животноводство</c:v>
                </c:pt>
              </c:strCache>
            </c:strRef>
          </c:cat>
          <c:val>
            <c:numRef>
              <c:f>Лист1!$B$14:$B$15</c:f>
              <c:numCache>
                <c:formatCode>General</c:formatCode>
                <c:ptCount val="2"/>
                <c:pt idx="0">
                  <c:v>4160</c:v>
                </c:pt>
                <c:pt idx="1">
                  <c:v>1117.5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ru-RU" sz="1200" cap="all" spc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Производство продукции сельского хозяйства </a:t>
            </a:r>
            <a:endParaRPr lang="ru-RU" sz="1200" cap="all" spc="0" baseline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defRPr>
                <a:solidFill>
                  <a:schemeClr val="tx1"/>
                </a:solidFill>
                <a:cs typeface="Arial" panose="020B0604020202020204" pitchFamily="34" charset="0"/>
              </a:defRPr>
            </a:pPr>
            <a:r>
              <a:rPr lang="ru-RU" sz="1200" cap="none" spc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</a:t>
            </a:r>
            <a:r>
              <a:rPr lang="ru-RU" sz="1200" cap="all" spc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хозяйствах всех категорий </a:t>
            </a:r>
            <a:r>
              <a:rPr lang="ru-RU" sz="1200" cap="none" spc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</a:t>
            </a:r>
            <a:r>
              <a:rPr lang="ru-RU" sz="1200" cap="all" spc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200" cap="all" spc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2021 </a:t>
            </a:r>
            <a:r>
              <a:rPr lang="ru-RU" sz="1200" cap="none" spc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году</a:t>
            </a:r>
            <a:r>
              <a:rPr lang="ru-RU" sz="1200" cap="all" spc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млрд. руб</a:t>
            </a:r>
            <a:r>
              <a:rPr lang="ru-RU" sz="1200" cap="all" spc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8.7187583877110994E-2"/>
          <c:y val="2.2117983701660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055019203210888E-2"/>
          <c:y val="0.25670139030564726"/>
          <c:w val="0.89308512904958814"/>
          <c:h val="0.68375972407781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Продукция СХ, всего</c:v>
                </c:pt>
              </c:strCache>
            </c:strRef>
          </c:tx>
          <c:spPr>
            <a:pattFill prst="narVert">
              <a:fgClr>
                <a:schemeClr val="accent6">
                  <a:shade val="65000"/>
                </a:schemeClr>
              </a:fgClr>
              <a:bgClr>
                <a:schemeClr val="accent6">
                  <a:shade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shade val="65000"/>
                </a:schemeClr>
              </a:innerShdw>
            </a:effectLst>
          </c:spPr>
          <c:invertIfNegative val="0"/>
          <c:dLbls>
            <c:dLbl>
              <c:idx val="0"/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Лист3!$B$2</c:f>
              <c:numCache>
                <c:formatCode>0.00</c:formatCode>
                <c:ptCount val="1"/>
                <c:pt idx="0">
                  <c:v>10.88</c:v>
                </c:pt>
              </c:numCache>
            </c:numRef>
          </c:val>
        </c:ser>
        <c:ser>
          <c:idx val="2"/>
          <c:order val="1"/>
          <c:tx>
            <c:strRef>
              <c:f>Лист3!$A$4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pattFill prst="narVert">
              <a:fgClr>
                <a:schemeClr val="accent6">
                  <a:tint val="65000"/>
                </a:schemeClr>
              </a:fgClr>
              <a:bgClr>
                <a:schemeClr val="accent6">
                  <a:tint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tint val="6500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narVert">
                <a:fgClr>
                  <a:schemeClr val="accent6">
                    <a:tint val="65000"/>
                  </a:schemeClr>
                </a:fgClr>
                <a:bgClr>
                  <a:schemeClr val="accent6">
                    <a:tint val="65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6">
                    <a:tint val="65000"/>
                  </a:schemeClr>
                </a:innerShdw>
              </a:effectLst>
            </c:spPr>
          </c:dPt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Лист3!$B$4</c:f>
              <c:numCache>
                <c:formatCode>0.00</c:formatCode>
                <c:ptCount val="1"/>
                <c:pt idx="0">
                  <c:v>5.35</c:v>
                </c:pt>
              </c:numCache>
            </c:numRef>
          </c:val>
        </c:ser>
        <c:ser>
          <c:idx val="1"/>
          <c:order val="2"/>
          <c:tx>
            <c:strRef>
              <c:f>Лист3!$A$3</c:f>
              <c:strCache>
                <c:ptCount val="1"/>
                <c:pt idx="0">
                  <c:v>растениеводство</c:v>
                </c:pt>
              </c:strCache>
            </c:strRef>
          </c:tx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Лист3!$B$3</c:f>
              <c:numCache>
                <c:formatCode>0.00</c:formatCode>
                <c:ptCount val="1"/>
                <c:pt idx="0">
                  <c:v>5.53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-24"/>
        <c:axId val="-559392528"/>
        <c:axId val="-559406672"/>
      </c:barChart>
      <c:catAx>
        <c:axId val="-559392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59406672"/>
        <c:crosses val="autoZero"/>
        <c:auto val="1"/>
        <c:lblAlgn val="ctr"/>
        <c:lblOffset val="100"/>
        <c:noMultiLvlLbl val="0"/>
      </c:catAx>
      <c:valAx>
        <c:axId val="-559406672"/>
        <c:scaling>
          <c:orientation val="minMax"/>
        </c:scaling>
        <c:delete val="1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  <a:effectLst/>
          </c:spPr>
        </c:minorGridlines>
        <c:numFmt formatCode="0.00" sourceLinked="1"/>
        <c:majorTickMark val="none"/>
        <c:minorTickMark val="none"/>
        <c:tickLblPos val="nextTo"/>
        <c:crossAx val="-55939252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cap="all" baseline="0" dirty="0">
                <a:solidFill>
                  <a:srgbClr val="004C00"/>
                </a:solidFill>
                <a:latin typeface="+mn-lt"/>
              </a:rPr>
              <a:t>Объемы государственной поддержки </a:t>
            </a:r>
            <a:r>
              <a:rPr lang="ru-RU" sz="1400" u="sng" cap="all" baseline="0" dirty="0">
                <a:solidFill>
                  <a:srgbClr val="004C00"/>
                </a:solidFill>
                <a:effectLst/>
                <a:latin typeface="+mn-lt"/>
              </a:rPr>
              <a:t>непосредственно</a:t>
            </a:r>
            <a:r>
              <a:rPr lang="ru-RU" sz="1400" cap="all" baseline="0" dirty="0">
                <a:solidFill>
                  <a:srgbClr val="004C00"/>
                </a:solidFill>
                <a:effectLst/>
                <a:latin typeface="+mn-lt"/>
              </a:rPr>
              <a:t> сельскохозяйственных </a:t>
            </a:r>
            <a:r>
              <a:rPr lang="ru-RU" sz="1400" cap="all" baseline="0" dirty="0" smtClean="0">
                <a:solidFill>
                  <a:srgbClr val="004C00"/>
                </a:solidFill>
                <a:effectLst/>
                <a:latin typeface="+mn-lt"/>
              </a:rPr>
              <a:t>товаропроизводителей Архангельской области, млн. рублей</a:t>
            </a:r>
            <a:r>
              <a:rPr lang="ru-RU" sz="1400" cap="all" baseline="0" dirty="0" smtClean="0">
                <a:solidFill>
                  <a:srgbClr val="004C00"/>
                </a:solidFill>
                <a:latin typeface="+mn-lt"/>
              </a:rPr>
              <a:t> </a:t>
            </a:r>
            <a:endParaRPr lang="ru-RU" sz="1400" cap="all" baseline="0" dirty="0">
              <a:solidFill>
                <a:srgbClr val="004C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2.9068727813311747E-2"/>
          <c:y val="3.961959516544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144788145232559E-2"/>
          <c:y val="0.20209040417540816"/>
          <c:w val="0.90229974447283623"/>
          <c:h val="0.58460709743789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7ACC97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г. </c:v>
                </c:pt>
                <c:pt idx="1">
                  <c:v>2017 г. </c:v>
                </c:pt>
                <c:pt idx="2">
                  <c:v>2018 г. </c:v>
                </c:pt>
                <c:pt idx="3">
                  <c:v>2019 г. </c:v>
                </c:pt>
                <c:pt idx="4">
                  <c:v>2020 г. </c:v>
                </c:pt>
                <c:pt idx="5">
                  <c:v>2021 г. </c:v>
                </c:pt>
                <c:pt idx="6">
                  <c:v>2022 г.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">
                  <c:v>503</c:v>
                </c:pt>
                <c:pt idx="1">
                  <c:v>471.2</c:v>
                </c:pt>
                <c:pt idx="2">
                  <c:v>551.6</c:v>
                </c:pt>
                <c:pt idx="3">
                  <c:v>560.29999999999995</c:v>
                </c:pt>
                <c:pt idx="4">
                  <c:v>640.1</c:v>
                </c:pt>
                <c:pt idx="5">
                  <c:v>803.9</c:v>
                </c:pt>
                <c:pt idx="6">
                  <c:v>623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г. </c:v>
                </c:pt>
                <c:pt idx="1">
                  <c:v>2017 г. </c:v>
                </c:pt>
                <c:pt idx="2">
                  <c:v>2018 г. </c:v>
                </c:pt>
                <c:pt idx="3">
                  <c:v>2019 г. </c:v>
                </c:pt>
                <c:pt idx="4">
                  <c:v>2020 г. </c:v>
                </c:pt>
                <c:pt idx="5">
                  <c:v>2021 г. </c:v>
                </c:pt>
                <c:pt idx="6">
                  <c:v>2022 г.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407.9</c:v>
                </c:pt>
                <c:pt idx="1">
                  <c:v>449.9</c:v>
                </c:pt>
                <c:pt idx="2">
                  <c:v>418.9</c:v>
                </c:pt>
                <c:pt idx="3">
                  <c:v>300.5</c:v>
                </c:pt>
                <c:pt idx="4">
                  <c:v>267.10000000000002</c:v>
                </c:pt>
                <c:pt idx="5">
                  <c:v>300.2</c:v>
                </c:pt>
                <c:pt idx="6">
                  <c:v>220.2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559406128"/>
        <c:axId val="-491685392"/>
      </c:barChart>
      <c:catAx>
        <c:axId val="-55940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85392"/>
        <c:crosses val="autoZero"/>
        <c:auto val="1"/>
        <c:lblAlgn val="ctr"/>
        <c:lblOffset val="100"/>
        <c:noMultiLvlLbl val="0"/>
      </c:catAx>
      <c:valAx>
        <c:axId val="-4916853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55940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2062951288569"/>
          <c:y val="0.12430579930003349"/>
          <c:w val="0.42021582362356502"/>
          <c:h val="0.77460124989361046"/>
        </c:manualLayout>
      </c:layout>
      <c:doughnutChart>
        <c:varyColors val="1"/>
        <c:ser>
          <c:idx val="0"/>
          <c:order val="0"/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lumMod val="80000"/>
                    <a:shade val="95000"/>
                  </a:schemeClr>
                </a:solidFill>
                <a:round/>
              </a:ln>
              <a:effectLst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/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/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60000"/>
                      <a:lumOff val="4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lumMod val="60000"/>
                    <a:lumOff val="40000"/>
                    <a:shade val="95000"/>
                  </a:schemeClr>
                </a:solidFill>
                <a:round/>
              </a:ln>
              <a:effectLst/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Off val="4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lumMod val="60000"/>
                    <a:lumOff val="40000"/>
                    <a:shade val="95000"/>
                  </a:schemeClr>
                </a:solidFill>
                <a:round/>
              </a:ln>
              <a:effectLst/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Off val="4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60000"/>
                    <a:lumOff val="40000"/>
                    <a:shade val="95000"/>
                  </a:schemeClr>
                </a:solidFill>
                <a:round/>
              </a:ln>
              <a:effectLst/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6">
                      <a:lumMod val="5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5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5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lumMod val="50000"/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0.10957390175710555"/>
                  <c:y val="0.1720497491019516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4021896731949416E-2"/>
                      <c:h val="0.135321696909148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8753900784799714E-2"/>
                  <c:y val="0.165335518752258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15773037356259"/>
                      <c:h val="0.1713146629384513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5453128125024113E-2"/>
                  <c:y val="0.1518722695635830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0154036796723"/>
                      <c:h val="0.2121081453912528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6355909100669486"/>
                  <c:y val="0.23558427399518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8426720093659"/>
                      <c:h val="0.2252326469748989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5454171860691538"/>
                  <c:y val="0.15702015564897501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28741961781583"/>
                      <c:h val="0.1809807215304564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4571009383644582"/>
                  <c:y val="-5.70474723579904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63803756349455"/>
                      <c:h val="0.2339479821436268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22101004883677725"/>
                  <c:y val="-0.225751430041246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02383579220491"/>
                      <c:h val="0.23640068448117688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0249572536001714"/>
                  <c:y val="-0.1374902222377378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88039517551268"/>
                      <c:h val="0.2444183305736494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9.3212825974325023E-2"/>
                  <c:y val="-0.1299678499503130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overflow" horzOverflow="overflow" vert="horz" wrap="square" lIns="36576" tIns="18288" rIns="36576" bIns="18288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196393800070861"/>
                      <c:h val="0.24864691129072305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.27883211115743034"/>
                  <c:y val="-0.12039739186678561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136741707799526"/>
                      <c:h val="0.19909269705144045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.20858217495093781"/>
                  <c:y val="3.993816400959668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94364704297421"/>
                      <c:h val="0.24433838190347643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0.25847887972839367"/>
                  <c:y val="0.192576522830086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92158218431357"/>
                      <c:h val="0.20152330100040061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-0.29553860636019497"/>
                  <c:y val="1.336939881809381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57424319578944"/>
                      <c:h val="0.22913270285454765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0.32887048320364431"/>
                  <c:y val="-8.908275965837637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19868092824299"/>
                      <c:h val="0.1564133110075191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0.3366122561845461"/>
                  <c:y val="-0.14797901226217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92880444578296"/>
                      <c:h val="0.13411225209580591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-8.7037037687856186E-2"/>
                  <c:y val="-8.69166328827534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19113226637783"/>
                      <c:h val="0.14816595442071301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5875">
                  <a:solidFill>
                    <a:schemeClr val="accent3">
                      <a:lumMod val="50000"/>
                    </a:schemeClr>
                  </a:solidFill>
                </a:ln>
                <a:effectLst>
                  <a:glow rad="63500">
                    <a:schemeClr val="accent1">
                      <a:alpha val="40000"/>
                    </a:schemeClr>
                  </a:glow>
                </a:effectLst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Лист1!$A$1:$A$12</c:f>
              <c:strCache>
                <c:ptCount val="12"/>
                <c:pt idx="0">
                  <c:v>кадры</c:v>
                </c:pt>
                <c:pt idx="1">
                  <c:v>животн. продукция (мясо, яйцо)</c:v>
                </c:pt>
                <c:pt idx="2">
                  <c:v>прочие мероприятия в СХ </c:v>
                </c:pt>
                <c:pt idx="3">
                  <c:v>племенное животноводство (областное направление)</c:v>
                </c:pt>
                <c:pt idx="4">
                  <c:v>НИОКР (СХ и товарное рыбоводство)</c:v>
                </c:pt>
                <c:pt idx="5">
                  <c:v>элитное семеноводство (областное направление)</c:v>
                </c:pt>
                <c:pt idx="6">
                  <c:v>субсидии тепличным (овощи и газ)</c:v>
                </c:pt>
                <c:pt idx="7">
                  <c:v>приобретение средств химизации</c:v>
                </c:pt>
                <c:pt idx="8">
                  <c:v>приобретение СХ техники и оборудования переработки</c:v>
                </c:pt>
                <c:pt idx="9">
                  <c:v>поддержка МФХ (на голову скота)</c:v>
                </c:pt>
                <c:pt idx="10">
                  <c:v>оборудование для товарного рыбоводства</c:v>
                </c:pt>
                <c:pt idx="11">
                  <c:v>товарное рыбоводство</c:v>
                </c:pt>
              </c:strCache>
            </c:strRef>
          </c:cat>
          <c:val>
            <c:numRef>
              <c:f>Лист1!$B$1:$B$12</c:f>
              <c:numCache>
                <c:formatCode>0.0</c:formatCode>
                <c:ptCount val="12"/>
                <c:pt idx="0">
                  <c:v>3.5</c:v>
                </c:pt>
                <c:pt idx="1">
                  <c:v>22.7</c:v>
                </c:pt>
                <c:pt idx="2">
                  <c:v>2.8</c:v>
                </c:pt>
                <c:pt idx="3">
                  <c:v>18</c:v>
                </c:pt>
                <c:pt idx="4">
                  <c:v>1</c:v>
                </c:pt>
                <c:pt idx="5">
                  <c:v>2.7</c:v>
                </c:pt>
                <c:pt idx="6">
                  <c:v>14.2</c:v>
                </c:pt>
                <c:pt idx="7">
                  <c:v>24.5</c:v>
                </c:pt>
                <c:pt idx="8">
                  <c:v>27</c:v>
                </c:pt>
                <c:pt idx="9">
                  <c:v>11.8</c:v>
                </c:pt>
                <c:pt idx="10">
                  <c:v>15</c:v>
                </c:pt>
                <c:pt idx="11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5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cap="all" spc="50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ru-RU" sz="1400" b="1" i="0" kern="1200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Государственная поддержка молочной отрасли, млн. руб.</a:t>
            </a:r>
          </a:p>
        </c:rich>
      </c:tx>
      <c:layout>
        <c:manualLayout>
          <c:xMode val="edge"/>
          <c:yMode val="edge"/>
          <c:x val="1.8723111228992746E-2"/>
          <c:y val="2.6230557944832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cap="all" spc="50" baseline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552616696151868E-2"/>
          <c:y val="7.0970852019284922E-2"/>
          <c:w val="0.59500163643724624"/>
          <c:h val="0.86296608187978119"/>
        </c:manualLayout>
      </c:layout>
      <c:areaChart>
        <c:grouping val="stacked"/>
        <c:varyColors val="0"/>
        <c:ser>
          <c:idx val="0"/>
          <c:order val="0"/>
          <c:tx>
            <c:strRef>
              <c:f>субсидии!$B$18</c:f>
              <c:strCache>
                <c:ptCount val="1"/>
                <c:pt idx="0">
                  <c:v>субсидия на молоко </c:v>
                </c:pt>
              </c:strCache>
            </c:strRef>
          </c:tx>
          <c:spPr>
            <a:solidFill>
              <a:srgbClr val="0099FF"/>
            </a:solidFill>
            <a:ln w="12700"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субсидии!$C$18:$I$18</c:f>
              <c:numCache>
                <c:formatCode>0.0</c:formatCode>
                <c:ptCount val="7"/>
                <c:pt idx="0">
                  <c:v>414.2</c:v>
                </c:pt>
                <c:pt idx="1">
                  <c:v>435.24459999999999</c:v>
                </c:pt>
                <c:pt idx="2">
                  <c:v>437.8</c:v>
                </c:pt>
                <c:pt idx="3">
                  <c:v>486.19459000000006</c:v>
                </c:pt>
                <c:pt idx="4">
                  <c:v>537.62268940199999</c:v>
                </c:pt>
                <c:pt idx="5">
                  <c:v>587.6</c:v>
                </c:pt>
                <c:pt idx="6">
                  <c:v>482.7</c:v>
                </c:pt>
              </c:numCache>
            </c:numRef>
          </c:val>
        </c:ser>
        <c:ser>
          <c:idx val="1"/>
          <c:order val="1"/>
          <c:tx>
            <c:strRef>
              <c:f>субсидии!$B$19</c:f>
              <c:strCache>
                <c:ptCount val="1"/>
                <c:pt idx="0">
                  <c:v>субсидии на племенное животноводство</c:v>
                </c:pt>
              </c:strCache>
            </c:strRef>
          </c:tx>
          <c:spPr>
            <a:solidFill>
              <a:srgbClr val="CCFFCC">
                <a:alpha val="69804"/>
              </a:srgbClr>
            </a:solidFill>
            <a:ln w="12700"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субсидии!$C$19:$I$19</c:f>
              <c:numCache>
                <c:formatCode>0.0</c:formatCode>
                <c:ptCount val="7"/>
                <c:pt idx="0">
                  <c:v>82.795999999999992</c:v>
                </c:pt>
                <c:pt idx="1">
                  <c:v>63.591300000000004</c:v>
                </c:pt>
                <c:pt idx="2">
                  <c:v>65.398930000000007</c:v>
                </c:pt>
                <c:pt idx="3">
                  <c:v>82.169300000000007</c:v>
                </c:pt>
                <c:pt idx="4">
                  <c:v>78.405624439999997</c:v>
                </c:pt>
                <c:pt idx="5">
                  <c:v>90.094100239999989</c:v>
                </c:pt>
                <c:pt idx="6">
                  <c:v>68.900000000000006</c:v>
                </c:pt>
              </c:numCache>
            </c:numRef>
          </c:val>
        </c:ser>
        <c:ser>
          <c:idx val="2"/>
          <c:order val="2"/>
          <c:tx>
            <c:strRef>
              <c:f>субсидии!$B$20</c:f>
              <c:strCache>
                <c:ptCount val="1"/>
                <c:pt idx="0">
                  <c:v>субсидии на завоз семян кормовых культур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субсидии!$C$20:$I$20</c:f>
              <c:numCache>
                <c:formatCode>0.0</c:formatCode>
                <c:ptCount val="7"/>
                <c:pt idx="0">
                  <c:v>45.591099999999997</c:v>
                </c:pt>
                <c:pt idx="1">
                  <c:v>45.105199999999996</c:v>
                </c:pt>
                <c:pt idx="2">
                  <c:v>44.444499999999998</c:v>
                </c:pt>
                <c:pt idx="3">
                  <c:v>46.8</c:v>
                </c:pt>
                <c:pt idx="4">
                  <c:v>51.800039999999996</c:v>
                </c:pt>
                <c:pt idx="5">
                  <c:v>46.564439440000001</c:v>
                </c:pt>
                <c:pt idx="6">
                  <c:v>46.564439440000001</c:v>
                </c:pt>
              </c:numCache>
            </c:numRef>
          </c:val>
        </c:ser>
        <c:ser>
          <c:idx val="3"/>
          <c:order val="3"/>
          <c:tx>
            <c:strRef>
              <c:f>субсидии!$B$21</c:f>
              <c:strCache>
                <c:ptCount val="1"/>
                <c:pt idx="0">
                  <c:v>субсидии на повышение доступности кредитов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субсидии!$C$21:$I$21</c:f>
              <c:numCache>
                <c:formatCode>0.0</c:formatCode>
                <c:ptCount val="7"/>
                <c:pt idx="0">
                  <c:v>74.032200000000003</c:v>
                </c:pt>
                <c:pt idx="1">
                  <c:v>60.629399999999997</c:v>
                </c:pt>
                <c:pt idx="2">
                  <c:v>50.101986320000009</c:v>
                </c:pt>
                <c:pt idx="3">
                  <c:v>19.362000000000002</c:v>
                </c:pt>
                <c:pt idx="4">
                  <c:v>4.538932</c:v>
                </c:pt>
                <c:pt idx="5">
                  <c:v>1.2</c:v>
                </c:pt>
                <c:pt idx="6">
                  <c:v>1.3</c:v>
                </c:pt>
              </c:numCache>
            </c:numRef>
          </c:val>
        </c:ser>
        <c:ser>
          <c:idx val="4"/>
          <c:order val="4"/>
          <c:tx>
            <c:strRef>
              <c:f>субсидии!$B$22</c:f>
              <c:strCache>
                <c:ptCount val="1"/>
                <c:pt idx="0">
                  <c:v>возмещение затрат на создание и модернизацию объектов АПК</c:v>
                </c:pt>
              </c:strCache>
            </c:strRef>
          </c:tx>
          <c:spPr>
            <a:solidFill>
              <a:srgbClr val="6600FF">
                <a:alpha val="69804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субсидии!$C$22:$I$22</c:f>
              <c:numCache>
                <c:formatCode>0.0</c:formatCode>
                <c:ptCount val="7"/>
                <c:pt idx="0">
                  <c:v>25.852000000000004</c:v>
                </c:pt>
                <c:pt idx="1">
                  <c:v>91.418000000000006</c:v>
                </c:pt>
                <c:pt idx="2">
                  <c:v>116.05138000000001</c:v>
                </c:pt>
                <c:pt idx="3">
                  <c:v>8.1395999999999997</c:v>
                </c:pt>
                <c:pt idx="4">
                  <c:v>0</c:v>
                </c:pt>
                <c:pt idx="5">
                  <c:v>27.7</c:v>
                </c:pt>
                <c:pt idx="6">
                  <c:v>6.7</c:v>
                </c:pt>
              </c:numCache>
            </c:numRef>
          </c:val>
        </c:ser>
        <c:ser>
          <c:idx val="5"/>
          <c:order val="5"/>
          <c:tx>
            <c:strRef>
              <c:f>субсидии!$B$26</c:f>
              <c:strCache>
                <c:ptCount val="1"/>
                <c:pt idx="0">
                  <c:v>субсидии на закупку СХ техники и оборудования для переработки</c:v>
                </c:pt>
              </c:strCache>
            </c:strRef>
          </c:tx>
          <c:spPr>
            <a:solidFill>
              <a:srgbClr val="FF99FF">
                <a:alpha val="69804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субсидии!$C$26:$I$26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30.868051230000003</c:v>
                </c:pt>
                <c:pt idx="5">
                  <c:v>49.9</c:v>
                </c:pt>
                <c:pt idx="6">
                  <c:v>27</c:v>
                </c:pt>
              </c:numCache>
            </c:numRef>
          </c:val>
        </c:ser>
        <c:ser>
          <c:idx val="6"/>
          <c:order val="6"/>
          <c:tx>
            <c:strRef>
              <c:f>субсидии!#REF!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FF">
                <a:alpha val="69804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субсидии!$B$23</c:f>
              <c:strCache>
                <c:ptCount val="1"/>
                <c:pt idx="0">
                  <c:v>гранты на развитие МФХ</c:v>
                </c:pt>
              </c:strCache>
            </c:strRef>
          </c:tx>
          <c:spPr>
            <a:solidFill>
              <a:srgbClr val="B2B2B2">
                <a:alpha val="69804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субсидии!$C$23:$I$23</c:f>
              <c:numCache>
                <c:formatCode>0.0</c:formatCode>
                <c:ptCount val="7"/>
                <c:pt idx="0">
                  <c:v>39.045000000000002</c:v>
                </c:pt>
                <c:pt idx="1">
                  <c:v>24.2105</c:v>
                </c:pt>
                <c:pt idx="2">
                  <c:v>12.899999999999999</c:v>
                </c:pt>
                <c:pt idx="3">
                  <c:v>11.555399999999999</c:v>
                </c:pt>
                <c:pt idx="4">
                  <c:v>5</c:v>
                </c:pt>
                <c:pt idx="5">
                  <c:v>24.521222219999999</c:v>
                </c:pt>
                <c:pt idx="6">
                  <c:v>29.7</c:v>
                </c:pt>
              </c:numCache>
            </c:numRef>
          </c:val>
        </c:ser>
        <c:ser>
          <c:idx val="8"/>
          <c:order val="8"/>
          <c:tx>
            <c:strRef>
              <c:f>субсидии!$B$24</c:f>
              <c:strCache>
                <c:ptCount val="1"/>
                <c:pt idx="0">
                  <c:v>субсидии на поддержку МФХ (на голову коров)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субсидии!$C$24:$I$24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9.2004999999999999</c:v>
                </c:pt>
                <c:pt idx="4">
                  <c:v>7.0657500000000004</c:v>
                </c:pt>
                <c:pt idx="5">
                  <c:v>11.31</c:v>
                </c:pt>
                <c:pt idx="6">
                  <c:v>11.7</c:v>
                </c:pt>
              </c:numCache>
            </c:numRef>
          </c:val>
        </c:ser>
        <c:ser>
          <c:idx val="9"/>
          <c:order val="9"/>
          <c:tx>
            <c:strRef>
              <c:f>субсидии!$B$25</c:f>
              <c:strCache>
                <c:ptCount val="1"/>
                <c:pt idx="0">
                  <c:v>субсидии на мелиорацию</c:v>
                </c:pt>
              </c:strCache>
            </c:strRef>
          </c:tx>
          <c:spPr>
            <a:solidFill>
              <a:srgbClr val="CC9900">
                <a:alpha val="69804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cat>
            <c:numRef>
              <c:f>субсидии!$C$17:$I$17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субсидии!$C$25:$I$25</c:f>
              <c:numCache>
                <c:formatCode>0.0</c:formatCode>
                <c:ptCount val="7"/>
                <c:pt idx="0">
                  <c:v>46.341000000000001</c:v>
                </c:pt>
                <c:pt idx="1">
                  <c:v>101.67049999999999</c:v>
                </c:pt>
                <c:pt idx="2">
                  <c:v>72.991099999999989</c:v>
                </c:pt>
                <c:pt idx="3">
                  <c:v>72.973050000000001</c:v>
                </c:pt>
                <c:pt idx="4">
                  <c:v>55.204999989999997</c:v>
                </c:pt>
                <c:pt idx="5">
                  <c:v>62.9</c:v>
                </c:pt>
                <c:pt idx="6">
                  <c:v>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tx1">
                  <a:lumMod val="35000"/>
                  <a:lumOff val="65000"/>
                </a:schemeClr>
              </a:solidFill>
            </a:ln>
            <a:effectLst/>
          </c:spPr>
        </c:dropLines>
        <c:axId val="-559403952"/>
        <c:axId val="-559399056"/>
      </c:areaChart>
      <c:catAx>
        <c:axId val="-55940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59399056"/>
        <c:crosses val="autoZero"/>
        <c:auto val="1"/>
        <c:lblAlgn val="ctr"/>
        <c:lblOffset val="100"/>
        <c:noMultiLvlLbl val="0"/>
      </c:catAx>
      <c:valAx>
        <c:axId val="-5593990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55940395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600" b="1" i="0" u="sng" strike="noStrike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B0F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278899962223591"/>
          <c:y val="8.7022587836745352E-2"/>
          <c:w val="0.33774420801357591"/>
          <c:h val="0.80653826480164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50" normalizeH="0" baseline="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Доля субсидий в себестоимости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молока, руб./ кг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4.6972239878629134E-3"/>
          <c:y val="5.6957241099646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50" normalizeH="0" baseline="0">
              <a:solidFill>
                <a:schemeClr val="bg2">
                  <a:lumMod val="25000"/>
                </a:scheme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7369226734370134E-2"/>
          <c:y val="0.12060014563395352"/>
          <c:w val="0.91182878587260796"/>
          <c:h val="0.57195914818997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Лист8!$A$2</c:f>
              <c:strCache>
                <c:ptCount val="1"/>
                <c:pt idx="0">
                  <c:v>себестоимость 1 кг молока, руб.</c:v>
                </c:pt>
              </c:strCache>
            </c:strRef>
          </c:tx>
          <c:spPr>
            <a:solidFill>
              <a:srgbClr val="70AD47">
                <a:lumMod val="75000"/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70AD47">
                  <a:lumMod val="20000"/>
                  <a:lumOff val="80000"/>
                </a:srgbClr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Лист8!$B$1:$H$1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
прогноз</c:v>
                </c:pt>
              </c:strCache>
            </c:strRef>
          </c:cat>
          <c:val>
            <c:numRef>
              <c:f>Лист8!$B$2:$H$2</c:f>
              <c:numCache>
                <c:formatCode>General</c:formatCode>
                <c:ptCount val="7"/>
                <c:pt idx="0">
                  <c:v>22.01</c:v>
                </c:pt>
                <c:pt idx="1">
                  <c:v>22.74</c:v>
                </c:pt>
                <c:pt idx="2">
                  <c:v>23.81</c:v>
                </c:pt>
                <c:pt idx="3">
                  <c:v>24.79</c:v>
                </c:pt>
                <c:pt idx="4" formatCode="0.00">
                  <c:v>25.59</c:v>
                </c:pt>
                <c:pt idx="5" formatCode="0.00">
                  <c:v>27.86</c:v>
                </c:pt>
                <c:pt idx="6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Лист8!$A$3</c:f>
              <c:strCache>
                <c:ptCount val="1"/>
                <c:pt idx="0">
                  <c:v>средняя ставка субсидии  на 1 кг молока, руб.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99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990412086100654E-3"/>
                  <c:y val="-1.95388136412804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27613553329585E-4"/>
                  <c:y val="-1.1994706658695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36015149174934E-3"/>
                  <c:y val="-1.5893349062931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413179926710416E-3"/>
                  <c:y val="-2.3831584333533804E-2"/>
                </c:manualLayout>
              </c:layout>
              <c:tx>
                <c:rich>
                  <a:bodyPr/>
                  <a:lstStyle/>
                  <a:p>
                    <a:fld id="{602653EB-C242-4D56-A429-F6312D29561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7041918558281239E-3"/>
                  <c:y val="-3.26821481205766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195148145237697E-4"/>
                  <c:y val="-1.4680168299589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456499368922578E-3"/>
                  <c:y val="9.6928584728404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DD"/>
              </a:solidFill>
              <a:ln>
                <a:solidFill>
                  <a:srgbClr val="FF99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Лист8!$B$1:$H$1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
прогноз</c:v>
                </c:pt>
              </c:strCache>
            </c:strRef>
          </c:cat>
          <c:val>
            <c:numRef>
              <c:f>Лист8!$B$3:$H$3</c:f>
              <c:numCache>
                <c:formatCode>General</c:formatCode>
                <c:ptCount val="7"/>
                <c:pt idx="0">
                  <c:v>5.98</c:v>
                </c:pt>
                <c:pt idx="1">
                  <c:v>4.5599999999999996</c:v>
                </c:pt>
                <c:pt idx="2">
                  <c:v>4.37</c:v>
                </c:pt>
                <c:pt idx="3">
                  <c:v>4.9000000000000004</c:v>
                </c:pt>
                <c:pt idx="4">
                  <c:v>4.91</c:v>
                </c:pt>
                <c:pt idx="5">
                  <c:v>5.39</c:v>
                </c:pt>
                <c:pt idx="6">
                  <c:v>3.95</c:v>
                </c:pt>
              </c:numCache>
            </c:numRef>
          </c:val>
        </c:ser>
        <c:ser>
          <c:idx val="2"/>
          <c:order val="2"/>
          <c:tx>
            <c:strRef>
              <c:f>Лист8!$A$4</c:f>
              <c:strCache>
                <c:ptCount val="1"/>
                <c:pt idx="0">
                  <c:v>в т. ч. субсидии областной бюджет на 1 кг, руб.</c:v>
                </c:pt>
              </c:strCache>
            </c:strRef>
          </c:tx>
          <c:spPr>
            <a:solidFill>
              <a:srgbClr val="8A8A8A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6503366656892396E-3"/>
                  <c:y val="4.031391235167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119549558245806E-2"/>
                  <c:y val="2.5125401312411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369498106767207E-3"/>
                  <c:y val="2.283777950809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825997475689254E-3"/>
                  <c:y val="3.2315875890786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282496844612897E-3"/>
                  <c:y val="2.8884266860763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458531929967603E-3"/>
                  <c:y val="1.6467562108209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119549558245806E-2"/>
                  <c:y val="2.6433016797287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solidFill>
                  <a:srgbClr val="FF99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96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Лист8!$B$1:$H$1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
прогноз</c:v>
                </c:pt>
              </c:strCache>
            </c:strRef>
          </c:cat>
          <c:val>
            <c:numRef>
              <c:f>Лист8!$B$4:$H$4</c:f>
              <c:numCache>
                <c:formatCode>General</c:formatCode>
                <c:ptCount val="7"/>
                <c:pt idx="0">
                  <c:v>4.5199999999999996</c:v>
                </c:pt>
                <c:pt idx="1">
                  <c:v>3.73</c:v>
                </c:pt>
                <c:pt idx="2">
                  <c:v>3.59</c:v>
                </c:pt>
                <c:pt idx="3">
                  <c:v>4.17</c:v>
                </c:pt>
                <c:pt idx="4">
                  <c:v>3.96</c:v>
                </c:pt>
                <c:pt idx="5">
                  <c:v>4.8099999999999996</c:v>
                </c:pt>
                <c:pt idx="6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5"/>
        <c:axId val="-491694096"/>
        <c:axId val="-491690288"/>
      </c:barChart>
      <c:catAx>
        <c:axId val="-49169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90288"/>
        <c:crosses val="autoZero"/>
        <c:auto val="1"/>
        <c:lblAlgn val="ctr"/>
        <c:lblOffset val="100"/>
        <c:noMultiLvlLbl val="0"/>
      </c:catAx>
      <c:valAx>
        <c:axId val="-491690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4916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A2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9811286906190755E-3"/>
          <c:y val="0.82255326381953497"/>
          <c:w val="0.84261436798461375"/>
          <c:h val="0.1505750263780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Цена комбикормов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кормов, руб./кг</a:t>
            </a:r>
          </a:p>
        </c:rich>
      </c:tx>
      <c:layout>
        <c:manualLayout>
          <c:xMode val="edge"/>
          <c:yMode val="edge"/>
          <c:x val="1.6809981182646365E-2"/>
          <c:y val="2.6709326812799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2309292023108543E-2"/>
          <c:y val="7.186736751192456E-2"/>
          <c:w val="0.94681211636207085"/>
          <c:h val="0.70359094002138622"/>
        </c:manualLayout>
      </c:layout>
      <c:lineChart>
        <c:grouping val="standard"/>
        <c:varyColors val="0"/>
        <c:ser>
          <c:idx val="0"/>
          <c:order val="0"/>
          <c:tx>
            <c:strRef>
              <c:f>комбикорм!$A$2</c:f>
              <c:strCache>
                <c:ptCount val="1"/>
                <c:pt idx="0">
                  <c:v>ячмень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4.7813607445382052E-2"/>
                  <c:y val="6.703795668742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370948366848125E-2"/>
                  <c:y val="7.5231270522717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078203116320462E-2"/>
                  <c:y val="9.2351878906501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745441478724585E-2"/>
                  <c:y val="7.5676425969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187739556716021E-2"/>
                  <c:y val="0.173610624283194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932306132651827E-2"/>
                  <c:y val="8.4579534907197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B4521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комбикорм!$B$1:$G$1</c:f>
              <c:numCache>
                <c:formatCode>m/d/yyyy</c:formatCode>
                <c:ptCount val="6"/>
                <c:pt idx="0">
                  <c:v>43344</c:v>
                </c:pt>
                <c:pt idx="1">
                  <c:v>43739</c:v>
                </c:pt>
                <c:pt idx="2">
                  <c:v>44228</c:v>
                </c:pt>
                <c:pt idx="3">
                  <c:v>44470</c:v>
                </c:pt>
                <c:pt idx="4">
                  <c:v>44608</c:v>
                </c:pt>
                <c:pt idx="5">
                  <c:v>44621</c:v>
                </c:pt>
              </c:numCache>
            </c:numRef>
          </c:cat>
          <c:val>
            <c:numRef>
              <c:f>комбикорм!$B$2:$G$2</c:f>
              <c:numCache>
                <c:formatCode>0.00</c:formatCode>
                <c:ptCount val="6"/>
                <c:pt idx="0">
                  <c:v>12.5</c:v>
                </c:pt>
                <c:pt idx="1">
                  <c:v>15.2</c:v>
                </c:pt>
                <c:pt idx="2">
                  <c:v>18.5</c:v>
                </c:pt>
                <c:pt idx="3" formatCode="General">
                  <c:v>18.8</c:v>
                </c:pt>
                <c:pt idx="4" formatCode="General">
                  <c:v>21.5</c:v>
                </c:pt>
                <c:pt idx="5" formatCode="General">
                  <c:v>22.5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комбикорм!$A$3</c:f>
              <c:strCache>
                <c:ptCount val="1"/>
                <c:pt idx="0">
                  <c:v>кукуруза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4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4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1143939735862682"/>
                  <c:y val="-0.104785035486250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138627826074883"/>
                  <c:y val="-7.8752905778468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293955185534937E-2"/>
                  <c:y val="-5.1097185495924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745441478724585E-2"/>
                  <c:y val="-4.896709915679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722360709921219E-2"/>
                  <c:y val="-7.1224871500797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176535940451164E-2"/>
                  <c:y val="-4.896709915679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9672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комбикорм!$B$1:$G$1</c:f>
              <c:numCache>
                <c:formatCode>m/d/yyyy</c:formatCode>
                <c:ptCount val="6"/>
                <c:pt idx="0">
                  <c:v>43344</c:v>
                </c:pt>
                <c:pt idx="1">
                  <c:v>43739</c:v>
                </c:pt>
                <c:pt idx="2">
                  <c:v>44228</c:v>
                </c:pt>
                <c:pt idx="3">
                  <c:v>44470</c:v>
                </c:pt>
                <c:pt idx="4">
                  <c:v>44608</c:v>
                </c:pt>
                <c:pt idx="5">
                  <c:v>44621</c:v>
                </c:pt>
              </c:numCache>
            </c:numRef>
          </c:cat>
          <c:val>
            <c:numRef>
              <c:f>комбикорм!$B$3:$G$3</c:f>
              <c:numCache>
                <c:formatCode>0.00</c:formatCode>
                <c:ptCount val="6"/>
                <c:pt idx="0">
                  <c:v>13.5</c:v>
                </c:pt>
                <c:pt idx="1">
                  <c:v>17.600000000000001</c:v>
                </c:pt>
                <c:pt idx="2">
                  <c:v>22.2</c:v>
                </c:pt>
                <c:pt idx="3" formatCode="General">
                  <c:v>22.8</c:v>
                </c:pt>
                <c:pt idx="4" formatCode="General">
                  <c:v>22.8</c:v>
                </c:pt>
                <c:pt idx="5" formatCode="General">
                  <c:v>23.8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комбикорм!$A$4</c:f>
              <c:strCache>
                <c:ptCount val="1"/>
                <c:pt idx="0">
                  <c:v>комбикорм КРС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500412280579937"/>
                  <c:y val="4.2590510267317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798691625185712E-2"/>
                  <c:y val="-3.1160881281599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111725433285238E-2"/>
                  <c:y val="-6.1888875179814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745441478724585E-2"/>
                  <c:y val="3.5612435750398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280062631929887E-2"/>
                  <c:y val="-4.0063990219198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72936340406621E-3"/>
                  <c:y val="4.45155446879984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E5F2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комбикорм!$B$1:$G$1</c:f>
              <c:numCache>
                <c:formatCode>m/d/yyyy</c:formatCode>
                <c:ptCount val="6"/>
                <c:pt idx="0">
                  <c:v>43344</c:v>
                </c:pt>
                <c:pt idx="1">
                  <c:v>43739</c:v>
                </c:pt>
                <c:pt idx="2">
                  <c:v>44228</c:v>
                </c:pt>
                <c:pt idx="3">
                  <c:v>44470</c:v>
                </c:pt>
                <c:pt idx="4">
                  <c:v>44608</c:v>
                </c:pt>
                <c:pt idx="5">
                  <c:v>44621</c:v>
                </c:pt>
              </c:numCache>
            </c:numRef>
          </c:cat>
          <c:val>
            <c:numRef>
              <c:f>комбикорм!$B$4:$G$4</c:f>
              <c:numCache>
                <c:formatCode>0.00</c:formatCode>
                <c:ptCount val="6"/>
                <c:pt idx="0">
                  <c:v>14.1</c:v>
                </c:pt>
                <c:pt idx="1">
                  <c:v>16</c:v>
                </c:pt>
                <c:pt idx="2">
                  <c:v>19</c:v>
                </c:pt>
                <c:pt idx="3" formatCode="General">
                  <c:v>21.3</c:v>
                </c:pt>
                <c:pt idx="4" formatCode="General">
                  <c:v>21.3</c:v>
                </c:pt>
                <c:pt idx="5" formatCode="General">
                  <c:v>22.8</c:v>
                </c:pt>
              </c:numCache>
            </c:numRef>
          </c:val>
          <c:smooth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491689744"/>
        <c:axId val="-491689200"/>
      </c:lineChart>
      <c:catAx>
        <c:axId val="-4916897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89200"/>
        <c:crosses val="autoZero"/>
        <c:auto val="0"/>
        <c:lblAlgn val="ctr"/>
        <c:lblOffset val="100"/>
        <c:noMultiLvlLbl val="0"/>
      </c:catAx>
      <c:valAx>
        <c:axId val="-491689200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-49168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44363126319279E-2"/>
          <c:y val="0.84886892193198771"/>
          <c:w val="0.8898338552660815"/>
          <c:h val="0.1230017866898985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0.51327</cdr:x>
      <cdr:y>0.59931</cdr:y>
    </cdr:from>
    <cdr:to>
      <cdr:x>0.62911</cdr:x>
      <cdr:y>0.71844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6464" y="1615504"/>
          <a:ext cx="942579" cy="3211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97,4%</a:t>
          </a:r>
        </a:p>
      </cdr:txBody>
    </cdr:sp>
  </cdr:relSizeAnchor>
  <cdr:relSizeAnchor xmlns:cdr="http://schemas.openxmlformats.org/drawingml/2006/chartDrawing">
    <cdr:from>
      <cdr:x>0.51327</cdr:x>
      <cdr:y>0.25204</cdr:y>
    </cdr:from>
    <cdr:to>
      <cdr:x>0.62925</cdr:x>
      <cdr:y>0.37117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6464" y="679400"/>
          <a:ext cx="943722" cy="3211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101,9%</a:t>
          </a:r>
        </a:p>
      </cdr:txBody>
    </cdr:sp>
  </cdr:relSizeAnchor>
  <cdr:relSizeAnchor xmlns:cdr="http://schemas.openxmlformats.org/drawingml/2006/chartDrawing">
    <cdr:from>
      <cdr:x>0.86232</cdr:x>
      <cdr:y>0.67945</cdr:y>
    </cdr:from>
    <cdr:to>
      <cdr:x>0.98075</cdr:x>
      <cdr:y>0.79498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16620" y="1831528"/>
          <a:ext cx="963653" cy="3114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99,6%</a:t>
          </a:r>
        </a:p>
      </cdr:txBody>
    </cdr:sp>
  </cdr:relSizeAnchor>
  <cdr:relSizeAnchor xmlns:cdr="http://schemas.openxmlformats.org/drawingml/2006/chartDrawing">
    <cdr:from>
      <cdr:x>0.46611</cdr:x>
      <cdr:y>0.30704</cdr:y>
    </cdr:from>
    <cdr:to>
      <cdr:x>0.52869</cdr:x>
      <cdr:y>0.43339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2667372" y="648072"/>
          <a:ext cx="358140" cy="2667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0.46375</cdr:x>
      <cdr:y>0.54584</cdr:y>
    </cdr:from>
    <cdr:to>
      <cdr:x>0.53245</cdr:x>
      <cdr:y>0.68302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2520280" y="1152128"/>
          <a:ext cx="373380" cy="2895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50000"/>
            </a:schemeClr>
          </a:solidFill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0.85841</cdr:x>
      <cdr:y>0.75958</cdr:y>
    </cdr:from>
    <cdr:to>
      <cdr:x>0.92711</cdr:x>
      <cdr:y>0.89676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6984776" y="2047552"/>
          <a:ext cx="559005" cy="36978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50000"/>
            </a:schemeClr>
          </a:solidFill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0.39509</cdr:x>
      <cdr:y>0.40524</cdr:y>
    </cdr:from>
    <cdr:to>
      <cdr:x>0.55536</cdr:x>
      <cdr:y>0.61749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372573" y="2355052"/>
          <a:ext cx="1368152" cy="1233458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tx2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700" b="1" dirty="0" smtClean="0">
              <a:solidFill>
                <a:srgbClr val="A40000"/>
              </a:solidFill>
              <a:latin typeface="Calibri" panose="020F0502020204030204" pitchFamily="34" charset="0"/>
            </a:rPr>
            <a:t>166,7 </a:t>
          </a:r>
          <a:br>
            <a:rPr lang="ru-RU" sz="1700" b="1" dirty="0" smtClean="0">
              <a:solidFill>
                <a:srgbClr val="A40000"/>
              </a:solidFill>
              <a:latin typeface="Calibri" panose="020F0502020204030204" pitchFamily="34" charset="0"/>
            </a:rPr>
          </a:br>
          <a:r>
            <a:rPr lang="ru-RU" sz="1700" b="1" dirty="0" smtClean="0">
              <a:solidFill>
                <a:srgbClr val="A40000"/>
              </a:solidFill>
              <a:latin typeface="Calibri" panose="020F0502020204030204" pitchFamily="34" charset="0"/>
            </a:rPr>
            <a:t>млн. руб.</a:t>
          </a:r>
          <a:endParaRPr lang="ru-RU" sz="1700" b="1" dirty="0">
            <a:solidFill>
              <a:srgbClr val="A400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0.27965</cdr:x>
      <cdr:y>0.6359</cdr:y>
    </cdr:from>
    <cdr:to>
      <cdr:x>0.47139</cdr:x>
      <cdr:y>0.78482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5545" y="3074686"/>
          <a:ext cx="165618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0.313</cdr:x>
      <cdr:y>0.62101</cdr:y>
    </cdr:from>
    <cdr:to>
      <cdr:x>0.53808</cdr:x>
      <cdr:y>0.76993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03577" y="3002678"/>
          <a:ext cx="194421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0.313</cdr:x>
      <cdr:y>0.68058</cdr:y>
    </cdr:from>
    <cdr:to>
      <cdr:x>0.49511</cdr:x>
      <cdr:y>0.81461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03577" y="3290710"/>
          <a:ext cx="157304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 smtClean="0"/>
            </a:lvl1pPr>
          </a:lstStyle>
          <a:p>
            <a:pPr>
              <a:defRPr/>
            </a:pPr>
            <a:fld id="{056EF4E3-9C2D-4A7F-A018-41721AF8BD3C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DCA486-734A-4D63-BBF3-E9B5E33F5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63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73D3B3-4B24-4A59-8A59-998C903C81FC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7612"/>
            <a:ext cx="5438775" cy="3907800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4"/>
            <a:ext cx="2946400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4"/>
            <a:ext cx="2946400" cy="498395"/>
          </a:xfrm>
          <a:prstGeom prst="rect">
            <a:avLst/>
          </a:prstGeom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8CE40A-44BB-403D-B620-4494288AA2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241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8480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7C6B3-E566-4D43-A1C7-0A13620A8129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0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0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9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3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36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1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2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7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1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3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4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9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06.06.2022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17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18260" y="2420888"/>
            <a:ext cx="6120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latin typeface="+mn-lt"/>
              </a:rPr>
              <a:t>О мерах государственной поддержки сельского хозяйства</a:t>
            </a:r>
            <a:endParaRPr lang="ru-RU" sz="2400" b="1" dirty="0"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4603355" y="3858696"/>
            <a:ext cx="4082847" cy="114646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altLang="ru-RU" sz="1400" b="1" i="1" dirty="0">
                <a:latin typeface="+mn-lt"/>
                <a:cs typeface="Times New Roman" panose="02020603050405020304" pitchFamily="18" charset="0"/>
              </a:rPr>
              <a:t>Докладчик: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altLang="ru-RU" sz="1400" b="1" i="1" dirty="0" smtClean="0">
                <a:latin typeface="+mn-lt"/>
                <a:cs typeface="Times New Roman" panose="02020603050405020304" pitchFamily="18" charset="0"/>
              </a:rPr>
              <a:t>заместитель министра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altLang="ru-RU" sz="1400" b="1" i="1" dirty="0" smtClean="0">
                <a:latin typeface="+mn-lt"/>
                <a:cs typeface="Times New Roman" panose="02020603050405020304" pitchFamily="18" charset="0"/>
              </a:rPr>
              <a:t>агропромышленного  комплекса и торговли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altLang="ru-RU" sz="1400" b="1" i="1" dirty="0" smtClean="0">
                <a:latin typeface="+mn-lt"/>
                <a:cs typeface="Times New Roman" panose="02020603050405020304" pitchFamily="18" charset="0"/>
              </a:rPr>
              <a:t>Архангельской области</a:t>
            </a:r>
            <a:endParaRPr lang="ru-RU" altLang="ru-RU" sz="1400" b="1" i="1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ru-RU" altLang="ru-RU" sz="1400" b="1" i="1" cap="all" dirty="0" err="1" smtClean="0">
                <a:latin typeface="+mn-lt"/>
                <a:cs typeface="Times New Roman" panose="02020603050405020304" pitchFamily="18" charset="0"/>
              </a:rPr>
              <a:t>ШевелЁв</a:t>
            </a:r>
            <a:r>
              <a:rPr lang="ru-RU" altLang="ru-RU" sz="1400" b="1" i="1" cap="all" dirty="0" smtClean="0">
                <a:latin typeface="+mn-lt"/>
                <a:cs typeface="Times New Roman" panose="02020603050405020304" pitchFamily="18" charset="0"/>
              </a:rPr>
              <a:t> Александр Станиславович</a:t>
            </a:r>
            <a:endParaRPr lang="ru-RU" altLang="ru-RU" sz="1400" b="1" i="1" cap="all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426472" y="5577695"/>
            <a:ext cx="2304256" cy="2846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eaLnBrk="1" hangingPunct="1">
              <a:spcBef>
                <a:spcPct val="20000"/>
              </a:spcBef>
              <a:buFontTx/>
              <a:buNone/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ru-RU" altLang="ru-RU" sz="1400" dirty="0" smtClean="0">
                <a:latin typeface="+mn-lt"/>
                <a:cs typeface="+mn-cs"/>
              </a:rPr>
              <a:t>7 июня 2022 </a:t>
            </a:r>
            <a:r>
              <a:rPr lang="ru-RU" altLang="ru-RU" sz="1400" dirty="0">
                <a:latin typeface="+mn-lt"/>
                <a:cs typeface="+mn-cs"/>
              </a:rPr>
              <a:t>года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70008" y="481453"/>
            <a:ext cx="6120680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1400" b="1" dirty="0">
                <a:latin typeface="+mn-lt"/>
              </a:rPr>
              <a:t>Заседание </a:t>
            </a:r>
            <a:r>
              <a:rPr lang="ru-RU" sz="1400" b="1" dirty="0" smtClean="0">
                <a:latin typeface="+mn-lt"/>
              </a:rPr>
              <a:t>Координационного Совета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1400" b="1" dirty="0" smtClean="0">
                <a:latin typeface="+mn-lt"/>
              </a:rPr>
              <a:t>представительных </a:t>
            </a:r>
            <a:r>
              <a:rPr lang="ru-RU" sz="1400" b="1" dirty="0">
                <a:latin typeface="+mn-lt"/>
              </a:rPr>
              <a:t>органов муниципальных </a:t>
            </a:r>
            <a:r>
              <a:rPr lang="ru-RU" sz="1400" b="1" dirty="0" smtClean="0">
                <a:latin typeface="+mn-lt"/>
              </a:rPr>
              <a:t>образований</a:t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Архангельской области</a:t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при  </a:t>
            </a:r>
            <a:r>
              <a:rPr lang="ru-RU" sz="1400" b="1" dirty="0">
                <a:latin typeface="+mn-lt"/>
              </a:rPr>
              <a:t>Архангельском областном Собрании депутатов</a:t>
            </a:r>
          </a:p>
        </p:txBody>
      </p:sp>
    </p:spTree>
    <p:extLst>
      <p:ext uri="{BB962C8B-B14F-4D97-AF65-F5344CB8AC3E}">
        <p14:creationId xmlns:p14="http://schemas.microsoft.com/office/powerpoint/2010/main" val="37165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100545"/>
              </p:ext>
            </p:extLst>
          </p:nvPr>
        </p:nvGraphicFramePr>
        <p:xfrm>
          <a:off x="4400933" y="3284984"/>
          <a:ext cx="466130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411092"/>
              </p:ext>
            </p:extLst>
          </p:nvPr>
        </p:nvGraphicFramePr>
        <p:xfrm>
          <a:off x="98630" y="2852936"/>
          <a:ext cx="476372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89658"/>
              </p:ext>
            </p:extLst>
          </p:nvPr>
        </p:nvGraphicFramePr>
        <p:xfrm>
          <a:off x="323528" y="576467"/>
          <a:ext cx="6489593" cy="208436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571710"/>
                <a:gridCol w="1415160"/>
                <a:gridCol w="1502723"/>
              </a:tblGrid>
              <a:tr h="280649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bg1">
                            <a:lumMod val="85000"/>
                          </a:schemeClr>
                        </a:gs>
                        <a:gs pos="8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5D393A"/>
                          </a:solidFill>
                          <a:latin typeface="Calibri" panose="020F0502020204030204" pitchFamily="34" charset="0"/>
                        </a:rPr>
                        <a:t>2021 г. к 2013 г.</a:t>
                      </a:r>
                      <a:endParaRPr lang="ru-RU" sz="1400" b="1" dirty="0">
                        <a:solidFill>
                          <a:srgbClr val="5D393A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bg1">
                            <a:lumMod val="85000"/>
                          </a:schemeClr>
                        </a:gs>
                        <a:gs pos="8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5D393A"/>
                          </a:solidFill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ru-RU" sz="1400" b="1" kern="1200" baseline="0" dirty="0" smtClean="0">
                          <a:solidFill>
                            <a:srgbClr val="5D393A"/>
                          </a:solidFill>
                          <a:latin typeface="Calibri" panose="020F0502020204030204" pitchFamily="34" charset="0"/>
                        </a:rPr>
                        <a:t> г. к 2020 г.</a:t>
                      </a:r>
                      <a:endParaRPr lang="ru-RU" sz="1400" b="1" kern="1200" dirty="0">
                        <a:solidFill>
                          <a:srgbClr val="5D393A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bg1">
                            <a:lumMod val="85000"/>
                          </a:schemeClr>
                        </a:gs>
                        <a:gs pos="8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Объемы государственной поддержки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  + 47%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+ 18%</a:t>
                      </a:r>
                      <a:endParaRPr lang="ru-RU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Реализация молока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  + 72%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-2,5%</a:t>
                      </a:r>
                      <a:endParaRPr lang="ru-RU" sz="14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Чистая прибыль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 + 65%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+50%</a:t>
                      </a:r>
                      <a:endParaRPr lang="ru-RU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Инвестиции в основной капитал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 + 164%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+ 25%</a:t>
                      </a:r>
                      <a:endParaRPr lang="ru-RU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Налоговая отдача (на 1 руб. субсидий)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+84%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+ 2%</a:t>
                      </a: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Среднемесячная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заработная плата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 + 116%</a:t>
                      </a:r>
                      <a:endParaRPr lang="ru-RU" sz="14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+ 16%</a:t>
                      </a:r>
                      <a:endParaRPr lang="ru-RU" sz="14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8630" y="-6478"/>
            <a:ext cx="8946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Эффективность государственной поддержки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(по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данным годовой бухгалтерской отчетности основных производителей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молока)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0" y="505933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885130" y="980728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cap="all" dirty="0" smtClean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</a:rPr>
              <a:t>Прирост товарной продукции 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</a:rPr>
              <a:t>(молока) составляет ежегодно от 10 до 40 коп. на 1 рубль господдержки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34952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422110" y="2098559"/>
            <a:ext cx="2120863" cy="213391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chemeClr val="bg1">
                  <a:lumMod val="95000"/>
                </a:schemeClr>
              </a:gs>
              <a:gs pos="87000">
                <a:srgbClr val="E7DED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 eaLnBrk="1" hangingPunct="1">
              <a:spcAft>
                <a:spcPts val="800"/>
              </a:spcAft>
            </a:pP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обеспечивают поступления </a:t>
            </a:r>
            <a:b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 бюджетную систему региона:</a:t>
            </a:r>
          </a:p>
          <a:p>
            <a:pPr marL="18000" indent="-285750" eaLnBrk="1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уплачивают 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свыше 820 млн. руб. налогов в бюджет и взносов в социальные фонды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83729"/>
            <a:ext cx="91085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ru-RU" sz="16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результат государственной поддержки сельского хозяйства для архангельской </a:t>
            </a:r>
            <a:r>
              <a:rPr lang="ru-RU" alt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области</a:t>
            </a:r>
            <a:endParaRPr lang="ru-RU" altLang="ru-RU" sz="1600" b="1" cap="all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8430" y="2069851"/>
            <a:ext cx="3266930" cy="274863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участвуют в Формировании </a:t>
            </a:r>
            <a:r>
              <a:rPr lang="ru-RU" sz="14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продовольственных ресурсов Архангельской </a:t>
            </a: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области:</a:t>
            </a:r>
            <a:endParaRPr lang="ru-RU" sz="1400" b="1" cap="all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доля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собственного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производства в Архангельской области составляет:</a:t>
            </a:r>
            <a:endParaRPr lang="ru-RU" sz="1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1930" algn="l"/>
              </a:tabLs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 молоку и молокопродуктам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– 55,3% (2020 г.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53,1%)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1930" algn="l"/>
              </a:tabLs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мясу и мясопродуктам – 4,4%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1930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яйцу – 21,4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(2020 г.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19,9%)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1930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картофелю –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60% (2020 г.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44,7%)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1930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овощам –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25,7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(2020 г.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22,9%)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543744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74080" y="121024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как результат использования мер государственной поддержки основные сельхозтоваропроизводители – получатели субсидий ежегодно </a:t>
            </a:r>
            <a:r>
              <a:rPr 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ru-RU" sz="16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95911" y="621369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ежегодно  выделяется на поддержку непосредственно </a:t>
            </a:r>
          </a:p>
          <a:p>
            <a:pPr>
              <a:spcAft>
                <a:spcPts val="0"/>
              </a:spcAft>
            </a:pP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сельскохозяйственных товаропроизводителей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0111" y="2098559"/>
            <a:ext cx="2996543" cy="309828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chemeClr val="bg1">
                  <a:lumMod val="95000"/>
                </a:schemeClr>
              </a:gs>
              <a:gs pos="87000">
                <a:srgbClr val="E7DED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 eaLnBrk="1" hangingPunct="1">
              <a:spcAft>
                <a:spcPts val="800"/>
              </a:spcAft>
            </a:pP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решают социальные вопросы </a:t>
            </a:r>
            <a:b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на сельских территориях архангельской области:</a:t>
            </a:r>
            <a:endParaRPr lang="ru-RU" sz="1400" b="1" cap="all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8000" indent="-285750" eaLnBrk="1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обеспечивают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работой 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свыше 2,5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тысяч человек в сельской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местности, ежегодно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выделяя на заработную плату своим работникам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свыше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1,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 млрд.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рублей;</a:t>
            </a:r>
          </a:p>
          <a:p>
            <a:pPr marL="18000" indent="-285750" eaLnBrk="1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среднемесячная заработная плата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сельском хозяйстве в 2021 году составила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44,5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тыс. рублей при средней по области –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57,4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2469" y="532481"/>
            <a:ext cx="1224136" cy="1323439"/>
          </a:xfrm>
          <a:prstGeom prst="rect">
            <a:avLst/>
          </a:prstGeom>
          <a:gradFill>
            <a:gsLst>
              <a:gs pos="0">
                <a:srgbClr val="BFBFBF"/>
              </a:gs>
              <a:gs pos="74001">
                <a:srgbClr val="F2F2F2"/>
              </a:gs>
              <a:gs pos="83000">
                <a:schemeClr val="bg2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>
            <a:spAutoFit/>
          </a:bodyPr>
          <a:lstStyle/>
          <a:p>
            <a:pPr marL="144000" eaLnBrk="1" hangingPunct="1">
              <a:buClr>
                <a:srgbClr val="004C00"/>
              </a:buClr>
            </a:pPr>
            <a:r>
              <a:rPr lang="ru-RU" sz="1600" b="1" cap="all" dirty="0">
                <a:solidFill>
                  <a:srgbClr val="004C00"/>
                </a:solidFill>
                <a:latin typeface="Calibri" panose="020F0502020204030204" pitchFamily="34" charset="0"/>
              </a:rPr>
              <a:t>порядка </a:t>
            </a:r>
            <a:r>
              <a:rPr lang="ru-RU" sz="1400" b="1" dirty="0" smtClean="0">
                <a:solidFill>
                  <a:srgbClr val="004C00"/>
                </a:solidFill>
                <a:latin typeface="Calibri" panose="020F0502020204030204" pitchFamily="34" charset="0"/>
              </a:rPr>
              <a:t/>
            </a:r>
            <a:br>
              <a:rPr lang="ru-RU" sz="1400" b="1" dirty="0" smtClean="0">
                <a:solidFill>
                  <a:srgbClr val="004C00"/>
                </a:solidFill>
                <a:latin typeface="Calibri" panose="020F0502020204030204" pitchFamily="34" charset="0"/>
              </a:rPr>
            </a:br>
            <a:r>
              <a:rPr lang="ru-RU" sz="4800" b="1" dirty="0" smtClean="0">
                <a:solidFill>
                  <a:srgbClr val="004C00"/>
                </a:solidFill>
                <a:latin typeface="Calibri" panose="020F0502020204030204" pitchFamily="34" charset="0"/>
              </a:rPr>
              <a:t>900 </a:t>
            </a:r>
            <a:r>
              <a:rPr lang="ru-RU" sz="1400" b="1" dirty="0">
                <a:solidFill>
                  <a:srgbClr val="004C00"/>
                </a:solidFill>
                <a:latin typeface="Calibri" panose="020F0502020204030204" pitchFamily="34" charset="0"/>
              </a:rPr>
              <a:t/>
            </a:r>
            <a:br>
              <a:rPr lang="ru-RU" sz="1400" b="1" dirty="0">
                <a:solidFill>
                  <a:srgbClr val="004C00"/>
                </a:solidFill>
                <a:latin typeface="Calibri" panose="020F0502020204030204" pitchFamily="34" charset="0"/>
              </a:rPr>
            </a:br>
            <a:r>
              <a:rPr lang="ru-RU" sz="1600" b="1" cap="all" dirty="0">
                <a:solidFill>
                  <a:srgbClr val="004C00"/>
                </a:solidFill>
                <a:latin typeface="Calibri" panose="020F0502020204030204" pitchFamily="34" charset="0"/>
              </a:rPr>
              <a:t>млн. руб.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254018" y="1810951"/>
            <a:ext cx="7753907" cy="9894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1673291" y="1718173"/>
            <a:ext cx="384933" cy="560929"/>
          </a:xfrm>
          <a:prstGeom prst="rightArrow">
            <a:avLst>
              <a:gd name="adj1" fmla="val 50000"/>
              <a:gd name="adj2" fmla="val 25765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6350"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ru-RU" sz="1200" b="1" cap="all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259362" y="1694208"/>
            <a:ext cx="384933" cy="560929"/>
          </a:xfrm>
          <a:prstGeom prst="rightArrow">
            <a:avLst>
              <a:gd name="adj1" fmla="val 50000"/>
              <a:gd name="adj2" fmla="val 25765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6350"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ru-RU" sz="1200" b="1" cap="all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176708" y="1671244"/>
            <a:ext cx="384933" cy="560929"/>
          </a:xfrm>
          <a:prstGeom prst="rightArrow">
            <a:avLst>
              <a:gd name="adj1" fmla="val 50000"/>
              <a:gd name="adj2" fmla="val 25765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6350"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ru-RU" sz="1200" b="1" cap="all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2469" y="5542749"/>
            <a:ext cx="4369531" cy="115416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ctr" hangingPunct="1"/>
            <a:r>
              <a:rPr lang="ru-RU" sz="1200" b="1" cap="all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проведен анализ существующих инструментов государственной поддержки </a:t>
            </a:r>
            <a:r>
              <a:rPr lang="ru-RU" sz="1200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cap="all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СХ </a:t>
            </a:r>
            <a:r>
              <a:rPr lang="ru-RU" sz="1200" cap="all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товаропроизводителей </a:t>
            </a:r>
            <a:r>
              <a:rPr lang="ru-RU" sz="1200" cap="all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Архангельской области</a:t>
            </a:r>
          </a:p>
          <a:p>
            <a:pPr eaLnBrk="1" fontAlgn="ctr" hangingPunct="1"/>
            <a:endParaRPr lang="ru-RU" sz="9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fontAlgn="ctr" hangingPunct="1"/>
            <a:r>
              <a:rPr lang="ru-RU" sz="1200" cap="all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были рассмотрены </a:t>
            </a:r>
            <a:r>
              <a:rPr lang="ru-RU" sz="1200" cap="all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направления</a:t>
            </a:r>
            <a:br>
              <a:rPr lang="ru-RU" sz="1200" cap="all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1200" b="1" cap="all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АПК Вологодской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08500" y="5182592"/>
            <a:ext cx="40847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вывод: </a:t>
            </a:r>
          </a:p>
          <a:p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структура государственной </a:t>
            </a:r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поддержки </a:t>
            </a: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сельскохозяйственных товаропроизводителей Архангельской области из средств областного бюджета </a:t>
            </a:r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является </a:t>
            </a:r>
            <a:r>
              <a:rPr lang="ru-RU" sz="16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оптимальной</a:t>
            </a:r>
            <a:endParaRPr lang="ru-RU" sz="1600" b="1" cap="all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12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18"/>
          <p:cNvSpPr>
            <a:spLocks noGrp="1"/>
          </p:cNvSpPr>
          <p:nvPr>
            <p:ph sz="half" idx="1"/>
          </p:nvPr>
        </p:nvSpPr>
        <p:spPr>
          <a:xfrm>
            <a:off x="143593" y="797036"/>
            <a:ext cx="4416425" cy="563231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US" sz="14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14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I</a:t>
            </a: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. развитие Перспективных направлений сельского хозяйства региона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200" b="1" cap="all" dirty="0" smtClean="0">
              <a:solidFill>
                <a:srgbClr val="C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1</a:t>
            </a: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. Развитие </a:t>
            </a:r>
            <a:r>
              <a:rPr lang="ru-RU" sz="12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молочного животноводства – приоритетное направление региона:</a:t>
            </a:r>
            <a:endParaRPr lang="ru-RU" sz="1200" b="1" cap="all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инвестпроекты: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  <a:defRPr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Устьянская молочная компания – завершение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первого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этапа животноводческого комплекса на 3229 коров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5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инвестиционных проектов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(4 реализовано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в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2021 году - на 1100 голов)  направить на отбор в МСХ РФ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200" b="1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эффективное </a:t>
            </a:r>
            <a:r>
              <a:rPr lang="ru-RU" sz="1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вовлечения в оборот земель сельхозназначения </a:t>
            </a:r>
            <a:r>
              <a:rPr 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ru-RU" sz="16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  <a:defRPr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проект Устьянской молочной компании по гидромелиоративным мероприятиям на 1524 гектара – прошел отбор МСХ РФ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  <a:defRPr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на дополнительный отбор (второе полугодие 2022 года) – заявятся 3 проекта  на 700 гектаров (Вельский и Приморский районы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)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200" b="1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2. семенное картофелеводство: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производство семенного материала: Котласская опытная станция, агрофирма «Холмогорская», АПК «Любовское», АО «Важское – более 140 гектаров посадок семенного картофеля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200" b="1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2021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год – произведено 2,5 тыс. тонн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семян;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2022 год – увеличится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производство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до 2,8 тыс. тонн (+12%)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200" b="1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Семенной картофель реализуется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в 15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регионов (основные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– Краснодарский край, Ростовская, Нижегородская области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)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4644006" y="634199"/>
            <a:ext cx="4248473" cy="5376857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US" sz="14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II</a:t>
            </a: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. задачи поддержки </a:t>
            </a:r>
            <a:r>
              <a:rPr lang="ru-RU" sz="14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сельских территорий – развитие малых форм хозяйствования на селе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200" b="1" cap="all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200" b="1" cap="all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Поддержка из средств областного бюджета хозяйств малых производителей: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800" b="1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сохранность поголовья коров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– 11,7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млн.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рублей; 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800" b="1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обновление </a:t>
            </a: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парка СХ техники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– 25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млн.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рублей  (планируется увеличение лимита в ходе исполнения бюджета на 35,3 млн. рублей)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что  позволит просубсидировать приобретение 60-70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единиц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 различной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сельскохозяйственной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техники;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8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развитие собственной переработки 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молока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– 2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млн.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рублей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200" b="1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cap="all" dirty="0" err="1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грантовая</a:t>
            </a:r>
            <a:r>
              <a:rPr lang="ru-RU" sz="12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 поддержка:</a:t>
            </a:r>
            <a:endParaRPr lang="ru-RU" sz="1200" b="1" cap="all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8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производителям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молока, мяса крупного рогатого скота, картофеля и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овощей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ЗАКУПКА КАРТОФЕЛЯ И ОВОЩЕЙ У личных подсобных хозяйств НАСЕЛЕНИЯ (льготное кредитование):</a:t>
            </a:r>
            <a:endParaRPr lang="ru-RU" sz="1200" b="1" cap="all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r>
              <a:rPr lang="ru-RU" sz="12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Сельхозорганизациям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- закупающим продовольственный картофель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и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овощи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endParaRPr lang="ru-RU" sz="1200" b="1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−"/>
            </a:pP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8920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8921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8922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5" y="129230"/>
            <a:ext cx="8496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основные направления на </a:t>
            </a:r>
            <a:r>
              <a:rPr lang="ru-RU" altLang="ru-RU" sz="16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2022 год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-118386" y="517978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03046" y="587959"/>
            <a:ext cx="10899" cy="6030955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64232"/>
              </p:ext>
            </p:extLst>
          </p:nvPr>
        </p:nvGraphicFramePr>
        <p:xfrm>
          <a:off x="98630" y="620689"/>
          <a:ext cx="8649834" cy="599901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12681"/>
                <a:gridCol w="7037153"/>
              </a:tblGrid>
              <a:tr h="5040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Весенне-полевые</a:t>
                      </a:r>
                      <a:r>
                        <a:rPr lang="ru-RU" sz="1400" cap="all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работы</a:t>
                      </a:r>
                      <a:endParaRPr lang="ru-RU" sz="1400" b="1" cap="all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cap="all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общая посевная площадь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– 66,4 тыс. га, их них в коллективном секторе – 59,8 тыс. га</a:t>
                      </a:r>
                    </a:p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– почти 90 процентов площадей занято под кормовыми культурами</a:t>
                      </a:r>
                    </a:p>
                  </a:txBody>
                  <a:tcPr marL="63251" marR="63251" marT="0" marB="0"/>
                </a:tc>
              </a:tr>
              <a:tr h="44370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по состоянию на 6 июня 2022 года площадь посадки составила: </a:t>
                      </a:r>
                      <a:endParaRPr lang="ru-RU" sz="1300" b="1" kern="12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– яровые зерновые культуры –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557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га</a:t>
                      </a:r>
                      <a:r>
                        <a:rPr lang="ru-RU" sz="1300" b="1" kern="12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300" b="1" kern="12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(100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% от</a:t>
                      </a:r>
                      <a:r>
                        <a:rPr lang="ru-RU" sz="1300" b="1" kern="12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запланированного);</a:t>
                      </a:r>
                      <a:endParaRPr lang="ru-RU" sz="1300" b="1" kern="12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– кормовые культуры посеяны –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5,2</a:t>
                      </a:r>
                      <a:r>
                        <a:rPr lang="ru-RU" sz="1300" b="1" kern="12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тыс. га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(45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% от</a:t>
                      </a:r>
                      <a:r>
                        <a:rPr lang="ru-RU" sz="1300" b="1" kern="12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запланированного);</a:t>
                      </a:r>
                      <a:endParaRPr lang="ru-RU" sz="1300" b="1" kern="12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– картофель высажен –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1 086 га (75% от запланированного)</a:t>
                      </a:r>
                      <a:endParaRPr lang="ru-RU" sz="1300" b="1" kern="12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3251" marR="63251" marT="0" marB="0"/>
                </a:tc>
              </a:tr>
              <a:tr h="221851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Доведение средств </a:t>
                      </a:r>
                      <a:r>
                        <a:rPr lang="ru-RU" sz="1200" kern="12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государственной</a:t>
                      </a:r>
                      <a:r>
                        <a:rPr lang="ru-RU" sz="1400" kern="12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поддержки</a:t>
                      </a:r>
                      <a:endParaRPr lang="ru-RU" sz="1400" b="1" kern="1200" cap="all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cap="all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Авансирование:</a:t>
                      </a:r>
                    </a:p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– внесены изменения в Правила предоставления субсидии на молоко – предусмотрено авансирование до 100% лимита федеральных средств и 50%областных;</a:t>
                      </a:r>
                    </a:p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– действующими Правилами предусмотрено авансирование по субсидиям на проведение агротехнологических работ (до 80% лимита) и на приобретение семян кормовых культур (до 60%)</a:t>
                      </a:r>
                      <a:endParaRPr lang="ru-RU" sz="13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3251" marR="63251" marT="0" marB="0"/>
                </a:tc>
              </a:tr>
              <a:tr h="48222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cap="all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государственная поддержка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доведена в размере свыше 533,2 млн. рублей (63,5 % от годового лимита) </a:t>
                      </a:r>
                      <a:endParaRPr lang="ru-RU" sz="1300" b="1" i="1" kern="12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3251" marR="63251" marT="0" marB="0"/>
                </a:tc>
              </a:tr>
              <a:tr h="48222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cap="all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cap="all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Льготное кредитование </a:t>
                      </a:r>
                      <a:r>
                        <a:rPr lang="ru-RU" sz="1300" b="1" kern="12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– с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начала года Минсельхозом России одобрено 23 льготных краткосрочных кредитов аграриям региона на сумму 282,1 млн. рублей </a:t>
                      </a:r>
                    </a:p>
                  </a:txBody>
                  <a:tcPr marL="63251" marR="63251" marT="0" marB="0"/>
                </a:tc>
              </a:tr>
              <a:tr h="3225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Приобретение техники</a:t>
                      </a:r>
                      <a:endParaRPr lang="ru-RU" sz="1400" b="1" cap="all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Просубсидировано 43</a:t>
                      </a:r>
                      <a:r>
                        <a:rPr lang="ru-RU" sz="1300" b="1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единицы приобретенной сельхозтехники</a:t>
                      </a:r>
                      <a:endParaRPr lang="ru-RU" sz="13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3251" marR="63251" marT="0" marB="0"/>
                </a:tc>
              </a:tr>
              <a:tr h="44370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в соответствии с поступившими заявками сельскохозяйственных товаропроизводителей региона: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– </a:t>
                      </a:r>
                      <a:r>
                        <a:rPr lang="ru-RU" sz="1300" b="1" kern="1200" cap="all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расширен перечень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субсидируемой сельскохозяйственной техники (включена техника и оборудование для производства картофеля, а также машины и оборудования для оснащения животноводческих ферм, в том числе молоковозы)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–  в 2022 году предусмотрено субсидирование техники, приобретенной </a:t>
                      </a:r>
                      <a:r>
                        <a:rPr lang="ru-RU" sz="1300" b="1" kern="1200" cap="all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в лизинг</a:t>
                      </a:r>
                      <a:endParaRPr lang="ru-RU" sz="1300" b="1" kern="1200" cap="all" baseline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3251" marR="63251" marT="0" marB="0"/>
                </a:tc>
              </a:tr>
              <a:tr h="443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Земли </a:t>
                      </a:r>
                      <a:br>
                        <a:rPr lang="ru-RU" sz="14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9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сельскохозяйственного </a:t>
                      </a:r>
                      <a:r>
                        <a:rPr lang="ru-RU" sz="14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назначения</a:t>
                      </a:r>
                      <a:endParaRPr lang="ru-RU" sz="1400" b="1" cap="all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утверждено распределение средств федерального и областного бюджетов бюджетам МО на софинансирование мероприятий по подготовке проектов межевания земельных участков и на проведение </a:t>
                      </a:r>
                      <a:r>
                        <a:rPr lang="ru-RU" sz="1300" b="1" kern="1200" cap="all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кадастровых работ 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на 2022 год</a:t>
                      </a:r>
                      <a:endParaRPr lang="ru-RU" sz="13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3251" marR="63251" marT="0" marB="0"/>
                </a:tc>
              </a:tr>
              <a:tr h="443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Малые формы</a:t>
                      </a:r>
                      <a:endParaRPr lang="ru-RU" sz="1400" b="1" cap="all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проведен конкурс на предоставление гранта «</a:t>
                      </a:r>
                      <a:r>
                        <a:rPr lang="ru-RU" sz="1300" b="1" kern="120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Агростартап</a:t>
                      </a:r>
                      <a:r>
                        <a:rPr lang="ru-RU" sz="1300" b="1" kern="12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»</a:t>
                      </a:r>
                    </a:p>
                  </a:txBody>
                  <a:tcPr marL="63251" marR="63251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8630" y="116632"/>
            <a:ext cx="89467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текущая деятельность </a:t>
            </a:r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и весенне-полевые работы</a:t>
            </a:r>
            <a:endParaRPr lang="ru-RU" sz="1600" b="1" cap="all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0" y="505933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8630" y="-6478"/>
            <a:ext cx="8946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НОВЫЙ федеральный проект </a:t>
            </a:r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«Развитие овощеводства и картофелеводства</a:t>
            </a:r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» (из федерального бюджета на условиях </a:t>
            </a:r>
            <a:r>
              <a:rPr lang="ru-RU" sz="1600" b="1" cap="all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софинансирования</a:t>
            </a:r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) </a:t>
            </a:r>
            <a:endParaRPr lang="ru-RU" sz="1600" b="1" cap="all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0" y="505933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11560" y="764704"/>
            <a:ext cx="3888432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 1 января 2023 года </a:t>
            </a:r>
            <a:r>
              <a:rPr lang="ru-RU" dirty="0" smtClean="0"/>
              <a:t>в </a:t>
            </a:r>
            <a:r>
              <a:rPr lang="ru-RU" dirty="0"/>
              <a:t>рамках нового федерального проекта </a:t>
            </a:r>
            <a:r>
              <a:rPr lang="ru-RU" dirty="0" smtClean="0"/>
              <a:t>субсидии на произведенные картофель и овощи будут вправе получать: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малые </a:t>
            </a:r>
            <a:r>
              <a:rPr lang="ru-RU" dirty="0"/>
              <a:t>и средние </a:t>
            </a:r>
            <a:r>
              <a:rPr lang="ru-RU" dirty="0" smtClean="0"/>
              <a:t>предприятия;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/>
              <a:t>самозанятые</a:t>
            </a:r>
            <a:r>
              <a:rPr lang="ru-RU" dirty="0"/>
              <a:t> и граждане, ведущие личные подсобные </a:t>
            </a:r>
            <a:r>
              <a:rPr lang="ru-RU" dirty="0" smtClean="0"/>
              <a:t>хозяйства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684757"/>
            <a:ext cx="4243996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Субсидии будут предоставляться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проведение агротехнологических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 (на 1 га);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онну произведенных картофеля и овощей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в том числе элитных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сортов (в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открытом и защищенном грунтах — в теплицах и парниках с использованием технологии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досвечивания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221088"/>
            <a:ext cx="504056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 января 2024 года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сельхозпроизводители, строящие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модернизирующие овощехранилища смогут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претендовать на субсидию, покрывающую три четверти стоимости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 (отбором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проектов будет заниматься специальная комиссия Министерства сельского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хозяйства) (КАПЕКС)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4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5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" name="AutoShape 4" descr="https://www.lesarcs.com/fileadmin/user_upload/Images/Pictos/vache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www.lesarcs.com/fileadmin/user_upload/Images/Pictos/vache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15597"/>
              </p:ext>
            </p:extLst>
          </p:nvPr>
        </p:nvGraphicFramePr>
        <p:xfrm>
          <a:off x="1514921" y="711729"/>
          <a:ext cx="7629079" cy="596637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366802"/>
                <a:gridCol w="4262277"/>
              </a:tblGrid>
              <a:tr h="1005753">
                <a:tc>
                  <a:txBody>
                    <a:bodyPr/>
                    <a:lstStyle/>
                    <a:p>
                      <a:pPr marL="180000" lvl="1" algn="l" fontAlgn="t"/>
                      <a:r>
                        <a:rPr lang="ru-RU" sz="1200" b="1" kern="1200" cap="all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компенсация части затрат </a:t>
                      </a: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(до 40 процентов) сельхозтоваропроизводителям </a:t>
                      </a:r>
                      <a:b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200" b="1" kern="1200" cap="all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по приобретению (строительству) комбикормовых заводов</a:t>
                      </a:r>
                      <a:r>
                        <a:rPr lang="ru-RU" sz="1200" b="1" u="none" strike="noStrike" cap="all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(оборудования для производства кормов);</a:t>
                      </a:r>
                      <a:endParaRPr lang="ru-RU" sz="12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0">
                    <a:gradFill>
                      <a:gsLst>
                        <a:gs pos="0">
                          <a:srgbClr val="BBE0AE"/>
                        </a:gs>
                        <a:gs pos="58000">
                          <a:srgbClr val="F2F2F2"/>
                        </a:gs>
                        <a:gs pos="87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lvl="1" algn="l" fontAlgn="t"/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обеспечение комбикормами собственного производства, снижение</a:t>
                      </a:r>
                      <a:r>
                        <a:rPr lang="ru-RU" sz="1200" b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себестоимости молока</a:t>
                      </a:r>
                      <a:endParaRPr lang="ru-RU" sz="12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0">
                    <a:gradFill>
                      <a:gsLst>
                        <a:gs pos="0">
                          <a:srgbClr val="BBE0AE"/>
                        </a:gs>
                        <a:gs pos="58000">
                          <a:srgbClr val="F2F2F2"/>
                        </a:gs>
                        <a:gs pos="87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28826">
                <a:tc>
                  <a:txBody>
                    <a:bodyPr/>
                    <a:lstStyle/>
                    <a:p>
                      <a:pPr marL="180000" lvl="1" algn="l" fontAlgn="t"/>
                      <a:r>
                        <a:rPr lang="ru-RU" sz="1200" b="1" kern="1200" cap="all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возмещение части затрат племенным хозяйствам на проведение ДНК диагностики </a:t>
                      </a: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племенного поголовья, </a:t>
                      </a:r>
                      <a:b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а также внедрение технологии «умного стада», </a:t>
                      </a:r>
                      <a:endParaRPr lang="ru-RU" sz="12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0">
                    <a:gradFill>
                      <a:gsLst>
                        <a:gs pos="0">
                          <a:srgbClr val="BBE0AE"/>
                        </a:gs>
                        <a:gs pos="58000">
                          <a:srgbClr val="F2F2F2"/>
                        </a:gs>
                        <a:gs pos="87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lvl="1" algn="l" fontAlgn="t"/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– стимулирование работы племенной службы хозяйств направленной на улучшение хозяйственно-полезных признаков животных; </a:t>
                      </a:r>
                    </a:p>
                    <a:p>
                      <a:pPr marL="180000" lvl="1" algn="l" fontAlgn="t"/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– снижение затрат на проведение селекционных мероприятий, являющихся обязательными требованиями при получении статуса племенной организации</a:t>
                      </a:r>
                    </a:p>
                  </a:txBody>
                  <a:tcPr marL="7620" marR="7620" marT="7620" marB="0">
                    <a:gradFill>
                      <a:gsLst>
                        <a:gs pos="0">
                          <a:srgbClr val="BBE0AE"/>
                        </a:gs>
                        <a:gs pos="58000">
                          <a:srgbClr val="F2F2F2"/>
                        </a:gs>
                        <a:gs pos="87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88249">
                <a:tc>
                  <a:txBody>
                    <a:bodyPr/>
                    <a:lstStyle/>
                    <a:p>
                      <a:pPr marL="180000" lvl="1" algn="l" fontAlgn="t"/>
                      <a:r>
                        <a:rPr lang="ru-RU" sz="1200" b="1" kern="1200" cap="all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капексы для строительства и модернизации картофелехранилищ </a:t>
                      </a: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(овощехранилищ)</a:t>
                      </a:r>
                      <a:endParaRPr lang="ru-RU" sz="12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0">
                    <a:gradFill>
                      <a:gsLst>
                        <a:gs pos="0">
                          <a:srgbClr val="BBE0AE"/>
                        </a:gs>
                        <a:gs pos="58000">
                          <a:srgbClr val="F2F2F2"/>
                        </a:gs>
                        <a:gs pos="87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так как на федеральные капексы региональным производителям невозможно заявится из-за небольших объемов производства</a:t>
                      </a:r>
                    </a:p>
                    <a:p>
                      <a:pPr marL="180000" lvl="1" algn="l" fontAlgn="t"/>
                      <a:endParaRPr lang="ru-RU" sz="12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0">
                    <a:gradFill>
                      <a:gsLst>
                        <a:gs pos="0">
                          <a:srgbClr val="BBE0AE"/>
                        </a:gs>
                        <a:gs pos="58000">
                          <a:srgbClr val="F2F2F2"/>
                        </a:gs>
                        <a:gs pos="87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58538">
                <a:tc>
                  <a:txBody>
                    <a:bodyPr/>
                    <a:lstStyle/>
                    <a:p>
                      <a:pPr marL="180000" lvl="1" algn="l" fontAlgn="t"/>
                      <a:r>
                        <a:rPr lang="ru-RU" sz="1200" b="1" kern="1200" cap="all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субсидии на приобретение семян картофеля и овощей (I, II репродукции)</a:t>
                      </a:r>
                    </a:p>
                    <a:p>
                      <a:pPr marL="180000" lvl="1" algn="l" fontAlgn="t"/>
                      <a:endParaRPr lang="ru-RU" sz="1200" b="1" u="none" strike="noStrike" kern="1200" cap="all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  <a:p>
                      <a:pPr marL="180000" lvl="1" algn="l" fontAlgn="t"/>
                      <a:endParaRPr lang="ru-RU" sz="1200" b="1" u="none" strike="noStrike" kern="1200" cap="all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  <a:p>
                      <a:pPr marL="180000" lvl="1" algn="l" fontAlgn="t"/>
                      <a:endParaRPr lang="ru-RU" sz="1200" b="1" u="none" strike="noStrike" kern="1200" cap="all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  <a:p>
                      <a:pPr marL="180000" lvl="1" algn="l" fontAlgn="t"/>
                      <a:endParaRPr lang="ru-RU" sz="1200" b="1" u="none" strike="noStrike" kern="1200" cap="all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all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увеличение субсидии на возмещение (финансовое обеспечение) затрат на приобретение сельскохозяйственной техники и оборудования для производства картофеля и овощей открытого грунта</a:t>
                      </a: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kern="1200" cap="all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all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закупка картофеля и овощей открытого грунта у личных подсобных хозяйств населения</a:t>
                      </a:r>
                      <a:endParaRPr lang="ru-RU" sz="1200" b="1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80000" lvl="1" algn="l" fontAlgn="t"/>
                      <a:endParaRPr lang="ru-RU" sz="1200" b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0">
                    <a:gradFill>
                      <a:gsLst>
                        <a:gs pos="0">
                          <a:srgbClr val="BBE0AE"/>
                        </a:gs>
                        <a:gs pos="58000">
                          <a:srgbClr val="F2F2F2"/>
                        </a:gs>
                        <a:gs pos="87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– стимулировать хозяйства к сортосмене и сортообновления своего семенного фонда;</a:t>
                      </a: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– снижение затрат на приобретение семян сельскохозяйственных культур (сейчас – 60% от общего объема затрат на выращивание картофеля);</a:t>
                      </a: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увеличение размера возмещения (финансового обеспечения) затрат с 40 до 60 процентов) позволит ускорить</a:t>
                      </a:r>
                      <a:r>
                        <a:rPr lang="ru-RU" sz="1200" b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обновление техники для картофелеводства и овощеводства в 1,5 раза</a:t>
                      </a:r>
                      <a:endParaRPr lang="ru-RU" sz="1200" b="1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80000" marR="0" lvl="1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Стимулировать производство</a:t>
                      </a:r>
                      <a:r>
                        <a:rPr lang="ru-RU" sz="1200" b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картофеля и овощей в личных подсобных хозяйствах населения, снизить темпы сокращения посевных площадей в ЛПХ</a:t>
                      </a:r>
                      <a:endParaRPr lang="ru-RU" sz="1200" b="1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0">
                    <a:gradFill>
                      <a:gsLst>
                        <a:gs pos="0">
                          <a:srgbClr val="BBE0AE"/>
                        </a:gs>
                        <a:gs pos="58000">
                          <a:srgbClr val="F2F2F2"/>
                        </a:gs>
                        <a:gs pos="87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0" name="Объект 20"/>
          <p:cNvSpPr txBox="1">
            <a:spLocks/>
          </p:cNvSpPr>
          <p:nvPr/>
        </p:nvSpPr>
        <p:spPr bwMode="auto">
          <a:xfrm>
            <a:off x="15429" y="698535"/>
            <a:ext cx="16042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ru-RU" sz="1200" b="1" kern="0" cap="all" dirty="0" smtClean="0">
                <a:solidFill>
                  <a:srgbClr val="A20000"/>
                </a:solidFill>
                <a:latin typeface="Calibri" panose="020F0502020204030204" pitchFamily="34" charset="0"/>
              </a:rPr>
              <a:t>животноводство</a:t>
            </a:r>
            <a:endParaRPr lang="ru-RU" sz="1200" b="1" kern="0" cap="all" dirty="0">
              <a:solidFill>
                <a:srgbClr val="A2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19718" y="-23941"/>
            <a:ext cx="64958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defRPr sz="1600" b="1" cap="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kern="0" dirty="0">
                <a:solidFill>
                  <a:srgbClr val="A20000"/>
                </a:solidFill>
              </a:rPr>
              <a:t>Предлагаемые к рассмотрению новые виды поддержки из областного </a:t>
            </a:r>
            <a:r>
              <a:rPr lang="ru-RU" kern="0" dirty="0" smtClean="0">
                <a:solidFill>
                  <a:srgbClr val="A20000"/>
                </a:solidFill>
              </a:rPr>
              <a:t>бюджета В 2023 году</a:t>
            </a:r>
            <a:endParaRPr lang="ru-RU" kern="0" dirty="0">
              <a:solidFill>
                <a:srgbClr val="A2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5429" y="578540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0"/>
          <p:cNvSpPr txBox="1">
            <a:spLocks/>
          </p:cNvSpPr>
          <p:nvPr/>
        </p:nvSpPr>
        <p:spPr bwMode="auto">
          <a:xfrm>
            <a:off x="67804" y="2780928"/>
            <a:ext cx="14994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ru-RU" sz="1200" b="1" kern="0" cap="all" dirty="0" smtClean="0">
                <a:solidFill>
                  <a:srgbClr val="A20000"/>
                </a:solidFill>
                <a:latin typeface="Calibri" panose="020F0502020204030204" pitchFamily="34" charset="0"/>
              </a:rPr>
              <a:t>растениеводство</a:t>
            </a:r>
            <a:endParaRPr lang="ru-RU" sz="1200" b="1" kern="0" cap="all" dirty="0">
              <a:solidFill>
                <a:srgbClr val="A2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2924944"/>
            <a:ext cx="5184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спасибо за внимание! </a:t>
            </a:r>
            <a:endParaRPr lang="ru-RU" b="1" cap="all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0" y="505933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4" b="100000" l="385" r="9923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85" y="494674"/>
            <a:ext cx="2556284" cy="25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314328" cy="581389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cap="all" dirty="0" smtClean="0">
                <a:latin typeface="Calibri" panose="020F0502020204030204" pitchFamily="34" charset="0"/>
              </a:rPr>
              <a:t>Площадь региона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58,7</a:t>
            </a:r>
            <a:r>
              <a:rPr lang="ru-RU" sz="1400" dirty="0" smtClean="0">
                <a:latin typeface="Calibri" panose="020F0502020204030204" pitchFamily="34" charset="0"/>
              </a:rPr>
              <a:t> млн. га, в том числе: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2,3</a:t>
            </a:r>
            <a:r>
              <a:rPr lang="ru-RU" sz="1400" dirty="0" smtClean="0">
                <a:latin typeface="Calibri" panose="020F0502020204030204" pitchFamily="34" charset="0"/>
              </a:rPr>
              <a:t> млн. га земель сельхозназначения (3,9%)</a:t>
            </a:r>
          </a:p>
          <a:p>
            <a:pPr marL="0" indent="0">
              <a:buNone/>
            </a:pPr>
            <a:r>
              <a:rPr lang="ru-RU" sz="1400" dirty="0" smtClean="0">
                <a:latin typeface="Calibri" panose="020F0502020204030204" pitchFamily="34" charset="0"/>
              </a:rPr>
              <a:t>из них </a:t>
            </a:r>
            <a:r>
              <a:rPr lang="ru-RU" sz="1400" b="1" dirty="0" smtClean="0">
                <a:latin typeface="Calibri" panose="020F0502020204030204" pitchFamily="34" charset="0"/>
              </a:rPr>
              <a:t>0,6 </a:t>
            </a:r>
            <a:r>
              <a:rPr lang="ru-RU" sz="1400" dirty="0" smtClean="0">
                <a:latin typeface="Calibri" panose="020F0502020204030204" pitchFamily="34" charset="0"/>
              </a:rPr>
              <a:t>млн. га площадь сельскохозяйственных угодий</a:t>
            </a:r>
          </a:p>
          <a:p>
            <a:pPr marL="0" indent="0">
              <a:buNone/>
            </a:pPr>
            <a:endParaRPr lang="ru-RU" sz="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400" b="1" cap="all" dirty="0" smtClean="0">
                <a:latin typeface="Calibri" panose="020F0502020204030204" pitchFamily="34" charset="0"/>
              </a:rPr>
              <a:t>Численность </a:t>
            </a:r>
            <a:r>
              <a:rPr lang="ru-RU" sz="1400" b="1" cap="all" dirty="0">
                <a:latin typeface="Calibri" panose="020F0502020204030204" pitchFamily="34" charset="0"/>
              </a:rPr>
              <a:t>населения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1082,7</a:t>
            </a:r>
            <a:r>
              <a:rPr lang="ru-RU" sz="1400" dirty="0" smtClean="0">
                <a:latin typeface="Calibri" panose="020F0502020204030204" pitchFamily="34" charset="0"/>
              </a:rPr>
              <a:t> тыс. человек, в том числе: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226,7</a:t>
            </a:r>
            <a:r>
              <a:rPr lang="ru-RU" sz="1400" dirty="0" smtClean="0">
                <a:latin typeface="Calibri" panose="020F0502020204030204" pitchFamily="34" charset="0"/>
              </a:rPr>
              <a:t> тыс. чел. 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</a:rPr>
              <a:t>(21%) численность сельского населения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2,5</a:t>
            </a:r>
            <a:r>
              <a:rPr lang="ru-RU" sz="1400" dirty="0" smtClean="0">
                <a:latin typeface="Calibri" panose="020F0502020204030204" pitchFamily="34" charset="0"/>
              </a:rPr>
              <a:t> тыс. чел. занятых в сельском хозяйстве (коллективный сектор) – 0,8% занятых в экономике региона</a:t>
            </a:r>
          </a:p>
          <a:p>
            <a:pPr marL="0" indent="0">
              <a:buNone/>
            </a:pPr>
            <a:endParaRPr lang="ru-RU" sz="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400" b="1" cap="all" dirty="0" smtClean="0">
                <a:latin typeface="Calibri" panose="020F0502020204030204" pitchFamily="34" charset="0"/>
              </a:rPr>
              <a:t>Структура </a:t>
            </a:r>
            <a:r>
              <a:rPr lang="ru-RU" sz="1400" b="1" cap="all" dirty="0">
                <a:latin typeface="Calibri" panose="020F0502020204030204" pitchFamily="34" charset="0"/>
              </a:rPr>
              <a:t>АПК региона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41</a:t>
            </a:r>
            <a:r>
              <a:rPr lang="ru-RU" sz="1400" dirty="0" smtClean="0">
                <a:latin typeface="Calibri" panose="020F0502020204030204" pitchFamily="34" charset="0"/>
              </a:rPr>
              <a:t> сельхозорганизация (предоставившие отчетность </a:t>
            </a:r>
            <a:br>
              <a:rPr lang="ru-RU" sz="1400" dirty="0" smtClean="0">
                <a:latin typeface="Calibri" panose="020F0502020204030204" pitchFamily="34" charset="0"/>
              </a:rPr>
            </a:br>
            <a:r>
              <a:rPr lang="ru-RU" sz="1400" dirty="0" smtClean="0">
                <a:latin typeface="Calibri" panose="020F0502020204030204" pitchFamily="34" charset="0"/>
              </a:rPr>
              <a:t>в </a:t>
            </a:r>
            <a:r>
              <a:rPr lang="ru-RU" sz="1400" dirty="0" err="1" smtClean="0">
                <a:latin typeface="Calibri" panose="020F0502020204030204" pitchFamily="34" charset="0"/>
              </a:rPr>
              <a:t>МинАПК</a:t>
            </a:r>
            <a:r>
              <a:rPr lang="ru-RU" sz="1400" dirty="0" smtClean="0">
                <a:latin typeface="Calibri" panose="020F0502020204030204" pitchFamily="34" charset="0"/>
              </a:rPr>
              <a:t> АО)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180</a:t>
            </a:r>
            <a:r>
              <a:rPr lang="ru-RU" sz="1400" dirty="0" smtClean="0">
                <a:latin typeface="Calibri" panose="020F0502020204030204" pitchFamily="34" charset="0"/>
              </a:rPr>
              <a:t> организаций рыбохозяйственного комплекса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120</a:t>
            </a:r>
            <a:r>
              <a:rPr lang="ru-RU" sz="1400" dirty="0" smtClean="0">
                <a:latin typeface="Calibri" panose="020F0502020204030204" pitchFamily="34" charset="0"/>
              </a:rPr>
              <a:t> организаций пищевой и перерабатывающей промышленности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345</a:t>
            </a:r>
            <a:r>
              <a:rPr lang="ru-RU" sz="1400" dirty="0" smtClean="0">
                <a:latin typeface="Calibri" panose="020F0502020204030204" pitchFamily="34" charset="0"/>
              </a:rPr>
              <a:t> КФХ и ИП (в т.ч. предоставляют отчетность - 79)</a:t>
            </a:r>
          </a:p>
          <a:p>
            <a:pPr marL="0" indent="0">
              <a:buNone/>
            </a:pPr>
            <a:r>
              <a:rPr lang="ru-RU" sz="1400" b="1" dirty="0" smtClean="0">
                <a:latin typeface="Calibri" panose="020F0502020204030204" pitchFamily="34" charset="0"/>
              </a:rPr>
              <a:t>130</a:t>
            </a:r>
            <a:r>
              <a:rPr lang="ru-RU" sz="1400" dirty="0" smtClean="0"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latin typeface="Calibri" panose="020F0502020204030204" pitchFamily="34" charset="0"/>
              </a:rPr>
              <a:t>тыс.</a:t>
            </a:r>
            <a:r>
              <a:rPr lang="ru-RU" sz="1400" dirty="0" smtClean="0">
                <a:latin typeface="Calibri" panose="020F0502020204030204" pitchFamily="34" charset="0"/>
              </a:rPr>
              <a:t> ЛПХ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39552" y="692696"/>
            <a:ext cx="4038600" cy="320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539552" y="692696"/>
            <a:ext cx="4038600" cy="320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8955"/>
            <a:ext cx="8413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107504" y="3068960"/>
          <a:ext cx="43266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82688" y="177281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Архангельская область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079612" y="119901"/>
            <a:ext cx="6984776" cy="3139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Общая характеристика Архангельской области</a:t>
            </a:r>
            <a:endParaRPr lang="ru-RU" sz="1600" b="1" cap="all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0" y="505933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5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9808" y="96917"/>
            <a:ext cx="73519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сельское хозяйство архангельской области</a:t>
            </a:r>
            <a:endParaRPr lang="ru-RU" sz="1600" b="1" cap="all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505933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704433"/>
              </p:ext>
            </p:extLst>
          </p:nvPr>
        </p:nvGraphicFramePr>
        <p:xfrm>
          <a:off x="323528" y="3717032"/>
          <a:ext cx="41044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85280"/>
              </p:ext>
            </p:extLst>
          </p:nvPr>
        </p:nvGraphicFramePr>
        <p:xfrm>
          <a:off x="4716016" y="3789040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821402"/>
              </p:ext>
            </p:extLst>
          </p:nvPr>
        </p:nvGraphicFramePr>
        <p:xfrm>
          <a:off x="251520" y="589360"/>
          <a:ext cx="8136904" cy="269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587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4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5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00" y="99020"/>
            <a:ext cx="8568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defRPr sz="1600" b="1" cap="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виды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государственной поддержки сельского хозяйства в Архангельской области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575" y="831232"/>
            <a:ext cx="403244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2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cap="all" dirty="0" smtClean="0">
                <a:solidFill>
                  <a:schemeClr val="accent6">
                    <a:lumMod val="50000"/>
                  </a:schemeClr>
                </a:solidFill>
              </a:rPr>
              <a:t>предоставление субсидий </a:t>
            </a:r>
            <a:br>
              <a:rPr lang="ru-RU" cap="al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возмещение затрат</a:t>
            </a:r>
          </a:p>
          <a:p>
            <a:endParaRPr lang="ru-RU" sz="800" cap="all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b="0" u="sng" dirty="0" smtClean="0"/>
              <a:t>свыше 700 млн. руб. </a:t>
            </a:r>
            <a:r>
              <a:rPr lang="ru-RU" b="0" dirty="0" smtClean="0"/>
              <a:t>ежегодно </a:t>
            </a:r>
            <a:br>
              <a:rPr lang="ru-RU" b="0" dirty="0" smtClean="0"/>
            </a:br>
            <a:r>
              <a:rPr lang="ru-RU" b="0" dirty="0" smtClean="0"/>
              <a:t>субсидий на возмещение затрат из средств федерального </a:t>
            </a:r>
            <a:br>
              <a:rPr lang="ru-RU" b="0" dirty="0" smtClean="0"/>
            </a:br>
            <a:r>
              <a:rPr lang="ru-RU" b="0" dirty="0" smtClean="0"/>
              <a:t>и областного бюджетов</a:t>
            </a:r>
            <a:endParaRPr lang="ru-RU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4860031" y="3933056"/>
            <a:ext cx="4032448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2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cap="all" dirty="0" smtClean="0">
                <a:solidFill>
                  <a:schemeClr val="accent6">
                    <a:lumMod val="50000"/>
                  </a:schemeClr>
                </a:solidFill>
              </a:rPr>
              <a:t>льготное кредитование</a:t>
            </a:r>
          </a:p>
          <a:p>
            <a:r>
              <a:rPr lang="ru-RU" sz="1400" dirty="0" smtClean="0"/>
              <a:t>(по ставке не более 5%)</a:t>
            </a:r>
          </a:p>
          <a:p>
            <a:r>
              <a:rPr lang="ru-RU" b="0" u="sng" dirty="0" smtClean="0"/>
              <a:t>2021-2022 годы оформлено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b="0" dirty="0" smtClean="0"/>
              <a:t>инвестиционные кредиты:</a:t>
            </a:r>
            <a:br>
              <a:rPr lang="ru-RU" b="0" dirty="0" smtClean="0"/>
            </a:br>
            <a:r>
              <a:rPr lang="ru-RU" b="0" dirty="0" smtClean="0"/>
              <a:t>9 договоров – 668,4 </a:t>
            </a:r>
            <a:r>
              <a:rPr lang="ru-RU" b="0" dirty="0"/>
              <a:t>млн. руб.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b="0" dirty="0" smtClean="0"/>
              <a:t>краткосрочные кредиты </a:t>
            </a:r>
            <a:br>
              <a:rPr lang="ru-RU" b="0" dirty="0" smtClean="0"/>
            </a:br>
            <a:r>
              <a:rPr lang="ru-RU" b="0" dirty="0" smtClean="0"/>
              <a:t>53 договора – 703,6 </a:t>
            </a:r>
            <a:r>
              <a:rPr lang="ru-RU" b="0" dirty="0"/>
              <a:t>млн. руб.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9777" y="3968117"/>
            <a:ext cx="443239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2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cap="all" dirty="0">
                <a:solidFill>
                  <a:schemeClr val="accent6">
                    <a:lumMod val="50000"/>
                  </a:schemeClr>
                </a:solidFill>
              </a:rPr>
              <a:t>Предоставление налоговых </a:t>
            </a:r>
            <a:r>
              <a:rPr lang="ru-RU" cap="all" dirty="0" smtClean="0">
                <a:solidFill>
                  <a:schemeClr val="accent6">
                    <a:lumMod val="50000"/>
                  </a:schemeClr>
                </a:solidFill>
              </a:rPr>
              <a:t>льгот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b="0" dirty="0"/>
              <a:t>ежегодный объем налоговых льгот </a:t>
            </a:r>
            <a:br>
              <a:rPr lang="ru-RU" b="0" dirty="0"/>
            </a:br>
            <a:r>
              <a:rPr lang="ru-RU" b="0" dirty="0"/>
              <a:t>– </a:t>
            </a:r>
            <a:r>
              <a:rPr lang="ru-RU" b="0" u="sng" dirty="0"/>
              <a:t>свыше </a:t>
            </a:r>
            <a:r>
              <a:rPr lang="ru-RU" b="0" u="sng" dirty="0" smtClean="0"/>
              <a:t>45 </a:t>
            </a:r>
            <a:r>
              <a:rPr lang="ru-RU" b="0" u="sng" dirty="0"/>
              <a:t>млн. руб.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ru-RU" sz="800" b="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b="0" dirty="0" smtClean="0"/>
              <a:t>льгота – 0</a:t>
            </a:r>
            <a:r>
              <a:rPr lang="ru-RU" b="0" dirty="0"/>
              <a:t>% ставка </a:t>
            </a:r>
            <a:br>
              <a:rPr lang="ru-RU" b="0" dirty="0"/>
            </a:br>
            <a:r>
              <a:rPr lang="ru-RU" b="0" dirty="0"/>
              <a:t>налога на имущество для </a:t>
            </a:r>
            <a:r>
              <a:rPr lang="ru-RU" b="0" dirty="0" smtClean="0"/>
              <a:t>сельхозорганизаций</a:t>
            </a:r>
            <a:endParaRPr lang="ru-RU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4781930" y="824264"/>
            <a:ext cx="418865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2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cap="all" dirty="0" smtClean="0">
                <a:solidFill>
                  <a:schemeClr val="accent6">
                    <a:lumMod val="50000"/>
                  </a:schemeClr>
                </a:solidFill>
              </a:rPr>
              <a:t>Инвестиционное  развитие</a:t>
            </a:r>
          </a:p>
          <a:p>
            <a:r>
              <a:rPr lang="ru-RU" b="0" u="sng" dirty="0" smtClean="0"/>
              <a:t>до 200 млн. руб. ежегодно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b="0" dirty="0" smtClean="0"/>
              <a:t>строительство, модернизация, реконструкция объектов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b="0" dirty="0" smtClean="0"/>
              <a:t>приобретение СХ техники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b="0" dirty="0" smtClean="0"/>
              <a:t>оборудование  для переработки молока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b="0" dirty="0" smtClean="0"/>
              <a:t>мелиорация</a:t>
            </a:r>
            <a:endParaRPr lang="ru-RU" b="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0" y="505933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1074" y="3633931"/>
            <a:ext cx="8810625" cy="9525"/>
          </a:xfrm>
          <a:prstGeom prst="line">
            <a:avLst/>
          </a:prstGeom>
          <a:ln w="19050">
            <a:solidFill>
              <a:srgbClr val="004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719923" y="692696"/>
            <a:ext cx="0" cy="5662185"/>
          </a:xfrm>
          <a:prstGeom prst="line">
            <a:avLst/>
          </a:prstGeom>
          <a:ln w="19050">
            <a:solidFill>
              <a:srgbClr val="004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4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5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947798"/>
              </p:ext>
            </p:extLst>
          </p:nvPr>
        </p:nvGraphicFramePr>
        <p:xfrm>
          <a:off x="287524" y="2852936"/>
          <a:ext cx="7560840" cy="360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 descr="https://msh.astrobl.ru/special/sites/default/files/70676_0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16" b="62938" l="36127" r="6295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3" t="26351" r="33692" b="32997"/>
          <a:stretch/>
        </p:blipFill>
        <p:spPr bwMode="auto">
          <a:xfrm>
            <a:off x="7092280" y="2592702"/>
            <a:ext cx="1663353" cy="1589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7524" y="77736"/>
            <a:ext cx="8568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defRPr sz="1600" b="1" cap="all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направления субсидирования отрасли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0" y="505933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11625" y="615363"/>
            <a:ext cx="6252863" cy="137473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48000">
                <a:srgbClr val="D7ECCA"/>
              </a:gs>
              <a:gs pos="100000">
                <a:schemeClr val="bg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235117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Calibri" panose="020F0502020204030204" pitchFamily="34" charset="0"/>
              </a:rPr>
              <a:t>поддержка животноводства и племенной работы – 575,4 млн</a:t>
            </a:r>
            <a:r>
              <a:rPr lang="ru-RU" sz="1400" b="1" dirty="0">
                <a:latin typeface="Calibri" panose="020F0502020204030204" pitchFamily="34" charset="0"/>
              </a:rPr>
              <a:t>. руб</a:t>
            </a:r>
            <a:r>
              <a:rPr lang="ru-RU" sz="1400" b="1" dirty="0" smtClean="0">
                <a:latin typeface="Calibri" panose="020F0502020204030204" pitchFamily="34" charset="0"/>
              </a:rPr>
              <a:t>..</a:t>
            </a:r>
            <a:br>
              <a:rPr lang="ru-RU" sz="1400" b="1" dirty="0" smtClean="0">
                <a:latin typeface="Calibri" panose="020F0502020204030204" pitchFamily="34" charset="0"/>
              </a:rPr>
            </a:br>
            <a:r>
              <a:rPr lang="ru-RU" sz="1400" b="1" dirty="0" smtClean="0">
                <a:latin typeface="Calibri" panose="020F0502020204030204" pitchFamily="34" charset="0"/>
              </a:rPr>
              <a:t>поддержка </a:t>
            </a:r>
            <a:r>
              <a:rPr lang="ru-RU" sz="1400" b="1" dirty="0">
                <a:latin typeface="Calibri" panose="020F0502020204030204" pitchFamily="34" charset="0"/>
              </a:rPr>
              <a:t>эффективного </a:t>
            </a:r>
            <a:r>
              <a:rPr lang="ru-RU" sz="1400" b="1" dirty="0" smtClean="0">
                <a:latin typeface="Calibri" panose="020F0502020204030204" pitchFamily="34" charset="0"/>
              </a:rPr>
              <a:t>растениеводства  –  105,3 </a:t>
            </a:r>
            <a:r>
              <a:rPr lang="ru-RU" sz="1400" b="1" dirty="0">
                <a:latin typeface="Calibri" panose="020F0502020204030204" pitchFamily="34" charset="0"/>
              </a:rPr>
              <a:t>млн. руб</a:t>
            </a:r>
            <a:r>
              <a:rPr lang="ru-RU" sz="1400" b="1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buClr>
                <a:srgbClr val="235117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Calibri" panose="020F0502020204030204" pitchFamily="34" charset="0"/>
              </a:rPr>
              <a:t>приобретение </a:t>
            </a:r>
            <a:r>
              <a:rPr lang="ru-RU" sz="1400" b="1" dirty="0">
                <a:latin typeface="Calibri" panose="020F0502020204030204" pitchFamily="34" charset="0"/>
              </a:rPr>
              <a:t>СХ техники и оборудования для </a:t>
            </a:r>
            <a:r>
              <a:rPr lang="ru-RU" sz="1400" b="1" dirty="0" smtClean="0">
                <a:latin typeface="Calibri" panose="020F0502020204030204" pitchFamily="34" charset="0"/>
              </a:rPr>
              <a:t>переработки – 27 млн</a:t>
            </a:r>
            <a:r>
              <a:rPr lang="ru-RU" sz="1400" b="1" dirty="0">
                <a:latin typeface="Calibri" panose="020F0502020204030204" pitchFamily="34" charset="0"/>
              </a:rPr>
              <a:t>. руб</a:t>
            </a:r>
            <a:r>
              <a:rPr lang="ru-RU" sz="1400" b="1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buClr>
                <a:srgbClr val="235117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Calibri" panose="020F0502020204030204" pitchFamily="34" charset="0"/>
              </a:rPr>
              <a:t>развитие </a:t>
            </a:r>
            <a:r>
              <a:rPr lang="ru-RU" sz="1400" b="1" dirty="0">
                <a:latin typeface="Calibri" panose="020F0502020204030204" pitchFamily="34" charset="0"/>
              </a:rPr>
              <a:t>малых форм </a:t>
            </a:r>
            <a:r>
              <a:rPr lang="ru-RU" sz="1400" b="1" dirty="0" smtClean="0">
                <a:latin typeface="Calibri" panose="020F0502020204030204" pitchFamily="34" charset="0"/>
              </a:rPr>
              <a:t>хозяйствования </a:t>
            </a:r>
            <a:r>
              <a:rPr lang="ru-RU" sz="1400" b="1" dirty="0">
                <a:latin typeface="Calibri" panose="020F0502020204030204" pitchFamily="34" charset="0"/>
              </a:rPr>
              <a:t>– </a:t>
            </a:r>
            <a:r>
              <a:rPr lang="ru-RU" sz="1400" b="1" dirty="0" smtClean="0">
                <a:latin typeface="Calibri" panose="020F0502020204030204" pitchFamily="34" charset="0"/>
              </a:rPr>
              <a:t>45,9 млн</a:t>
            </a:r>
            <a:r>
              <a:rPr lang="ru-RU" sz="1400" b="1" dirty="0">
                <a:latin typeface="Calibri" panose="020F0502020204030204" pitchFamily="34" charset="0"/>
              </a:rPr>
              <a:t>. руб</a:t>
            </a:r>
            <a:r>
              <a:rPr lang="ru-RU" sz="1400" b="1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buClr>
                <a:srgbClr val="235117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Calibri" panose="020F0502020204030204" pitchFamily="34" charset="0"/>
              </a:rPr>
              <a:t>развитие мелиорации  –  52,7 млн</a:t>
            </a:r>
            <a:r>
              <a:rPr lang="ru-RU" sz="1400" b="1" dirty="0">
                <a:latin typeface="Calibri" panose="020F0502020204030204" pitchFamily="34" charset="0"/>
              </a:rPr>
              <a:t>. руб</a:t>
            </a:r>
            <a:r>
              <a:rPr lang="ru-RU" sz="1400" b="1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5" y="673974"/>
            <a:ext cx="2592288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C00000"/>
                </a:solidFill>
                <a:latin typeface="+mn-lt"/>
              </a:rPr>
              <a:t>Основные </a:t>
            </a:r>
            <a:r>
              <a:rPr lang="ru-RU" sz="1400" b="1" cap="all" dirty="0">
                <a:solidFill>
                  <a:srgbClr val="C00000"/>
                </a:solidFill>
                <a:latin typeface="+mn-lt"/>
              </a:rPr>
              <a:t>направления </a:t>
            </a:r>
            <a:r>
              <a:rPr lang="ru-RU" sz="1400" b="1" cap="all" dirty="0" smtClean="0">
                <a:solidFill>
                  <a:srgbClr val="C00000"/>
                </a:solidFill>
                <a:latin typeface="+mn-lt"/>
              </a:rPr>
              <a:t>поддержки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сельскохозяйственных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товаропроизводителей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рамках госпрограммы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2022 году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 счет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федерального </a:t>
            </a:r>
            <a:b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областного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бюджетов: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2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1"/>
          <p:cNvSpPr/>
          <p:nvPr/>
        </p:nvSpPr>
        <p:spPr bwMode="auto">
          <a:xfrm>
            <a:off x="427536" y="44624"/>
            <a:ext cx="84321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Поддержка мероприятий в сельском хозяйстве из областного бюджета</a:t>
            </a:r>
            <a:endParaRPr sz="1600" b="1" cap="all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(по направлениям, не финансируемым из федерального бюджета)</a:t>
            </a:r>
          </a:p>
        </p:txBody>
      </p:sp>
      <p:sp>
        <p:nvSpPr>
          <p:cNvPr id="4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800">
              <a:latin typeface="Arial"/>
            </a:endParaRPr>
          </a:p>
        </p:txBody>
      </p:sp>
      <p:sp>
        <p:nvSpPr>
          <p:cNvPr id="5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800">
              <a:latin typeface="Arial"/>
            </a:endParaRPr>
          </a:p>
        </p:txBody>
      </p:sp>
      <p:sp>
        <p:nvSpPr>
          <p:cNvPr id="6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800">
              <a:latin typeface="Arial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181454"/>
              </p:ext>
            </p:extLst>
          </p:nvPr>
        </p:nvGraphicFramePr>
        <p:xfrm>
          <a:off x="395536" y="730738"/>
          <a:ext cx="8568952" cy="586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0" y="619505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4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5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6" name="Объект 20"/>
          <p:cNvSpPr txBox="1">
            <a:spLocks/>
          </p:cNvSpPr>
          <p:nvPr/>
        </p:nvSpPr>
        <p:spPr bwMode="auto">
          <a:xfrm>
            <a:off x="192076" y="623036"/>
            <a:ext cx="2539245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defRPr sz="1600" b="1" cap="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государственная поддержка инвестиционного развития </a:t>
            </a:r>
            <a:endParaRPr lang="ru-RU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направлена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на: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483334" y="645734"/>
            <a:ext cx="5904656" cy="122084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48000">
                <a:srgbClr val="D7ECCA"/>
              </a:gs>
              <a:gs pos="100000">
                <a:schemeClr val="bg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xtLst/>
        </p:spPr>
        <p:txBody>
          <a:bodyPr wrap="square" numCol="1">
            <a:spAutoFit/>
          </a:bodyPr>
          <a:lstStyle/>
          <a:p>
            <a:pPr marL="360000" lvl="1" indent="-28575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1500" b="1" dirty="0">
                <a:latin typeface="+mn-lt"/>
              </a:rPr>
              <a:t>строительство, модернизацию, </a:t>
            </a:r>
            <a:r>
              <a:rPr lang="ru-RU" sz="1500" b="1" dirty="0" smtClean="0">
                <a:latin typeface="+mn-lt"/>
              </a:rPr>
              <a:t>реконструкцию  </a:t>
            </a:r>
            <a:r>
              <a:rPr lang="ru-RU" sz="1500" b="1" dirty="0">
                <a:latin typeface="+mn-lt"/>
              </a:rPr>
              <a:t>объектов</a:t>
            </a:r>
          </a:p>
          <a:p>
            <a:pPr marL="360000" lvl="1" indent="-28575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1500" b="1" dirty="0">
                <a:latin typeface="+mn-lt"/>
              </a:rPr>
              <a:t>приобретение </a:t>
            </a:r>
            <a:r>
              <a:rPr lang="ru-RU" sz="1500" b="1" dirty="0" smtClean="0">
                <a:latin typeface="+mn-lt"/>
              </a:rPr>
              <a:t>сельскохозяйственной техники и оборудования</a:t>
            </a:r>
            <a:endParaRPr lang="ru-RU" sz="1500" b="1" dirty="0">
              <a:latin typeface="+mn-lt"/>
            </a:endParaRPr>
          </a:p>
          <a:p>
            <a:pPr marL="360000" lvl="1" indent="-28575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1500" b="1" dirty="0">
                <a:latin typeface="+mn-lt"/>
              </a:rPr>
              <a:t>приобретение оборудование  для переработки молока</a:t>
            </a:r>
          </a:p>
          <a:p>
            <a:pPr marL="360000" lvl="1" indent="-28575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1500" b="1" dirty="0" smtClean="0">
                <a:latin typeface="+mn-lt"/>
              </a:rPr>
              <a:t>мелиорация</a:t>
            </a:r>
            <a:endParaRPr lang="ru-RU" sz="1500" b="1" dirty="0"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38761" y="2242494"/>
            <a:ext cx="8810625" cy="9525"/>
          </a:xfrm>
          <a:prstGeom prst="line">
            <a:avLst/>
          </a:prstGeom>
          <a:ln w="19050">
            <a:solidFill>
              <a:srgbClr val="004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989407" y="1792305"/>
            <a:ext cx="28787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Предусмотрена в виде: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1676" y="2266353"/>
            <a:ext cx="2491127" cy="46166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8000">
                <a:schemeClr val="accent3">
                  <a:lumMod val="20000"/>
                  <a:lumOff val="80000"/>
                </a:schemeClr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«</a:t>
            </a:r>
            <a:r>
              <a:rPr lang="ru-RU" sz="1200" b="1" cap="all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Капексы</a:t>
            </a: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х </a:t>
            </a: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понесенных затрат)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04248" y="2295273"/>
            <a:ext cx="2215225" cy="114501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8000">
                <a:schemeClr val="accent3">
                  <a:lumMod val="20000"/>
                  <a:lumOff val="80000"/>
                </a:schemeClr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Инвестиционная составляющая </a:t>
            </a:r>
            <a:b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в субсидии на молоко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96122" y="2295273"/>
            <a:ext cx="2075963" cy="120032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8000">
                <a:schemeClr val="accent3">
                  <a:lumMod val="20000"/>
                  <a:lumOff val="80000"/>
                </a:schemeClr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Субсидии </a:t>
            </a:r>
            <a:b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на приобретение </a:t>
            </a:r>
            <a:b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СХ техники </a:t>
            </a:r>
            <a:r>
              <a:rPr lang="ru-RU" sz="12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и   </a:t>
            </a: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оборудования </a:t>
            </a:r>
            <a:b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для переработки </a:t>
            </a:r>
            <a:b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2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молока</a:t>
            </a:r>
            <a:endParaRPr lang="ru-RU" sz="1200" b="1" cap="all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47186" y="2354001"/>
            <a:ext cx="1646662" cy="67710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8000">
                <a:schemeClr val="accent3">
                  <a:lumMod val="20000"/>
                  <a:lumOff val="80000"/>
                </a:schemeClr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Субсидии </a:t>
            </a:r>
            <a:r>
              <a:rPr lang="ru-RU" sz="12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12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200" b="1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на </a:t>
            </a:r>
            <a:r>
              <a:rPr lang="ru-RU" sz="12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мелиорацию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1677" y="2701623"/>
            <a:ext cx="2515509" cy="415498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в 2021 году отбор в МСХ РФ прошел проект ООО «Ростово» (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жив. комплекс на 400 голов </a:t>
            </a: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) –  27,7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млн. руб.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на 2022 год  на отбор в МСХ РФ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будет направлено 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5 </a:t>
            </a: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инвестиционных проектов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на 1500 гол.)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Из них в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2021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году введены в эксплуатацию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с объемом инвестиций 289,8 млн. рублей 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четыре животноводческих объекта:</a:t>
            </a:r>
          </a:p>
          <a:p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   АФ «С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удромская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» (240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гол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.)</a:t>
            </a:r>
          </a:p>
          <a:p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   ООО «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Пежма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» (300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гол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.)</a:t>
            </a:r>
          </a:p>
          <a:p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   ООО «АПК» (420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гол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.)</a:t>
            </a:r>
            <a:b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   ООО «АХ К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аргопольский</a:t>
            </a:r>
            <a:r>
              <a:rPr lang="ru-RU" sz="1200" b="1" cap="all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» (140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гол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.);</a:t>
            </a:r>
          </a:p>
          <a:p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   В 2022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году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- план - введение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в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 эксплуатацию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с объемом инвестиций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147,4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млн.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рублей</a:t>
            </a:r>
          </a:p>
          <a:p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</a:rPr>
              <a:t>животноводческий объект в</a:t>
            </a:r>
          </a:p>
          <a:p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</a:rPr>
              <a:t>ООО «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Ростово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</a:rPr>
              <a:t>» (400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гол</a:t>
            </a: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</a:rPr>
              <a:t>.)</a:t>
            </a:r>
            <a:endParaRPr lang="ru-RU" sz="1200" b="1" cap="all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04248" y="3440287"/>
            <a:ext cx="2245138" cy="267765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повышенная ставка и повышающие коэффициенты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(от 1,04 до 1,4) </a:t>
            </a:r>
          </a:p>
          <a:p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для хозяйств, выплачивающих </a:t>
            </a:r>
          </a:p>
          <a:p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инвестиционные кредиты, </a:t>
            </a:r>
          </a:p>
          <a:p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или осуществляющих </a:t>
            </a:r>
          </a:p>
          <a:p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строительство подрядным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способом (на долю которых приходится около 40 % объема реализации молока) 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ежегодно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свыше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50 млн. руб.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(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в среднем 1,3 рубля на 1 килограмм молока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)</a:t>
            </a:r>
            <a:endParaRPr lang="ru-RU" sz="1200" b="1" cap="all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81994" y="3520859"/>
            <a:ext cx="2090091" cy="249299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2021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г</a:t>
            </a: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. – 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49,6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млн. руб</a:t>
            </a: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закуплено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61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ед. 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СХ техники и 26 ед. оборудования для переработки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b="1" cap="all" dirty="0" smtClean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2022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г</a:t>
            </a:r>
            <a:r>
              <a:rPr lang="ru-RU" sz="1200" b="1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. – </a:t>
            </a: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27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млн. руб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планируется сохранить объем приобретения на уровне 60-70 единиц различной сельскохозяйственной техники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622803" y="3163288"/>
            <a:ext cx="1758041" cy="304698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cap="all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2022 год – 52,7 млн. рублей:</a:t>
            </a:r>
          </a:p>
          <a:p>
            <a:pPr>
              <a:buFont typeface="Calibri" panose="020F0502020204030204" pitchFamily="34" charset="0"/>
              <a:buChar char="−"/>
              <a:defRPr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проект Устьянской молочной компании по гидромелиоративным мероприятиям на 1524 гектара – прошел отбор МСХ РФ</a:t>
            </a:r>
          </a:p>
          <a:p>
            <a:pPr>
              <a:buFont typeface="Calibri" panose="020F0502020204030204" pitchFamily="34" charset="0"/>
              <a:buChar char="−"/>
              <a:defRPr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на дополнительный отбор (второе полугодие 2022 года) – заявятся 3 проекта  на 700 гектаров (Вельский и Приморский районы)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b="1" cap="all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116632"/>
            <a:ext cx="79733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инвестиционное развитие отрасли</a:t>
            </a:r>
            <a:endParaRPr lang="ru-RU" sz="1600" b="1" cap="all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6896" y="548680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9733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приоритет АПК Архангельской области – молочное животноводство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6346" y="5661248"/>
            <a:ext cx="8785099" cy="101566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chemeClr val="accent3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Практически </a:t>
            </a:r>
            <a:r>
              <a:rPr lang="ru-RU" sz="1500" b="1" cap="all" dirty="0">
                <a:latin typeface="Calibri" panose="020F0502020204030204" pitchFamily="34" charset="0"/>
                <a:ea typeface="Times New Roman" panose="02020603050405020304" pitchFamily="18" charset="0"/>
              </a:rPr>
              <a:t>все предоставляемые субсидии </a:t>
            </a:r>
            <a:r>
              <a:rPr lang="ru-RU" sz="1500" b="1" cap="al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1500" b="1" cap="all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13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</a:rPr>
              <a:t>за исключением поддержки овощеводства защищенного грунта и птицеводства) </a:t>
            </a:r>
            <a:r>
              <a:rPr lang="ru-RU" sz="13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13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15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прямо </a:t>
            </a:r>
            <a:r>
              <a:rPr lang="ru-RU" sz="1500" b="1" dirty="0">
                <a:latin typeface="Calibri" panose="020F0502020204030204" pitchFamily="34" charset="0"/>
                <a:ea typeface="Times New Roman" panose="02020603050405020304" pitchFamily="18" charset="0"/>
              </a:rPr>
              <a:t>или косвенно </a:t>
            </a:r>
            <a:r>
              <a:rPr lang="ru-RU" sz="15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связаны с развитием молочного скотоводства </a:t>
            </a:r>
            <a:r>
              <a:rPr lang="ru-RU" sz="1500" b="1" dirty="0">
                <a:latin typeface="Calibri" panose="020F0502020204030204" pitchFamily="34" charset="0"/>
                <a:ea typeface="Times New Roman" panose="02020603050405020304" pitchFamily="18" charset="0"/>
              </a:rPr>
              <a:t>и собственного кормопроизводства. </a:t>
            </a:r>
            <a:endParaRPr lang="ru-RU" sz="15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329199"/>
              </p:ext>
            </p:extLst>
          </p:nvPr>
        </p:nvGraphicFramePr>
        <p:xfrm>
          <a:off x="222052" y="568467"/>
          <a:ext cx="8637667" cy="499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/>
          <p:cNvSpPr/>
          <p:nvPr/>
        </p:nvSpPr>
        <p:spPr>
          <a:xfrm>
            <a:off x="683568" y="3429000"/>
            <a:ext cx="5040560" cy="1687890"/>
          </a:xfrm>
          <a:prstGeom prst="ellipse">
            <a:avLst/>
          </a:prstGeom>
          <a:solidFill>
            <a:srgbClr val="8BE1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n-lt"/>
              </a:rPr>
              <a:t>субсидия «на молоко» - основной вид государственной поддержки - оказывает влияние на развитие отрасли в целом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H="1">
            <a:off x="6896" y="548680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704831"/>
              </p:ext>
            </p:extLst>
          </p:nvPr>
        </p:nvGraphicFramePr>
        <p:xfrm>
          <a:off x="175140" y="3573016"/>
          <a:ext cx="8784976" cy="2031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323528" y="620688"/>
          <a:ext cx="4608512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5148064" y="1052736"/>
          <a:ext cx="3888432" cy="247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48064" y="404664"/>
            <a:ext cx="388843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Структура затрат сельскохозяйственных товаропроизводителей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в молочном скотоводстве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17292"/>
            <a:ext cx="73519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рост стоимости кормов в 2021 году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-4372" y="455846"/>
            <a:ext cx="9144000" cy="19787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3"/>
          <p:cNvSpPr txBox="1">
            <a:spLocks/>
          </p:cNvSpPr>
          <p:nvPr/>
        </p:nvSpPr>
        <p:spPr>
          <a:xfrm>
            <a:off x="4240242" y="3356992"/>
            <a:ext cx="4868829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31750">
            <a:noFill/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18000" algn="ctr" eaLnBrk="1" hangingPunct="1">
              <a:spcAft>
                <a:spcPts val="800"/>
              </a:spcAft>
              <a:defRPr sz="1400" b="1" cap="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/>
              <a:t>в 2021 году впервые за счет средств резервного фонда Правительства Российской Федерации возмещены расходы на приобретение кормов в размере 56,2 млн. рублей</a:t>
            </a:r>
            <a:endParaRPr lang="ru-RU" sz="1200" cap="none" dirty="0"/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2771800" y="2102078"/>
            <a:ext cx="3342142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31750">
            <a:noFill/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18000" algn="ctr" eaLnBrk="1" hangingPunct="1">
              <a:spcAft>
                <a:spcPts val="800"/>
              </a:spcAft>
              <a:defRPr sz="1400" b="1" cap="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>
                <a:solidFill>
                  <a:srgbClr val="960000"/>
                </a:solidFill>
              </a:rPr>
              <a:t>дополнительная финансовая нагрузка на </a:t>
            </a:r>
            <a:r>
              <a:rPr lang="ru-RU" sz="1000" dirty="0" smtClean="0">
                <a:solidFill>
                  <a:srgbClr val="960000"/>
                </a:solidFill>
              </a:rPr>
              <a:t>СХТП Архангельской </a:t>
            </a:r>
            <a:r>
              <a:rPr lang="ru-RU" sz="1000" dirty="0">
                <a:solidFill>
                  <a:srgbClr val="960000"/>
                </a:solidFill>
              </a:rPr>
              <a:t>области в 2021 году составила 646 млн. рублей </a:t>
            </a:r>
            <a:r>
              <a:rPr lang="ru-RU" sz="1000" dirty="0" smtClean="0">
                <a:solidFill>
                  <a:srgbClr val="960000"/>
                </a:solidFill>
              </a:rPr>
              <a:t>(+19 % </a:t>
            </a:r>
            <a:r>
              <a:rPr lang="ru-RU" sz="1000" dirty="0">
                <a:solidFill>
                  <a:srgbClr val="960000"/>
                </a:solidFill>
              </a:rPr>
              <a:t>к сумме материальных затрат в 2020 году</a:t>
            </a:r>
            <a:r>
              <a:rPr lang="ru-RU" sz="1000" dirty="0" smtClean="0">
                <a:solidFill>
                  <a:srgbClr val="960000"/>
                </a:solidFill>
              </a:rPr>
              <a:t>)</a:t>
            </a:r>
            <a:endParaRPr lang="ru-RU" sz="1000" cap="none" dirty="0">
              <a:solidFill>
                <a:srgbClr val="96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87352"/>
              </p:ext>
            </p:extLst>
          </p:nvPr>
        </p:nvGraphicFramePr>
        <p:xfrm>
          <a:off x="393198" y="5571671"/>
          <a:ext cx="8281042" cy="1230992"/>
        </p:xfrm>
        <a:graphic>
          <a:graphicData uri="http://schemas.openxmlformats.org/drawingml/2006/table">
            <a:tbl>
              <a:tblPr/>
              <a:tblGrid>
                <a:gridCol w="3456383"/>
                <a:gridCol w="1872208"/>
                <a:gridCol w="1787249"/>
                <a:gridCol w="1165202"/>
              </a:tblGrid>
              <a:tr h="144323">
                <a:tc rowSpan="2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Субсидия на повышение продуктивности в молочном скотоводстве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 рамках </a:t>
                      </a:r>
                      <a:endParaRPr lang="ru-RU" sz="1000" b="1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kern="1200" cap="al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стимулирующей 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субсидии</a:t>
                      </a:r>
                      <a:endParaRPr lang="ru-RU" sz="1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 рамках </a:t>
                      </a:r>
                      <a:endParaRPr lang="ru-RU" sz="1000" b="1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kern="1200" cap="al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компенсирующей </a:t>
                      </a:r>
                      <a:r>
                        <a:rPr lang="ru-RU" sz="1000" b="1" i="0" u="none" strike="noStrike" kern="1200" cap="non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убсидии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cap="all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Дополнительная </a:t>
                      </a:r>
                      <a:r>
                        <a:rPr lang="ru-RU" sz="1000" b="1" i="0" u="none" strike="noStrike" cap="al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потребность на 2022 год </a:t>
                      </a:r>
                      <a:br>
                        <a:rPr lang="ru-RU" sz="1000" b="1" i="0" u="none" strike="noStrike" cap="al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 cap="al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 </a:t>
                      </a:r>
                      <a:r>
                        <a:rPr lang="ru-RU" sz="1000" b="1" i="0" u="none" strike="noStrike" cap="all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учетом роста цен на материальные ресурсы, используемые в с.-х. производстве </a:t>
                      </a:r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(к=1,2)</a:t>
                      </a:r>
                    </a:p>
                  </a:txBody>
                  <a:tcPr marL="1080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246,9 млн. руб.</a:t>
                      </a:r>
                      <a:endParaRPr lang="ru-RU" sz="1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60,7 млн. руб.</a:t>
                      </a:r>
                      <a:endParaRPr lang="ru-RU" sz="1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307,6 млн. руб.</a:t>
                      </a:r>
                      <a:endParaRPr lang="ru-RU" sz="1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41488</TotalTime>
  <Words>1803</Words>
  <Application>Microsoft Office PowerPoint</Application>
  <PresentationFormat>Экран (4:3)</PresentationFormat>
  <Paragraphs>295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АПК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Мероприятие № 1 "Улучшение жилищных условий для сельских граждан"</dc:title>
  <dc:creator>Бовыкина Ж.И.</dc:creator>
  <cp:lastModifiedBy>Шевелев Александр Станиславович</cp:lastModifiedBy>
  <cp:revision>1258</cp:revision>
  <cp:lastPrinted>2022-06-02T11:45:46Z</cp:lastPrinted>
  <dcterms:created xsi:type="dcterms:W3CDTF">2008-04-23T11:21:10Z</dcterms:created>
  <dcterms:modified xsi:type="dcterms:W3CDTF">2022-06-06T08:32:14Z</dcterms:modified>
</cp:coreProperties>
</file>