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1" r:id="rId2"/>
    <p:sldId id="318" r:id="rId3"/>
    <p:sldId id="322" r:id="rId4"/>
    <p:sldId id="317" r:id="rId5"/>
    <p:sldId id="319" r:id="rId6"/>
    <p:sldId id="320" r:id="rId7"/>
    <p:sldId id="324" r:id="rId8"/>
    <p:sldId id="30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433" autoAdjust="0"/>
  </p:normalViewPr>
  <p:slideViewPr>
    <p:cSldViewPr snapToGrid="0">
      <p:cViewPr>
        <p:scale>
          <a:sx n="106" d="100"/>
          <a:sy n="106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659" cy="498055"/>
          </a:xfrm>
          <a:prstGeom prst="rect">
            <a:avLst/>
          </a:prstGeom>
        </p:spPr>
        <p:txBody>
          <a:bodyPr vert="horz" lIns="91525" tIns="45760" rIns="91525" bIns="457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4"/>
            <a:ext cx="2945659" cy="498055"/>
          </a:xfrm>
          <a:prstGeom prst="rect">
            <a:avLst/>
          </a:prstGeom>
        </p:spPr>
        <p:txBody>
          <a:bodyPr vert="horz" lIns="91525" tIns="45760" rIns="91525" bIns="45760" rtlCol="0"/>
          <a:lstStyle>
            <a:lvl1pPr algn="r">
              <a:defRPr sz="1200"/>
            </a:lvl1pPr>
          </a:lstStyle>
          <a:p>
            <a:fld id="{D2D869FF-2819-42C7-B337-61DA8B09DE1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5" tIns="45760" rIns="91525" bIns="45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3"/>
          </a:xfrm>
          <a:prstGeom prst="rect">
            <a:avLst/>
          </a:prstGeom>
        </p:spPr>
        <p:txBody>
          <a:bodyPr vert="horz" lIns="91525" tIns="45760" rIns="91525" bIns="45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525" tIns="45760" rIns="91525" bIns="457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4"/>
          </a:xfrm>
          <a:prstGeom prst="rect">
            <a:avLst/>
          </a:prstGeom>
        </p:spPr>
        <p:txBody>
          <a:bodyPr vert="horz" lIns="91525" tIns="45760" rIns="91525" bIns="45760" rtlCol="0" anchor="b"/>
          <a:lstStyle>
            <a:lvl1pPr algn="r">
              <a:defRPr sz="1200"/>
            </a:lvl1pPr>
          </a:lstStyle>
          <a:p>
            <a:fld id="{82C80ED1-F1A0-416D-B9CC-9D7B7D1DB3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18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7C6B3-E566-4D43-A1C7-0A13620A8129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315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4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6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183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44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97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0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8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06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5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00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01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16.10.2013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B6FB3-0C32-46B8-932A-E225CA3FB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1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3" name="Picture 10" descr="back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3" name="Rectangle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endParaRPr lang="ru-RU" sz="23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5" name="Picture 4" descr="Flag_lin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6" descr="photo310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50"/>
              <a:ext cx="529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Rectangle 11"/>
          <p:cNvSpPr>
            <a:spLocks noChangeArrowheads="1"/>
          </p:cNvSpPr>
          <p:nvPr/>
        </p:nvSpPr>
        <p:spPr bwMode="auto">
          <a:xfrm>
            <a:off x="0" y="79375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700" b="1" dirty="0" smtClean="0">
                <a:ln w="0"/>
                <a:latin typeface="+mn-lt"/>
                <a:cs typeface="Arial" panose="020B0604020202020204" pitchFamily="34" charset="0"/>
              </a:rPr>
              <a:t>Правительство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100" name="Line 14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1241427"/>
            <a:ext cx="7886700" cy="3321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cs typeface="Times New Roman" panose="02020603050405020304" pitchFamily="18" charset="0"/>
              </a:rPr>
              <a:t>О </a:t>
            </a:r>
            <a:r>
              <a:rPr lang="ru-RU" sz="4000" b="1" dirty="0" smtClean="0">
                <a:cs typeface="Times New Roman" panose="02020603050405020304" pitchFamily="18" charset="0"/>
              </a:rPr>
              <a:t>реализации</a:t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4000" b="1" dirty="0" smtClean="0">
                <a:cs typeface="Times New Roman" panose="02020603050405020304" pitchFamily="18" charset="0"/>
              </a:rPr>
              <a:t> </a:t>
            </a:r>
            <a:r>
              <a:rPr lang="ru-RU" sz="4000" b="1" dirty="0">
                <a:cs typeface="Times New Roman" panose="02020603050405020304" pitchFamily="18" charset="0"/>
              </a:rPr>
              <a:t>мероприятий по борьбе </a:t>
            </a:r>
            <a:r>
              <a:rPr lang="ru-RU" sz="4000" b="1" dirty="0" smtClean="0"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4000" b="1" dirty="0" smtClean="0">
                <a:cs typeface="Times New Roman" panose="02020603050405020304" pitchFamily="18" charset="0"/>
              </a:rPr>
              <a:t>с </a:t>
            </a:r>
            <a:r>
              <a:rPr lang="ru-RU" sz="4000" b="1" dirty="0">
                <a:cs typeface="Times New Roman" panose="02020603050405020304" pitchFamily="18" charset="0"/>
              </a:rPr>
              <a:t>борщевиком Сосновского </a:t>
            </a:r>
            <a:r>
              <a:rPr lang="ru-RU" sz="4000" b="1" dirty="0" smtClean="0"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sz="4000" b="1" dirty="0" smtClean="0"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cs typeface="Times New Roman" panose="02020603050405020304" pitchFamily="18" charset="0"/>
              </a:rPr>
              <a:t>Архангельской области </a:t>
            </a:r>
            <a:r>
              <a:rPr lang="ru-RU" sz="4000" b="1" dirty="0" smtClean="0"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cs typeface="Times New Roman" panose="02020603050405020304" pitchFamily="18" charset="0"/>
              </a:rPr>
            </a:br>
            <a:r>
              <a:rPr lang="ru-RU" altLang="ru-RU" sz="4000" b="1" dirty="0"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cs typeface="Arial" panose="020B0604020202020204" pitchFamily="34" charset="0"/>
              </a:rPr>
            </a:br>
            <a:endParaRPr lang="ru-RU" sz="4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агропромышленного 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и торговли Архангельской области</a:t>
            </a:r>
          </a:p>
          <a:p>
            <a:pPr algn="r">
              <a:spcBef>
                <a:spcPct val="20000"/>
              </a:spcBef>
              <a:defRPr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Бажанова Ирина Борисовна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800" b="1" dirty="0" smtClean="0"/>
              <a:t>14</a:t>
            </a:r>
            <a:r>
              <a:rPr lang="ru-RU" sz="1800" b="1" dirty="0"/>
              <a:t> </a:t>
            </a:r>
            <a:r>
              <a:rPr lang="ru-RU" sz="1800" b="1" dirty="0" smtClean="0"/>
              <a:t>октября 2021 г.</a:t>
            </a:r>
            <a:endParaRPr lang="ru-RU" sz="1800" b="1" dirty="0"/>
          </a:p>
        </p:txBody>
      </p:sp>
    </p:spTree>
    <p:extLst>
      <p:ext uri="{BB962C8B-B14F-4D97-AF65-F5344CB8AC3E}">
        <p14:creationId xmlns="" xmlns:p14="http://schemas.microsoft.com/office/powerpoint/2010/main" val="556618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947870" y="4865935"/>
            <a:ext cx="3747145" cy="153865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19703" y="1246982"/>
            <a:ext cx="3653204" cy="136507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8116" y="4625610"/>
            <a:ext cx="4090542" cy="173074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7923" y="1316489"/>
            <a:ext cx="4009292" cy="12573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78" y="155336"/>
            <a:ext cx="536494" cy="63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931" y="50337"/>
            <a:ext cx="78279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700" b="1" dirty="0" smtClean="0">
                <a:ln w="0"/>
                <a:cs typeface="Arial" panose="020B0604020202020204" pitchFamily="34" charset="0"/>
              </a:rPr>
              <a:t>Правительство Архангельской области</a:t>
            </a:r>
          </a:p>
          <a:p>
            <a:pPr algn="ctr">
              <a:spcBef>
                <a:spcPct val="0"/>
              </a:spcBef>
              <a:defRPr/>
            </a:pPr>
            <a:endParaRPr lang="ru-RU" altLang="ru-RU" sz="1700" b="1" dirty="0" smtClean="0">
              <a:ln w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79560" y="443007"/>
            <a:ext cx="748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Борщевик Сосновского – утратил статус сельскохозяйственной культуры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418034" y="52813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8725256" y="5033473"/>
            <a:ext cx="3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7625" y="807456"/>
            <a:ext cx="329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366" y="1477814"/>
            <a:ext cx="4009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ункт 2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 статья 42 ЗК РФ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землепользователи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землевладельцы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арендаторы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обязаны проводить мероприятия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сельскохозяйственных угодий,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от зарастания сорными растениями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931" y="4733271"/>
            <a:ext cx="3867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7.7.1 ОЗ от 23.09.2004 №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259-внеоч.-ОЗ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реализации государственных полномочий Архангельской области в сфере правового регулирования организации и осуществления местного самоуправления»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правовая основа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регулирования вопросов удаления борщевика Сосновского в рамках правил благоустройства территорий городских поселений, сельских поселений, муниципальных округов и городских округов Архангельской области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801" y="1246982"/>
            <a:ext cx="356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 10.1 ОЗ от 27.07.2007 №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367-19-ОЗ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поддержке сельского хозяйства в Архангельской области и разграничении полномочий органов государственной власти Архангельской области по регулированию отношений в сфере рыболовства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аквакультуры (рыбоводства)»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 механизм господдержки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 по удалению борщевика Сосновского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2328" y="4865935"/>
            <a:ext cx="3402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8.7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установленных требований и обязательных мероприятий по улучшению, защите земель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почв от ветровой, водной эрозии и предотвращению других процессов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иного негативного воздействия на окружающую среду, ухудшающих качественное состояние земель, влечет наложение административного штрафа на граждан, должностных и юридических лиц</a:t>
            </a:r>
          </a:p>
        </p:txBody>
      </p:sp>
      <p:pic>
        <p:nvPicPr>
          <p:cNvPr id="27" name="Рисунок 26" descr="D:\Documents and Settings\1\Рабочий стол\Каргопольский район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18" y="2717473"/>
            <a:ext cx="2916845" cy="199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Объект 3" descr="C:\Users\2\Desktop\поле борщевика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6929" y="2688119"/>
            <a:ext cx="2724484" cy="18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3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534566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" name="Picture 6" descr="photo31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8269" y="290146"/>
            <a:ext cx="56182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Правительства Архангельской области</a:t>
            </a:r>
            <a:endParaRPr lang="ru-RU" sz="17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4848427"/>
              </p:ext>
            </p:extLst>
          </p:nvPr>
        </p:nvGraphicFramePr>
        <p:xfrm>
          <a:off x="633047" y="1474996"/>
          <a:ext cx="7703043" cy="481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553"/>
                <a:gridCol w="1503485"/>
                <a:gridCol w="1601183"/>
                <a:gridCol w="1354014"/>
                <a:gridCol w="1362808"/>
              </a:tblGrid>
              <a:tr h="62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район, округ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 в черте населенных пунктов,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 сх назначения, 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земель лесного фонда, га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Площадь в границах сети региональных автомобильных дорог, 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769,91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2 767,15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674,95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 dirty="0"/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100,65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68,83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17,91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3396,3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474,46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н/д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335,78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7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области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5 213,79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2 640,28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3432,13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236,76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17" marR="503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7830" y="791308"/>
            <a:ext cx="740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площадях, засоренных борщевиком на территории Архангельской области</a:t>
            </a:r>
            <a:r>
              <a:rPr lang="ru-RU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7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0657" y="6453436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9" name="Рисунок 38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60" y="218863"/>
            <a:ext cx="714348" cy="8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5354" y="79375"/>
            <a:ext cx="62371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700" b="1" dirty="0" smtClean="0">
                <a:ln w="0"/>
                <a:cs typeface="Arial" panose="020B0604020202020204" pitchFamily="34" charset="0"/>
              </a:rPr>
              <a:t>Правительство Архангельской области</a:t>
            </a:r>
            <a:endParaRPr lang="ru-RU" altLang="ru-RU" sz="1700" b="1" dirty="0">
              <a:ln w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176" y="383035"/>
            <a:ext cx="77560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700" b="1" dirty="0" smtClean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Сведения по данным муниципальных образований Архангельской области</a:t>
            </a:r>
            <a:endParaRPr lang="ru-RU" sz="1700" b="1" dirty="0">
              <a:ln w="0"/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4613537"/>
              </p:ext>
            </p:extLst>
          </p:nvPr>
        </p:nvGraphicFramePr>
        <p:xfrm>
          <a:off x="1173708" y="767119"/>
          <a:ext cx="7557981" cy="5655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4923"/>
                <a:gridCol w="864414"/>
                <a:gridCol w="768453"/>
                <a:gridCol w="637818"/>
                <a:gridCol w="676241"/>
                <a:gridCol w="727470"/>
                <a:gridCol w="727470"/>
                <a:gridCol w="819684"/>
                <a:gridCol w="791508"/>
              </a:tblGrid>
              <a:tr h="2018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района, округа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муниципальных планов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мероприятий в муниципальных программах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работы по удалению борщевика Сосновского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Освоено средств местного бюджета в 2019 году, тыс. 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Освоено средств местного бюджета 2020 году, тыс. рублей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сх назначения,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населенных пунктов,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Вельский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Верхнетоемский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Вилегодский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Каргопольский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Коношский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Котласский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Красноборский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Лешуконский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Мезенский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Няндомский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Пинежский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Плесецкий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Устьянский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Холмогорский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Шенкурский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АО "Котлас"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АО "Город Коряжма"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АО "Город Архангельск"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АО "Город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Новодвинск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АО "Мирный"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805,8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1 294,0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17" marR="5217" marT="5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9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419913" y="3308097"/>
            <a:ext cx="4494987" cy="1167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914900" y="2660993"/>
            <a:ext cx="3859823" cy="1814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9913" y="1933670"/>
            <a:ext cx="4494987" cy="13744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19913" y="1227284"/>
            <a:ext cx="4494987" cy="706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914900" y="1227285"/>
            <a:ext cx="3859823" cy="14337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5055" y="6439634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Рисунок 2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60" y="218863"/>
            <a:ext cx="714348" cy="844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6998" y="92165"/>
            <a:ext cx="642215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700" b="1" dirty="0" smtClean="0">
                <a:ln w="0"/>
                <a:cs typeface="Arial" panose="020B0604020202020204" pitchFamily="34" charset="0"/>
              </a:rPr>
              <a:t>Правительство Архангельской </a:t>
            </a:r>
            <a:r>
              <a:rPr lang="ru-RU" altLang="ru-RU" sz="1700" b="1" dirty="0">
                <a:ln w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8318" y="6356351"/>
            <a:ext cx="2068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77" y="446108"/>
            <a:ext cx="8063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cs typeface="Arial" panose="020B0604020202020204" pitchFamily="34" charset="0"/>
              </a:rPr>
              <a:t>Региональная программа по борьбе с борщевиком Сосновского в Архангельской области </a:t>
            </a:r>
            <a:endParaRPr lang="ru-RU" sz="2000" b="1" dirty="0">
              <a:ln w="0"/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913" y="1179617"/>
            <a:ext cx="435772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ликвидация очагов распространения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сохранение и восстановление земельных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травматизма среди населения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13" y="1923522"/>
            <a:ext cx="45511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системы борьбы с борщевиком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и популяризация деятельности по борьбе с борщевиком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в сфере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землепользования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 и ликвидация очагов распространения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449" y="3289236"/>
            <a:ext cx="43859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АО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ИОГВ АО (сх земли-министерство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АПК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АО, земли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охранных зон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распределительных газопроводов – министерство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ТЭК и ЖКХ АО, земли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полос отвода автомобильных дорог общего пользования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минтранс АО, земли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лесного фонда –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минприроды АО)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Россельхознадзор, Россельхозцентр, САС «Архангельская»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4900" y="1293760"/>
            <a:ext cx="38598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ОМСУ АО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муниципальных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планов,  программ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правила благоустройства территории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урегулированию вопросов удаления борщевика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Сосновского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земельного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засоренных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борщевика Сосновского на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землях муниципальной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и госсобственность на которые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разграничена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973518" y="2686304"/>
            <a:ext cx="38334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МИНИСТЕРСТВА АПК И ТОРГОВЛИ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реализации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рабочей группы по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борщевика Сосновского в Архангельской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мониторинга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засоренных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сельхозземель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господдержки СХТП АО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АО 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предотвращению распространения борщевика Сосновского на землях сельскохозяйственного назначения.</a:t>
            </a:r>
          </a:p>
          <a:p>
            <a:endParaRPr lang="ru-RU" dirty="0"/>
          </a:p>
        </p:txBody>
      </p:sp>
      <p:pic>
        <p:nvPicPr>
          <p:cNvPr id="55" name="Рисунок 54" descr="C:\Users\kosar\Downloads\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40" y="4551413"/>
            <a:ext cx="3171214" cy="158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9347" y="4551413"/>
            <a:ext cx="1414166" cy="158953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8773" y="4551413"/>
            <a:ext cx="2384307" cy="1589538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19913" y="4475285"/>
            <a:ext cx="8354810" cy="1740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009" y="4551414"/>
            <a:ext cx="1217170" cy="1591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57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996354" y="1450214"/>
            <a:ext cx="2762951" cy="5043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9282" y="4237892"/>
            <a:ext cx="2917641" cy="2255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99282" y="2198077"/>
            <a:ext cx="2917641" cy="2039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9282" y="1450214"/>
            <a:ext cx="2917641" cy="747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16923" y="1450214"/>
            <a:ext cx="2479431" cy="50434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2735" y="6471712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 descr="Coat_of_Arms_of_Arkhangelsk_oblast_-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60" y="218863"/>
            <a:ext cx="714348" cy="844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2963" y="333101"/>
            <a:ext cx="72724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1700" b="1" dirty="0" smtClean="0">
                <a:ln w="0"/>
                <a:cs typeface="Arial" panose="020B0604020202020204" pitchFamily="34" charset="0"/>
              </a:rPr>
              <a:t>Правительство Архангельской </a:t>
            </a:r>
            <a:r>
              <a:rPr lang="ru-RU" altLang="ru-RU" sz="1700" b="1" dirty="0">
                <a:ln w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233" y="803883"/>
            <a:ext cx="7998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Мероприятия по борьбе с борщевиком Сосновского в рамках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госпрограммы развития сельского хозяйства </a:t>
            </a:r>
            <a:endParaRPr lang="ru-RU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6" descr="photo31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637" y="1550908"/>
            <a:ext cx="2328001" cy="13709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2637" y="4651011"/>
            <a:ext cx="2327587" cy="17441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782" y="2997658"/>
            <a:ext cx="2331991" cy="15548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8069" y="1515302"/>
            <a:ext cx="2740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мониторинг сельхозземель для ОМСУ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приобретение гербицидов для СХТП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8069" y="2166383"/>
            <a:ext cx="282885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ПРЕДОТВРАЩЕНИЕ РАСПРОСТРАНЕНИЯ БОРЩЕВИКА СОСНОВСКОГО НА СЕЛЬХОЗЗЕМЛЯХ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конкурсной основе)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районов, муниципальных округов и городских округов, городских и сельских поселений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агротехническим механическим, химическим методом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сельхозземлях в муниципальной собственности и госсобственность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не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ПОДТВЕРЖДЕНИЯ ИСПОЛЬЗОВАНИЯ СУБСИДИИ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 о использовании средств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сметной документации на выполнение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выполнение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 выполненных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на приобретение средств химизации, оплату по договорам (счета-фактуры, накладные, платежные документы), копии декларации соответствия средств химизации по мероприятиям.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82" y="1594967"/>
            <a:ext cx="2726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УЧАСТИЕ В КОНКУРСЕ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о наличии расходных обязательств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утвержденной муниципальной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ЕГРН земельного участка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подтверждающих: метод проведения работ;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площадь;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засоренности земельного участка; наличие обследования территории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засоренность (копии паспортов обследований, карт-схем и иных документов); наличие разработанного плана по борьбе с борщевиком Сосновского для конкретных земельных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планируется проведение мероприятий;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от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СХТП, ЛПХ,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заинтересованность по использованию земельных участков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планирование расчета по биологической эффективности применения химических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28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5150" y="6451778"/>
            <a:ext cx="2057400" cy="365125"/>
          </a:xfrm>
        </p:spPr>
        <p:txBody>
          <a:bodyPr/>
          <a:lstStyle/>
          <a:p>
            <a:fld id="{3A0B6FB3-0C32-46B8-932A-E225CA3FB1B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6" descr="photo31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9375"/>
            <a:ext cx="8397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5027" y="341194"/>
            <a:ext cx="670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n w="0"/>
                <a:cs typeface="Arial" panose="020B0604020202020204" pitchFamily="34" charset="0"/>
              </a:rPr>
              <a:t>Правительство Архангельской области</a:t>
            </a:r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1346730"/>
              </p:ext>
            </p:extLst>
          </p:nvPr>
        </p:nvGraphicFramePr>
        <p:xfrm>
          <a:off x="843148" y="1257718"/>
          <a:ext cx="7612084" cy="5199344"/>
        </p:xfrm>
        <a:graphic>
          <a:graphicData uri="http://schemas.openxmlformats.org/drawingml/2006/table">
            <a:tbl>
              <a:tblPr/>
              <a:tblGrid>
                <a:gridCol w="2159305"/>
                <a:gridCol w="2044561"/>
                <a:gridCol w="1246909"/>
                <a:gridCol w="1128155"/>
                <a:gridCol w="1033154"/>
              </a:tblGrid>
              <a:tr h="440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района, округа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Категория земель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Предусмотрено денежных средств, рублей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Пакшеньгское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Судромское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17 900,0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17 200,0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17 900,0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МО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Липовское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Липовское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 назначения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Усть-Вельское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13 200,0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Пуйское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10 500,0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13 800,0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Пуйское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Хозьминское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Муравьевское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общего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пользования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Вельский район, СП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Низовское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Виноградовский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Каргопольский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округ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Красноборский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  назначения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Няндомский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 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 назначения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Онежский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 назначения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Пинежский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Приморский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сх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назначения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54 400,0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Холмогорский район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земли населённых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40 000,0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 АО "Мирный"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емли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населенных пунктов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65 167,1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65 167,1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65 167,1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2 017 467,1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854 867,1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961 867,1</a:t>
                      </a: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2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Земли </a:t>
                      </a:r>
                      <a:r>
                        <a:rPr lang="ru-RU" sz="900" b="0" i="1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сх</a:t>
                      </a:r>
                      <a:r>
                        <a:rPr lang="ru-RU" sz="900" b="0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назначения</a:t>
                      </a:r>
                      <a:endParaRPr lang="ru-RU" sz="900" b="0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914 400,0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560</a:t>
                      </a:r>
                      <a:r>
                        <a:rPr lang="ru-RU" sz="900" b="1" i="1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000,0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560 000,0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023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Земли населенных пунктов</a:t>
                      </a:r>
                      <a:endParaRPr lang="ru-RU" sz="900" b="0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1 103 067,14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294 867,14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401 867,14</a:t>
                      </a:r>
                      <a:endParaRPr lang="ru-RU" sz="900" b="1" i="1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3345" marR="3345" marT="33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51906" y="665018"/>
            <a:ext cx="72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Информация по запланированным мероприятиям в рамках муниципальных программ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86272"/>
            <a:ext cx="7886700" cy="53248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325" y="6246976"/>
            <a:ext cx="1333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8672</TotalTime>
  <Words>1183</Words>
  <Application>Microsoft Office PowerPoint</Application>
  <PresentationFormat>Экран (4:3)</PresentationFormat>
  <Paragraphs>511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реализации  мероприятий по борьбе  с борщевиком Сосновского  в Архангельской области  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Бовыкина Жанна Игоревна</dc:creator>
  <cp:lastModifiedBy>Сергей</cp:lastModifiedBy>
  <cp:revision>397</cp:revision>
  <cp:lastPrinted>2021-10-12T09:21:12Z</cp:lastPrinted>
  <dcterms:created xsi:type="dcterms:W3CDTF">2013-10-10T09:18:11Z</dcterms:created>
  <dcterms:modified xsi:type="dcterms:W3CDTF">2021-10-13T21:52:47Z</dcterms:modified>
</cp:coreProperties>
</file>