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4"/>
  </p:sldMasterIdLst>
  <p:notesMasterIdLst>
    <p:notesMasterId r:id="rId15"/>
  </p:notesMasterIdLst>
  <p:handoutMasterIdLst>
    <p:handoutMasterId r:id="rId16"/>
  </p:handoutMasterIdLst>
  <p:sldIdLst>
    <p:sldId id="335" r:id="rId5"/>
    <p:sldId id="343" r:id="rId6"/>
    <p:sldId id="347" r:id="rId7"/>
    <p:sldId id="355" r:id="rId8"/>
    <p:sldId id="321" r:id="rId9"/>
    <p:sldId id="344" r:id="rId10"/>
    <p:sldId id="356" r:id="rId11"/>
    <p:sldId id="357" r:id="rId12"/>
    <p:sldId id="342" r:id="rId13"/>
    <p:sldId id="358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579CEE9-32CF-4CEB-9D14-1118AF58DF08}">
          <p14:sldIdLst>
            <p14:sldId id="335"/>
            <p14:sldId id="343"/>
            <p14:sldId id="347"/>
            <p14:sldId id="355"/>
            <p14:sldId id="321"/>
            <p14:sldId id="344"/>
            <p14:sldId id="356"/>
            <p14:sldId id="357"/>
            <p14:sldId id="342"/>
            <p14:sldId id="3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26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3672"/>
        <p:guide pos="3840"/>
      </p:guideLst>
    </p:cSldViewPr>
  </p:slideViewPr>
  <p:outlineViewPr>
    <p:cViewPr>
      <p:scale>
        <a:sx n="33" d="100"/>
        <a:sy n="33" d="100"/>
      </p:scale>
      <p:origin x="0" y="-1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12A462D-2CD7-4119-8379-8F7BD79ADC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A200AE-0F4E-4C3B-AB0E-3E1AB02D37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D5EF1-2728-44A7-8D2B-24608357EF03}" type="datetime1">
              <a:rPr lang="ru-RU" smtClean="0"/>
              <a:t>24.05.2021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F38FD6-0223-4EA8-A593-2430127516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7D1CFA-5557-42F6-AF76-1530D8B266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EA09B-6DF3-4C2B-B587-9178CE67E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356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41566-D8BE-430F-9234-115315503FC7}" type="datetime1">
              <a:rPr lang="ru-RU" smtClean="0"/>
              <a:pPr/>
              <a:t>24.05.2021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40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997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397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562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499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31DFB3-42E8-9540-92FB-4AE3F420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"/>
            <a:ext cx="11158847" cy="58248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ru-RU" noProof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13C1B90-0A14-7B4B-B05B-357A6A88291E}"/>
              </a:ext>
            </a:extLst>
          </p:cNvPr>
          <p:cNvCxnSpPr>
            <a:cxnSpLocks/>
          </p:cNvCxnSpPr>
          <p:nvPr userDrawn="1"/>
        </p:nvCxnSpPr>
        <p:spPr>
          <a:xfrm>
            <a:off x="1036261" y="4159793"/>
            <a:ext cx="10122586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Объект 10">
            <a:extLst>
              <a:ext uri="{FF2B5EF4-FFF2-40B4-BE49-F238E27FC236}">
                <a16:creationId xmlns:a16="http://schemas.microsoft.com/office/drawing/2014/main" id="{90097E88-8912-8A4F-9D00-BDA132434F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3153" y="4728131"/>
            <a:ext cx="7806047" cy="281164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58E2CE6-6A25-40B9-BD31-82C750738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6313" y="1656344"/>
            <a:ext cx="7805737" cy="2113466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3">
            <a:extLst>
              <a:ext uri="{FF2B5EF4-FFF2-40B4-BE49-F238E27FC236}">
                <a16:creationId xmlns:a16="http://schemas.microsoft.com/office/drawing/2014/main" id="{91C010F4-E1E5-354F-9B4A-6253D3DC2F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6641" y="3044590"/>
            <a:ext cx="4868860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C2F7C8C0-EB32-3C44-930E-DE05403C543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285649" y="3044590"/>
            <a:ext cx="4868860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06473F2-000A-7C44-9048-A0C0D4B65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6A0597E-7AE3-F242-9DDF-F678A5E11458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4">
            <a:extLst>
              <a:ext uri="{FF2B5EF4-FFF2-40B4-BE49-F238E27FC236}">
                <a16:creationId xmlns:a16="http://schemas.microsoft.com/office/drawing/2014/main" id="{EAB7162A-656B-3447-976F-951853C325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616" y="2328554"/>
            <a:ext cx="4963884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4">
            <a:extLst>
              <a:ext uri="{FF2B5EF4-FFF2-40B4-BE49-F238E27FC236}">
                <a16:creationId xmlns:a16="http://schemas.microsoft.com/office/drawing/2014/main" id="{C8B98E47-9A5A-E54C-A093-86D516AAD0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8199" y="2328554"/>
            <a:ext cx="4868860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E274C5-9C2D-4A46-AEAE-9DBE1C41747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419017-8DD9-4B28-B0F1-E82FFB8C1DF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0BFF08-A844-4449-9EC2-5B6B6C2D62A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73675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3">
            <a:extLst>
              <a:ext uri="{FF2B5EF4-FFF2-40B4-BE49-F238E27FC236}">
                <a16:creationId xmlns:a16="http://schemas.microsoft.com/office/drawing/2014/main" id="{2476683E-62F2-7746-A136-3A729C70D88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6641" y="3052691"/>
            <a:ext cx="3078159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5EF5BDE3-656A-414E-BE18-702CA738A9D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039099" y="3044590"/>
            <a:ext cx="3115409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0EAADDF0-090D-2C4F-BE2D-160C2C55029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39760" y="3044590"/>
            <a:ext cx="3115409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3E0EAFBC-DE77-7648-95EC-91DDA529F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2A16A97-402E-8040-9B48-1B6ED23ABC4F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Текст 4">
            <a:extLst>
              <a:ext uri="{FF2B5EF4-FFF2-40B4-BE49-F238E27FC236}">
                <a16:creationId xmlns:a16="http://schemas.microsoft.com/office/drawing/2014/main" id="{B4BD319C-69C3-3D46-977C-F80FD35E3C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616" y="2328554"/>
            <a:ext cx="3173184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4">
            <a:extLst>
              <a:ext uri="{FF2B5EF4-FFF2-40B4-BE49-F238E27FC236}">
                <a16:creationId xmlns:a16="http://schemas.microsoft.com/office/drawing/2014/main" id="{4F6FB95E-AD0D-3843-8241-AB907F5915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6252" y="2328554"/>
            <a:ext cx="3115409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4">
            <a:extLst>
              <a:ext uri="{FF2B5EF4-FFF2-40B4-BE49-F238E27FC236}">
                <a16:creationId xmlns:a16="http://schemas.microsoft.com/office/drawing/2014/main" id="{CC85BB87-C622-304F-9F58-8716188AA5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33114" y="2328554"/>
            <a:ext cx="3115409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C6B0B5-56D6-429D-BC3A-5E501EDADA8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88DFE9-DB89-4EB9-9FB1-D484EC0C1B5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0C09F4-4087-4A1E-B8B8-85A748DC901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8980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80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5D6FA74B-53F8-584F-85D3-47FB14D40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C152369-C198-1E48-8F65-F6AC0534DFF6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BC8921E4-02B0-3748-9844-933F710058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321923"/>
            <a:ext cx="4876800" cy="3825952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43048678-0BD6-C448-8690-BD61FC6095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8400" y="2286000"/>
            <a:ext cx="4876800" cy="2746375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AAC8134C-ADB9-4E1C-97DD-12E5DE2C775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A0C24D-14BB-46C9-A4C2-DB15E4FB9B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33D085-5F13-41E2-9C46-08E3E2846C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33889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7107" y="999068"/>
            <a:ext cx="48768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0C9ECF50-A899-D84A-8DA7-545D7B1945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57107" y="2286003"/>
            <a:ext cx="4876800" cy="2332729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C23E260-2F88-C54F-893E-80966D14934A}"/>
              </a:ext>
            </a:extLst>
          </p:cNvPr>
          <p:cNvCxnSpPr>
            <a:cxnSpLocks/>
          </p:cNvCxnSpPr>
          <p:nvPr userDrawn="1"/>
        </p:nvCxnSpPr>
        <p:spPr>
          <a:xfrm>
            <a:off x="6261560" y="1869925"/>
            <a:ext cx="4872347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141785DC-164D-344A-8D61-85C59CAB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90600"/>
            <a:ext cx="4837176" cy="483717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9" name="Объект 13">
            <a:extLst>
              <a:ext uri="{FF2B5EF4-FFF2-40B4-BE49-F238E27FC236}">
                <a16:creationId xmlns:a16="http://schemas.microsoft.com/office/drawing/2014/main" id="{8B57D363-927D-CE43-AD8A-2F5E6CC59E9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57107" y="4659581"/>
            <a:ext cx="4876800" cy="543031"/>
          </a:xfrm>
          <a:prstGeom prst="rect">
            <a:avLst/>
          </a:prstGeom>
        </p:spPr>
        <p:txBody>
          <a:bodyPr lIns="0" tIns="0" rIns="0" bIns="0" rtlCol="0" anchor="t"/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DB2FDBC3-20E9-45B6-850D-2F34EA22D1B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BC17A152-7FD0-42FA-9937-8667D4B751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687AABD-BCAB-4325-8510-954CAAD92A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1854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7687ADE-BAA9-634F-96B8-ACF4EE9BD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286000"/>
            <a:ext cx="7810499" cy="290453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00000"/>
              </a:lnSpc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BEC4E73-6A9F-2F46-89D1-559CE56C12BE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88BFD865-74BB-5B40-8DA8-7D7B921A7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5A4B708A-874B-4F75-A235-6908EB43FA8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id="{71D589B3-67A1-4B39-9EEF-2FB7AB10EC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1163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48768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0C9ECF50-A899-D84A-8DA7-545D7B1945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28700" y="2286003"/>
            <a:ext cx="4876800" cy="3568696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C23E260-2F88-C54F-893E-80966D14934A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69925"/>
            <a:ext cx="4872347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141785DC-164D-344A-8D61-85C59CAB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54824" y="990600"/>
            <a:ext cx="4837176" cy="483717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AAE1D3B9-B2D1-4927-BE44-8408FBD84C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67447116-BCE7-456E-88B8-96ADC76E5F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03B6347-A35F-4216-9988-7393E598E1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26016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6FD808B2-C5CA-FE45-B556-461D856BF7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425CA9F-967F-1545-8E32-09F4DB0F04F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44475" y="1862667"/>
            <a:ext cx="10103049" cy="867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69DD4EBD-237B-7245-A9C2-A37674E23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2681577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BA6D65B-10A2-D743-9FFA-D14B8696F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0" name="Заполнитель диаграммы 3">
            <a:extLst>
              <a:ext uri="{FF2B5EF4-FFF2-40B4-BE49-F238E27FC236}">
                <a16:creationId xmlns:a16="http://schemas.microsoft.com/office/drawing/2014/main" id="{FCB9F5CF-0F1D-284B-B997-AC308FED47B9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951345" y="2286000"/>
            <a:ext cx="9145155" cy="316492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5652B48-7CDD-5645-B29B-54727CA5FF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C0F4C76-2690-7448-8D03-9692C2BB1016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Дата 4">
            <a:extLst>
              <a:ext uri="{FF2B5EF4-FFF2-40B4-BE49-F238E27FC236}">
                <a16:creationId xmlns:a16="http://schemas.microsoft.com/office/drawing/2014/main" id="{BA1C09B5-CD25-4B65-9120-D8EBD79ABC8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281DE-BBF4-4AA1-B110-DC418232A01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39333A-6926-414D-9C9D-B62395A38A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53965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6" pos="63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55E5B9-5A63-2D46-8653-3FD1F538F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4453"/>
            <a:ext cx="11158847" cy="58248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03FB492B-801F-1741-BD1B-89F9C6BFF0EC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1028700" y="2423161"/>
            <a:ext cx="9067800" cy="222740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774545B3-0290-D848-BDB5-811BC52BD4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10096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3709460-09E4-854A-889B-491A934DE40F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Дата 5">
            <a:extLst>
              <a:ext uri="{FF2B5EF4-FFF2-40B4-BE49-F238E27FC236}">
                <a16:creationId xmlns:a16="http://schemas.microsoft.com/office/drawing/2014/main" id="{0F749A19-BE29-4599-ABBE-E7C61FF9EE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98F30C11-6611-47E2-9CF7-8EE77F4CD1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5AF710E8-4CE9-4D79-8121-DD559D321E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3503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6" pos="63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A99595-F780-594B-8C36-E4E5AF5E1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4AFB169-81B7-454B-BE19-407333C86F3B}"/>
              </a:ext>
            </a:extLst>
          </p:cNvPr>
          <p:cNvCxnSpPr>
            <a:cxnSpLocks/>
          </p:cNvCxnSpPr>
          <p:nvPr userDrawn="1"/>
        </p:nvCxnSpPr>
        <p:spPr>
          <a:xfrm>
            <a:off x="2184935" y="1874704"/>
            <a:ext cx="897391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304344"/>
            <a:ext cx="7810500" cy="2989263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06611-233D-45FA-A146-AB9D4F4A7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525" y="978781"/>
            <a:ext cx="1589372" cy="1325563"/>
          </a:xfrm>
          <a:prstGeom prst="rect">
            <a:avLst/>
          </a:prstGeom>
        </p:spPr>
        <p:txBody>
          <a:bodyPr rtlCol="0"/>
          <a:lstStyle>
            <a:lvl1pPr>
              <a:defRPr sz="20000"/>
            </a:lvl1pPr>
          </a:lstStyle>
          <a:p>
            <a:pPr rtl="0"/>
            <a:r>
              <a:rPr lang="ru-RU" noProof="0"/>
              <a:t>"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4887C6-2D97-4388-AA65-CEEA6591BFB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F84EFA-1D77-40D3-B5AC-6652DC26F0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713CA07C-1BC2-4B16-8557-27C373CFCE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26144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FAD8BFA-14F6-F54A-AB64-29F9F7616A7D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4640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:a16="http://schemas.microsoft.com/office/drawing/2014/main" id="{15B9E731-6B9B-024E-9360-F9F34CC663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313437"/>
            <a:ext cx="1828800" cy="40122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0" name="Текст 4">
            <a:extLst>
              <a:ext uri="{FF2B5EF4-FFF2-40B4-BE49-F238E27FC236}">
                <a16:creationId xmlns:a16="http://schemas.microsoft.com/office/drawing/2014/main" id="{FD3D9C96-2F42-E545-BD97-AC8568E2F4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752757"/>
            <a:ext cx="1828800" cy="55245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id="{892AA37C-BA0F-9C4F-B098-EDFE391C47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4600" y="4332486"/>
            <a:ext cx="1828800" cy="40122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EEAAAC92-F1DA-6847-8D56-1ACCD5E3B0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4600" y="4752757"/>
            <a:ext cx="1828800" cy="55245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F4E4153D-E2B3-7D4A-8D92-FF6597B2FB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31512" y="4313436"/>
            <a:ext cx="1828800" cy="42027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0D6B703A-5BF6-744F-A3D3-C65E3F8B3B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1512" y="4752757"/>
            <a:ext cx="1828800" cy="55245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982A9FE5-981A-B340-B8F8-D2DB83C196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96400" y="4332486"/>
            <a:ext cx="1828800" cy="42027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id="{594B2391-B4C8-5542-8285-39BAD874EC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96400" y="4752757"/>
            <a:ext cx="1828800" cy="55245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7" name="Рисунок 25">
            <a:extLst>
              <a:ext uri="{FF2B5EF4-FFF2-40B4-BE49-F238E27FC236}">
                <a16:creationId xmlns:a16="http://schemas.microsoft.com/office/drawing/2014/main" id="{A2D87BC1-884E-CD4E-BABF-B7AF4DF786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8700" y="2308936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8" name="Рисунок 25">
            <a:extLst>
              <a:ext uri="{FF2B5EF4-FFF2-40B4-BE49-F238E27FC236}">
                <a16:creationId xmlns:a16="http://schemas.microsoft.com/office/drawing/2014/main" id="{DB0763B3-E65F-8A47-AA7C-C9A56C50600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784600" y="2308936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9" name="Рисунок 25">
            <a:extLst>
              <a:ext uri="{FF2B5EF4-FFF2-40B4-BE49-F238E27FC236}">
                <a16:creationId xmlns:a16="http://schemas.microsoft.com/office/drawing/2014/main" id="{1E0F47CF-6DE7-F745-B9D8-55421009AF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40500" y="2308936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0" name="Рисунок 25">
            <a:extLst>
              <a:ext uri="{FF2B5EF4-FFF2-40B4-BE49-F238E27FC236}">
                <a16:creationId xmlns:a16="http://schemas.microsoft.com/office/drawing/2014/main" id="{B4621956-6AB4-E346-8900-9AE2A51ADBC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96400" y="2314278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3B64062A-6292-0441-95CB-9A91F49DB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383883EC-FACE-4093-9976-8B0D4C8BEBC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2611EE2-9C8D-405E-9ABF-8EFD1E1D6BB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FE126EB-13BB-4830-A999-3778C11747A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23963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 userDrawn="1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8" orient="horz" pos="3072" userDrawn="1">
          <p15:clr>
            <a:srgbClr val="FBAE40"/>
          </p15:clr>
        </p15:guide>
        <p15:guide id="13" pos="6384" userDrawn="1">
          <p15:clr>
            <a:srgbClr val="FBAE40"/>
          </p15:clr>
        </p15:guide>
        <p15:guide id="14" orient="horz" pos="321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A116A2E3-682D-BD4F-9FC9-4546B0C9A1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ED64AC08-85A6-6F44-88B4-3FAE91B70C1B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:a16="http://schemas.microsoft.com/office/drawing/2014/main" id="{2D1056DE-470B-C64D-99AE-5039A021EC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616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id="{4ADA9C53-0DC4-4D43-B80C-9B0A9E0EBD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6672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8" name="Текст 4">
            <a:extLst>
              <a:ext uri="{FF2B5EF4-FFF2-40B4-BE49-F238E27FC236}">
                <a16:creationId xmlns:a16="http://schemas.microsoft.com/office/drawing/2014/main" id="{F8E68047-DF25-AB45-A0F0-F4DFE23516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6672" y="3336211"/>
            <a:ext cx="2286000" cy="2490992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1" name="Текст 4">
            <a:extLst>
              <a:ext uri="{FF2B5EF4-FFF2-40B4-BE49-F238E27FC236}">
                <a16:creationId xmlns:a16="http://schemas.microsoft.com/office/drawing/2014/main" id="{61DB1B27-14E7-1549-BDAA-6DD31A1B1F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39200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2" name="Текст 4">
            <a:extLst>
              <a:ext uri="{FF2B5EF4-FFF2-40B4-BE49-F238E27FC236}">
                <a16:creationId xmlns:a16="http://schemas.microsoft.com/office/drawing/2014/main" id="{69D66743-22F2-C84F-9FD2-F350766D6C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39200" y="3331030"/>
            <a:ext cx="2286000" cy="246653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3" name="Текст 4">
            <a:extLst>
              <a:ext uri="{FF2B5EF4-FFF2-40B4-BE49-F238E27FC236}">
                <a16:creationId xmlns:a16="http://schemas.microsoft.com/office/drawing/2014/main" id="{4A38EF55-8739-4A40-A228-67296EA938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4144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4" name="Текст 4">
            <a:extLst>
              <a:ext uri="{FF2B5EF4-FFF2-40B4-BE49-F238E27FC236}">
                <a16:creationId xmlns:a16="http://schemas.microsoft.com/office/drawing/2014/main" id="{268DC74C-B0F9-2649-BEC3-BBA0BD7376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7921" y="3331029"/>
            <a:ext cx="2286000" cy="2466537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B1422B-E6C5-43B2-9F2B-DECEB38121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8377" y="3331029"/>
            <a:ext cx="2286000" cy="2466975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4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C81DA9-1713-43A7-A2CF-A9525B11AF43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76A8F0-5D79-4C8A-9966-308409EB26B0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85BAE5-43DA-49F0-89E6-66D549C5238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99256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14" pos="148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879F22C8-3EAB-425F-ADBA-3A162D820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30818" y="6292334"/>
            <a:ext cx="1522982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CC4B4F87-0B31-4EDA-8270-4233B0D8F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98180" y="6294120"/>
            <a:ext cx="1462788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A05EC255-976A-48BF-A8A0-1ECEBDFBB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500" y="6292334"/>
            <a:ext cx="41275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73" r:id="rId3"/>
    <p:sldLayoutId id="2147483671" r:id="rId4"/>
    <p:sldLayoutId id="2147483678" r:id="rId5"/>
    <p:sldLayoutId id="2147483676" r:id="rId6"/>
    <p:sldLayoutId id="2147483677" r:id="rId7"/>
    <p:sldLayoutId id="2147483660" r:id="rId8"/>
    <p:sldLayoutId id="2147483675" r:id="rId9"/>
    <p:sldLayoutId id="2147483679" r:id="rId10"/>
    <p:sldLayoutId id="2147483680" r:id="rId11"/>
    <p:sldLayoutId id="2147483681" r:id="rId12"/>
    <p:sldLayoutId id="214748368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7008" userDrawn="1">
          <p15:clr>
            <a:srgbClr val="F26B43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24" userDrawn="1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orient="horz" pos="624" userDrawn="1">
          <p15:clr>
            <a:srgbClr val="F26B43"/>
          </p15:clr>
        </p15:guide>
        <p15:guide id="18" orient="horz" pos="3672" userDrawn="1">
          <p15:clr>
            <a:srgbClr val="F26B43"/>
          </p15:clr>
        </p15:guide>
        <p15:guide id="19" pos="3984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kfao@yandex.ru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C99CF7C-AFAB-48F1-8FC3-CCCE9898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463" y="1828800"/>
            <a:ext cx="8291407" cy="2414535"/>
          </a:xfrm>
        </p:spPr>
        <p:txBody>
          <a:bodyPr rtlCol="0"/>
          <a:lstStyle/>
          <a:p>
            <a:r>
              <a:rPr lang="ru-RU" sz="4400" dirty="0"/>
              <a:t>Годовой отчет </a:t>
            </a:r>
            <a:br>
              <a:rPr lang="ru-RU" sz="4400" dirty="0"/>
            </a:br>
            <a:r>
              <a:rPr lang="ru-RU" sz="4400" dirty="0"/>
              <a:t>о деятельности АНО «Центр компетенций» в 2020 году</a:t>
            </a:r>
            <a:br>
              <a:rPr lang="ru-RU" sz="4400" dirty="0"/>
            </a:br>
            <a:endParaRPr lang="ru-RU" sz="4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12C402-7EF7-4EA0-B907-FDB3463D2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6" t="1185"/>
          <a:stretch/>
        </p:blipFill>
        <p:spPr>
          <a:xfrm>
            <a:off x="11090890" y="6029012"/>
            <a:ext cx="657647" cy="8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7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8C4EF28-127B-415B-9C5E-35BC2C379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Контакты Центра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E45B7A-E955-4305-8F12-D6A5782F25C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9369437" y="6352959"/>
            <a:ext cx="1462788" cy="181094"/>
          </a:xfrm>
        </p:spPr>
        <p:txBody>
          <a:bodyPr/>
          <a:lstStyle/>
          <a:p>
            <a:pPr rtl="0"/>
            <a:r>
              <a:rPr lang="ru-RU" noProof="0" dirty="0">
                <a:solidFill>
                  <a:schemeClr val="bg1"/>
                </a:solidFill>
              </a:rPr>
              <a:t>Годовой отчет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D5172F-63E4-40F4-A096-F8F46D67C2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7782931A-7D25-4B4B-9464-57AE418934A3}" type="slidenum">
              <a:rPr lang="ru-RU" noProof="0" smtClean="0"/>
              <a:pPr rtl="0"/>
              <a:t>10</a:t>
            </a:fld>
            <a:endParaRPr lang="ru-RU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5CC5B3-CB82-4BC5-B449-2E78F049A187}"/>
              </a:ext>
            </a:extLst>
          </p:cNvPr>
          <p:cNvSpPr txBox="1"/>
          <p:nvPr/>
        </p:nvSpPr>
        <p:spPr>
          <a:xfrm>
            <a:off x="803868" y="2090057"/>
            <a:ext cx="69132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г. Архангельск, проспект Ломоносова, дом 81, офис 408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Телефон: +7 8182 423663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Сайт: цк29.рф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Email: </a:t>
            </a:r>
            <a:r>
              <a:rPr lang="en-US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ckfao@yandex.ru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B02698C-90A1-472C-B06A-8CAFC0E207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6" t="1185"/>
          <a:stretch/>
        </p:blipFill>
        <p:spPr>
          <a:xfrm>
            <a:off x="10834039" y="6029012"/>
            <a:ext cx="657647" cy="8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5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8085"/>
            <a:ext cx="4876800" cy="1785029"/>
          </a:xfrm>
        </p:spPr>
        <p:txBody>
          <a:bodyPr rtlCol="0"/>
          <a:lstStyle/>
          <a:p>
            <a:r>
              <a:rPr lang="ru-RU" sz="4000" dirty="0"/>
              <a:t>Информация о создании  Центра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6040" y="2072160"/>
            <a:ext cx="7562641" cy="4395072"/>
          </a:xfrm>
        </p:spPr>
        <p:txBody>
          <a:bodyPr rtlCol="0" anchor="ctr"/>
          <a:lstStyle/>
          <a:p>
            <a:pPr algn="just"/>
            <a:r>
              <a:rPr lang="ru-RU" sz="2000" dirty="0"/>
              <a:t>23 апреля 2019 года № 166-рп «Об определении центра компетенций в сфере сельскохозяйственной кооперации и поддержки фермеров» определен центр компетенций – Автономная некоммерческая организация Архангельской области «Агентство регионального развития».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9C25C0-C28C-43A9-A830-FCBFC8BAA6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773412" y="6284352"/>
            <a:ext cx="1462788" cy="182880"/>
          </a:xfrm>
        </p:spPr>
        <p:txBody>
          <a:bodyPr rtlCol="0"/>
          <a:lstStyle/>
          <a:p>
            <a:pPr rtl="0"/>
            <a:r>
              <a:rPr lang="ru-RU" sz="1100" dirty="0">
                <a:solidFill>
                  <a:schemeClr val="bg1"/>
                </a:solidFill>
              </a:rPr>
              <a:t>Годовой отчет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ru-RU" sz="1100" smtClean="0"/>
              <a:pPr rtl="0"/>
              <a:t>2</a:t>
            </a:fld>
            <a:endParaRPr lang="ru-RU" sz="11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8F88EB-8717-450E-BB8C-2999A14392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2" t="-165" r="3310" b="165"/>
          <a:stretch/>
        </p:blipFill>
        <p:spPr>
          <a:xfrm>
            <a:off x="8431160" y="1452515"/>
            <a:ext cx="3405217" cy="4491061"/>
          </a:xfrm>
        </p:spPr>
      </p:pic>
    </p:spTree>
    <p:extLst>
      <p:ext uri="{BB962C8B-B14F-4D97-AF65-F5344CB8AC3E}">
        <p14:creationId xmlns:p14="http://schemas.microsoft.com/office/powerpoint/2010/main" val="401783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>
            <a:extLst>
              <a:ext uri="{FF2B5EF4-FFF2-40B4-BE49-F238E27FC236}">
                <a16:creationId xmlns:a16="http://schemas.microsoft.com/office/drawing/2014/main" id="{B0EAF1BF-2FE7-4CF8-8989-86DF2829D4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160" y="1951389"/>
            <a:ext cx="11665090" cy="463435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составлен реестр сельхозтоваропроизводителей - субъектов МСП и товарных ЛПХ, осуществляющих, как производство, так и переработку сельхозпродукции;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проконсультировано 106 субъектов малого и среднего предпринимательства и физических лиц;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разработаны и размещены в открытом доступе готовые типовые решения по организации сельскохозяйственных потребительских кооперативов и крестьянских (фермерских) хозяйств различной направленности;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проведено рабочее совещание с главами муниципальных районов Архангельской области по организации сельскохозяйственной потребительской кооперации;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проведены четыре обучающих семинара по организации сельскохозяйственной потребительской кооперации и мерам государственной поддержки с главами сельских поселений Архангельской области;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оказана помощь в создании двух кооперативов в Приморском и </a:t>
            </a:r>
            <a:r>
              <a:rPr lang="ru-RU" sz="2000" dirty="0" err="1"/>
              <a:t>Каргопольском</a:t>
            </a:r>
            <a:r>
              <a:rPr lang="ru-RU" sz="2000" dirty="0"/>
              <a:t> районе.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B4391A8-86CF-7246-9C31-CC6670044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776" y="272254"/>
            <a:ext cx="9893858" cy="1444446"/>
          </a:xfrm>
        </p:spPr>
        <p:txBody>
          <a:bodyPr rtlCol="0"/>
          <a:lstStyle/>
          <a:p>
            <a:r>
              <a:rPr lang="ru-RU" sz="3200" dirty="0"/>
              <a:t>За период работы ЦК в составе АНО АО «Агентство регионального развития» была проделана следующая работа: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6F5772-47E8-412F-A4E9-2F4CECCBF5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615331" y="6618463"/>
            <a:ext cx="1462788" cy="182880"/>
          </a:xfrm>
        </p:spPr>
        <p:txBody>
          <a:bodyPr rtlCol="0"/>
          <a:lstStyle/>
          <a:p>
            <a:pPr rtl="0"/>
            <a:r>
              <a:rPr lang="ru-RU" sz="1100" dirty="0">
                <a:solidFill>
                  <a:schemeClr val="bg1"/>
                </a:solidFill>
              </a:rPr>
              <a:t>Годовой отчет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82835A-A332-4647-B267-D78B14BFA4A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sz="1100" smtClean="0"/>
              <a:pPr rtl="0"/>
              <a:t>3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35143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>
            <a:extLst>
              <a:ext uri="{FF2B5EF4-FFF2-40B4-BE49-F238E27FC236}">
                <a16:creationId xmlns:a16="http://schemas.microsoft.com/office/drawing/2014/main" id="{D76F6841-55DE-423A-B739-CEAA28EEF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2286003"/>
            <a:ext cx="5710813" cy="3552089"/>
          </a:xfrm>
        </p:spPr>
        <p:txBody>
          <a:bodyPr/>
          <a:lstStyle/>
          <a:p>
            <a:r>
              <a:rPr lang="ru-RU" sz="2400" dirty="0"/>
              <a:t>Была проведена подготовительная работа и начата реализация проекта по разработке региональной электронной торговой площадки, которая представляет собой оптимизированную онлайн-платформу по комплексному предоставлению продуктов, товаров и услуг, произведенных у нас в области.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9BB478-EBE1-4833-809C-93E0D46735F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375545" y="6292334"/>
            <a:ext cx="1462788" cy="182880"/>
          </a:xfrm>
        </p:spPr>
        <p:txBody>
          <a:bodyPr/>
          <a:lstStyle/>
          <a:p>
            <a:pPr rtl="0"/>
            <a:r>
              <a:rPr lang="ru-RU" noProof="0" dirty="0">
                <a:solidFill>
                  <a:schemeClr val="bg1"/>
                </a:solidFill>
              </a:rPr>
              <a:t>Годовой отчет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00E134-08F6-4C22-AD9E-D7625D8A3A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7782931A-7D25-4B4B-9464-57AE418934A3}" type="slidenum">
              <a:rPr lang="ru-RU" noProof="0" smtClean="0"/>
              <a:pPr rtl="0"/>
              <a:t>4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0C9EDC-ED14-439A-8EE4-BD6259F54D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6" t="1185"/>
          <a:stretch/>
        </p:blipFill>
        <p:spPr>
          <a:xfrm>
            <a:off x="11043468" y="5969637"/>
            <a:ext cx="657647" cy="8289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A88732-94E5-41CE-A225-33F576E9A2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2" b="3736"/>
          <a:stretch/>
        </p:blipFill>
        <p:spPr>
          <a:xfrm>
            <a:off x="190340" y="1235946"/>
            <a:ext cx="5744554" cy="39666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BD8C3A-4384-4203-9261-74EF38D2A11F}"/>
              </a:ext>
            </a:extLst>
          </p:cNvPr>
          <p:cNvSpPr txBox="1"/>
          <p:nvPr/>
        </p:nvSpPr>
        <p:spPr>
          <a:xfrm>
            <a:off x="2444339" y="5677249"/>
            <a:ext cx="6107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АРХИКАЧЕСТВО.РФ</a:t>
            </a:r>
          </a:p>
        </p:txBody>
      </p:sp>
    </p:spTree>
    <p:extLst>
      <p:ext uri="{BB962C8B-B14F-4D97-AF65-F5344CB8AC3E}">
        <p14:creationId xmlns:p14="http://schemas.microsoft.com/office/powerpoint/2010/main" val="365537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C9BB335-2462-3D47-A2A8-85BA2D85C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381001"/>
            <a:ext cx="10096500" cy="1029904"/>
          </a:xfrm>
        </p:spPr>
        <p:txBody>
          <a:bodyPr rtlCol="0" anchor="ctr"/>
          <a:lstStyle/>
          <a:p>
            <a:r>
              <a:rPr lang="ru-RU" sz="1800" dirty="0"/>
              <a:t>С 1 сентября 2020 года  на основании постановления Правительства Архангельской области от  24 июля 2020 года № - 441пп функции Центра компетенций возложены на государственное автономное учреждение Архангельской области "</a:t>
            </a:r>
            <a:r>
              <a:rPr lang="ru-RU" sz="1800" dirty="0" err="1"/>
              <a:t>Инвестсельстрой</a:t>
            </a:r>
            <a:r>
              <a:rPr lang="ru-RU" sz="1800" dirty="0"/>
              <a:t>". </a:t>
            </a:r>
            <a:endParaRPr lang="ru-RU" sz="400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1A22DE-90F3-4C5C-921E-00BF1BD68B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292967" y="6292334"/>
            <a:ext cx="1462788" cy="182880"/>
          </a:xfrm>
        </p:spPr>
        <p:txBody>
          <a:bodyPr rtlCol="0"/>
          <a:lstStyle/>
          <a:p>
            <a:pPr rtl="0"/>
            <a:r>
              <a:rPr lang="ru-RU" sz="1100" dirty="0">
                <a:solidFill>
                  <a:schemeClr val="bg1"/>
                </a:solidFill>
              </a:rPr>
              <a:t>Годовой отчет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1A4ADA-7998-4A9D-939E-3A1B16A0F2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ru-RU" sz="1100" smtClean="0"/>
              <a:pPr rtl="0"/>
              <a:t>5</a:t>
            </a:fld>
            <a:endParaRPr lang="ru-RU" sz="110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E6A41A-35FE-47BB-B41E-88FE9FD45D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6" t="1185"/>
          <a:stretch/>
        </p:blipFill>
        <p:spPr>
          <a:xfrm>
            <a:off x="10839681" y="5964874"/>
            <a:ext cx="657647" cy="8289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631BFAD-BE0E-48EA-8BF3-A3EA353D55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77" b="3737"/>
          <a:stretch/>
        </p:blipFill>
        <p:spPr>
          <a:xfrm>
            <a:off x="244511" y="1453468"/>
            <a:ext cx="4519282" cy="23688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623DFEF-3086-4437-BB41-BA729C64D927}"/>
              </a:ext>
            </a:extLst>
          </p:cNvPr>
          <p:cNvSpPr txBox="1"/>
          <p:nvPr/>
        </p:nvSpPr>
        <p:spPr>
          <a:xfrm>
            <a:off x="5638417" y="2156770"/>
            <a:ext cx="58179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проконсультировано 159 субъектов малого и среднего предпринимательства и физических лиц;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 разработаны сайт ЦК и страницы в социальных сетях;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проведено четыре обучающих семинара по мерам государственной поддержки субъектов АПК в Архангельской области;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разработаны и размещены в муниципальных образованиях региона наглядные материалы о деятельности ЦК и мерах государственной поддержки в АПК.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532F54F-9AB4-4D37-8BCA-BBA4F8E622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885" t="12454" r="25247" b="60586"/>
          <a:stretch/>
        </p:blipFill>
        <p:spPr>
          <a:xfrm>
            <a:off x="735587" y="5100269"/>
            <a:ext cx="3537129" cy="128116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EAAA3EC-F85C-447D-8BB7-46EF38CA35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972" t="7473" r="24753" b="66593"/>
          <a:stretch/>
        </p:blipFill>
        <p:spPr>
          <a:xfrm>
            <a:off x="481680" y="3864930"/>
            <a:ext cx="4044944" cy="117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61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A603D782-FD87-4F7F-A063-9A338939FB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3240" y="2103119"/>
            <a:ext cx="10450286" cy="394598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проведение работы по вовлечению личных подсобных хозяйств и субъектов МСП, действующих на территории Архангельской области, в сельскохозяйственные кооперативы;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подготовка информационно-аналитических материалов по результатам анализа деятельности субъектов МСП и СХК и действующей системы мер поддержки субъектов МСП;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проведение совещаний, семинаров и конференций для граждан, ведущих ЛПХ, субъектов МСП, СХК;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 организация обучения членов СХК, действующих и потенциальных руководителей СХК основам законодательства о сельскохозяйственной кооперации;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DAC2496-3148-4732-A2A8-42EFA113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61257"/>
            <a:ext cx="9552214" cy="1483579"/>
          </a:xfrm>
        </p:spPr>
        <p:txBody>
          <a:bodyPr/>
          <a:lstStyle/>
          <a:p>
            <a:r>
              <a:rPr lang="ru-RU" sz="2400" dirty="0"/>
              <a:t>Среди консультационных услуг и функций, как оказываемых заинтересованным лицам, так и возможных к оказанию, при доукомплектовании штата квалифицированными специалистами, можно выделить следующие: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37C169-F2B5-4068-A5B4-805706D815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179015" y="6383774"/>
            <a:ext cx="1462788" cy="182880"/>
          </a:xfrm>
        </p:spPr>
        <p:txBody>
          <a:bodyPr rtlCol="0"/>
          <a:lstStyle/>
          <a:p>
            <a:pPr rtl="0"/>
            <a:r>
              <a:rPr lang="ru-RU" sz="1100" dirty="0">
                <a:solidFill>
                  <a:schemeClr val="bg1"/>
                </a:solidFill>
              </a:rPr>
              <a:t>Годовой отчет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78C4B2-02EF-4CCF-8822-E0B9DF4345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sz="1100" smtClean="0"/>
              <a:pPr rtl="0"/>
              <a:t>6</a:t>
            </a:fld>
            <a:endParaRPr lang="ru-RU" sz="110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ADAE812-052F-4C18-8B76-D25ED2D2FE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6" t="1185"/>
          <a:stretch/>
        </p:blipFill>
        <p:spPr>
          <a:xfrm>
            <a:off x="10706486" y="5969280"/>
            <a:ext cx="657647" cy="8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84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9D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9D5023F-15A0-4781-AED7-C38A9E4BE8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612" y="389876"/>
            <a:ext cx="11033090" cy="590245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содействие субъектам МСП и СХК в подборе сельскохозяйственной техники и оборудования для осуществления ими эффективной деятельности, внедрения инновационных технологий в сельском хозяйстве;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содействие в организации предпринимательской деятельности в сельском хозяйстве для физических лиц;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оказание услуг по подготовке и оформлению документов для участия субъектов МСП и СХК в программах государственной поддержки;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содействие сельскохозяйственным потребительским кооперативам в размещении мобильных торговых объектов;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/>
              <a:t>привлечение к участию субъектов МСП в </a:t>
            </a:r>
            <a:r>
              <a:rPr lang="ru-RU" sz="1800" dirty="0" err="1"/>
              <a:t>выставочно</a:t>
            </a:r>
            <a:r>
              <a:rPr lang="ru-RU" sz="1800" dirty="0"/>
              <a:t>-ярмарочных и </a:t>
            </a:r>
            <a:r>
              <a:rPr lang="ru-RU" sz="1800" dirty="0" err="1"/>
              <a:t>конгрессных</a:t>
            </a:r>
            <a:r>
              <a:rPr lang="ru-RU" sz="1800" dirty="0"/>
              <a:t> мероприятиях, бизнес-миссиях, других мероприятиях;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организация деловых контактов с представителями регионального бизнес-сообщества с целью выстраивания партнерских взаимоотношений с субъектами МСП и СХК;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содействие в разработке маркетинговой стратегии и планов, рекламной кампании, дизайна, разработке и продвижении бренда, организация системы сбыта продукции, в том числе с использованием Портала Бизнес-навигатора МСП АО «Корпорация «МСП»;</a:t>
            </a:r>
          </a:p>
          <a:p>
            <a:endParaRPr lang="ru-RU" sz="1800" dirty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673C6-9004-4469-835F-86BBDEADE2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030712" y="6285244"/>
            <a:ext cx="1462788" cy="182880"/>
          </a:xfrm>
        </p:spPr>
        <p:txBody>
          <a:bodyPr/>
          <a:lstStyle/>
          <a:p>
            <a:pPr rtl="0"/>
            <a:r>
              <a:rPr lang="ru-RU" noProof="0" dirty="0">
                <a:solidFill>
                  <a:schemeClr val="bg1"/>
                </a:solidFill>
              </a:rPr>
              <a:t>Годовой отчет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938CA-0265-49CD-B403-AB4098333F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7782931A-7D25-4B4B-9464-57AE418934A3}" type="slidenum">
              <a:rPr lang="ru-RU" noProof="0" smtClean="0"/>
              <a:pPr rtl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35807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10044107-827E-497E-9B54-CC850607B77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37399" y="834013"/>
            <a:ext cx="8320034" cy="3235569"/>
          </a:xfrm>
        </p:spPr>
        <p:txBody>
          <a:bodyPr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содействие в регистрации учетной записи (аккаунта) субъекта МСП, СХК на торговых площадках, в том числе организованных для закупки товаров и услуг для государственных и муниципальных нужд, а также продвижении продукции субъекта МСП на торговой площадке;</a:t>
            </a:r>
          </a:p>
          <a:p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содействие организации поставок сельскохозяйственной продукции на экспорт. Центр компетенций осуществляет взаимодействие с ревизионными союзами сельскохозяйственных кооперативов. </a:t>
            </a:r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:a16="http://schemas.microsoft.com/office/drawing/2014/main" id="{1FA85C83-11A5-43D2-9C64-B5930EE08954}"/>
              </a:ext>
            </a:extLst>
          </p:cNvPr>
          <p:cNvSpPr txBox="1">
            <a:spLocks/>
          </p:cNvSpPr>
          <p:nvPr/>
        </p:nvSpPr>
        <p:spPr>
          <a:xfrm>
            <a:off x="9656466" y="6332974"/>
            <a:ext cx="1261035" cy="221064"/>
          </a:xfrm>
          <a:prstGeom prst="rect">
            <a:avLst/>
          </a:prstGeom>
        </p:spPr>
        <p:txBody>
          <a:bodyPr rtlCol="0"/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chemeClr val="bg1"/>
                </a:solidFill>
              </a:rPr>
              <a:t>Годовой отчет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138A69-DCE5-4DC1-AF7D-295439A3F0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6" t="1185"/>
          <a:stretch/>
        </p:blipFill>
        <p:spPr>
          <a:xfrm>
            <a:off x="10972136" y="6029012"/>
            <a:ext cx="657647" cy="828988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DA70D1-179D-4AA6-ADDC-E07FBAD62D0B}"/>
              </a:ext>
            </a:extLst>
          </p:cNvPr>
          <p:cNvSpPr txBox="1">
            <a:spLocks/>
          </p:cNvSpPr>
          <p:nvPr/>
        </p:nvSpPr>
        <p:spPr>
          <a:xfrm>
            <a:off x="11684418" y="6222442"/>
            <a:ext cx="263071" cy="221064"/>
          </a:xfrm>
          <a:prstGeom prst="rect">
            <a:avLst/>
          </a:prstGeom>
        </p:spPr>
        <p:txBody>
          <a:bodyPr/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2931A-7D25-4B4B-9464-57AE418934A3}" type="slidenum">
              <a:rPr lang="ru-RU" sz="1200" smtClean="0">
                <a:solidFill>
                  <a:schemeClr val="bg1"/>
                </a:solidFill>
              </a:rPr>
              <a:pPr/>
              <a:t>8</a:t>
            </a:fld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01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519DFF59-D000-6C48-B03D-6D023F1632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334" y="2463913"/>
            <a:ext cx="6993653" cy="3828421"/>
          </a:xfrm>
        </p:spPr>
        <p:txBody>
          <a:bodyPr rtlCol="0"/>
          <a:lstStyle/>
          <a:p>
            <a:r>
              <a:rPr lang="ru-RU" sz="2000" dirty="0"/>
              <a:t>Центр компетенций имеет право оказывать услуги, в том числе по предоставлению аналитической информации кредитным организациям и организациям инфраструктуры поддержки предпринимательства с учетом требований законодательства о защите персональных данных граждан Российской Федерации, коммерческой, банковской, налоговой тайны. </a:t>
            </a:r>
          </a:p>
          <a:p>
            <a:r>
              <a:rPr lang="ru-RU" sz="2000" dirty="0"/>
              <a:t>Центр компетенций имеет право оказывать иные услуги, в том числе на платной основе, в соответствии с законодательством Российской Федерации</a:t>
            </a:r>
            <a:r>
              <a:rPr lang="ru-RU" dirty="0"/>
              <a:t>. 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758E9-C1B5-4D69-B912-35A2A1CB68F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9700512" y="6292334"/>
            <a:ext cx="1462788" cy="182880"/>
          </a:xfrm>
        </p:spPr>
        <p:txBody>
          <a:bodyPr rtlCol="0"/>
          <a:lstStyle/>
          <a:p>
            <a:pPr rtl="0"/>
            <a:r>
              <a:rPr lang="ru-RU" sz="1100" dirty="0">
                <a:solidFill>
                  <a:schemeClr val="bg1"/>
                </a:solidFill>
              </a:rPr>
              <a:t>Годовой отчет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D6E789-A9CA-435C-99DB-6EAF638305E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ru-RU" sz="1100" smtClean="0"/>
              <a:pPr rtl="0"/>
              <a:t>9</a:t>
            </a:fld>
            <a:endParaRPr lang="ru-RU" sz="110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B1AD822-B91B-4EA3-ABAA-8A25E15F1C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" b="12456"/>
          <a:stretch/>
        </p:blipFill>
        <p:spPr>
          <a:xfrm>
            <a:off x="6981790" y="90435"/>
            <a:ext cx="4511710" cy="169817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C204BFF-491D-415A-A393-419156F590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6" t="1185"/>
          <a:stretch/>
        </p:blipFill>
        <p:spPr>
          <a:xfrm>
            <a:off x="10999577" y="6029012"/>
            <a:ext cx="657647" cy="82898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90F9C92-0983-4F35-BB93-CFDCBB8BE5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000"/>
                    </a14:imgEffect>
                    <a14:imgEffect>
                      <a14:saturation sat="94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6" t="29157" r="8286" b="28498"/>
          <a:stretch/>
        </p:blipFill>
        <p:spPr>
          <a:xfrm>
            <a:off x="7874433" y="2697019"/>
            <a:ext cx="4174461" cy="2686903"/>
          </a:xfrm>
          <a:prstGeom prst="rect">
            <a:avLst/>
          </a:prstGeom>
          <a:effectLst>
            <a:outerShdw blurRad="165100" dist="50800" dir="5400000" sx="1000" sy="1000" algn="ctr" rotWithShape="0">
              <a:srgbClr val="000000"/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2858913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35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48_TF89547415_Win32" id="{A4368E16-0369-4EE1-868F-E784F9A4E912}" vid="{A087578A-6C71-478F-A414-C705E5D241F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D975AF8-B1C6-436B-A274-2C3ADC779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2F651C-E5DA-470F-A6A6-D70E9A5EBF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4273A0-A4DF-47AA-BF1F-8758123399C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Ежегодная презентация для создания впечатления</Template>
  <TotalTime>0</TotalTime>
  <Words>716</Words>
  <Application>Microsoft Office PowerPoint</Application>
  <PresentationFormat>Широкоэкранный</PresentationFormat>
  <Paragraphs>70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Nova</vt:lpstr>
      <vt:lpstr>Calibri</vt:lpstr>
      <vt:lpstr>Wingdings</vt:lpstr>
      <vt:lpstr>Тема1</vt:lpstr>
      <vt:lpstr>Годовой отчет  о деятельности АНО «Центр компетенций» в 2020 году </vt:lpstr>
      <vt:lpstr>Информация о создании  Центра</vt:lpstr>
      <vt:lpstr>За период работы ЦК в составе АНО АО «Агентство регионального развития» была проделана следующая работа:</vt:lpstr>
      <vt:lpstr>Презентация PowerPoint</vt:lpstr>
      <vt:lpstr>С 1 сентября 2020 года  на основании постановления Правительства Архангельской области от  24 июля 2020 года № - 441пп функции Центра компетенций возложены на государственное автономное учреждение Архангельской области "Инвестсельстрой". </vt:lpstr>
      <vt:lpstr>Среди консультационных услуг и функций, как оказываемых заинтересованным лицам, так и возможных к оказанию, при доукомплектовании штата квалифицированными специалистами, можно выделить следующие:</vt:lpstr>
      <vt:lpstr>Презентация PowerPoint</vt:lpstr>
      <vt:lpstr>Презентация PowerPoint</vt:lpstr>
      <vt:lpstr>Презентация PowerPoint</vt:lpstr>
      <vt:lpstr>Контакты Центра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2021-05-18T05:57:43Z</dcterms:created>
  <dcterms:modified xsi:type="dcterms:W3CDTF">2021-05-24T08:04:08Z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