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50" r:id="rId2"/>
    <p:sldId id="531" r:id="rId3"/>
    <p:sldId id="510" r:id="rId4"/>
    <p:sldId id="493" r:id="rId5"/>
    <p:sldId id="513" r:id="rId6"/>
    <p:sldId id="495" r:id="rId7"/>
    <p:sldId id="515" r:id="rId8"/>
    <p:sldId id="528" r:id="rId9"/>
    <p:sldId id="526" r:id="rId10"/>
    <p:sldId id="511" r:id="rId11"/>
    <p:sldId id="512" r:id="rId12"/>
    <p:sldId id="530" r:id="rId13"/>
    <p:sldId id="537" r:id="rId14"/>
    <p:sldId id="538" r:id="rId15"/>
    <p:sldId id="539" r:id="rId16"/>
    <p:sldId id="540" r:id="rId17"/>
    <p:sldId id="541" r:id="rId18"/>
    <p:sldId id="542" r:id="rId19"/>
    <p:sldId id="543" r:id="rId20"/>
    <p:sldId id="544" r:id="rId21"/>
    <p:sldId id="533" r:id="rId22"/>
    <p:sldId id="534" r:id="rId23"/>
    <p:sldId id="535" r:id="rId24"/>
    <p:sldId id="517" r:id="rId25"/>
    <p:sldId id="536" r:id="rId26"/>
    <p:sldId id="527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299B7CE-333B-474F-AB3A-95DDDA43F7C3}">
          <p14:sldIdLst>
            <p14:sldId id="450"/>
            <p14:sldId id="531"/>
            <p14:sldId id="510"/>
            <p14:sldId id="493"/>
            <p14:sldId id="513"/>
            <p14:sldId id="495"/>
            <p14:sldId id="515"/>
            <p14:sldId id="528"/>
            <p14:sldId id="526"/>
            <p14:sldId id="511"/>
            <p14:sldId id="512"/>
            <p14:sldId id="530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33"/>
            <p14:sldId id="534"/>
            <p14:sldId id="535"/>
            <p14:sldId id="517"/>
            <p14:sldId id="536"/>
            <p14:sldId id="5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55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181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Количество</a:t>
            </a:r>
            <a:r>
              <a:rPr lang="ru-RU" b="1" baseline="0" dirty="0">
                <a:solidFill>
                  <a:schemeClr val="tx1"/>
                </a:solidFill>
              </a:rPr>
              <a:t> упоминаний </a:t>
            </a:r>
            <a:br>
              <a:rPr lang="ru-RU" b="1" baseline="0" dirty="0">
                <a:solidFill>
                  <a:schemeClr val="tx1"/>
                </a:solidFill>
              </a:rPr>
            </a:br>
            <a:r>
              <a:rPr lang="ru-RU" b="1" baseline="0" dirty="0">
                <a:solidFill>
                  <a:schemeClr val="tx1"/>
                </a:solidFill>
              </a:rPr>
              <a:t>в региональных и федеральных СМИ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1914260717410323E-2"/>
          <c:y val="0.25083333333333335"/>
          <c:w val="0.8179252404494739"/>
          <c:h val="0.598797648397496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Лист1!$A$5:$A$7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Лист1!$B$5:$B$7</c:f>
              <c:numCache>
                <c:formatCode>General</c:formatCode>
                <c:ptCount val="3"/>
                <c:pt idx="0">
                  <c:v>276</c:v>
                </c:pt>
                <c:pt idx="1">
                  <c:v>574</c:v>
                </c:pt>
                <c:pt idx="2">
                  <c:v>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00-4B74-B4A6-45A9369E8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2661472"/>
        <c:axId val="452667048"/>
      </c:barChart>
      <c:catAx>
        <c:axId val="45266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2667048"/>
        <c:crosses val="autoZero"/>
        <c:auto val="1"/>
        <c:lblAlgn val="ctr"/>
        <c:lblOffset val="100"/>
        <c:noMultiLvlLbl val="0"/>
      </c:catAx>
      <c:valAx>
        <c:axId val="452667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266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ysClr val="windowText" lastClr="000000"/>
                </a:solidFill>
              </a:rPr>
              <a:t>Посещаемость сайта бизнес-</a:t>
            </a:r>
            <a:r>
              <a:rPr lang="ru-RU" b="1" dirty="0" err="1">
                <a:solidFill>
                  <a:sysClr val="windowText" lastClr="000000"/>
                </a:solidFill>
              </a:rPr>
              <a:t>защитник.рф</a:t>
            </a:r>
            <a:endParaRPr lang="ru-RU" b="1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4580927384077"/>
          <c:y val="0.17171296296296296"/>
          <c:w val="0.71533040236581236"/>
          <c:h val="0.50823272090988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Лист1!$A$21:$A$23</c:f>
              <c:strCache>
                <c:ptCount val="3"/>
                <c:pt idx="0">
                  <c:v>Визиты</c:v>
                </c:pt>
                <c:pt idx="1">
                  <c:v>Уникальные посетители</c:v>
                </c:pt>
                <c:pt idx="2">
                  <c:v>Просмотры страниц</c:v>
                </c:pt>
              </c:strCache>
            </c:strRef>
          </c:cat>
          <c:val>
            <c:numRef>
              <c:f>Лист1!$B$21:$B$23</c:f>
              <c:numCache>
                <c:formatCode>General</c:formatCode>
                <c:ptCount val="3"/>
                <c:pt idx="0">
                  <c:v>9955</c:v>
                </c:pt>
                <c:pt idx="1">
                  <c:v>5606</c:v>
                </c:pt>
                <c:pt idx="2">
                  <c:v>23592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D-4A4B-A91C-CCD38356D962}"/>
            </c:ext>
          </c:extLst>
        </c:ser>
        <c:ser>
          <c:idx val="1"/>
          <c:order val="1"/>
          <c:tx>
            <c:strRef>
              <c:f>Лист1!$C$20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46832503842951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8FD-4A4B-A91C-CCD38356D962}"/>
                </c:ext>
              </c:extLst>
            </c:dLbl>
            <c:dLbl>
              <c:idx val="2"/>
              <c:layout>
                <c:manualLayout>
                  <c:x val="0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8FD-4A4B-A91C-CCD38356D9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Лист1!$A$21:$A$23</c:f>
              <c:strCache>
                <c:ptCount val="3"/>
                <c:pt idx="0">
                  <c:v>Визиты</c:v>
                </c:pt>
                <c:pt idx="1">
                  <c:v>Уникальные посетители</c:v>
                </c:pt>
                <c:pt idx="2">
                  <c:v>Просмотры страниц</c:v>
                </c:pt>
              </c:strCache>
            </c:strRef>
          </c:cat>
          <c:val>
            <c:numRef>
              <c:f>Лист1!$C$21:$C$23</c:f>
              <c:numCache>
                <c:formatCode>General</c:formatCode>
                <c:ptCount val="3"/>
                <c:pt idx="0">
                  <c:v>13527</c:v>
                </c:pt>
                <c:pt idx="1">
                  <c:v>7911</c:v>
                </c:pt>
                <c:pt idx="2">
                  <c:v>31402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D-4A4B-A91C-CCD38356D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038600"/>
        <c:axId val="195039912"/>
      </c:barChart>
      <c:catAx>
        <c:axId val="19503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039912"/>
        <c:crosses val="autoZero"/>
        <c:auto val="1"/>
        <c:lblAlgn val="ctr"/>
        <c:lblOffset val="100"/>
        <c:noMultiLvlLbl val="0"/>
      </c:catAx>
      <c:valAx>
        <c:axId val="195039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038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186164050581603"/>
          <c:y val="0.29687445319335087"/>
          <c:w val="0.11844528892923076"/>
          <c:h val="0.26331073199183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31D70-F280-4A67-AC7C-6EA8F0638532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C1A8C40D-2AB4-40B9-87B6-43F8616C5002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>
              <a:latin typeface="Arial Narrow" panose="020B0606020202030204" pitchFamily="34" charset="0"/>
            </a:rPr>
            <a:t>163 обращения</a:t>
          </a:r>
        </a:p>
      </dgm:t>
    </dgm:pt>
    <dgm:pt modelId="{5C9C4E07-79C2-40B5-845A-35BEFF337124}" type="parTrans" cxnId="{182BD827-E868-490E-8D62-6EE702DCDCFA}">
      <dgm:prSet/>
      <dgm:spPr/>
      <dgm:t>
        <a:bodyPr/>
        <a:lstStyle/>
        <a:p>
          <a:endParaRPr lang="ru-RU"/>
        </a:p>
      </dgm:t>
    </dgm:pt>
    <dgm:pt modelId="{C16D7D94-FEE4-481C-9DDB-062FB03B30D6}" type="sibTrans" cxnId="{182BD827-E868-490E-8D62-6EE702DCDCFA}">
      <dgm:prSet/>
      <dgm:spPr/>
      <dgm:t>
        <a:bodyPr/>
        <a:lstStyle/>
        <a:p>
          <a:endParaRPr lang="ru-RU"/>
        </a:p>
      </dgm:t>
    </dgm:pt>
    <dgm:pt modelId="{86F9D6D7-8CFB-483B-B699-3DA995D07C02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>
              <a:latin typeface="Arial Narrow" panose="020B0606020202030204" pitchFamily="34" charset="0"/>
            </a:rPr>
            <a:t>31 жалоба</a:t>
          </a:r>
        </a:p>
      </dgm:t>
    </dgm:pt>
    <dgm:pt modelId="{DE7C98E4-2229-4406-98C4-A6C77F3182B8}" type="parTrans" cxnId="{4606EB09-D31D-4D31-959D-3C3E57D067AA}">
      <dgm:prSet/>
      <dgm:spPr/>
      <dgm:t>
        <a:bodyPr/>
        <a:lstStyle/>
        <a:p>
          <a:endParaRPr lang="ru-RU"/>
        </a:p>
      </dgm:t>
    </dgm:pt>
    <dgm:pt modelId="{32D07941-8A83-4A6E-A9CE-CF544B0B614E}" type="sibTrans" cxnId="{4606EB09-D31D-4D31-959D-3C3E57D067AA}">
      <dgm:prSet/>
      <dgm:spPr/>
      <dgm:t>
        <a:bodyPr/>
        <a:lstStyle/>
        <a:p>
          <a:endParaRPr lang="ru-RU"/>
        </a:p>
      </dgm:t>
    </dgm:pt>
    <dgm:pt modelId="{47A19BBF-EA65-4FC0-AC7C-0EEA884A3CF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latin typeface="Arial Narrow" panose="020B0606020202030204" pitchFamily="34" charset="0"/>
            </a:rPr>
            <a:t>16 жалоб разрешены положи-</a:t>
          </a:r>
          <a:r>
            <a:rPr lang="ru-RU" sz="1800" b="1" dirty="0" err="1">
              <a:latin typeface="Arial Narrow" panose="020B0606020202030204" pitchFamily="34" charset="0"/>
            </a:rPr>
            <a:t>тельно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CB52EB60-F869-4BE8-94F5-D43BC065289A}" type="parTrans" cxnId="{F2AA8DFC-71D4-446E-B363-27951F70AB19}">
      <dgm:prSet/>
      <dgm:spPr/>
      <dgm:t>
        <a:bodyPr/>
        <a:lstStyle/>
        <a:p>
          <a:endParaRPr lang="ru-RU"/>
        </a:p>
      </dgm:t>
    </dgm:pt>
    <dgm:pt modelId="{595D2F85-A459-4616-9D8E-8F60BE5E84ED}" type="sibTrans" cxnId="{F2AA8DFC-71D4-446E-B363-27951F70AB19}">
      <dgm:prSet/>
      <dgm:spPr/>
      <dgm:t>
        <a:bodyPr/>
        <a:lstStyle/>
        <a:p>
          <a:endParaRPr lang="ru-RU"/>
        </a:p>
      </dgm:t>
    </dgm:pt>
    <dgm:pt modelId="{336933D8-A6E8-41CA-8EF4-920D044129E3}" type="pres">
      <dgm:prSet presAssocID="{95C31D70-F280-4A67-AC7C-6EA8F0638532}" presName="Name0" presStyleCnt="0">
        <dgm:presLayoutVars>
          <dgm:dir/>
          <dgm:animLvl val="lvl"/>
          <dgm:resizeHandles val="exact"/>
        </dgm:presLayoutVars>
      </dgm:prSet>
      <dgm:spPr/>
    </dgm:pt>
    <dgm:pt modelId="{4AD584AD-8318-434A-8C08-71111045724F}" type="pres">
      <dgm:prSet presAssocID="{C1A8C40D-2AB4-40B9-87B6-43F8616C5002}" presName="Name8" presStyleCnt="0"/>
      <dgm:spPr/>
    </dgm:pt>
    <dgm:pt modelId="{44DA12F5-F9BB-41BC-8FB2-D349F91563FD}" type="pres">
      <dgm:prSet presAssocID="{C1A8C40D-2AB4-40B9-87B6-43F8616C5002}" presName="level" presStyleLbl="node1" presStyleIdx="0" presStyleCnt="3" custLinFactNeighborX="-1113" custLinFactNeighborY="-39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4F684-1301-4A4E-9504-45234F6F58E2}" type="pres">
      <dgm:prSet presAssocID="{C1A8C40D-2AB4-40B9-87B6-43F8616C50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4EE3-A1E9-4164-9AE3-7C561EE740EF}" type="pres">
      <dgm:prSet presAssocID="{86F9D6D7-8CFB-483B-B699-3DA995D07C02}" presName="Name8" presStyleCnt="0"/>
      <dgm:spPr/>
    </dgm:pt>
    <dgm:pt modelId="{49EF53BA-D0CF-4661-84E7-13CF1A2227FB}" type="pres">
      <dgm:prSet presAssocID="{86F9D6D7-8CFB-483B-B699-3DA995D07C0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0DEBC-26D1-4728-84C6-97FBFDD7CF31}" type="pres">
      <dgm:prSet presAssocID="{86F9D6D7-8CFB-483B-B699-3DA995D07C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91E95-F8C5-4243-B339-63CE9E0E6C12}" type="pres">
      <dgm:prSet presAssocID="{47A19BBF-EA65-4FC0-AC7C-0EEA884A3CF0}" presName="Name8" presStyleCnt="0"/>
      <dgm:spPr/>
    </dgm:pt>
    <dgm:pt modelId="{28A88D7B-9254-4588-8329-EF655D72DE90}" type="pres">
      <dgm:prSet presAssocID="{47A19BBF-EA65-4FC0-AC7C-0EEA884A3CF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4FDC8-E05F-4633-B257-B60D009E8878}" type="pres">
      <dgm:prSet presAssocID="{47A19BBF-EA65-4FC0-AC7C-0EEA884A3C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F38DE9-E52D-441C-A9C9-606EDD84825F}" type="presOf" srcId="{C1A8C40D-2AB4-40B9-87B6-43F8616C5002}" destId="{1794F684-1301-4A4E-9504-45234F6F58E2}" srcOrd="1" destOrd="0" presId="urn:microsoft.com/office/officeart/2005/8/layout/pyramid3"/>
    <dgm:cxn modelId="{8F499D5E-AF97-4867-9219-C62E18E6CCE2}" type="presOf" srcId="{47A19BBF-EA65-4FC0-AC7C-0EEA884A3CF0}" destId="{28A88D7B-9254-4588-8329-EF655D72DE90}" srcOrd="0" destOrd="0" presId="urn:microsoft.com/office/officeart/2005/8/layout/pyramid3"/>
    <dgm:cxn modelId="{F2AA8DFC-71D4-446E-B363-27951F70AB19}" srcId="{95C31D70-F280-4A67-AC7C-6EA8F0638532}" destId="{47A19BBF-EA65-4FC0-AC7C-0EEA884A3CF0}" srcOrd="2" destOrd="0" parTransId="{CB52EB60-F869-4BE8-94F5-D43BC065289A}" sibTransId="{595D2F85-A459-4616-9D8E-8F60BE5E84ED}"/>
    <dgm:cxn modelId="{43D328FB-E26E-43DA-9EB6-9C4B09A4B775}" type="presOf" srcId="{95C31D70-F280-4A67-AC7C-6EA8F0638532}" destId="{336933D8-A6E8-41CA-8EF4-920D044129E3}" srcOrd="0" destOrd="0" presId="urn:microsoft.com/office/officeart/2005/8/layout/pyramid3"/>
    <dgm:cxn modelId="{57BE2FAA-E82B-4BB6-BF6F-9DE74196B819}" type="presOf" srcId="{47A19BBF-EA65-4FC0-AC7C-0EEA884A3CF0}" destId="{5734FDC8-E05F-4633-B257-B60D009E8878}" srcOrd="1" destOrd="0" presId="urn:microsoft.com/office/officeart/2005/8/layout/pyramid3"/>
    <dgm:cxn modelId="{9B0E17D4-87C6-4321-ADCD-E3CD60A89505}" type="presOf" srcId="{86F9D6D7-8CFB-483B-B699-3DA995D07C02}" destId="{49EF53BA-D0CF-4661-84E7-13CF1A2227FB}" srcOrd="0" destOrd="0" presId="urn:microsoft.com/office/officeart/2005/8/layout/pyramid3"/>
    <dgm:cxn modelId="{182BD827-E868-490E-8D62-6EE702DCDCFA}" srcId="{95C31D70-F280-4A67-AC7C-6EA8F0638532}" destId="{C1A8C40D-2AB4-40B9-87B6-43F8616C5002}" srcOrd="0" destOrd="0" parTransId="{5C9C4E07-79C2-40B5-845A-35BEFF337124}" sibTransId="{C16D7D94-FEE4-481C-9DDB-062FB03B30D6}"/>
    <dgm:cxn modelId="{49D974E1-82BF-4B7B-86EE-BB64F291D8EB}" type="presOf" srcId="{86F9D6D7-8CFB-483B-B699-3DA995D07C02}" destId="{4EC0DEBC-26D1-4728-84C6-97FBFDD7CF31}" srcOrd="1" destOrd="0" presId="urn:microsoft.com/office/officeart/2005/8/layout/pyramid3"/>
    <dgm:cxn modelId="{4606EB09-D31D-4D31-959D-3C3E57D067AA}" srcId="{95C31D70-F280-4A67-AC7C-6EA8F0638532}" destId="{86F9D6D7-8CFB-483B-B699-3DA995D07C02}" srcOrd="1" destOrd="0" parTransId="{DE7C98E4-2229-4406-98C4-A6C77F3182B8}" sibTransId="{32D07941-8A83-4A6E-A9CE-CF544B0B614E}"/>
    <dgm:cxn modelId="{C6C2D39A-00E3-465B-8BCB-008A8D8AE991}" type="presOf" srcId="{C1A8C40D-2AB4-40B9-87B6-43F8616C5002}" destId="{44DA12F5-F9BB-41BC-8FB2-D349F91563FD}" srcOrd="0" destOrd="0" presId="urn:microsoft.com/office/officeart/2005/8/layout/pyramid3"/>
    <dgm:cxn modelId="{C96262BB-FAB9-4095-853E-10E538C351F6}" type="presParOf" srcId="{336933D8-A6E8-41CA-8EF4-920D044129E3}" destId="{4AD584AD-8318-434A-8C08-71111045724F}" srcOrd="0" destOrd="0" presId="urn:microsoft.com/office/officeart/2005/8/layout/pyramid3"/>
    <dgm:cxn modelId="{AF897E64-1E6A-4445-BECA-B8AE098099F2}" type="presParOf" srcId="{4AD584AD-8318-434A-8C08-71111045724F}" destId="{44DA12F5-F9BB-41BC-8FB2-D349F91563FD}" srcOrd="0" destOrd="0" presId="urn:microsoft.com/office/officeart/2005/8/layout/pyramid3"/>
    <dgm:cxn modelId="{55AE0567-9B73-408D-AAB2-08AF0F10421A}" type="presParOf" srcId="{4AD584AD-8318-434A-8C08-71111045724F}" destId="{1794F684-1301-4A4E-9504-45234F6F58E2}" srcOrd="1" destOrd="0" presId="urn:microsoft.com/office/officeart/2005/8/layout/pyramid3"/>
    <dgm:cxn modelId="{F2EDBE0E-BC82-4C56-BB3D-7817E571F73A}" type="presParOf" srcId="{336933D8-A6E8-41CA-8EF4-920D044129E3}" destId="{2E3F4EE3-A1E9-4164-9AE3-7C561EE740EF}" srcOrd="1" destOrd="0" presId="urn:microsoft.com/office/officeart/2005/8/layout/pyramid3"/>
    <dgm:cxn modelId="{411840BD-27DE-441B-93A3-E7D493F8CCB7}" type="presParOf" srcId="{2E3F4EE3-A1E9-4164-9AE3-7C561EE740EF}" destId="{49EF53BA-D0CF-4661-84E7-13CF1A2227FB}" srcOrd="0" destOrd="0" presId="urn:microsoft.com/office/officeart/2005/8/layout/pyramid3"/>
    <dgm:cxn modelId="{5A09247D-8AFE-4A02-A77D-E2E36F9BB8B8}" type="presParOf" srcId="{2E3F4EE3-A1E9-4164-9AE3-7C561EE740EF}" destId="{4EC0DEBC-26D1-4728-84C6-97FBFDD7CF31}" srcOrd="1" destOrd="0" presId="urn:microsoft.com/office/officeart/2005/8/layout/pyramid3"/>
    <dgm:cxn modelId="{3E42344E-5BCF-4DBF-B823-4F3C426EA589}" type="presParOf" srcId="{336933D8-A6E8-41CA-8EF4-920D044129E3}" destId="{DA991E95-F8C5-4243-B339-63CE9E0E6C12}" srcOrd="2" destOrd="0" presId="urn:microsoft.com/office/officeart/2005/8/layout/pyramid3"/>
    <dgm:cxn modelId="{3BA3B4D4-E16D-4B22-A56B-70A57973B0D3}" type="presParOf" srcId="{DA991E95-F8C5-4243-B339-63CE9E0E6C12}" destId="{28A88D7B-9254-4588-8329-EF655D72DE90}" srcOrd="0" destOrd="0" presId="urn:microsoft.com/office/officeart/2005/8/layout/pyramid3"/>
    <dgm:cxn modelId="{03128D1D-2603-4D22-AA21-C0DC3EF72CD4}" type="presParOf" srcId="{DA991E95-F8C5-4243-B339-63CE9E0E6C12}" destId="{5734FDC8-E05F-4633-B257-B60D009E887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C31D70-F280-4A67-AC7C-6EA8F0638532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C1A8C40D-2AB4-40B9-87B6-43F8616C5002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>
              <a:latin typeface="Arial Narrow" panose="020B0606020202030204" pitchFamily="34" charset="0"/>
            </a:rPr>
            <a:t>247 обращений</a:t>
          </a:r>
        </a:p>
      </dgm:t>
    </dgm:pt>
    <dgm:pt modelId="{5C9C4E07-79C2-40B5-845A-35BEFF337124}" type="parTrans" cxnId="{182BD827-E868-490E-8D62-6EE702DCDCFA}">
      <dgm:prSet/>
      <dgm:spPr/>
      <dgm:t>
        <a:bodyPr/>
        <a:lstStyle/>
        <a:p>
          <a:endParaRPr lang="ru-RU"/>
        </a:p>
      </dgm:t>
    </dgm:pt>
    <dgm:pt modelId="{C16D7D94-FEE4-481C-9DDB-062FB03B30D6}" type="sibTrans" cxnId="{182BD827-E868-490E-8D62-6EE702DCDCFA}">
      <dgm:prSet/>
      <dgm:spPr/>
      <dgm:t>
        <a:bodyPr/>
        <a:lstStyle/>
        <a:p>
          <a:endParaRPr lang="ru-RU"/>
        </a:p>
      </dgm:t>
    </dgm:pt>
    <dgm:pt modelId="{86F9D6D7-8CFB-483B-B699-3DA995D07C02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>
              <a:latin typeface="Arial Narrow" panose="020B0606020202030204" pitchFamily="34" charset="0"/>
            </a:rPr>
            <a:t>71 жалоба</a:t>
          </a:r>
        </a:p>
      </dgm:t>
    </dgm:pt>
    <dgm:pt modelId="{DE7C98E4-2229-4406-98C4-A6C77F3182B8}" type="parTrans" cxnId="{4606EB09-D31D-4D31-959D-3C3E57D067AA}">
      <dgm:prSet/>
      <dgm:spPr/>
      <dgm:t>
        <a:bodyPr/>
        <a:lstStyle/>
        <a:p>
          <a:endParaRPr lang="ru-RU"/>
        </a:p>
      </dgm:t>
    </dgm:pt>
    <dgm:pt modelId="{32D07941-8A83-4A6E-A9CE-CF544B0B614E}" type="sibTrans" cxnId="{4606EB09-D31D-4D31-959D-3C3E57D067AA}">
      <dgm:prSet/>
      <dgm:spPr/>
      <dgm:t>
        <a:bodyPr/>
        <a:lstStyle/>
        <a:p>
          <a:endParaRPr lang="ru-RU"/>
        </a:p>
      </dgm:t>
    </dgm:pt>
    <dgm:pt modelId="{47A19BBF-EA65-4FC0-AC7C-0EEA884A3CF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latin typeface="Arial Narrow" panose="020B0606020202030204" pitchFamily="34" charset="0"/>
            </a:rPr>
            <a:t>29 жалоб разрешено положи-</a:t>
          </a:r>
          <a:r>
            <a:rPr lang="ru-RU" sz="1800" b="1" dirty="0" err="1">
              <a:latin typeface="Arial Narrow" panose="020B0606020202030204" pitchFamily="34" charset="0"/>
            </a:rPr>
            <a:t>тельно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CB52EB60-F869-4BE8-94F5-D43BC065289A}" type="parTrans" cxnId="{F2AA8DFC-71D4-446E-B363-27951F70AB19}">
      <dgm:prSet/>
      <dgm:spPr/>
      <dgm:t>
        <a:bodyPr/>
        <a:lstStyle/>
        <a:p>
          <a:endParaRPr lang="ru-RU"/>
        </a:p>
      </dgm:t>
    </dgm:pt>
    <dgm:pt modelId="{595D2F85-A459-4616-9D8E-8F60BE5E84ED}" type="sibTrans" cxnId="{F2AA8DFC-71D4-446E-B363-27951F70AB19}">
      <dgm:prSet/>
      <dgm:spPr/>
      <dgm:t>
        <a:bodyPr/>
        <a:lstStyle/>
        <a:p>
          <a:endParaRPr lang="ru-RU"/>
        </a:p>
      </dgm:t>
    </dgm:pt>
    <dgm:pt modelId="{336933D8-A6E8-41CA-8EF4-920D044129E3}" type="pres">
      <dgm:prSet presAssocID="{95C31D70-F280-4A67-AC7C-6EA8F0638532}" presName="Name0" presStyleCnt="0">
        <dgm:presLayoutVars>
          <dgm:dir/>
          <dgm:animLvl val="lvl"/>
          <dgm:resizeHandles val="exact"/>
        </dgm:presLayoutVars>
      </dgm:prSet>
      <dgm:spPr/>
    </dgm:pt>
    <dgm:pt modelId="{4AD584AD-8318-434A-8C08-71111045724F}" type="pres">
      <dgm:prSet presAssocID="{C1A8C40D-2AB4-40B9-87B6-43F8616C5002}" presName="Name8" presStyleCnt="0"/>
      <dgm:spPr/>
    </dgm:pt>
    <dgm:pt modelId="{44DA12F5-F9BB-41BC-8FB2-D349F91563FD}" type="pres">
      <dgm:prSet presAssocID="{C1A8C40D-2AB4-40B9-87B6-43F8616C5002}" presName="level" presStyleLbl="node1" presStyleIdx="0" presStyleCnt="3" custLinFactNeighborX="-1113" custLinFactNeighborY="-39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4F684-1301-4A4E-9504-45234F6F58E2}" type="pres">
      <dgm:prSet presAssocID="{C1A8C40D-2AB4-40B9-87B6-43F8616C50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4EE3-A1E9-4164-9AE3-7C561EE740EF}" type="pres">
      <dgm:prSet presAssocID="{86F9D6D7-8CFB-483B-B699-3DA995D07C02}" presName="Name8" presStyleCnt="0"/>
      <dgm:spPr/>
    </dgm:pt>
    <dgm:pt modelId="{49EF53BA-D0CF-4661-84E7-13CF1A2227FB}" type="pres">
      <dgm:prSet presAssocID="{86F9D6D7-8CFB-483B-B699-3DA995D07C02}" presName="level" presStyleLbl="node1" presStyleIdx="1" presStyleCnt="3" custLinFactNeighborX="-943" custLinFactNeighborY="45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0DEBC-26D1-4728-84C6-97FBFDD7CF31}" type="pres">
      <dgm:prSet presAssocID="{86F9D6D7-8CFB-483B-B699-3DA995D07C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91E95-F8C5-4243-B339-63CE9E0E6C12}" type="pres">
      <dgm:prSet presAssocID="{47A19BBF-EA65-4FC0-AC7C-0EEA884A3CF0}" presName="Name8" presStyleCnt="0"/>
      <dgm:spPr/>
    </dgm:pt>
    <dgm:pt modelId="{28A88D7B-9254-4588-8329-EF655D72DE90}" type="pres">
      <dgm:prSet presAssocID="{47A19BBF-EA65-4FC0-AC7C-0EEA884A3CF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4FDC8-E05F-4633-B257-B60D009E8878}" type="pres">
      <dgm:prSet presAssocID="{47A19BBF-EA65-4FC0-AC7C-0EEA884A3C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F38DE9-E52D-441C-A9C9-606EDD84825F}" type="presOf" srcId="{C1A8C40D-2AB4-40B9-87B6-43F8616C5002}" destId="{1794F684-1301-4A4E-9504-45234F6F58E2}" srcOrd="1" destOrd="0" presId="urn:microsoft.com/office/officeart/2005/8/layout/pyramid3"/>
    <dgm:cxn modelId="{8F499D5E-AF97-4867-9219-C62E18E6CCE2}" type="presOf" srcId="{47A19BBF-EA65-4FC0-AC7C-0EEA884A3CF0}" destId="{28A88D7B-9254-4588-8329-EF655D72DE90}" srcOrd="0" destOrd="0" presId="urn:microsoft.com/office/officeart/2005/8/layout/pyramid3"/>
    <dgm:cxn modelId="{F2AA8DFC-71D4-446E-B363-27951F70AB19}" srcId="{95C31D70-F280-4A67-AC7C-6EA8F0638532}" destId="{47A19BBF-EA65-4FC0-AC7C-0EEA884A3CF0}" srcOrd="2" destOrd="0" parTransId="{CB52EB60-F869-4BE8-94F5-D43BC065289A}" sibTransId="{595D2F85-A459-4616-9D8E-8F60BE5E84ED}"/>
    <dgm:cxn modelId="{43D328FB-E26E-43DA-9EB6-9C4B09A4B775}" type="presOf" srcId="{95C31D70-F280-4A67-AC7C-6EA8F0638532}" destId="{336933D8-A6E8-41CA-8EF4-920D044129E3}" srcOrd="0" destOrd="0" presId="urn:microsoft.com/office/officeart/2005/8/layout/pyramid3"/>
    <dgm:cxn modelId="{57BE2FAA-E82B-4BB6-BF6F-9DE74196B819}" type="presOf" srcId="{47A19BBF-EA65-4FC0-AC7C-0EEA884A3CF0}" destId="{5734FDC8-E05F-4633-B257-B60D009E8878}" srcOrd="1" destOrd="0" presId="urn:microsoft.com/office/officeart/2005/8/layout/pyramid3"/>
    <dgm:cxn modelId="{9B0E17D4-87C6-4321-ADCD-E3CD60A89505}" type="presOf" srcId="{86F9D6D7-8CFB-483B-B699-3DA995D07C02}" destId="{49EF53BA-D0CF-4661-84E7-13CF1A2227FB}" srcOrd="0" destOrd="0" presId="urn:microsoft.com/office/officeart/2005/8/layout/pyramid3"/>
    <dgm:cxn modelId="{182BD827-E868-490E-8D62-6EE702DCDCFA}" srcId="{95C31D70-F280-4A67-AC7C-6EA8F0638532}" destId="{C1A8C40D-2AB4-40B9-87B6-43F8616C5002}" srcOrd="0" destOrd="0" parTransId="{5C9C4E07-79C2-40B5-845A-35BEFF337124}" sibTransId="{C16D7D94-FEE4-481C-9DDB-062FB03B30D6}"/>
    <dgm:cxn modelId="{49D974E1-82BF-4B7B-86EE-BB64F291D8EB}" type="presOf" srcId="{86F9D6D7-8CFB-483B-B699-3DA995D07C02}" destId="{4EC0DEBC-26D1-4728-84C6-97FBFDD7CF31}" srcOrd="1" destOrd="0" presId="urn:microsoft.com/office/officeart/2005/8/layout/pyramid3"/>
    <dgm:cxn modelId="{4606EB09-D31D-4D31-959D-3C3E57D067AA}" srcId="{95C31D70-F280-4A67-AC7C-6EA8F0638532}" destId="{86F9D6D7-8CFB-483B-B699-3DA995D07C02}" srcOrd="1" destOrd="0" parTransId="{DE7C98E4-2229-4406-98C4-A6C77F3182B8}" sibTransId="{32D07941-8A83-4A6E-A9CE-CF544B0B614E}"/>
    <dgm:cxn modelId="{C6C2D39A-00E3-465B-8BCB-008A8D8AE991}" type="presOf" srcId="{C1A8C40D-2AB4-40B9-87B6-43F8616C5002}" destId="{44DA12F5-F9BB-41BC-8FB2-D349F91563FD}" srcOrd="0" destOrd="0" presId="urn:microsoft.com/office/officeart/2005/8/layout/pyramid3"/>
    <dgm:cxn modelId="{C96262BB-FAB9-4095-853E-10E538C351F6}" type="presParOf" srcId="{336933D8-A6E8-41CA-8EF4-920D044129E3}" destId="{4AD584AD-8318-434A-8C08-71111045724F}" srcOrd="0" destOrd="0" presId="urn:microsoft.com/office/officeart/2005/8/layout/pyramid3"/>
    <dgm:cxn modelId="{AF897E64-1E6A-4445-BECA-B8AE098099F2}" type="presParOf" srcId="{4AD584AD-8318-434A-8C08-71111045724F}" destId="{44DA12F5-F9BB-41BC-8FB2-D349F91563FD}" srcOrd="0" destOrd="0" presId="urn:microsoft.com/office/officeart/2005/8/layout/pyramid3"/>
    <dgm:cxn modelId="{55AE0567-9B73-408D-AAB2-08AF0F10421A}" type="presParOf" srcId="{4AD584AD-8318-434A-8C08-71111045724F}" destId="{1794F684-1301-4A4E-9504-45234F6F58E2}" srcOrd="1" destOrd="0" presId="urn:microsoft.com/office/officeart/2005/8/layout/pyramid3"/>
    <dgm:cxn modelId="{F2EDBE0E-BC82-4C56-BB3D-7817E571F73A}" type="presParOf" srcId="{336933D8-A6E8-41CA-8EF4-920D044129E3}" destId="{2E3F4EE3-A1E9-4164-9AE3-7C561EE740EF}" srcOrd="1" destOrd="0" presId="urn:microsoft.com/office/officeart/2005/8/layout/pyramid3"/>
    <dgm:cxn modelId="{411840BD-27DE-441B-93A3-E7D493F8CCB7}" type="presParOf" srcId="{2E3F4EE3-A1E9-4164-9AE3-7C561EE740EF}" destId="{49EF53BA-D0CF-4661-84E7-13CF1A2227FB}" srcOrd="0" destOrd="0" presId="urn:microsoft.com/office/officeart/2005/8/layout/pyramid3"/>
    <dgm:cxn modelId="{5A09247D-8AFE-4A02-A77D-E2E36F9BB8B8}" type="presParOf" srcId="{2E3F4EE3-A1E9-4164-9AE3-7C561EE740EF}" destId="{4EC0DEBC-26D1-4728-84C6-97FBFDD7CF31}" srcOrd="1" destOrd="0" presId="urn:microsoft.com/office/officeart/2005/8/layout/pyramid3"/>
    <dgm:cxn modelId="{3E42344E-5BCF-4DBF-B823-4F3C426EA589}" type="presParOf" srcId="{336933D8-A6E8-41CA-8EF4-920D044129E3}" destId="{DA991E95-F8C5-4243-B339-63CE9E0E6C12}" srcOrd="2" destOrd="0" presId="urn:microsoft.com/office/officeart/2005/8/layout/pyramid3"/>
    <dgm:cxn modelId="{3BA3B4D4-E16D-4B22-A56B-70A57973B0D3}" type="presParOf" srcId="{DA991E95-F8C5-4243-B339-63CE9E0E6C12}" destId="{28A88D7B-9254-4588-8329-EF655D72DE90}" srcOrd="0" destOrd="0" presId="urn:microsoft.com/office/officeart/2005/8/layout/pyramid3"/>
    <dgm:cxn modelId="{03128D1D-2603-4D22-AA21-C0DC3EF72CD4}" type="presParOf" srcId="{DA991E95-F8C5-4243-B339-63CE9E0E6C12}" destId="{5734FDC8-E05F-4633-B257-B60D009E887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C31D70-F280-4A67-AC7C-6EA8F0638532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C1A8C40D-2AB4-40B9-87B6-43F8616C5002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>
              <a:latin typeface="Arial Narrow" panose="020B0606020202030204" pitchFamily="34" charset="0"/>
            </a:rPr>
            <a:t>37058 </a:t>
          </a:r>
          <a:br>
            <a:rPr lang="ru-RU" sz="2000" b="1" dirty="0">
              <a:latin typeface="Arial Narrow" panose="020B0606020202030204" pitchFamily="34" charset="0"/>
            </a:rPr>
          </a:br>
          <a:r>
            <a:rPr lang="ru-RU" sz="2000" b="1" dirty="0">
              <a:latin typeface="Arial Narrow" panose="020B0606020202030204" pitchFamily="34" charset="0"/>
            </a:rPr>
            <a:t>субъектов МСП</a:t>
          </a:r>
        </a:p>
      </dgm:t>
    </dgm:pt>
    <dgm:pt modelId="{5C9C4E07-79C2-40B5-845A-35BEFF337124}" type="parTrans" cxnId="{182BD827-E868-490E-8D62-6EE702DCDCFA}">
      <dgm:prSet/>
      <dgm:spPr/>
      <dgm:t>
        <a:bodyPr/>
        <a:lstStyle/>
        <a:p>
          <a:endParaRPr lang="ru-RU"/>
        </a:p>
      </dgm:t>
    </dgm:pt>
    <dgm:pt modelId="{C16D7D94-FEE4-481C-9DDB-062FB03B30D6}" type="sibTrans" cxnId="{182BD827-E868-490E-8D62-6EE702DCDCFA}">
      <dgm:prSet/>
      <dgm:spPr/>
      <dgm:t>
        <a:bodyPr/>
        <a:lstStyle/>
        <a:p>
          <a:endParaRPr lang="ru-RU"/>
        </a:p>
      </dgm:t>
    </dgm:pt>
    <dgm:pt modelId="{86F9D6D7-8CFB-483B-B699-3DA995D07C02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900" b="1" dirty="0" err="1">
              <a:latin typeface="Arial Narrow" panose="020B0606020202030204" pitchFamily="34" charset="0"/>
            </a:rPr>
            <a:t>ок</a:t>
          </a:r>
          <a:r>
            <a:rPr lang="ru-RU" sz="1900" b="1" dirty="0">
              <a:latin typeface="Arial Narrow" panose="020B0606020202030204" pitchFamily="34" charset="0"/>
            </a:rPr>
            <a:t>. 11000 получателей</a:t>
          </a:r>
        </a:p>
      </dgm:t>
    </dgm:pt>
    <dgm:pt modelId="{DE7C98E4-2229-4406-98C4-A6C77F3182B8}" type="parTrans" cxnId="{4606EB09-D31D-4D31-959D-3C3E57D067AA}">
      <dgm:prSet/>
      <dgm:spPr/>
      <dgm:t>
        <a:bodyPr/>
        <a:lstStyle/>
        <a:p>
          <a:endParaRPr lang="ru-RU"/>
        </a:p>
      </dgm:t>
    </dgm:pt>
    <dgm:pt modelId="{32D07941-8A83-4A6E-A9CE-CF544B0B614E}" type="sibTrans" cxnId="{4606EB09-D31D-4D31-959D-3C3E57D067AA}">
      <dgm:prSet/>
      <dgm:spPr/>
      <dgm:t>
        <a:bodyPr/>
        <a:lstStyle/>
        <a:p>
          <a:endParaRPr lang="ru-RU"/>
        </a:p>
      </dgm:t>
    </dgm:pt>
    <dgm:pt modelId="{47A19BBF-EA65-4FC0-AC7C-0EEA884A3CF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Arial Narrow" panose="020B0606020202030204" pitchFamily="34" charset="0"/>
            </a:rPr>
            <a:t>4000+</a:t>
          </a:r>
          <a:br>
            <a:rPr lang="ru-RU" sz="1700" b="1" dirty="0" smtClean="0">
              <a:solidFill>
                <a:schemeClr val="tx1"/>
              </a:solidFill>
              <a:latin typeface="Arial Narrow" panose="020B0606020202030204" pitchFamily="34" charset="0"/>
            </a:rPr>
          </a:br>
          <a:r>
            <a:rPr lang="ru-RU" sz="1700" b="1" dirty="0" smtClean="0">
              <a:latin typeface="Arial Narrow" panose="020B0606020202030204" pitchFamily="34" charset="0"/>
            </a:rPr>
            <a:t>заявлений</a:t>
          </a:r>
          <a:endParaRPr lang="ru-RU" sz="1700" b="1" dirty="0">
            <a:latin typeface="Arial Narrow" panose="020B0606020202030204" pitchFamily="34" charset="0"/>
          </a:endParaRPr>
        </a:p>
      </dgm:t>
    </dgm:pt>
    <dgm:pt modelId="{CB52EB60-F869-4BE8-94F5-D43BC065289A}" type="parTrans" cxnId="{F2AA8DFC-71D4-446E-B363-27951F70AB19}">
      <dgm:prSet/>
      <dgm:spPr/>
      <dgm:t>
        <a:bodyPr/>
        <a:lstStyle/>
        <a:p>
          <a:endParaRPr lang="ru-RU"/>
        </a:p>
      </dgm:t>
    </dgm:pt>
    <dgm:pt modelId="{595D2F85-A459-4616-9D8E-8F60BE5E84ED}" type="sibTrans" cxnId="{F2AA8DFC-71D4-446E-B363-27951F70AB19}">
      <dgm:prSet/>
      <dgm:spPr/>
      <dgm:t>
        <a:bodyPr/>
        <a:lstStyle/>
        <a:p>
          <a:endParaRPr lang="ru-RU"/>
        </a:p>
      </dgm:t>
    </dgm:pt>
    <dgm:pt modelId="{336933D8-A6E8-41CA-8EF4-920D044129E3}" type="pres">
      <dgm:prSet presAssocID="{95C31D70-F280-4A67-AC7C-6EA8F0638532}" presName="Name0" presStyleCnt="0">
        <dgm:presLayoutVars>
          <dgm:dir/>
          <dgm:animLvl val="lvl"/>
          <dgm:resizeHandles val="exact"/>
        </dgm:presLayoutVars>
      </dgm:prSet>
      <dgm:spPr/>
    </dgm:pt>
    <dgm:pt modelId="{4AD584AD-8318-434A-8C08-71111045724F}" type="pres">
      <dgm:prSet presAssocID="{C1A8C40D-2AB4-40B9-87B6-43F8616C5002}" presName="Name8" presStyleCnt="0"/>
      <dgm:spPr/>
    </dgm:pt>
    <dgm:pt modelId="{44DA12F5-F9BB-41BC-8FB2-D349F91563FD}" type="pres">
      <dgm:prSet presAssocID="{C1A8C40D-2AB4-40B9-87B6-43F8616C5002}" presName="level" presStyleLbl="node1" presStyleIdx="0" presStyleCnt="3" custLinFactNeighborX="-1113" custLinFactNeighborY="-39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4F684-1301-4A4E-9504-45234F6F58E2}" type="pres">
      <dgm:prSet presAssocID="{C1A8C40D-2AB4-40B9-87B6-43F8616C50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4EE3-A1E9-4164-9AE3-7C561EE740EF}" type="pres">
      <dgm:prSet presAssocID="{86F9D6D7-8CFB-483B-B699-3DA995D07C02}" presName="Name8" presStyleCnt="0"/>
      <dgm:spPr/>
    </dgm:pt>
    <dgm:pt modelId="{49EF53BA-D0CF-4661-84E7-13CF1A2227FB}" type="pres">
      <dgm:prSet presAssocID="{86F9D6D7-8CFB-483B-B699-3DA995D07C0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0DEBC-26D1-4728-84C6-97FBFDD7CF31}" type="pres">
      <dgm:prSet presAssocID="{86F9D6D7-8CFB-483B-B699-3DA995D07C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91E95-F8C5-4243-B339-63CE9E0E6C12}" type="pres">
      <dgm:prSet presAssocID="{47A19BBF-EA65-4FC0-AC7C-0EEA884A3CF0}" presName="Name8" presStyleCnt="0"/>
      <dgm:spPr/>
    </dgm:pt>
    <dgm:pt modelId="{28A88D7B-9254-4588-8329-EF655D72DE90}" type="pres">
      <dgm:prSet presAssocID="{47A19BBF-EA65-4FC0-AC7C-0EEA884A3CF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4FDC8-E05F-4633-B257-B60D009E8878}" type="pres">
      <dgm:prSet presAssocID="{47A19BBF-EA65-4FC0-AC7C-0EEA884A3C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F38DE9-E52D-441C-A9C9-606EDD84825F}" type="presOf" srcId="{C1A8C40D-2AB4-40B9-87B6-43F8616C5002}" destId="{1794F684-1301-4A4E-9504-45234F6F58E2}" srcOrd="1" destOrd="0" presId="urn:microsoft.com/office/officeart/2005/8/layout/pyramid3"/>
    <dgm:cxn modelId="{8F499D5E-AF97-4867-9219-C62E18E6CCE2}" type="presOf" srcId="{47A19BBF-EA65-4FC0-AC7C-0EEA884A3CF0}" destId="{28A88D7B-9254-4588-8329-EF655D72DE90}" srcOrd="0" destOrd="0" presId="urn:microsoft.com/office/officeart/2005/8/layout/pyramid3"/>
    <dgm:cxn modelId="{F2AA8DFC-71D4-446E-B363-27951F70AB19}" srcId="{95C31D70-F280-4A67-AC7C-6EA8F0638532}" destId="{47A19BBF-EA65-4FC0-AC7C-0EEA884A3CF0}" srcOrd="2" destOrd="0" parTransId="{CB52EB60-F869-4BE8-94F5-D43BC065289A}" sibTransId="{595D2F85-A459-4616-9D8E-8F60BE5E84ED}"/>
    <dgm:cxn modelId="{43D328FB-E26E-43DA-9EB6-9C4B09A4B775}" type="presOf" srcId="{95C31D70-F280-4A67-AC7C-6EA8F0638532}" destId="{336933D8-A6E8-41CA-8EF4-920D044129E3}" srcOrd="0" destOrd="0" presId="urn:microsoft.com/office/officeart/2005/8/layout/pyramid3"/>
    <dgm:cxn modelId="{57BE2FAA-E82B-4BB6-BF6F-9DE74196B819}" type="presOf" srcId="{47A19BBF-EA65-4FC0-AC7C-0EEA884A3CF0}" destId="{5734FDC8-E05F-4633-B257-B60D009E8878}" srcOrd="1" destOrd="0" presId="urn:microsoft.com/office/officeart/2005/8/layout/pyramid3"/>
    <dgm:cxn modelId="{9B0E17D4-87C6-4321-ADCD-E3CD60A89505}" type="presOf" srcId="{86F9D6D7-8CFB-483B-B699-3DA995D07C02}" destId="{49EF53BA-D0CF-4661-84E7-13CF1A2227FB}" srcOrd="0" destOrd="0" presId="urn:microsoft.com/office/officeart/2005/8/layout/pyramid3"/>
    <dgm:cxn modelId="{182BD827-E868-490E-8D62-6EE702DCDCFA}" srcId="{95C31D70-F280-4A67-AC7C-6EA8F0638532}" destId="{C1A8C40D-2AB4-40B9-87B6-43F8616C5002}" srcOrd="0" destOrd="0" parTransId="{5C9C4E07-79C2-40B5-845A-35BEFF337124}" sibTransId="{C16D7D94-FEE4-481C-9DDB-062FB03B30D6}"/>
    <dgm:cxn modelId="{49D974E1-82BF-4B7B-86EE-BB64F291D8EB}" type="presOf" srcId="{86F9D6D7-8CFB-483B-B699-3DA995D07C02}" destId="{4EC0DEBC-26D1-4728-84C6-97FBFDD7CF31}" srcOrd="1" destOrd="0" presId="urn:microsoft.com/office/officeart/2005/8/layout/pyramid3"/>
    <dgm:cxn modelId="{4606EB09-D31D-4D31-959D-3C3E57D067AA}" srcId="{95C31D70-F280-4A67-AC7C-6EA8F0638532}" destId="{86F9D6D7-8CFB-483B-B699-3DA995D07C02}" srcOrd="1" destOrd="0" parTransId="{DE7C98E4-2229-4406-98C4-A6C77F3182B8}" sibTransId="{32D07941-8A83-4A6E-A9CE-CF544B0B614E}"/>
    <dgm:cxn modelId="{C6C2D39A-00E3-465B-8BCB-008A8D8AE991}" type="presOf" srcId="{C1A8C40D-2AB4-40B9-87B6-43F8616C5002}" destId="{44DA12F5-F9BB-41BC-8FB2-D349F91563FD}" srcOrd="0" destOrd="0" presId="urn:microsoft.com/office/officeart/2005/8/layout/pyramid3"/>
    <dgm:cxn modelId="{C96262BB-FAB9-4095-853E-10E538C351F6}" type="presParOf" srcId="{336933D8-A6E8-41CA-8EF4-920D044129E3}" destId="{4AD584AD-8318-434A-8C08-71111045724F}" srcOrd="0" destOrd="0" presId="urn:microsoft.com/office/officeart/2005/8/layout/pyramid3"/>
    <dgm:cxn modelId="{AF897E64-1E6A-4445-BECA-B8AE098099F2}" type="presParOf" srcId="{4AD584AD-8318-434A-8C08-71111045724F}" destId="{44DA12F5-F9BB-41BC-8FB2-D349F91563FD}" srcOrd="0" destOrd="0" presId="urn:microsoft.com/office/officeart/2005/8/layout/pyramid3"/>
    <dgm:cxn modelId="{55AE0567-9B73-408D-AAB2-08AF0F10421A}" type="presParOf" srcId="{4AD584AD-8318-434A-8C08-71111045724F}" destId="{1794F684-1301-4A4E-9504-45234F6F58E2}" srcOrd="1" destOrd="0" presId="urn:microsoft.com/office/officeart/2005/8/layout/pyramid3"/>
    <dgm:cxn modelId="{F2EDBE0E-BC82-4C56-BB3D-7817E571F73A}" type="presParOf" srcId="{336933D8-A6E8-41CA-8EF4-920D044129E3}" destId="{2E3F4EE3-A1E9-4164-9AE3-7C561EE740EF}" srcOrd="1" destOrd="0" presId="urn:microsoft.com/office/officeart/2005/8/layout/pyramid3"/>
    <dgm:cxn modelId="{411840BD-27DE-441B-93A3-E7D493F8CCB7}" type="presParOf" srcId="{2E3F4EE3-A1E9-4164-9AE3-7C561EE740EF}" destId="{49EF53BA-D0CF-4661-84E7-13CF1A2227FB}" srcOrd="0" destOrd="0" presId="urn:microsoft.com/office/officeart/2005/8/layout/pyramid3"/>
    <dgm:cxn modelId="{5A09247D-8AFE-4A02-A77D-E2E36F9BB8B8}" type="presParOf" srcId="{2E3F4EE3-A1E9-4164-9AE3-7C561EE740EF}" destId="{4EC0DEBC-26D1-4728-84C6-97FBFDD7CF31}" srcOrd="1" destOrd="0" presId="urn:microsoft.com/office/officeart/2005/8/layout/pyramid3"/>
    <dgm:cxn modelId="{3E42344E-5BCF-4DBF-B823-4F3C426EA589}" type="presParOf" srcId="{336933D8-A6E8-41CA-8EF4-920D044129E3}" destId="{DA991E95-F8C5-4243-B339-63CE9E0E6C12}" srcOrd="2" destOrd="0" presId="urn:microsoft.com/office/officeart/2005/8/layout/pyramid3"/>
    <dgm:cxn modelId="{3BA3B4D4-E16D-4B22-A56B-70A57973B0D3}" type="presParOf" srcId="{DA991E95-F8C5-4243-B339-63CE9E0E6C12}" destId="{28A88D7B-9254-4588-8329-EF655D72DE90}" srcOrd="0" destOrd="0" presId="urn:microsoft.com/office/officeart/2005/8/layout/pyramid3"/>
    <dgm:cxn modelId="{03128D1D-2603-4D22-AA21-C0DC3EF72CD4}" type="presParOf" srcId="{DA991E95-F8C5-4243-B339-63CE9E0E6C12}" destId="{5734FDC8-E05F-4633-B257-B60D009E887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A12F5-F9BB-41BC-8FB2-D349F91563FD}">
      <dsp:nvSpPr>
        <dsp:cNvPr id="0" name=""/>
        <dsp:cNvSpPr/>
      </dsp:nvSpPr>
      <dsp:spPr>
        <a:xfrm rot="10800000">
          <a:off x="0" y="0"/>
          <a:ext cx="4005345" cy="1089867"/>
        </a:xfrm>
        <a:prstGeom prst="trapezoid">
          <a:avLst>
            <a:gd name="adj" fmla="val 61251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Arial Narrow" panose="020B0606020202030204" pitchFamily="34" charset="0"/>
            </a:rPr>
            <a:t>163 обращения</a:t>
          </a:r>
        </a:p>
      </dsp:txBody>
      <dsp:txXfrm rot="-10800000">
        <a:off x="700935" y="0"/>
        <a:ext cx="2603474" cy="1089867"/>
      </dsp:txXfrm>
    </dsp:sp>
    <dsp:sp modelId="{49EF53BA-D0CF-4661-84E7-13CF1A2227FB}">
      <dsp:nvSpPr>
        <dsp:cNvPr id="0" name=""/>
        <dsp:cNvSpPr/>
      </dsp:nvSpPr>
      <dsp:spPr>
        <a:xfrm rot="10800000">
          <a:off x="667557" y="1089867"/>
          <a:ext cx="2670230" cy="1089867"/>
        </a:xfrm>
        <a:prstGeom prst="trapezoid">
          <a:avLst>
            <a:gd name="adj" fmla="val 61251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Arial Narrow" panose="020B0606020202030204" pitchFamily="34" charset="0"/>
            </a:rPr>
            <a:t>31 жалоба</a:t>
          </a:r>
        </a:p>
      </dsp:txBody>
      <dsp:txXfrm rot="-10800000">
        <a:off x="1134847" y="1089867"/>
        <a:ext cx="1735649" cy="1089867"/>
      </dsp:txXfrm>
    </dsp:sp>
    <dsp:sp modelId="{28A88D7B-9254-4588-8329-EF655D72DE90}">
      <dsp:nvSpPr>
        <dsp:cNvPr id="0" name=""/>
        <dsp:cNvSpPr/>
      </dsp:nvSpPr>
      <dsp:spPr>
        <a:xfrm rot="10800000">
          <a:off x="1335114" y="2179735"/>
          <a:ext cx="1335115" cy="1089867"/>
        </a:xfrm>
        <a:prstGeom prst="trapezoid">
          <a:avLst>
            <a:gd name="adj" fmla="val 61251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 Narrow" panose="020B0606020202030204" pitchFamily="34" charset="0"/>
            </a:rPr>
            <a:t>16 жалоб разрешены положи-</a:t>
          </a:r>
          <a:r>
            <a:rPr lang="ru-RU" sz="1800" b="1" kern="1200" dirty="0" err="1">
              <a:latin typeface="Arial Narrow" panose="020B0606020202030204" pitchFamily="34" charset="0"/>
            </a:rPr>
            <a:t>тельно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 rot="-10800000">
        <a:off x="1335114" y="2179735"/>
        <a:ext cx="1335115" cy="1089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A12F5-F9BB-41BC-8FB2-D349F91563FD}">
      <dsp:nvSpPr>
        <dsp:cNvPr id="0" name=""/>
        <dsp:cNvSpPr/>
      </dsp:nvSpPr>
      <dsp:spPr>
        <a:xfrm rot="10800000">
          <a:off x="0" y="0"/>
          <a:ext cx="4005345" cy="1089867"/>
        </a:xfrm>
        <a:prstGeom prst="trapezoid">
          <a:avLst>
            <a:gd name="adj" fmla="val 61251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Arial Narrow" panose="020B0606020202030204" pitchFamily="34" charset="0"/>
            </a:rPr>
            <a:t>247 обращений</a:t>
          </a:r>
        </a:p>
      </dsp:txBody>
      <dsp:txXfrm rot="-10800000">
        <a:off x="700935" y="0"/>
        <a:ext cx="2603474" cy="1089867"/>
      </dsp:txXfrm>
    </dsp:sp>
    <dsp:sp modelId="{49EF53BA-D0CF-4661-84E7-13CF1A2227FB}">
      <dsp:nvSpPr>
        <dsp:cNvPr id="0" name=""/>
        <dsp:cNvSpPr/>
      </dsp:nvSpPr>
      <dsp:spPr>
        <a:xfrm rot="10800000">
          <a:off x="642377" y="1139543"/>
          <a:ext cx="2670230" cy="1089867"/>
        </a:xfrm>
        <a:prstGeom prst="trapezoid">
          <a:avLst>
            <a:gd name="adj" fmla="val 61251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Arial Narrow" panose="020B0606020202030204" pitchFamily="34" charset="0"/>
            </a:rPr>
            <a:t>71 жалоба</a:t>
          </a:r>
        </a:p>
      </dsp:txBody>
      <dsp:txXfrm rot="-10800000">
        <a:off x="1109667" y="1139543"/>
        <a:ext cx="1735649" cy="1089867"/>
      </dsp:txXfrm>
    </dsp:sp>
    <dsp:sp modelId="{28A88D7B-9254-4588-8329-EF655D72DE90}">
      <dsp:nvSpPr>
        <dsp:cNvPr id="0" name=""/>
        <dsp:cNvSpPr/>
      </dsp:nvSpPr>
      <dsp:spPr>
        <a:xfrm rot="10800000">
          <a:off x="1335114" y="2179735"/>
          <a:ext cx="1335115" cy="1089867"/>
        </a:xfrm>
        <a:prstGeom prst="trapezoid">
          <a:avLst>
            <a:gd name="adj" fmla="val 61251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 Narrow" panose="020B0606020202030204" pitchFamily="34" charset="0"/>
            </a:rPr>
            <a:t>29 жалоб разрешено положи-</a:t>
          </a:r>
          <a:r>
            <a:rPr lang="ru-RU" sz="1800" b="1" kern="1200" dirty="0" err="1">
              <a:latin typeface="Arial Narrow" panose="020B0606020202030204" pitchFamily="34" charset="0"/>
            </a:rPr>
            <a:t>тельно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 rot="-10800000">
        <a:off x="1335114" y="2179735"/>
        <a:ext cx="1335115" cy="10898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A12F5-F9BB-41BC-8FB2-D349F91563FD}">
      <dsp:nvSpPr>
        <dsp:cNvPr id="0" name=""/>
        <dsp:cNvSpPr/>
      </dsp:nvSpPr>
      <dsp:spPr>
        <a:xfrm rot="10800000">
          <a:off x="0" y="0"/>
          <a:ext cx="3032624" cy="777833"/>
        </a:xfrm>
        <a:prstGeom prst="trapezoid">
          <a:avLst>
            <a:gd name="adj" fmla="val 6498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 Narrow" panose="020B0606020202030204" pitchFamily="34" charset="0"/>
            </a:rPr>
            <a:t>37058 </a:t>
          </a:r>
          <a:br>
            <a:rPr lang="ru-RU" sz="2000" b="1" kern="1200" dirty="0">
              <a:latin typeface="Arial Narrow" panose="020B0606020202030204" pitchFamily="34" charset="0"/>
            </a:rPr>
          </a:br>
          <a:r>
            <a:rPr lang="ru-RU" sz="2000" b="1" kern="1200" dirty="0">
              <a:latin typeface="Arial Narrow" panose="020B0606020202030204" pitchFamily="34" charset="0"/>
            </a:rPr>
            <a:t>субъектов МСП</a:t>
          </a:r>
        </a:p>
      </dsp:txBody>
      <dsp:txXfrm rot="-10800000">
        <a:off x="530709" y="0"/>
        <a:ext cx="1971205" cy="777833"/>
      </dsp:txXfrm>
    </dsp:sp>
    <dsp:sp modelId="{49EF53BA-D0CF-4661-84E7-13CF1A2227FB}">
      <dsp:nvSpPr>
        <dsp:cNvPr id="0" name=""/>
        <dsp:cNvSpPr/>
      </dsp:nvSpPr>
      <dsp:spPr>
        <a:xfrm rot="10800000">
          <a:off x="505437" y="777833"/>
          <a:ext cx="2021749" cy="777833"/>
        </a:xfrm>
        <a:prstGeom prst="trapezoid">
          <a:avLst>
            <a:gd name="adj" fmla="val 6498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>
              <a:latin typeface="Arial Narrow" panose="020B0606020202030204" pitchFamily="34" charset="0"/>
            </a:rPr>
            <a:t>ок</a:t>
          </a:r>
          <a:r>
            <a:rPr lang="ru-RU" sz="1900" b="1" kern="1200" dirty="0">
              <a:latin typeface="Arial Narrow" panose="020B0606020202030204" pitchFamily="34" charset="0"/>
            </a:rPr>
            <a:t>. 11000 получателей</a:t>
          </a:r>
        </a:p>
      </dsp:txBody>
      <dsp:txXfrm rot="-10800000">
        <a:off x="859243" y="777833"/>
        <a:ext cx="1314137" cy="777833"/>
      </dsp:txXfrm>
    </dsp:sp>
    <dsp:sp modelId="{28A88D7B-9254-4588-8329-EF655D72DE90}">
      <dsp:nvSpPr>
        <dsp:cNvPr id="0" name=""/>
        <dsp:cNvSpPr/>
      </dsp:nvSpPr>
      <dsp:spPr>
        <a:xfrm rot="10800000">
          <a:off x="1010874" y="1555666"/>
          <a:ext cx="1010874" cy="777833"/>
        </a:xfrm>
        <a:prstGeom prst="trapezoid">
          <a:avLst>
            <a:gd name="adj" fmla="val 6498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4000+</a:t>
          </a:r>
          <a:br>
            <a:rPr lang="ru-RU" sz="17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</a:br>
          <a:r>
            <a:rPr lang="ru-RU" sz="1700" b="1" kern="1200" dirty="0" smtClean="0">
              <a:latin typeface="Arial Narrow" panose="020B0606020202030204" pitchFamily="34" charset="0"/>
            </a:rPr>
            <a:t>заявлений</a:t>
          </a:r>
          <a:endParaRPr lang="ru-RU" sz="1700" b="1" kern="1200" dirty="0">
            <a:latin typeface="Arial Narrow" panose="020B0606020202030204" pitchFamily="34" charset="0"/>
          </a:endParaRPr>
        </a:p>
      </dsp:txBody>
      <dsp:txXfrm rot="-10800000">
        <a:off x="1010874" y="1555666"/>
        <a:ext cx="1010874" cy="777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8342C-6E0B-4EAD-9433-172A6D5F55C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33511-726D-4FAF-B70E-BA8B996DE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670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286" tIns="45643" rIns="91286" bIns="456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286" tIns="45643" rIns="91286" bIns="45643" rtlCol="0"/>
          <a:lstStyle>
            <a:lvl1pPr algn="r">
              <a:defRPr sz="1200"/>
            </a:lvl1pPr>
          </a:lstStyle>
          <a:p>
            <a:fld id="{9927C16E-332B-4B89-B95B-B3D20D0FE75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6" tIns="45643" rIns="91286" bIns="4564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86" tIns="45643" rIns="91286" bIns="4564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286" tIns="45643" rIns="91286" bIns="4564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286" tIns="45643" rIns="91286" bIns="45643" rtlCol="0" anchor="b"/>
          <a:lstStyle>
            <a:lvl1pPr algn="r">
              <a:defRPr sz="1200"/>
            </a:lvl1pPr>
          </a:lstStyle>
          <a:p>
            <a:fld id="{A6BC0906-A980-4ED2-86B3-68E5DF4A4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7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B98D-983F-4D18-BAC4-1B615E0EB9C4}" type="datetime1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F583A-8F89-4B9C-BE02-87C31235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8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1BE91-B7E7-42FF-ADA2-F26A37F545AE}" type="datetime1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F583A-8F89-4B9C-BE02-87C31235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26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476D-7EDF-49B8-BAB0-1499DC7BBBDF}" type="datetime1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F583A-8F89-4B9C-BE02-87C31235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3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8A6E-90C4-4AB7-B492-F035D2DF67F1}" type="datetime1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F583A-8F89-4B9C-BE02-87C31235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92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0A03-680F-4B34-9A87-D1510AFB23C0}" type="datetime1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F583A-8F89-4B9C-BE02-87C31235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65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B70-3993-4708-8466-E836F12D0E4D}" type="datetime1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F583A-8F89-4B9C-BE02-87C31235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90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EB85-5384-4081-B952-D18A2688FC7E}" type="datetime1">
              <a:rPr lang="ru-RU" smtClean="0"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F583A-8F89-4B9C-BE02-87C31235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6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40FD-A62B-4CD8-AF6E-1C7E30892AD5}" type="datetime1">
              <a:rPr lang="ru-RU" smtClean="0"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F583A-8F89-4B9C-BE02-87C31235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9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ACAE-23D7-4E1F-8AE1-737807A73BEC}" type="datetime1">
              <a:rPr lang="ru-RU" smtClean="0"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F583A-8F89-4B9C-BE02-87C31235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81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EBA4-A546-4C62-8E31-758D1BC2B340}" type="datetime1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F583A-8F89-4B9C-BE02-87C31235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5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088A-BC3A-464E-B007-F80B622DF9AF}" type="datetime1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F583A-8F89-4B9C-BE02-87C31235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02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D22C0-A32B-4DA0-A707-8E493E459165}" type="datetime1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F583A-8F89-4B9C-BE02-87C312356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27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1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2743" y="1844824"/>
            <a:ext cx="855069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Доклад о состоянии соблюдения прав </a:t>
            </a:r>
            <a:endParaRPr lang="ru-RU" sz="3200" b="1" dirty="0" smtClean="0">
              <a:solidFill>
                <a:srgbClr val="002060"/>
              </a:solidFill>
              <a:latin typeface="Arial Narrow" panose="020B060602020203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и 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законных интересов субъектов предпринимательской деятельности</a:t>
            </a:r>
            <a:b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в 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2019 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году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55576" y="4382803"/>
            <a:ext cx="7776864" cy="13681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ГОРЕЛОВА ОЛЬГА ВЛАДИМИРОВНА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latin typeface="Arial Narrow" pitchFamily="34" charset="0"/>
              </a:rPr>
              <a:t>уполномоченный</a:t>
            </a:r>
            <a:br>
              <a:rPr lang="ru-RU" sz="20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 Narrow" pitchFamily="34" charset="0"/>
              </a:rPr>
              <a:t>при Губернаторе Архангельской области</a:t>
            </a:r>
            <a:br>
              <a:rPr lang="ru-RU" sz="20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 Narrow" pitchFamily="34" charset="0"/>
              </a:rPr>
              <a:t>по защите прав предпринимателей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Рисунок 38">
            <a:extLst>
              <a:ext uri="{FF2B5EF4-FFF2-40B4-BE49-F238E27FC236}">
                <a16:creationId xmlns:a16="http://schemas.microsoft.com/office/drawing/2014/main" id="{64F920BF-34B4-4B5D-B9E0-8DBB7EAA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1" t="33974" r="33331" b="34401"/>
          <a:stretch>
            <a:fillRect/>
          </a:stretch>
        </p:blipFill>
        <p:spPr bwMode="auto">
          <a:xfrm>
            <a:off x="4718091" y="599596"/>
            <a:ext cx="1152450" cy="93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abali.ru/wp-content/uploads/2013/05/gerb_arhangelskoy_oblasti_2.png">
            <a:extLst>
              <a:ext uri="{FF2B5EF4-FFF2-40B4-BE49-F238E27FC236}">
                <a16:creationId xmlns:a16="http://schemas.microsoft.com/office/drawing/2014/main" id="{43A09024-3D1F-4AD7-AC24-DE202541C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481" y="332656"/>
            <a:ext cx="1152128" cy="133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2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10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2638" y="1284851"/>
            <a:ext cx="873385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 Narrow" panose="020B0606020202030204" pitchFamily="34" charset="0"/>
              </a:rPr>
              <a:t>снижение на территории МО «Город Архангельск» </a:t>
            </a:r>
            <a:br>
              <a:rPr lang="ru-RU" sz="2200" b="1" dirty="0">
                <a:latin typeface="Arial Narrow" panose="020B0606020202030204" pitchFamily="34" charset="0"/>
              </a:rPr>
            </a:br>
            <a:r>
              <a:rPr lang="ru-RU" sz="2200" b="1" dirty="0">
                <a:latin typeface="Arial Narrow" panose="020B0606020202030204" pitchFamily="34" charset="0"/>
              </a:rPr>
              <a:t>коэффициента К2 при уплате ЕНВД для предпринимателей, </a:t>
            </a:r>
            <a:br>
              <a:rPr lang="ru-RU" sz="2200" b="1" dirty="0">
                <a:latin typeface="Arial Narrow" panose="020B0606020202030204" pitchFamily="34" charset="0"/>
              </a:rPr>
            </a:br>
            <a:r>
              <a:rPr lang="ru-RU" sz="2200" b="1" dirty="0">
                <a:latin typeface="Arial Narrow" panose="020B0606020202030204" pitchFamily="34" charset="0"/>
              </a:rPr>
              <a:t>занятых в сфере розничной торговли по кодам 07 и 09;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200" b="1" dirty="0">
              <a:latin typeface="Arial Narrow" panose="020B0606020202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 Narrow" panose="020B0606020202030204" pitchFamily="34" charset="0"/>
              </a:rPr>
              <a:t>снижение ставок налога на имущество физических лиц </a:t>
            </a:r>
            <a:br>
              <a:rPr lang="ru-RU" sz="2200" b="1" dirty="0">
                <a:latin typeface="Arial Narrow" panose="020B0606020202030204" pitchFamily="34" charset="0"/>
              </a:rPr>
            </a:br>
            <a:r>
              <a:rPr lang="ru-RU" sz="2200" b="1" dirty="0">
                <a:latin typeface="Arial Narrow" panose="020B0606020202030204" pitchFamily="34" charset="0"/>
              </a:rPr>
              <a:t>(для индивидуальных предпринимателей) в 60+ муниципалитетах;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200" b="1" dirty="0">
              <a:latin typeface="Arial Narrow" panose="020B0606020202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 Narrow" panose="020B0606020202030204" pitchFamily="34" charset="0"/>
              </a:rPr>
              <a:t>корректировка дополнительных ограничений при организации пассажирских перевозок по </a:t>
            </a:r>
            <a:r>
              <a:rPr lang="ru-RU" sz="2200" b="1" dirty="0" smtClean="0">
                <a:latin typeface="Arial Narrow" panose="020B0606020202030204" pitchFamily="34" charset="0"/>
              </a:rPr>
              <a:t>заказу на территории Архангельской области;</a:t>
            </a:r>
            <a:endParaRPr lang="ru-RU" sz="2200" b="1" dirty="0">
              <a:latin typeface="Arial Narrow" panose="020B0606020202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200" b="1" dirty="0">
              <a:latin typeface="Arial Narrow" panose="020B0606020202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 Narrow" panose="020B0606020202030204" pitchFamily="34" charset="0"/>
              </a:rPr>
              <a:t>снижение ставки по УСН по базе «доходы минусы расходы» для отдельных видов </a:t>
            </a:r>
            <a:r>
              <a:rPr lang="ru-RU" sz="2200" b="1" dirty="0" smtClean="0">
                <a:latin typeface="Arial Narrow" panose="020B0606020202030204" pitchFamily="34" charset="0"/>
              </a:rPr>
              <a:t>деятельности (8% и 10%).</a:t>
            </a:r>
            <a:endParaRPr lang="ru-RU" sz="2200" b="1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9">
            <a:extLst>
              <a:ext uri="{FF2B5EF4-FFF2-40B4-BE49-F238E27FC236}">
                <a16:creationId xmlns:a16="http://schemas.microsoft.com/office/drawing/2014/main" id="{2C239980-DAC7-469B-A263-D8C419E1E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638" y="330682"/>
            <a:ext cx="855374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Системные победы в 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2019 году</a:t>
            </a:r>
            <a:endParaRPr lang="ru-RU" sz="3200" b="1" i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031" y="6259175"/>
            <a:ext cx="8466716" cy="559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 бизнес-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защитник.рф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34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344926" y="4319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11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6284" y="6253902"/>
            <a:ext cx="8466716" cy="559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 бизнес-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защитник.рф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BB7571-97D5-4EB2-9327-E1AED085B00B}"/>
              </a:ext>
            </a:extLst>
          </p:cNvPr>
          <p:cNvSpPr/>
          <p:nvPr/>
        </p:nvSpPr>
        <p:spPr>
          <a:xfrm>
            <a:off x="4227074" y="2307524"/>
            <a:ext cx="525371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Arial Narrow" panose="020B0606020202030204" pitchFamily="34" charset="0"/>
              </a:rPr>
              <a:t>Топ-5 контрольно-надзорных органов</a:t>
            </a:r>
            <a:r>
              <a:rPr lang="ru-RU" sz="2000" b="1" dirty="0">
                <a:latin typeface="Arial Narrow" panose="020B0606020202030204" pitchFamily="34" charset="0"/>
              </a:rPr>
              <a:t>: </a:t>
            </a:r>
          </a:p>
          <a:p>
            <a:pPr algn="ctr"/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2000" b="1" dirty="0">
                <a:latin typeface="Arial Narrow" panose="020B0606020202030204" pitchFamily="34" charset="0"/>
              </a:rPr>
              <a:t>1. УФНС – </a:t>
            </a:r>
            <a:r>
              <a:rPr lang="ru-RU" sz="2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44,8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2000" b="1" dirty="0">
              <a:latin typeface="Arial Narrow" panose="020B0606020202030204" pitchFamily="34" charset="0"/>
            </a:endParaRPr>
          </a:p>
          <a:p>
            <a:r>
              <a:rPr lang="ru-RU" sz="2000" b="1" dirty="0">
                <a:latin typeface="Arial Narrow" panose="020B0606020202030204" pitchFamily="34" charset="0"/>
              </a:rPr>
              <a:t>2. Прокуратура – </a:t>
            </a:r>
            <a:r>
              <a:rPr lang="ru-RU" sz="2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29,5</a:t>
            </a:r>
            <a:r>
              <a:rPr lang="ru-RU" sz="2000" b="1" dirty="0">
                <a:latin typeface="Arial Narrow" panose="020B0606020202030204" pitchFamily="34" charset="0"/>
              </a:rPr>
              <a:t>%</a:t>
            </a:r>
          </a:p>
          <a:p>
            <a:r>
              <a:rPr lang="ru-RU" sz="2000" b="1" dirty="0">
                <a:latin typeface="Arial Narrow" panose="020B0606020202030204" pitchFamily="34" charset="0"/>
              </a:rPr>
              <a:t>3. Роспотребнадзор – </a:t>
            </a:r>
            <a:r>
              <a:rPr lang="ru-RU" sz="2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27,9</a:t>
            </a:r>
            <a:r>
              <a:rPr lang="ru-RU" sz="2000" b="1" dirty="0">
                <a:latin typeface="Arial Narrow" panose="020B0606020202030204" pitchFamily="34" charset="0"/>
              </a:rPr>
              <a:t>%</a:t>
            </a:r>
          </a:p>
          <a:p>
            <a:r>
              <a:rPr lang="ru-RU" sz="2000" b="1" dirty="0">
                <a:latin typeface="Arial Narrow" panose="020B0606020202030204" pitchFamily="34" charset="0"/>
              </a:rPr>
              <a:t>4. Госинспекция по труду – </a:t>
            </a:r>
            <a:r>
              <a:rPr lang="ru-RU" sz="2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14,2</a:t>
            </a:r>
            <a:r>
              <a:rPr lang="ru-RU" sz="2000" b="1" dirty="0">
                <a:latin typeface="Arial Narrow" panose="020B0606020202030204" pitchFamily="34" charset="0"/>
              </a:rPr>
              <a:t>%</a:t>
            </a:r>
          </a:p>
          <a:p>
            <a:r>
              <a:rPr lang="ru-RU" sz="2000" b="1" dirty="0">
                <a:latin typeface="Arial Narrow" panose="020B0606020202030204" pitchFamily="34" charset="0"/>
              </a:rPr>
              <a:t>5. МЧС – </a:t>
            </a:r>
            <a:r>
              <a:rPr lang="ru-RU" sz="2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12,6</a:t>
            </a:r>
            <a:r>
              <a:rPr lang="ru-RU" sz="2000" b="1" dirty="0">
                <a:latin typeface="Arial Narrow" panose="020B0606020202030204" pitchFamily="34" charset="0"/>
              </a:rPr>
              <a:t>%</a:t>
            </a:r>
          </a:p>
          <a:p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44B587-D87A-461E-924E-C242ED6D72C1}"/>
              </a:ext>
            </a:extLst>
          </p:cNvPr>
          <p:cNvSpPr/>
          <p:nvPr/>
        </p:nvSpPr>
        <p:spPr>
          <a:xfrm>
            <a:off x="4258113" y="4551434"/>
            <a:ext cx="45409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 Narrow" panose="020B0606020202030204" pitchFamily="34" charset="0"/>
              </a:rPr>
              <a:t>46% предприятий испытали в течение года от 1 до 3 проверок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 Narrow" panose="020B0606020202030204" pitchFamily="34" charset="0"/>
              </a:rPr>
              <a:t>45% предпринимателей отмечают предъявление в ходе проверок требований, о которых они не знали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F8BE2D-1BF6-4AD2-A2FE-FAECACEA9804}"/>
              </a:ext>
            </a:extLst>
          </p:cNvPr>
          <p:cNvSpPr/>
          <p:nvPr/>
        </p:nvSpPr>
        <p:spPr>
          <a:xfrm>
            <a:off x="-6284" y="39975"/>
            <a:ext cx="914356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Онлайн-опрос руководителей компаний и предпринимателей</a:t>
            </a:r>
            <a:endParaRPr lang="ru-RU" sz="2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200" b="1" dirty="0">
                <a:solidFill>
                  <a:srgbClr val="C00000"/>
                </a:solidFill>
                <a:latin typeface="Arial Narrow" panose="020B0606020202030204" pitchFamily="34" charset="0"/>
              </a:rPr>
              <a:t>25 ноября – 30 декабря 2019 года</a:t>
            </a:r>
            <a:br>
              <a:rPr lang="ru-RU" sz="22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endParaRPr lang="ru-RU" sz="20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latin typeface="Arial Narrow" panose="020B0606020202030204" pitchFamily="34" charset="0"/>
              </a:rPr>
              <a:t>≈ 200 компаний и предпринимателей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latin typeface="Arial Narrow" panose="020B0606020202030204" pitchFamily="34" charset="0"/>
              </a:rPr>
              <a:t>Сферы: ЛПК, строительство, промышленность, сельское хозяйство, туризм, торговля, общественное питание, бытовые услуги, консалтинг.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1B726D-B55D-4629-80FF-E502E8964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0" y="3197007"/>
            <a:ext cx="2503890" cy="232131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D4876C-5A65-4DEA-ACDB-D8E3860A88B5}"/>
              </a:ext>
            </a:extLst>
          </p:cNvPr>
          <p:cNvSpPr/>
          <p:nvPr/>
        </p:nvSpPr>
        <p:spPr>
          <a:xfrm>
            <a:off x="-756592" y="2310989"/>
            <a:ext cx="5253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Arial Narrow" panose="020B0606020202030204" pitchFamily="34" charset="0"/>
              </a:rPr>
              <a:t>Административная нагрузка </a:t>
            </a:r>
            <a:br>
              <a:rPr lang="ru-RU" sz="2000" b="1" u="sng" dirty="0">
                <a:latin typeface="Arial Narrow" panose="020B0606020202030204" pitchFamily="34" charset="0"/>
              </a:rPr>
            </a:br>
            <a:r>
              <a:rPr lang="ru-RU" sz="2000" b="1" u="sng" dirty="0">
                <a:latin typeface="Arial Narrow" panose="020B0606020202030204" pitchFamily="34" charset="0"/>
              </a:rPr>
              <a:t>на бизнес в 2019 году: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F4C2B7B-6F19-495A-96D0-44CB129BD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829474"/>
            <a:ext cx="1584176" cy="80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33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344926" y="4319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12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6284" y="6253902"/>
            <a:ext cx="8466716" cy="559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 бизнес-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защитник.рф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BB7571-97D5-4EB2-9327-E1AED085B00B}"/>
              </a:ext>
            </a:extLst>
          </p:cNvPr>
          <p:cNvSpPr/>
          <p:nvPr/>
        </p:nvSpPr>
        <p:spPr>
          <a:xfrm>
            <a:off x="1898438" y="2286354"/>
            <a:ext cx="525371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Arial Narrow" panose="020B0606020202030204" pitchFamily="34" charset="0"/>
              </a:rPr>
              <a:t>Динамика среднесписочной численности работников малых и средних предприятий</a:t>
            </a:r>
            <a:r>
              <a:rPr lang="ru-RU" sz="2000" b="1" dirty="0" smtClean="0">
                <a:latin typeface="Arial Narrow" panose="020B0606020202030204" pitchFamily="34" charset="0"/>
              </a:rPr>
              <a:t>: </a:t>
            </a:r>
            <a:endParaRPr lang="ru-RU" sz="2000" b="1" dirty="0">
              <a:latin typeface="Arial Narrow" panose="020B0606020202030204" pitchFamily="34" charset="0"/>
            </a:endParaRPr>
          </a:p>
          <a:p>
            <a:pPr algn="ctr"/>
            <a:endParaRPr lang="ru-RU" sz="1000" b="1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44B587-D87A-461E-924E-C242ED6D72C1}"/>
              </a:ext>
            </a:extLst>
          </p:cNvPr>
          <p:cNvSpPr/>
          <p:nvPr/>
        </p:nvSpPr>
        <p:spPr>
          <a:xfrm>
            <a:off x="5506653" y="4810507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latin typeface="Arial Narrow" panose="020B0606020202030204" pitchFamily="34" charset="0"/>
              </a:rPr>
              <a:t>Микропредприятий</a:t>
            </a:r>
            <a:r>
              <a:rPr lang="ru-RU" sz="1600" b="1" dirty="0">
                <a:latin typeface="Arial Narrow" panose="020B0606020202030204" pitchFamily="34" charset="0"/>
              </a:rPr>
              <a:t> с признаками «вновь созданное» </a:t>
            </a:r>
            <a:r>
              <a:rPr lang="ru-RU" sz="16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сократилось на 10%</a:t>
            </a:r>
            <a:r>
              <a:rPr lang="ru-RU" sz="1600" b="1" dirty="0">
                <a:latin typeface="Arial Narrow" panose="020B0606020202030204" pitchFamily="34" charset="0"/>
              </a:rPr>
              <a:t> по сравнению с 2018 годом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F8BE2D-1BF6-4AD2-A2FE-FAECACEA9804}"/>
              </a:ext>
            </a:extLst>
          </p:cNvPr>
          <p:cNvSpPr/>
          <p:nvPr/>
        </p:nvSpPr>
        <p:spPr>
          <a:xfrm>
            <a:off x="107504" y="43190"/>
            <a:ext cx="91435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Показатели сферы предпринимательства </a:t>
            </a:r>
            <a:endParaRPr lang="ru-RU" sz="2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D4876C-5A65-4DEA-ACDB-D8E3860A88B5}"/>
              </a:ext>
            </a:extLst>
          </p:cNvPr>
          <p:cNvSpPr/>
          <p:nvPr/>
        </p:nvSpPr>
        <p:spPr>
          <a:xfrm>
            <a:off x="1835696" y="548680"/>
            <a:ext cx="5253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Arial Narrow" panose="020B0606020202030204" pitchFamily="34" charset="0"/>
              </a:rPr>
              <a:t>Динамика числа субъектов МСП: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880961"/>
              </p:ext>
            </p:extLst>
          </p:nvPr>
        </p:nvGraphicFramePr>
        <p:xfrm>
          <a:off x="2339752" y="995521"/>
          <a:ext cx="4079240" cy="1183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2270">
                  <a:extLst>
                    <a:ext uri="{9D8B030D-6E8A-4147-A177-3AD203B41FA5}">
                      <a16:colId xmlns:a16="http://schemas.microsoft.com/office/drawing/2014/main" val="102548270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1147063572"/>
                    </a:ext>
                  </a:extLst>
                </a:gridCol>
                <a:gridCol w="1220470">
                  <a:extLst>
                    <a:ext uri="{9D8B030D-6E8A-4147-A177-3AD203B41FA5}">
                      <a16:colId xmlns:a16="http://schemas.microsoft.com/office/drawing/2014/main" val="1575885338"/>
                    </a:ext>
                  </a:extLst>
                </a:gridCol>
              </a:tblGrid>
              <a:tr h="270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 состоянию на: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Прирост,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9488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10.01.2017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39 608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5294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10.01.2018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39 427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-0,46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2416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10.01.2019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38 130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-3,29</a:t>
                      </a:r>
                      <a:endParaRPr lang="ru-RU" sz="1400" b="1" i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6536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10.01.2020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36 927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-5,63</a:t>
                      </a:r>
                      <a:endParaRPr lang="ru-RU" sz="1400" b="1" i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02527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955559"/>
              </p:ext>
            </p:extLst>
          </p:nvPr>
        </p:nvGraphicFramePr>
        <p:xfrm>
          <a:off x="755578" y="3064999"/>
          <a:ext cx="8136901" cy="1667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8357">
                  <a:extLst>
                    <a:ext uri="{9D8B030D-6E8A-4147-A177-3AD203B41FA5}">
                      <a16:colId xmlns:a16="http://schemas.microsoft.com/office/drawing/2014/main" val="3386895565"/>
                    </a:ext>
                  </a:extLst>
                </a:gridCol>
                <a:gridCol w="1269058">
                  <a:extLst>
                    <a:ext uri="{9D8B030D-6E8A-4147-A177-3AD203B41FA5}">
                      <a16:colId xmlns:a16="http://schemas.microsoft.com/office/drawing/2014/main" val="1308115429"/>
                    </a:ext>
                  </a:extLst>
                </a:gridCol>
                <a:gridCol w="970456">
                  <a:extLst>
                    <a:ext uri="{9D8B030D-6E8A-4147-A177-3AD203B41FA5}">
                      <a16:colId xmlns:a16="http://schemas.microsoft.com/office/drawing/2014/main" val="3031856886"/>
                    </a:ext>
                  </a:extLst>
                </a:gridCol>
                <a:gridCol w="1343709">
                  <a:extLst>
                    <a:ext uri="{9D8B030D-6E8A-4147-A177-3AD203B41FA5}">
                      <a16:colId xmlns:a16="http://schemas.microsoft.com/office/drawing/2014/main" val="1681453392"/>
                    </a:ext>
                  </a:extLst>
                </a:gridCol>
                <a:gridCol w="970456">
                  <a:extLst>
                    <a:ext uri="{9D8B030D-6E8A-4147-A177-3AD203B41FA5}">
                      <a16:colId xmlns:a16="http://schemas.microsoft.com/office/drawing/2014/main" val="3969040556"/>
                    </a:ext>
                  </a:extLst>
                </a:gridCol>
                <a:gridCol w="1228762">
                  <a:extLst>
                    <a:ext uri="{9D8B030D-6E8A-4147-A177-3AD203B41FA5}">
                      <a16:colId xmlns:a16="http://schemas.microsoft.com/office/drawing/2014/main" val="3652668155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3439081874"/>
                    </a:ext>
                  </a:extLst>
                </a:gridCol>
              </a:tblGrid>
              <a:tr h="624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 состоянию на: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Микро-предприятия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Прирост,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Малые предприятия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Прирост, 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Средние предприятия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Прирост, 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862479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10.01.2017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42 667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63 084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12 273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813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10.01.2018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44 628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4,59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57 089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-9,50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11 261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-8,24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229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10.01.2019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45 566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-2,10</a:t>
                      </a:r>
                      <a:endParaRPr lang="ru-RU" sz="1600" b="1" i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51 015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-10,64</a:t>
                      </a:r>
                      <a:endParaRPr lang="ru-RU" sz="1600" b="1" i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10 615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-5,74</a:t>
                      </a:r>
                      <a:endParaRPr lang="ru-RU" sz="1600" b="1" i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116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10.01.2020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41 549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-8,81</a:t>
                      </a:r>
                      <a:endParaRPr lang="ru-RU" sz="1600" b="1" i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43 849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-14,04</a:t>
                      </a:r>
                      <a:endParaRPr lang="ru-RU" sz="1600" b="1" i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10 002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-5,77</a:t>
                      </a:r>
                      <a:endParaRPr lang="ru-RU" sz="1600" b="1" i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99345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644B587-D87A-461E-924E-C242ED6D72C1}"/>
              </a:ext>
            </a:extLst>
          </p:cNvPr>
          <p:cNvSpPr/>
          <p:nvPr/>
        </p:nvSpPr>
        <p:spPr>
          <a:xfrm>
            <a:off x="265492" y="4810507"/>
            <a:ext cx="50265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 smtClean="0">
                <a:latin typeface="Arial Narrow" panose="020B0606020202030204" pitchFamily="34" charset="0"/>
              </a:rPr>
              <a:t>44% налогоплательщиков – ЕНВД – 935,3 млн.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 smtClean="0">
                <a:latin typeface="Arial Narrow" panose="020B0606020202030204" pitchFamily="34" charset="0"/>
              </a:rPr>
              <a:t>78% налогоплательщиков – УСН (74%- база «Д», 26% - база «Д-Р») – 3 646,7 млн.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 smtClean="0">
                <a:latin typeface="Arial Narrow" panose="020B0606020202030204" pitchFamily="34" charset="0"/>
              </a:rPr>
              <a:t>754 патента – 41,5 млн. руб.</a:t>
            </a:r>
            <a:endParaRPr lang="ru-RU" sz="17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66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13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D229CE-1BC0-4A1D-9172-83729EE64D12}"/>
              </a:ext>
            </a:extLst>
          </p:cNvPr>
          <p:cNvSpPr/>
          <p:nvPr/>
        </p:nvSpPr>
        <p:spPr>
          <a:xfrm>
            <a:off x="526047" y="267260"/>
            <a:ext cx="8217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Ситуация 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сегодня: </a:t>
            </a:r>
            <a:r>
              <a:rPr lang="en-US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COVID-2019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4581" y="1059978"/>
            <a:ext cx="820891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28 марта </a:t>
            </a:r>
            <a:r>
              <a:rPr lang="ru-RU" sz="22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«стопе» </a:t>
            </a: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общественное питание, деятельность в сфере туризма, работа средств размещения, торговля непродовольственными группами, сфера услуг.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Туристская деятельность – падение выручки до 90-100%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Общественное питание – до 90%</a:t>
            </a:r>
            <a:endParaRPr lang="ru-RU" sz="2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Розничная торговля непродовольственными группами – до 80%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Сфера услуг – до 90%</a:t>
            </a:r>
            <a:endParaRPr lang="en-US" sz="22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рекламная – до 65-70%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Аренда и управление имуществом – до 60-70%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2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24 апреля мониторинг состояния бизнеса в условиях распространения </a:t>
            </a:r>
            <a:r>
              <a:rPr lang="en-US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COVID-2019 </a:t>
            </a: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общероссийского опроса</a:t>
            </a:r>
            <a:endParaRPr lang="ru-RU" sz="22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0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2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6284" y="6253902"/>
            <a:ext cx="8466716" cy="559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 бизнес-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защитник.рф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74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14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D229CE-1BC0-4A1D-9172-83729EE64D12}"/>
              </a:ext>
            </a:extLst>
          </p:cNvPr>
          <p:cNvSpPr/>
          <p:nvPr/>
        </p:nvSpPr>
        <p:spPr>
          <a:xfrm>
            <a:off x="526047" y="267260"/>
            <a:ext cx="82174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Ситуация 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сегодня: </a:t>
            </a:r>
            <a:r>
              <a:rPr lang="en-US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COVID-2019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189" y="990113"/>
            <a:ext cx="84667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</a:t>
            </a:r>
            <a:r>
              <a:rPr lang="en-US" sz="2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обращений от предприятий разных категорий бизнеса и сфер деятельности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Системные темы обращений: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вести деятельность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включение в перечень наиболее пострадавших видов деятельности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отсрочка по налогам и страховым взносам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беспроцентные кредиты под выплату заработной платы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 на выплату заработной платы сотрудникам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отключения от энергоснабжения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поддержка бизнеса на региональном уровне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социальной поддержки для тех, кто вынужденно прекратил предпринимательскую деятельность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2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6284" y="6253902"/>
            <a:ext cx="8466716" cy="559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 бизнес-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защитник.рф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6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15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D229CE-1BC0-4A1D-9172-83729EE64D12}"/>
              </a:ext>
            </a:extLst>
          </p:cNvPr>
          <p:cNvSpPr/>
          <p:nvPr/>
        </p:nvSpPr>
        <p:spPr>
          <a:xfrm>
            <a:off x="526047" y="267260"/>
            <a:ext cx="8217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Наиболее востребованные меры поддержки (1)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642" y="1185726"/>
            <a:ext cx="846671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Отсрочки по налогам и страховым взносам, по сдаче отчетности</a:t>
            </a: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endParaRPr lang="ru-RU" sz="2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Беспроцентные кредиты на выплату заработной платы: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апреля «контрольная закупка»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апреля пресс-конференция федерального бизнес-омбудсмена Титова Б.Ю. о результатах «контрольной закупки»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корректировка базовых условий к заявителям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«зеленая линия» с ЦБ по обращениям </a:t>
            </a:r>
            <a:r>
              <a:rPr lang="ru-RU" sz="2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предпринимателей</a:t>
            </a:r>
            <a:endParaRPr lang="en-US" sz="2200" b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отработка отказов по кредитам совместно с «Деловой Россией» - </a:t>
            </a:r>
            <a:r>
              <a:rPr lang="en-US" sz="2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korelskiy@prlf.ru</a:t>
            </a:r>
            <a:endParaRPr lang="ru-RU" sz="2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ru-RU" sz="2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2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6284" y="6253902"/>
            <a:ext cx="8466716" cy="559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 бизнес-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защитник.рф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84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16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D229CE-1BC0-4A1D-9172-83729EE64D12}"/>
              </a:ext>
            </a:extLst>
          </p:cNvPr>
          <p:cNvSpPr/>
          <p:nvPr/>
        </p:nvSpPr>
        <p:spPr>
          <a:xfrm>
            <a:off x="526047" y="267260"/>
            <a:ext cx="8217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Наиболее востребованные меры поддержки (2)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769" y="103219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 startAt="3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 на компенсацию затрат и сохранение занятости сотрудников: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ru-RU" sz="2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ru-RU" sz="2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ru-RU" sz="2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ru-RU" sz="2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ru-RU" sz="2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ru-RU" sz="2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ru-RU" sz="2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ru-RU" sz="2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ru-RU" sz="1000" b="1" dirty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ru-RU" sz="22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барьеры: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субсидий только по основному ОКВЭД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в базе ФНС данных по действующим расчетным счетам и счетам физических лиц, открытых до 01.07.2014.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2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6284" y="6253902"/>
            <a:ext cx="8466716" cy="559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 бизнес-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защитник.рф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25376E9-F1EA-4876-9197-554B230E1D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866423"/>
              </p:ext>
            </p:extLst>
          </p:nvPr>
        </p:nvGraphicFramePr>
        <p:xfrm>
          <a:off x="1161448" y="1680615"/>
          <a:ext cx="3032624" cy="233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6AE3C48-AF84-4C9C-A19E-29A3EE0EF318}"/>
              </a:ext>
            </a:extLst>
          </p:cNvPr>
          <p:cNvSpPr txBox="1"/>
          <p:nvPr/>
        </p:nvSpPr>
        <p:spPr>
          <a:xfrm>
            <a:off x="4445975" y="2125588"/>
            <a:ext cx="4266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с 13 мая началась выплата субсидий на счета субъектов </a:t>
            </a:r>
            <a:r>
              <a:rPr lang="ru-RU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МСП без наемных работников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с </a:t>
            </a:r>
            <a:r>
              <a:rPr lang="ru-RU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18 </a:t>
            </a:r>
            <a:r>
              <a:rPr lang="ru-RU" b="1" dirty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мая </a:t>
            </a:r>
            <a:r>
              <a:rPr lang="ru-RU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- на </a:t>
            </a:r>
            <a:r>
              <a:rPr lang="ru-RU" b="1" dirty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счета субъектов МСП </a:t>
            </a:r>
            <a:r>
              <a:rPr lang="ru-RU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с наемными работниками</a:t>
            </a:r>
            <a:endParaRPr lang="ru-RU" b="1" dirty="0">
              <a:latin typeface="Arial Narrow" panose="020B060602020203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latin typeface="Arial Narrow" panose="020B060602020203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31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17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D229CE-1BC0-4A1D-9172-83729EE64D12}"/>
              </a:ext>
            </a:extLst>
          </p:cNvPr>
          <p:cNvSpPr/>
          <p:nvPr/>
        </p:nvSpPr>
        <p:spPr>
          <a:xfrm>
            <a:off x="526047" y="267260"/>
            <a:ext cx="8217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Наиболее востребованные меры поддержки (3)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1411" y="1048997"/>
            <a:ext cx="84667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 startAt="4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Налоговые льготы на региональном и местном уровнях: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УСН (база «доходы») до 4%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«обнуление» стоимости патента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ставки ЕНВД / коэффициента К2 (факт - гг. Архангельск, Северодвинск, Мирный; план – Онежский район, гг. Котлас и Коряжма</a:t>
            </a:r>
            <a:r>
              <a:rPr lang="ru-RU" sz="2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УСН (база «</a:t>
            </a:r>
            <a:r>
              <a:rPr lang="ru-RU" sz="2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 минус расходы») </a:t>
            </a: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2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8%</a:t>
            </a:r>
            <a:endParaRPr lang="ru-RU" sz="2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нижение налога на имущество</a:t>
            </a:r>
            <a:endParaRPr lang="ru-RU" sz="2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ru-RU" sz="2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«Налоговые каникулы» для наиболее пострадавших видов деятельности за 2 квартал 2020 года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Специальная кредитная программа для сохранения занятости – 2% с возможностью списания основного долга и процентов по кредиту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6284" y="6253902"/>
            <a:ext cx="8466716" cy="559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 бизнес-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защитник.рф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15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18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D229CE-1BC0-4A1D-9172-83729EE64D12}"/>
              </a:ext>
            </a:extLst>
          </p:cNvPr>
          <p:cNvSpPr/>
          <p:nvPr/>
        </p:nvSpPr>
        <p:spPr>
          <a:xfrm>
            <a:off x="0" y="25363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Ключевые барьеры при получении </a:t>
            </a:r>
            <a:b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мер федеральной поддержки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5765" y="1785891"/>
            <a:ext cx="78726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наиболее пострадавших видов деятельности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ОКВЭД или дополнительный ОКВЭД при условии, что по последнему обеспечивается не менее 70% выручки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endParaRPr lang="ru-RU" sz="2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Включение в Единый реестр субъектов МСП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реестра 14 мая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ru-RU" sz="2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ФЗ о включении в Реестр субъектов МСП при условии сдачи отчетности до 31 мая 2020 года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6284" y="6253902"/>
            <a:ext cx="8466716" cy="559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 бизнес-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защитник.рф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35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19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D229CE-1BC0-4A1D-9172-83729EE64D12}"/>
              </a:ext>
            </a:extLst>
          </p:cNvPr>
          <p:cNvSpPr/>
          <p:nvPr/>
        </p:nvSpPr>
        <p:spPr>
          <a:xfrm>
            <a:off x="0" y="25363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Предложения по расширению перечня мер региональной поддержки бизнеса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4119" y="1716731"/>
            <a:ext cx="828092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об активированных мерах поддержки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0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</a:t>
            </a: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устранением задолженности по муниципальным и государственным контрактам по оказанным услугам и выполненным работам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0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адресной финансовой поддержки организациям, осуществляющим деятельность в сфере туризма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ru-RU" sz="10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Региональная выплата гражданам, вынужденным прекратить индивидуальную предпринимательскую деятельность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6284" y="6253902"/>
            <a:ext cx="8466716" cy="559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 бизнес-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защитник.рф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2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6284" y="6253902"/>
            <a:ext cx="8466716" cy="559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388" y="3607221"/>
            <a:ext cx="85490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u="sng" dirty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Ценность для власти:</a:t>
            </a:r>
            <a:br>
              <a:rPr lang="ru-RU" b="1" u="sng" dirty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</a:br>
            <a:endParaRPr lang="ru-RU" b="1" u="sng" dirty="0">
              <a:solidFill>
                <a:srgbClr val="C00000"/>
              </a:solidFill>
              <a:latin typeface="Arial Narrow" panose="020B060602020203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285750" indent="-285750" eaLnBrk="0" hangingPunct="0">
              <a:buFont typeface="Wingdings" pitchFamily="2" charset="2"/>
              <a:buChar char="ü"/>
              <a:defRPr/>
            </a:pPr>
            <a:r>
              <a:rPr lang="ru-RU" b="1" dirty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«Зеркало» административных барьеров </a:t>
            </a:r>
            <a:r>
              <a:rPr lang="ru-RU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в бизнес-среде;</a:t>
            </a:r>
            <a:endParaRPr lang="ru-RU" b="1" dirty="0">
              <a:latin typeface="Arial Narrow" panose="020B060602020203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285750" indent="-285750" eaLnBrk="0" hangingPunct="0">
              <a:buFont typeface="Wingdings" pitchFamily="2" charset="2"/>
              <a:buChar char="ü"/>
              <a:defRPr/>
            </a:pPr>
            <a:r>
              <a:rPr lang="ru-RU" b="1" dirty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Предложения по системным изменениям среды и инструментов поддержки бизнеса в регионе;</a:t>
            </a:r>
          </a:p>
          <a:p>
            <a:pPr marL="285750" indent="-285750" eaLnBrk="0" hangingPunct="0">
              <a:buFont typeface="Wingdings" pitchFamily="2" charset="2"/>
              <a:buChar char="ü"/>
              <a:defRPr/>
            </a:pPr>
            <a:r>
              <a:rPr lang="ru-RU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Инструмент </a:t>
            </a:r>
            <a:r>
              <a:rPr lang="ru-RU" b="1" dirty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лоббирования законодательных изменений на федеральном уровне через </a:t>
            </a:r>
            <a:r>
              <a:rPr lang="ru-RU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аппарат федерального бизнес-омбудсмена Титова Б.Ю.</a:t>
            </a:r>
            <a:endParaRPr lang="ru-RU" b="1" dirty="0">
              <a:latin typeface="Arial Narrow" panose="020B060602020203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584" y="857112"/>
            <a:ext cx="8314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b="1" u="sng" dirty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Ценность для бизнеса:</a:t>
            </a:r>
          </a:p>
          <a:p>
            <a:endParaRPr lang="ru-RU" sz="1000" b="1" u="sng" dirty="0">
              <a:latin typeface="Arial Narrow" panose="020B060602020203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Досудебное </a:t>
            </a:r>
            <a:r>
              <a:rPr lang="ru-RU" b="1" dirty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урегулирование споров с органами власти;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Участие в проверках на стороне предпринимателя и судебных заседаниях в качестве третьей стороны;</a:t>
            </a:r>
            <a:endParaRPr lang="ru-RU" dirty="0">
              <a:latin typeface="Arial Narrow" panose="020B060602020203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Правовая экспертиза, просвещение и информирование;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Лоббист изменений в интересах бизнеса.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b="1" dirty="0">
              <a:latin typeface="Arial Narrow" panose="020B060602020203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9" name="Picture 6" descr="http://live.vesna.kz/public/images/partners/3460f64559a572b99d803fa22f596d0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35945"/>
            <a:ext cx="2952328" cy="700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2549" y="216239"/>
            <a:ext cx="84786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Цель и задачи института уполномоченного</a:t>
            </a:r>
            <a:endParaRPr lang="ru-RU" sz="3000" b="1" dirty="0">
              <a:latin typeface="Arial Narrow" panose="020B060602020203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20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D229CE-1BC0-4A1D-9172-83729EE64D12}"/>
              </a:ext>
            </a:extLst>
          </p:cNvPr>
          <p:cNvSpPr/>
          <p:nvPr/>
        </p:nvSpPr>
        <p:spPr>
          <a:xfrm>
            <a:off x="0" y="17757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Предложения в общенациональный план </a:t>
            </a:r>
            <a:b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восстановления экономики 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82901"/>
            <a:ext cx="9144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1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перехода на УСН с иных систем налогообложения в течение текущего налогового периода</a:t>
            </a:r>
          </a:p>
          <a:p>
            <a:pPr lvl="2"/>
            <a:endParaRPr lang="ru-RU" sz="10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1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Перенос сроков введения обязательной маркировки по отдельным группам товаров до 31 декабря 2021 года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0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1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моратория на отключение субъектов МСП от услуг энергоснабжения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0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1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Продление срока действия «налоговых каникул» для впервые зарегистрированных ИП до 01.01.2024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0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1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 в ФЗ-44: пересмотр стоимости контрактов, заключенных до 01.03.2020, мораторий на внесение в список недобросовестных поставщиков субъектов МСП в случае неисполнения контракта, обязательство предусматривать авансовые платежи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0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6284" y="6253902"/>
            <a:ext cx="8466716" cy="559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 бизнес-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защитник.рф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00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21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9">
            <a:extLst>
              <a:ext uri="{FF2B5EF4-FFF2-40B4-BE49-F238E27FC236}">
                <a16:creationId xmlns:a16="http://schemas.microsoft.com/office/drawing/2014/main" id="{2C239980-DAC7-469B-A263-D8C419E1E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24" y="228600"/>
            <a:ext cx="8553749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Ключевые направления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д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еятельности на 2020 год</a:t>
            </a:r>
            <a:endParaRPr lang="ru-RU" sz="3200" b="1" i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-6284" y="6253902"/>
            <a:ext cx="8466716" cy="559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 бизнес-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защитник.рф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https://cdn.onlinewebfonts.com/svg/img_217967.png">
            <a:extLst>
              <a:ext uri="{FF2B5EF4-FFF2-40B4-BE49-F238E27FC236}">
                <a16:creationId xmlns:a16="http://schemas.microsoft.com/office/drawing/2014/main" id="{6FCDD486-E443-4793-85DE-80C3BD2E7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51655"/>
            <a:ext cx="1115616" cy="7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451EAB-515F-4BA4-8D7A-8FA32285ECDA}"/>
              </a:ext>
            </a:extLst>
          </p:cNvPr>
          <p:cNvSpPr/>
          <p:nvPr/>
        </p:nvSpPr>
        <p:spPr>
          <a:xfrm>
            <a:off x="1702015" y="2636912"/>
            <a:ext cx="7072242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 Narrow" panose="020B0606020202030204" pitchFamily="34" charset="0"/>
              </a:rPr>
              <a:t>Предложения в пакет мер поддержки предпринимателей на региональном и муниципальном уровне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500" b="1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 Narrow" panose="020B0606020202030204" pitchFamily="34" charset="0"/>
              </a:rPr>
              <a:t>Мониторинг предоставления </a:t>
            </a:r>
            <a:r>
              <a:rPr lang="ru-RU" sz="2000" b="1" dirty="0" smtClean="0">
                <a:latin typeface="Arial Narrow" panose="020B0606020202030204" pitchFamily="34" charset="0"/>
              </a:rPr>
              <a:t>федеральных мер поддержки на территории региона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500" b="1" dirty="0" smtClean="0">
              <a:latin typeface="Arial Narrow" panose="020B0606020202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 Narrow" panose="020B0606020202030204" pitchFamily="34" charset="0"/>
              </a:rPr>
              <a:t>Предложения в Правительственный пакет антикризисных мер поддержки бизнеса через федерального бизнес-омбудсмена Титова Б.Ю., в том числе по корректировке условий предоставления поддержки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500" b="1" dirty="0" smtClean="0">
              <a:latin typeface="Arial Narrow" panose="020B0606020202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 Narrow" panose="020B0606020202030204" pitchFamily="34" charset="0"/>
              </a:rPr>
              <a:t>Контроль за соблюдением моратория на проверки в рамках 294-ФЗ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8575" y="1507047"/>
            <a:ext cx="8926846" cy="830997"/>
          </a:xfrm>
          <a:prstGeom prst="rect">
            <a:avLst/>
          </a:prstGeom>
          <a:ln w="222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1. Защита интересов и прав предпринимателей в период повышенной готовности в связи с распространением </a:t>
            </a:r>
            <a:r>
              <a:rPr lang="en-US" sz="2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COVID-2019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82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22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9">
            <a:extLst>
              <a:ext uri="{FF2B5EF4-FFF2-40B4-BE49-F238E27FC236}">
                <a16:creationId xmlns:a16="http://schemas.microsoft.com/office/drawing/2014/main" id="{2C239980-DAC7-469B-A263-D8C419E1E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24" y="228600"/>
            <a:ext cx="8553749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Ключевые направления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д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еятельности на 2020 год</a:t>
            </a:r>
            <a:endParaRPr lang="ru-RU" sz="3200" b="1" i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-6284" y="6253902"/>
            <a:ext cx="8466716" cy="559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 бизнес-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защитник.рф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https://cdn.onlinewebfonts.com/svg/img_217967.png">
            <a:extLst>
              <a:ext uri="{FF2B5EF4-FFF2-40B4-BE49-F238E27FC236}">
                <a16:creationId xmlns:a16="http://schemas.microsoft.com/office/drawing/2014/main" id="{6FCDD486-E443-4793-85DE-80C3BD2E7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51655"/>
            <a:ext cx="1115616" cy="7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451EAB-515F-4BA4-8D7A-8FA32285ECDA}"/>
              </a:ext>
            </a:extLst>
          </p:cNvPr>
          <p:cNvSpPr/>
          <p:nvPr/>
        </p:nvSpPr>
        <p:spPr>
          <a:xfrm>
            <a:off x="1702015" y="2636912"/>
            <a:ext cx="7072242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 Narrow" panose="020B0606020202030204" pitchFamily="34" charset="0"/>
              </a:rPr>
              <a:t>Разработка </a:t>
            </a:r>
            <a:r>
              <a:rPr lang="ru-RU" sz="2000" b="1" dirty="0">
                <a:latin typeface="Arial Narrow" panose="020B0606020202030204" pitchFamily="34" charset="0"/>
              </a:rPr>
              <a:t>памяток по видам деятельности </a:t>
            </a:r>
            <a:r>
              <a:rPr lang="ru-RU" sz="2000" b="1" dirty="0" smtClean="0">
                <a:latin typeface="Arial Narrow" panose="020B0606020202030204" pitchFamily="34" charset="0"/>
              </a:rPr>
              <a:t>об обязательных требованиях и ответственности за правонарушения </a:t>
            </a:r>
            <a:r>
              <a:rPr lang="ru-RU" sz="2000" b="1" dirty="0">
                <a:latin typeface="Arial Narrow" panose="020B0606020202030204" pitchFamily="34" charset="0"/>
              </a:rPr>
              <a:t>на понятном для предпринимателей </a:t>
            </a:r>
            <a:r>
              <a:rPr lang="ru-RU" sz="2000" b="1" dirty="0" smtClean="0">
                <a:latin typeface="Arial Narrow" panose="020B0606020202030204" pitchFamily="34" charset="0"/>
              </a:rPr>
              <a:t>языке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500" b="1" dirty="0">
              <a:latin typeface="Arial Narrow" panose="020B0606020202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 Narrow" panose="020B0606020202030204" pitchFamily="34" charset="0"/>
              </a:rPr>
              <a:t>Разработка </a:t>
            </a:r>
            <a:r>
              <a:rPr lang="ru-RU" sz="2000" b="1" dirty="0">
                <a:latin typeface="Arial Narrow" panose="020B0606020202030204" pitchFamily="34" charset="0"/>
              </a:rPr>
              <a:t>многоканальной системы информирования субъектов предпринимательской </a:t>
            </a:r>
            <a:r>
              <a:rPr lang="ru-RU" sz="2000" b="1" dirty="0" smtClean="0">
                <a:latin typeface="Arial Narrow" panose="020B0606020202030204" pitchFamily="34" charset="0"/>
              </a:rPr>
              <a:t>деятельности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500" b="1" dirty="0">
              <a:latin typeface="Arial Narrow" panose="020B0606020202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 Narrow" panose="020B0606020202030204" pitchFamily="34" charset="0"/>
              </a:rPr>
              <a:t>Совершенствование формата единого дня отчетности «Бизнес-среда Поморья»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500" b="1" dirty="0">
              <a:latin typeface="Arial Narrow" panose="020B0606020202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 Narrow" panose="020B0606020202030204" pitchFamily="34" charset="0"/>
              </a:rPr>
              <a:t>Проведение серии сессий для контрольно-надзорных органов по внедрению эффективных инструментов профилактики нарушений обязательных требований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575" y="1507047"/>
            <a:ext cx="8926846" cy="830997"/>
          </a:xfrm>
          <a:prstGeom prst="rect">
            <a:avLst/>
          </a:prstGeom>
          <a:ln w="222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. Активизация профилактики правонарушений в сфере государственного контроля (надзора)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57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23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9">
            <a:extLst>
              <a:ext uri="{FF2B5EF4-FFF2-40B4-BE49-F238E27FC236}">
                <a16:creationId xmlns:a16="http://schemas.microsoft.com/office/drawing/2014/main" id="{2C239980-DAC7-469B-A263-D8C419E1E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23" y="68025"/>
            <a:ext cx="8553749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Ключевые направления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д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еятельности на 2020 год</a:t>
            </a:r>
            <a:endParaRPr lang="ru-RU" sz="3200" b="1" i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-6284" y="6253902"/>
            <a:ext cx="8466716" cy="559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 бизнес-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защитник.рф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https://cdn.onlinewebfonts.com/svg/img_217967.png">
            <a:extLst>
              <a:ext uri="{FF2B5EF4-FFF2-40B4-BE49-F238E27FC236}">
                <a16:creationId xmlns:a16="http://schemas.microsoft.com/office/drawing/2014/main" id="{6FCDD486-E443-4793-85DE-80C3BD2E7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319607"/>
            <a:ext cx="1156249" cy="7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451EAB-515F-4BA4-8D7A-8FA32285ECDA}"/>
              </a:ext>
            </a:extLst>
          </p:cNvPr>
          <p:cNvSpPr/>
          <p:nvPr/>
        </p:nvSpPr>
        <p:spPr>
          <a:xfrm>
            <a:off x="1702015" y="2204864"/>
            <a:ext cx="732983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 Narrow" panose="020B0606020202030204" pitchFamily="34" charset="0"/>
              </a:rPr>
              <a:t>Активизация участия предпринимательского сообщества в формировании предложений и проведении ОРВ принимаемых НПА, затрагивающих интересы бизнеса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500" b="1" dirty="0">
              <a:latin typeface="Arial Narrow" panose="020B0606020202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 Narrow" panose="020B0606020202030204" pitchFamily="34" charset="0"/>
              </a:rPr>
              <a:t>Активизация работы советов по предпринимательству при главах муниципальных образований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500" b="1" dirty="0">
              <a:latin typeface="Arial Narrow" panose="020B0606020202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 Narrow" panose="020B0606020202030204" pitchFamily="34" charset="0"/>
              </a:rPr>
              <a:t>Выявление системных административных барьеров и подготовка предложений по корректировке федеральных, региональных и муниципальных норм в интересах бизнеса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500" b="1" dirty="0">
              <a:latin typeface="Arial Narrow" panose="020B0606020202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 Narrow" panose="020B0606020202030204" pitchFamily="34" charset="0"/>
              </a:rPr>
              <a:t>Подготовка предложений по внедрению стимулирующих налоговых изменений в Архангельской области в целях развития предпринимательства и финансовой устойчивости бюджета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500" b="1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999" y="1250302"/>
            <a:ext cx="8926846" cy="830997"/>
          </a:xfrm>
          <a:prstGeom prst="rect">
            <a:avLst/>
          </a:prstGeom>
          <a:ln w="222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3. Совершенствование поддерживающей среды для ведения предпринимательской и инвестиционной деятельности в регионе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48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24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9">
            <a:extLst>
              <a:ext uri="{FF2B5EF4-FFF2-40B4-BE49-F238E27FC236}">
                <a16:creationId xmlns:a16="http://schemas.microsoft.com/office/drawing/2014/main" id="{2C239980-DAC7-469B-A263-D8C419E1E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51" y="99673"/>
            <a:ext cx="855374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Налоговые изменения для предпринимателей</a:t>
            </a:r>
            <a:endParaRPr lang="ru-RU" sz="3200" b="1" i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6284" y="6253902"/>
            <a:ext cx="8466716" cy="559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 бизнес-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защитник.рф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399DF2-5A55-44B2-8BC3-FF7C8AFC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43" y="2560583"/>
            <a:ext cx="1046697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9">
            <a:extLst>
              <a:ext uri="{FF2B5EF4-FFF2-40B4-BE49-F238E27FC236}">
                <a16:creationId xmlns:a16="http://schemas.microsoft.com/office/drawing/2014/main" id="{20B46879-CABB-4516-87D4-8A916B53A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735641"/>
            <a:ext cx="3441181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с 1 января 2020 года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запрет ЕНВД и патента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при реализации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маркированной продукции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9">
            <a:extLst>
              <a:ext uri="{FF2B5EF4-FFF2-40B4-BE49-F238E27FC236}">
                <a16:creationId xmlns:a16="http://schemas.microsoft.com/office/drawing/2014/main" id="{A93D1534-7665-4284-B20F-D011986A4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61" y="2110273"/>
            <a:ext cx="3441181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с 1 января 2021 года</a:t>
            </a:r>
          </a:p>
        </p:txBody>
      </p:sp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D4DC2D6E-4A02-4CC8-982B-EAB4C22615F2}"/>
              </a:ext>
            </a:extLst>
          </p:cNvPr>
          <p:cNvSpPr/>
          <p:nvPr/>
        </p:nvSpPr>
        <p:spPr>
          <a:xfrm>
            <a:off x="4139951" y="853726"/>
            <a:ext cx="391611" cy="2607566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9">
            <a:extLst>
              <a:ext uri="{FF2B5EF4-FFF2-40B4-BE49-F238E27FC236}">
                <a16:creationId xmlns:a16="http://schemas.microsoft.com/office/drawing/2014/main" id="{3FF5AFEB-3236-4283-BE75-8A7BEF74C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3526" y="998582"/>
            <a:ext cx="3960440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Перетоки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налогоплательщиков между режимами налогообложения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Переход на режим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самозанятых</a:t>
            </a:r>
            <a:endParaRPr lang="ru-RU" sz="20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Налоговая миграция в другие регионы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9">
            <a:extLst>
              <a:ext uri="{FF2B5EF4-FFF2-40B4-BE49-F238E27FC236}">
                <a16:creationId xmlns:a16="http://schemas.microsoft.com/office/drawing/2014/main" id="{683FEED5-8681-4849-9DAB-BDB4A4EFA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089" y="4010764"/>
            <a:ext cx="4248472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Налог на имущество организаций</a:t>
            </a:r>
          </a:p>
        </p:txBody>
      </p:sp>
      <p:sp>
        <p:nvSpPr>
          <p:cNvPr id="18" name="Прямоугольник 9">
            <a:extLst>
              <a:ext uri="{FF2B5EF4-FFF2-40B4-BE49-F238E27FC236}">
                <a16:creationId xmlns:a16="http://schemas.microsoft.com/office/drawing/2014/main" id="{04473A6C-B925-412F-981B-AD6A6F8FD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7" y="4732045"/>
            <a:ext cx="424847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для объектов с </a:t>
            </a:r>
            <a:r>
              <a:rPr lang="en-US" sz="2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S ≤</a:t>
            </a:r>
            <a:r>
              <a:rPr lang="ru-RU" sz="2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900 </a:t>
            </a:r>
            <a:r>
              <a:rPr lang="ru-RU" sz="2200" b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кв.м</a:t>
            </a:r>
            <a:r>
              <a:rPr lang="ru-RU" sz="2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c </a:t>
            </a:r>
            <a:r>
              <a:rPr lang="ru-RU" sz="2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2021 года – 1 %</a:t>
            </a:r>
          </a:p>
        </p:txBody>
      </p:sp>
      <p:sp>
        <p:nvSpPr>
          <p:cNvPr id="19" name="Прямоугольник 9">
            <a:extLst>
              <a:ext uri="{FF2B5EF4-FFF2-40B4-BE49-F238E27FC236}">
                <a16:creationId xmlns:a16="http://schemas.microsoft.com/office/drawing/2014/main" id="{43304CED-DB97-4B83-82D6-D57300775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510" y="4678397"/>
            <a:ext cx="424847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для объектов с </a:t>
            </a:r>
            <a:r>
              <a:rPr lang="en-US" sz="2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S </a:t>
            </a:r>
            <a:r>
              <a:rPr lang="en-US" sz="2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&gt;</a:t>
            </a:r>
            <a:r>
              <a:rPr lang="ru-RU" sz="2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900 </a:t>
            </a:r>
            <a:r>
              <a:rPr lang="ru-RU" sz="2200" b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кв.м</a:t>
            </a:r>
            <a:r>
              <a:rPr lang="ru-RU" sz="2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с</a:t>
            </a:r>
            <a:r>
              <a:rPr lang="ru-RU" sz="2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2021</a:t>
            </a:r>
            <a:r>
              <a:rPr lang="ru-RU" sz="2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года </a:t>
            </a:r>
            <a:r>
              <a:rPr lang="ru-RU" sz="2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– 2 % </a:t>
            </a:r>
          </a:p>
        </p:txBody>
      </p:sp>
      <p:sp>
        <p:nvSpPr>
          <p:cNvPr id="20" name="Прямоугольник 9">
            <a:extLst>
              <a:ext uri="{FF2B5EF4-FFF2-40B4-BE49-F238E27FC236}">
                <a16:creationId xmlns:a16="http://schemas.microsoft.com/office/drawing/2014/main" id="{3FF5AFEB-3236-4283-BE75-8A7BEF74C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264" y="2606749"/>
            <a:ext cx="300281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Отмена налоговых «каникул» для начинающих предпринимателей</a:t>
            </a:r>
          </a:p>
        </p:txBody>
      </p:sp>
    </p:spTree>
    <p:extLst>
      <p:ext uri="{BB962C8B-B14F-4D97-AF65-F5344CB8AC3E}">
        <p14:creationId xmlns:p14="http://schemas.microsoft.com/office/powerpoint/2010/main" val="1166779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25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D229CE-1BC0-4A1D-9172-83729EE64D12}"/>
              </a:ext>
            </a:extLst>
          </p:cNvPr>
          <p:cNvSpPr/>
          <p:nvPr/>
        </p:nvSpPr>
        <p:spPr>
          <a:xfrm>
            <a:off x="531019" y="21039"/>
            <a:ext cx="82174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Политика на сохранение и привлечение </a:t>
            </a:r>
            <a:b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налогоплательщиков в регион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524" y="1066350"/>
            <a:ext cx="856895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Идеология налоговой политики: увеличение числа налогоплательщиков и их налогооблагаемой базы при понижении налоговых ставок для обеспечения финансовой устойчивости бюджетов всех уровней.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000" b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ставок по УСН для вновь созданных </a:t>
            </a:r>
            <a:r>
              <a:rPr lang="ru-RU" b="1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микропредприятий</a:t>
            </a:r>
            <a:r>
              <a:rPr lang="ru-RU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вновь зарегистрированных на территории Архангельской области из других субъектов РФ.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0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Пересмотр размеров потенциально возможного годового дохода по видам деятельности и системы коэффициентов по патентной системе налогообложения.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0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ставки по налогу на имущество организаций и налога на имущество физических лиц при «мягком» расширении перечня объектов имущества, налогообложение которых исчисляется с кадастровой стоимости.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0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Либерализация налогового контроля: «держаться за своего налогоплательщика»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0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Запуск быстрых, максимально дешевых инструментов микрофинансирования субъектов МСП.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0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Стимулирование спроса на услуги и товары региональных субъектов МСП.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6284" y="6253902"/>
            <a:ext cx="8466716" cy="559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 бизнес-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защитник.рф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DFFF4773-3791-44EA-A6DC-058EE08D4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4" y="4005064"/>
            <a:ext cx="8674255" cy="21602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sz="2600" b="1" dirty="0">
                <a:solidFill>
                  <a:schemeClr val="bg1"/>
                </a:solidFill>
                <a:latin typeface="Arial Narrow" pitchFamily="34" charset="0"/>
              </a:rPr>
              <a:t>ГОРЕЛОВА ОЛЬГА ВЛАДИМИРОВНА</a:t>
            </a:r>
          </a:p>
          <a:p>
            <a:pPr algn="r"/>
            <a:r>
              <a:rPr lang="ru-RU" sz="2200" dirty="0">
                <a:solidFill>
                  <a:schemeClr val="bg1"/>
                </a:solidFill>
                <a:latin typeface="Arial Narrow" pitchFamily="34" charset="0"/>
              </a:rPr>
              <a:t>уполномоченный при Губернаторе Архангельской области</a:t>
            </a:r>
            <a:br>
              <a:rPr lang="ru-RU" sz="22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Arial Narrow" pitchFamily="34" charset="0"/>
              </a:rPr>
              <a:t>по защите прав предпринимателей</a:t>
            </a:r>
          </a:p>
          <a:p>
            <a:pPr algn="r"/>
            <a:r>
              <a:rPr lang="ru-RU" sz="2200" b="1" dirty="0">
                <a:solidFill>
                  <a:schemeClr val="bg1"/>
                </a:solidFill>
                <a:latin typeface="Arial Narrow" pitchFamily="34" charset="0"/>
              </a:rPr>
              <a:t>+7-921-672-72-34</a:t>
            </a:r>
          </a:p>
          <a:p>
            <a:pPr algn="r"/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gorelovaov@dvinaland.ru</a:t>
            </a:r>
            <a:endParaRPr lang="ru-RU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26850F66-F87D-4754-8A96-DFA84F8B9BAE}"/>
              </a:ext>
            </a:extLst>
          </p:cNvPr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26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9">
            <a:extLst>
              <a:ext uri="{FF2B5EF4-FFF2-40B4-BE49-F238E27FC236}">
                <a16:creationId xmlns:a16="http://schemas.microsoft.com/office/drawing/2014/main" id="{C0434215-0BAD-4649-90BE-198C3A48B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700808"/>
            <a:ext cx="8553749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#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назащитебизнеса</a:t>
            </a:r>
            <a:r>
              <a:rPr lang="ru-RU" sz="3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#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горелова</a:t>
            </a:r>
            <a:r>
              <a:rPr lang="ru-RU" sz="3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#</a:t>
            </a:r>
            <a:r>
              <a:rPr lang="ru-RU" sz="36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архангельскаяобласть</a:t>
            </a:r>
            <a:endParaRPr lang="ru-RU" sz="3600" b="1" i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1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344926" y="4319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3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6284" y="6253902"/>
            <a:ext cx="8466716" cy="559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 бизнес-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защитник.рф</a:t>
            </a:r>
            <a:endParaRPr lang="ru-RU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9">
            <a:extLst>
              <a:ext uri="{FF2B5EF4-FFF2-40B4-BE49-F238E27FC236}">
                <a16:creationId xmlns:a16="http://schemas.microsoft.com/office/drawing/2014/main" id="{2C239980-DAC7-469B-A263-D8C419E1E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27" y="370506"/>
            <a:ext cx="8553749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Обращения к бизнес-уполномоченному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0E5174C1-552B-4E3E-9E9B-B8B7AF39BC6E}"/>
              </a:ext>
            </a:extLst>
          </p:cNvPr>
          <p:cNvGraphicFramePr/>
          <p:nvPr>
            <p:extLst/>
          </p:nvPr>
        </p:nvGraphicFramePr>
        <p:xfrm>
          <a:off x="243232" y="2031605"/>
          <a:ext cx="4005345" cy="3269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9">
            <a:extLst>
              <a:ext uri="{FF2B5EF4-FFF2-40B4-BE49-F238E27FC236}">
                <a16:creationId xmlns:a16="http://schemas.microsoft.com/office/drawing/2014/main" id="{984486D4-5141-4CF8-97F7-F3E5B1C1A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525" y="1072147"/>
            <a:ext cx="40310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Воронка обращений - 2018 год</a:t>
            </a:r>
            <a:endParaRPr lang="ru-RU" sz="2400" b="1" dirty="0">
              <a:solidFill>
                <a:srgbClr val="7A000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0E5174C1-552B-4E3E-9E9B-B8B7AF39BC6E}"/>
              </a:ext>
            </a:extLst>
          </p:cNvPr>
          <p:cNvGraphicFramePr/>
          <p:nvPr>
            <p:extLst/>
          </p:nvPr>
        </p:nvGraphicFramePr>
        <p:xfrm>
          <a:off x="4793729" y="2031605"/>
          <a:ext cx="4005345" cy="3269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Прямоугольник 9">
            <a:extLst>
              <a:ext uri="{FF2B5EF4-FFF2-40B4-BE49-F238E27FC236}">
                <a16:creationId xmlns:a16="http://schemas.microsoft.com/office/drawing/2014/main" id="{984486D4-5141-4CF8-97F7-F3E5B1C1A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067" y="1072147"/>
            <a:ext cx="41702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Воронка обращений - 2019 год</a:t>
            </a:r>
            <a:endParaRPr lang="ru-RU" sz="2400" b="1" dirty="0">
              <a:solidFill>
                <a:srgbClr val="7A000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17141-D705-4E54-AF91-92873396BD5C}"/>
              </a:ext>
            </a:extLst>
          </p:cNvPr>
          <p:cNvSpPr txBox="1"/>
          <p:nvPr/>
        </p:nvSpPr>
        <p:spPr>
          <a:xfrm>
            <a:off x="7436336" y="3728867"/>
            <a:ext cx="1600160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40% жалоб разрешено в пользу предпринимателей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E17141-D705-4E54-AF91-92873396BD5C}"/>
              </a:ext>
            </a:extLst>
          </p:cNvPr>
          <p:cNvSpPr txBox="1"/>
          <p:nvPr/>
        </p:nvSpPr>
        <p:spPr>
          <a:xfrm>
            <a:off x="467544" y="5547119"/>
            <a:ext cx="846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По состоянию на </a:t>
            </a: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26.05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.2020 аппаратом уполномоченного обработано более </a:t>
            </a:r>
            <a:r>
              <a:rPr lang="en-US" b="1" smtClean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10</a:t>
            </a:r>
            <a:r>
              <a:rPr lang="ru-RU" b="1" smtClean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00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бращений. 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4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35496" y="-216508"/>
            <a:ext cx="91085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Узнаваемость </a:t>
            </a:r>
            <a:r>
              <a:rPr lang="ru-RU" sz="30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института бизнес-уполномоченного </a:t>
            </a:r>
            <a:endParaRPr lang="ru-RU" sz="3000" b="1" dirty="0">
              <a:solidFill>
                <a:srgbClr val="7A000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17141-D705-4E54-AF91-92873396BD5C}"/>
              </a:ext>
            </a:extLst>
          </p:cNvPr>
          <p:cNvSpPr txBox="1"/>
          <p:nvPr/>
        </p:nvSpPr>
        <p:spPr>
          <a:xfrm>
            <a:off x="251520" y="568573"/>
            <a:ext cx="5984596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u="sng" dirty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Наши ресурсы:</a:t>
            </a:r>
          </a:p>
          <a:p>
            <a:endParaRPr lang="ru-RU" sz="500" b="1" u="sng" dirty="0">
              <a:latin typeface="Arial Narrow" panose="020B060602020203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бизнес-</a:t>
            </a:r>
            <a:r>
              <a:rPr lang="ru-RU" sz="1600" b="1" dirty="0" err="1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защитник.рф</a:t>
            </a:r>
            <a:r>
              <a:rPr lang="ru-RU" sz="1600" b="1" dirty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социальные сети </a:t>
            </a:r>
            <a:r>
              <a:rPr lang="ru-RU" sz="16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уполномоченного (ВК, </a:t>
            </a:r>
            <a:r>
              <a:rPr lang="en-US" sz="16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Facebook, Instagram)</a:t>
            </a:r>
            <a:r>
              <a:rPr lang="ru-RU" sz="16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Telegram</a:t>
            </a:r>
            <a:r>
              <a:rPr lang="ru-RU" sz="16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-канал уполномоченного – 271 подписчик;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э</a:t>
            </a:r>
            <a:r>
              <a:rPr lang="ru-RU" sz="16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лектронная рассылка по базе контактов;</a:t>
            </a:r>
            <a:endParaRPr lang="ru-RU" sz="1600" b="1" dirty="0">
              <a:latin typeface="Arial Narrow" panose="020B060602020203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b="1" dirty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www.ombudsmanbiz.ru;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сайт Правительства Архангельской области;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федеральные, региональные </a:t>
            </a:r>
            <a:r>
              <a:rPr lang="ru-RU" sz="1600" b="1" dirty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и муниципальные СМИ-партнеры.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28142"/>
              </p:ext>
            </p:extLst>
          </p:nvPr>
        </p:nvGraphicFramePr>
        <p:xfrm>
          <a:off x="251520" y="2996952"/>
          <a:ext cx="4032448" cy="237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1769"/>
              </p:ext>
            </p:extLst>
          </p:nvPr>
        </p:nvGraphicFramePr>
        <p:xfrm>
          <a:off x="4219884" y="3177325"/>
          <a:ext cx="4816612" cy="2505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9E17141-D705-4E54-AF91-92873396BD5C}"/>
              </a:ext>
            </a:extLst>
          </p:cNvPr>
          <p:cNvSpPr txBox="1"/>
          <p:nvPr/>
        </p:nvSpPr>
        <p:spPr>
          <a:xfrm>
            <a:off x="467544" y="5547119"/>
            <a:ext cx="846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По итогам 2019 года Архангельская область в Топ-5 </a:t>
            </a:r>
            <a:r>
              <a:rPr lang="ru-RU" b="1" dirty="0" err="1" smtClean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упоминаемости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 региональных бизнес-омбудсменов в СМИ.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5" t="13876" r="23061" b="5505"/>
          <a:stretch>
            <a:fillRect/>
          </a:stretch>
        </p:blipFill>
        <p:spPr bwMode="auto">
          <a:xfrm>
            <a:off x="6236116" y="636124"/>
            <a:ext cx="2516892" cy="2246456"/>
          </a:xfrm>
          <a:prstGeom prst="rect">
            <a:avLst/>
          </a:prstGeom>
          <a:noFill/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-6284" y="6253902"/>
            <a:ext cx="8466716" cy="559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 бизнес-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защитник.рф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5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1177" y="976861"/>
            <a:ext cx="84653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 Narrow" panose="020B0606020202030204" pitchFamily="34" charset="0"/>
              </a:rPr>
              <a:t>Рост налоговой нагрузки;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000" b="1" dirty="0">
              <a:latin typeface="Arial Narrow" panose="020B0606020202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 Narrow" panose="020B0606020202030204" pitchFamily="34" charset="0"/>
              </a:rPr>
              <a:t>Неналоговые нововведения и связанные с этим затраты предпринимателей и требования к ним;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000" b="1" dirty="0">
              <a:latin typeface="Arial Narrow" panose="020B0606020202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 Narrow" panose="020B0606020202030204" pitchFamily="34" charset="0"/>
              </a:rPr>
              <a:t>Нарушение процедур и необоснованные результаты проверочных мероприятий в рамках осуществления государственного контроля;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000" b="1" dirty="0">
              <a:latin typeface="Arial Narrow" panose="020B0606020202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 Narrow" panose="020B0606020202030204" pitchFamily="34" charset="0"/>
              </a:rPr>
              <a:t>Задолженность по государственным и муниципальным контрактам;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000" b="1" dirty="0">
              <a:latin typeface="Arial Narrow" panose="020B0606020202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 Narrow" panose="020B0606020202030204" pitchFamily="34" charset="0"/>
              </a:rPr>
              <a:t>Необходимость совершенствования законодательства с учетом мнения предпринимательского сообщества.</a:t>
            </a:r>
          </a:p>
        </p:txBody>
      </p:sp>
      <p:sp>
        <p:nvSpPr>
          <p:cNvPr id="13" name="Прямоугольник 9">
            <a:extLst>
              <a:ext uri="{FF2B5EF4-FFF2-40B4-BE49-F238E27FC236}">
                <a16:creationId xmlns:a16="http://schemas.microsoft.com/office/drawing/2014/main" id="{2C239980-DAC7-469B-A263-D8C419E1E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25" y="228600"/>
            <a:ext cx="855374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Темы обращений к бизнес-уполномоченному</a:t>
            </a:r>
            <a:endParaRPr lang="ru-RU" sz="3200" b="1" i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-6284" y="6253902"/>
            <a:ext cx="8466716" cy="559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 бизнес-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защитник.рф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8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6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467737"/>
            <a:ext cx="453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12 мероприятий для предпринимателей</a:t>
            </a:r>
            <a:endParaRPr lang="ru-RU" sz="2000" b="1" dirty="0">
              <a:latin typeface="Arial Narrow" panose="020B060602020203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endParaRPr lang="ru-RU" sz="2000" b="1" dirty="0">
              <a:latin typeface="Arial Narrow" panose="020B060602020203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Охват – более 1100 участников + </a:t>
            </a:r>
            <a:br>
              <a:rPr lang="ru-RU" sz="20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</a:br>
            <a:r>
              <a:rPr lang="ru-RU" sz="20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700 онлайн-просмотров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b="1" dirty="0">
              <a:latin typeface="Arial Narrow" panose="020B060602020203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Темы: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Блокировка счетов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Проверки в отношении бизнеса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Маркировка товаров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Оформление работников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Налоговые изменения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0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Единый день отчетности </a:t>
            </a:r>
            <a:br>
              <a:rPr lang="ru-RU" sz="20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</a:br>
            <a:r>
              <a:rPr lang="ru-RU" sz="20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«Бизнес-среда Поморья»</a:t>
            </a:r>
            <a:endParaRPr lang="ru-RU" sz="2000" b="1" dirty="0">
              <a:latin typeface="Arial Narrow" panose="020B060602020203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544398" y="-20092"/>
            <a:ext cx="80552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Информационно-образовательные мероприятия</a:t>
            </a:r>
            <a:endParaRPr lang="ru-RU" sz="3000" b="1" dirty="0">
              <a:solidFill>
                <a:srgbClr val="7A000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6284" y="6253902"/>
            <a:ext cx="8466716" cy="559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 бизнес-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защитник.рф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Описание: https://xn----8sbbqjcdfau0af1cs7h.xn--p1ai/wp-content/uploads/2019/09/IMG_51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780" y="1007228"/>
            <a:ext cx="3305176" cy="1989723"/>
          </a:xfrm>
          <a:prstGeom prst="rect">
            <a:avLst/>
          </a:prstGeom>
          <a:noFill/>
        </p:spPr>
      </p:pic>
      <p:pic>
        <p:nvPicPr>
          <p:cNvPr id="15" name="Рисунок 14" descr="Описание: https://xn----8sbbqjcdfau0af1cs7h.xn--p1ai/wp-content/uploads/2019/10/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2766294" cy="2001507"/>
          </a:xfrm>
          <a:prstGeom prst="rect">
            <a:avLst/>
          </a:prstGeom>
          <a:noFill/>
        </p:spPr>
      </p:pic>
      <p:pic>
        <p:nvPicPr>
          <p:cNvPr id="16" name="Рисунок 15" descr="Описание: https://xn----8sbbqjcdfau0af1cs7h.xn--p1ai/wp-content/uploads/2019/10/2-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780" y="4266001"/>
            <a:ext cx="3284220" cy="1963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30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16686"/>
            <a:ext cx="3718698" cy="2192634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7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6284" y="6253902"/>
            <a:ext cx="8466716" cy="559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 бизнес-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защитник.рф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xn----8sbbqjcdfau0af1cs7h.xn--p1ai/wp-content/uploads/2018/06/Ediny-j-den-otchetnosti.png">
            <a:extLst>
              <a:ext uri="{FF2B5EF4-FFF2-40B4-BE49-F238E27FC236}">
                <a16:creationId xmlns:a16="http://schemas.microsoft.com/office/drawing/2014/main" id="{55D9D4F6-C515-44E9-A4CB-E1B414371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505" y="250070"/>
            <a:ext cx="3240360" cy="53819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61225" y="896102"/>
            <a:ext cx="8352928" cy="1054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правовой грамотности предпринимателей и организаций для осуществления безопасной деятельности, развитие системной профилактики нарушений обязательных требований </a:t>
            </a:r>
            <a:endParaRPr lang="ru-RU" sz="20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49" y="1964243"/>
            <a:ext cx="3775265" cy="22984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60075"/>
            <a:ext cx="3775266" cy="229327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3756C04-04D4-43E8-B0FE-30E84CD7CEF1}"/>
              </a:ext>
            </a:extLst>
          </p:cNvPr>
          <p:cNvSpPr/>
          <p:nvPr/>
        </p:nvSpPr>
        <p:spPr>
          <a:xfrm>
            <a:off x="4314818" y="4315325"/>
            <a:ext cx="4529755" cy="181588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</a:rPr>
              <a:t>Компактный формат и полезный контент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</a:rPr>
              <a:t>Все контролирующие органы на одной площадке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</a:rPr>
              <a:t>С участием Прокуратуры Архангельской 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</a:rPr>
              <a:t>Широкая информационная открытость </a:t>
            </a:r>
            <a:r>
              <a:rPr lang="ru-RU" sz="1600" b="1" dirty="0" smtClean="0"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(</a:t>
            </a:r>
            <a:r>
              <a:rPr lang="ru-RU" sz="1600" b="1" dirty="0">
                <a:latin typeface="Arial Narrow" panose="020B0606020202030204" pitchFamily="34" charset="0"/>
              </a:rPr>
              <a:t>онлайн-трансляция и видеозапись)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7DF742B-7FF6-422B-9C4C-1D3BD033E388}"/>
              </a:ext>
            </a:extLst>
          </p:cNvPr>
          <p:cNvSpPr/>
          <p:nvPr/>
        </p:nvSpPr>
        <p:spPr>
          <a:xfrm>
            <a:off x="5126435" y="184402"/>
            <a:ext cx="3876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«БИЗНЕС-СРЕДА ПОМОРЬЯ»</a:t>
            </a:r>
          </a:p>
        </p:txBody>
      </p:sp>
    </p:spTree>
    <p:extLst>
      <p:ext uri="{BB962C8B-B14F-4D97-AF65-F5344CB8AC3E}">
        <p14:creationId xmlns:p14="http://schemas.microsoft.com/office/powerpoint/2010/main" val="259038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8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604" y="1511273"/>
            <a:ext cx="7704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Активизация проведения ОРВ региональных и муниципальных нормативных правовых актов, затрагивающих интересы предпринимателей - ОРВ по 42 нормативным правовым актам</a:t>
            </a:r>
            <a:endParaRPr lang="ru-RU" sz="2000" b="1" dirty="0">
              <a:latin typeface="Arial Narrow" panose="020B060602020203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endParaRPr lang="ru-RU" sz="2000" b="1" dirty="0">
              <a:latin typeface="Arial Narrow" panose="020B060602020203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Защита прав предпринимателей в судебных спорах – 20 </a:t>
            </a:r>
            <a:br>
              <a:rPr lang="ru-RU" sz="20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</a:br>
            <a:r>
              <a:rPr lang="ru-RU" sz="20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(33 заседания)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b="1" dirty="0">
              <a:latin typeface="Arial Narrow" panose="020B060602020203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Участие в 19 заседаниях </a:t>
            </a:r>
            <a:r>
              <a:rPr lang="ru-RU" sz="2000" b="1" dirty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советов по </a:t>
            </a:r>
            <a:r>
              <a:rPr lang="ru-RU" sz="20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предпринимательству при главах муниципальных образований Архангельской области</a:t>
            </a:r>
            <a:endParaRPr lang="ru-RU" sz="2000" b="1" dirty="0">
              <a:latin typeface="Arial Narrow" panose="020B060602020203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sz="2000" b="1" dirty="0">
              <a:latin typeface="Arial Narrow" panose="020B060602020203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544398" y="329153"/>
            <a:ext cx="80552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7A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latin typeface="Arial Narrow" panose="020B0606020202030204" pitchFamily="34" charset="0"/>
                <a:ea typeface="Verdana" panose="020B0604030504040204" pitchFamily="34" charset="0"/>
                <a:cs typeface="Times New Roman" pitchFamily="18" charset="0"/>
              </a:rPr>
              <a:t>Ключевые результаты за 2019 год</a:t>
            </a:r>
            <a:endParaRPr lang="ru-RU" sz="3000" b="1" dirty="0">
              <a:solidFill>
                <a:srgbClr val="7A000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6284" y="6253902"/>
            <a:ext cx="8466716" cy="5594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Уполномоченный при Губернаторе Архангельской области по защите прав предпринимателей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 бизнес-</a:t>
            </a:r>
            <a:r>
              <a:rPr lang="ru-RU" sz="1200" b="1" dirty="0" err="1">
                <a:solidFill>
                  <a:schemeClr val="bg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защитник.рф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8460432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8F583A-8F89-4B9C-BE02-87C312356BCB}" type="slidenum">
              <a:rPr lang="ru-RU" sz="1800" b="1" smtClean="0">
                <a:solidFill>
                  <a:schemeClr val="tx2"/>
                </a:solidFill>
                <a:latin typeface="Georgia" panose="02040502050405020303" pitchFamily="18" charset="0"/>
              </a:rPr>
              <a:pPr algn="ctr"/>
              <a:t>9</a:t>
            </a:fld>
            <a:endParaRPr lang="ru-RU" sz="18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9">
            <a:extLst>
              <a:ext uri="{FF2B5EF4-FFF2-40B4-BE49-F238E27FC236}">
                <a16:creationId xmlns:a16="http://schemas.microsoft.com/office/drawing/2014/main" id="{2C239980-DAC7-469B-A263-D8C419E1E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51" y="99673"/>
            <a:ext cx="855374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Анализ работы советов по предпринимательству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7DC489-B857-40FC-A589-32A5B8D22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6" y="704341"/>
            <a:ext cx="7855947" cy="603702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97538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9922</TotalTime>
  <Words>1864</Words>
  <Application>Microsoft Office PowerPoint</Application>
  <PresentationFormat>Экран (4:3)</PresentationFormat>
  <Paragraphs>361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Georgia</vt:lpstr>
      <vt:lpstr>Symbol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Михайлин Антон Игоревич</dc:creator>
  <cp:lastModifiedBy>Горелова Ольга Владимировна</cp:lastModifiedBy>
  <cp:revision>2388</cp:revision>
  <cp:lastPrinted>2020-04-20T06:17:36Z</cp:lastPrinted>
  <dcterms:created xsi:type="dcterms:W3CDTF">2016-03-09T11:16:14Z</dcterms:created>
  <dcterms:modified xsi:type="dcterms:W3CDTF">2020-05-26T12:20:47Z</dcterms:modified>
</cp:coreProperties>
</file>