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rawings/drawing4.xml" ContentType="application/vnd.openxmlformats-officedocument.drawingml.chartshape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2"/>
    <p:sldMasterId id="2147483673" r:id="rId3"/>
    <p:sldMasterId id="2147483806" r:id="rId4"/>
  </p:sldMasterIdLst>
  <p:notesMasterIdLst>
    <p:notesMasterId r:id="rId17"/>
  </p:notesMasterIdLst>
  <p:sldIdLst>
    <p:sldId id="268" r:id="rId5"/>
    <p:sldId id="288" r:id="rId6"/>
    <p:sldId id="306" r:id="rId7"/>
    <p:sldId id="309" r:id="rId8"/>
    <p:sldId id="308" r:id="rId9"/>
    <p:sldId id="293" r:id="rId10"/>
    <p:sldId id="298" r:id="rId11"/>
    <p:sldId id="299" r:id="rId12"/>
    <p:sldId id="305" r:id="rId13"/>
    <p:sldId id="310" r:id="rId14"/>
    <p:sldId id="311" r:id="rId15"/>
    <p:sldId id="296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FF6600"/>
    <a:srgbClr val="FF9900"/>
    <a:srgbClr val="9047B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64" autoAdjust="0"/>
  </p:normalViewPr>
  <p:slideViewPr>
    <p:cSldViewPr>
      <p:cViewPr>
        <p:scale>
          <a:sx n="100" d="100"/>
          <a:sy n="100" d="100"/>
        </p:scale>
        <p:origin x="-89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6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1;&#1091;&#1076;&#1088;&#1080;&#1085;&#1072;%20&#1045;&#1083;&#1077;&#1085;&#1072;\&#1052;&#1086;&#1080;%20&#1076;&#1086;&#1082;&#1091;&#1084;&#1077;&#1085;&#1090;&#1099;\&#1076;&#1080;&#1072;&#1075;&#1088;&#1072;&#1084;&#1084;&#1072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KRU1\&#1056;&#1072;&#1073;&#1086;&#1095;&#1080;&#1081;%20&#1089;&#1090;&#1086;&#1083;\&#1056;&#1072;&#1089;&#1095;&#1077;&#1090;%20&#1089;&#1088;&#1077;&#1076;&#1085;&#1080;&#1093;%20&#1087;&#1086;%20&#1074;&#1086;&#1079;&#1085;&#1072;&#1075;&#1088;&#1072;&#1078;&#1076;&#1077;&#1085;&#1080;&#1102;%20&#1087;&#1088;&#1086;&#1094;&#1077;&#1085;&#1090;&#1072;&#1084;%20&#1085;&#1072;&#1075;&#1088;&#1091;&#1079;&#1082;&#1077;%2018.04.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6;&#1040;&#1041;&#1054;&#1058;&#1040;\&#1056;&#1040;&#1041;&#1054;&#1063;&#1040;&#1071;\&#1055;&#1088;&#1077;&#1079;&#1077;&#1085;&#1090;&#1072;&#1094;&#1080;&#1080;\&#1076;&#1080;&#1072;&#1075;&#1088;&#1072;&#1084;&#1084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1;&#1091;&#1076;&#1088;&#1080;&#1085;&#1072;%20&#1045;&#1083;&#1077;&#1085;&#1072;\&#1052;&#1086;&#1080;%20&#1076;&#1086;&#1082;&#1091;&#1084;&#1077;&#1085;&#1090;&#1099;\&#1041;&#1040;&#1047;&#1040;%20&#1059;&#1063;&#1045;&#1058;&#1040;%20&#1055;&#1054;&#1056;&#1059;&#1063;&#1048;&#1058;&#1045;&#1051;&#1068;&#1057;&#1058;&#1042;_22.10.2019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KRU1\&#1056;&#1072;&#1073;&#1086;&#1095;&#1080;&#1081;%20&#1089;&#1090;&#1086;&#1083;\&#1056;&#1072;&#1089;&#1095;&#1077;&#1090;%20&#1089;&#1088;&#1077;&#1076;&#1085;&#1080;&#1093;%20&#1087;&#1086;%20&#1074;&#1086;&#1079;&#1085;&#1072;&#1075;&#1088;&#1072;&#1078;&#1076;&#1077;&#1085;&#1080;&#1102;%20&#1087;&#1088;&#1086;&#1094;&#1077;&#1085;&#1090;&#1072;&#1084;%20&#1085;&#1072;&#1075;&#1088;&#1091;&#1079;&#1082;&#1077;%2018.04.2017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KRU1\&#1056;&#1072;&#1073;&#1086;&#1095;&#1080;&#1081;%20&#1089;&#1090;&#1086;&#1083;\&#1056;&#1072;&#1089;&#1095;&#1077;&#1090;%20&#1089;&#1088;&#1077;&#1076;&#1085;&#1080;&#1093;%20&#1087;&#1086;%20&#1074;&#1086;&#1079;&#1085;&#1072;&#1075;&#1088;&#1072;&#1078;&#1076;&#1077;&#1085;&#1080;&#1102;%20&#1087;&#1088;&#1086;&#1094;&#1077;&#1085;&#1090;&#1072;&#1084;%20&#1085;&#1072;&#1075;&#1088;&#1091;&#1079;&#1082;&#1077;%2018.04.2017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KRU1\&#1056;&#1072;&#1073;&#1086;&#1095;&#1080;&#1081;%20&#1089;&#1090;&#1086;&#1083;\&#1056;&#1072;&#1089;&#1095;&#1077;&#1090;%20&#1089;&#1088;&#1077;&#1076;&#1085;&#1080;&#1093;%20&#1087;&#1086;%20&#1074;&#1086;&#1079;&#1085;&#1072;&#1075;&#1088;&#1072;&#1078;&#1076;&#1077;&#1085;&#1080;&#1102;%20&#1087;&#1088;&#1086;&#1094;&#1077;&#1085;&#1090;&#1072;&#1084;%20&#1085;&#1072;&#1075;&#1088;&#1091;&#1079;&#1082;&#1077;%2018.04.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Сумма поручительств, млн. руб.</c:v>
                </c:pt>
              </c:strCache>
            </c:strRef>
          </c:tx>
          <c:dLbls>
            <c:dLbl>
              <c:idx val="0"/>
              <c:layout>
                <c:manualLayout>
                  <c:x val="-1.3566868638527411E-2"/>
                  <c:y val="8.5197018104366719E-3"/>
                </c:manualLayout>
              </c:layout>
              <c:showVal val="1"/>
            </c:dLbl>
            <c:dLbl>
              <c:idx val="1"/>
              <c:layout>
                <c:manualLayout>
                  <c:x val="-3.1009985459491185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Лист1!$B$1:$C$1</c:f>
              <c:strCache>
                <c:ptCount val="2"/>
                <c:pt idx="0">
                  <c:v>2006-2011</c:v>
                </c:pt>
                <c:pt idx="1">
                  <c:v>2012-2019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357</c:v>
                </c:pt>
                <c:pt idx="1">
                  <c:v>1220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Сумма кредитов, млн. руб.</c:v>
                </c:pt>
              </c:strCache>
            </c:strRef>
          </c:tx>
          <c:dLbls>
            <c:dLbl>
              <c:idx val="0"/>
              <c:layout>
                <c:manualLayout>
                  <c:x val="7.7524963648727858E-3"/>
                  <c:y val="-8.5197018104366719E-3"/>
                </c:manualLayout>
              </c:layout>
              <c:showVal val="1"/>
            </c:dLbl>
            <c:dLbl>
              <c:idx val="1"/>
              <c:layout>
                <c:manualLayout>
                  <c:x val="1.1628744547309161E-2"/>
                  <c:y val="-2.1299254526091611E-2"/>
                </c:manualLayout>
              </c:layout>
              <c:showVal val="1"/>
            </c:dLbl>
            <c:showVal val="1"/>
          </c:dLbls>
          <c:cat>
            <c:strRef>
              <c:f>Лист1!$B$1:$C$1</c:f>
              <c:strCache>
                <c:ptCount val="2"/>
                <c:pt idx="0">
                  <c:v>2006-2011</c:v>
                </c:pt>
                <c:pt idx="1">
                  <c:v>2012-2019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0">
                  <c:v>641</c:v>
                </c:pt>
                <c:pt idx="1">
                  <c:v>2239</c:v>
                </c:pt>
              </c:numCache>
            </c:numRef>
          </c:val>
        </c:ser>
        <c:shape val="box"/>
        <c:axId val="113593344"/>
        <c:axId val="113595136"/>
        <c:axId val="0"/>
      </c:bar3DChart>
      <c:catAx>
        <c:axId val="113593344"/>
        <c:scaling>
          <c:orientation val="minMax"/>
        </c:scaling>
        <c:axPos val="b"/>
        <c:numFmt formatCode="General" sourceLinked="1"/>
        <c:tickLblPos val="nextTo"/>
        <c:crossAx val="113595136"/>
        <c:crosses val="autoZero"/>
        <c:auto val="1"/>
        <c:lblAlgn val="ctr"/>
        <c:lblOffset val="100"/>
      </c:catAx>
      <c:valAx>
        <c:axId val="113595136"/>
        <c:scaling>
          <c:orientation val="minMax"/>
        </c:scaling>
        <c:axPos val="l"/>
        <c:majorGridlines/>
        <c:numFmt formatCode="General" sourceLinked="1"/>
        <c:tickLblPos val="nextTo"/>
        <c:crossAx val="113593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15762518761534"/>
          <c:y val="0.16702506435896794"/>
          <c:w val="0.29633435791085061"/>
          <c:h val="0.5599718246081891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9"/>
  <c:chart>
    <c:plotArea>
      <c:layout/>
      <c:pieChart>
        <c:varyColors val="1"/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2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Сумма поручительств, млн. руб.</c:v>
                </c:pt>
              </c:strCache>
            </c:strRef>
          </c:tx>
          <c:cat>
            <c:numRef>
              <c:f>Лист1!$I$1:$K$1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 formatCode="dd/mm/yyyy">
                  <c:v>43760</c:v>
                </c:pt>
              </c:numCache>
            </c:numRef>
          </c:cat>
          <c:val>
            <c:numRef>
              <c:f>Лист1!$I$2:$K$2</c:f>
              <c:numCache>
                <c:formatCode>General</c:formatCode>
                <c:ptCount val="3"/>
                <c:pt idx="0">
                  <c:v>99.8</c:v>
                </c:pt>
                <c:pt idx="1">
                  <c:v>175.4</c:v>
                </c:pt>
                <c:pt idx="2">
                  <c:v>142.19999999999999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Сумма кредитов, млн. руб.</c:v>
                </c:pt>
              </c:strCache>
            </c:strRef>
          </c:tx>
          <c:cat>
            <c:numRef>
              <c:f>Лист1!$I$1:$K$1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 formatCode="dd/mm/yyyy">
                  <c:v>43760</c:v>
                </c:pt>
              </c:numCache>
            </c:numRef>
          </c:cat>
          <c:val>
            <c:numRef>
              <c:f>Лист1!$I$3:$K$3</c:f>
              <c:numCache>
                <c:formatCode>General</c:formatCode>
                <c:ptCount val="3"/>
                <c:pt idx="0">
                  <c:v>204.4</c:v>
                </c:pt>
                <c:pt idx="1">
                  <c:v>342.6</c:v>
                </c:pt>
                <c:pt idx="2">
                  <c:v>287.2</c:v>
                </c:pt>
              </c:numCache>
            </c:numRef>
          </c:val>
        </c:ser>
        <c:dLbls>
          <c:showVal val="1"/>
        </c:dLbls>
        <c:shape val="cylinder"/>
        <c:axId val="114062464"/>
        <c:axId val="114064000"/>
        <c:axId val="0"/>
      </c:bar3DChart>
      <c:catAx>
        <c:axId val="114062464"/>
        <c:scaling>
          <c:orientation val="minMax"/>
        </c:scaling>
        <c:axPos val="b"/>
        <c:numFmt formatCode="General" sourceLinked="1"/>
        <c:majorTickMark val="none"/>
        <c:tickLblPos val="nextTo"/>
        <c:crossAx val="114064000"/>
        <c:crosses val="autoZero"/>
        <c:auto val="1"/>
        <c:lblAlgn val="ctr"/>
        <c:lblOffset val="100"/>
      </c:catAx>
      <c:valAx>
        <c:axId val="1140640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1406246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1564550218638359"/>
                  <c:y val="2.073713450230605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Производство промышленных и продовольственных </a:t>
                    </a:r>
                    <a:r>
                      <a:rPr lang="ru-RU" dirty="0" smtClean="0"/>
                      <a:t>товаров</a:t>
                    </a:r>
                  </a:p>
                  <a:p>
                    <a:r>
                      <a:rPr lang="ru-RU" dirty="0" smtClean="0"/>
                      <a:t>20,5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0.15776463089737364"/>
                  <c:y val="-0.2713829717540370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Строительство </a:t>
                    </a:r>
                  </a:p>
                  <a:p>
                    <a:r>
                      <a:rPr lang="ru-RU" dirty="0" smtClean="0"/>
                      <a:t>19,7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18111213724268804"/>
                  <c:y val="-0.276110406848033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</a:t>
                    </a:r>
                    <a:r>
                      <a:rPr lang="ru-RU" dirty="0" smtClean="0"/>
                      <a:t>хозяйство</a:t>
                    </a:r>
                    <a:r>
                      <a:rPr lang="ru-RU" baseline="0" dirty="0" smtClean="0"/>
                      <a:t> -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0,4%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.23937953817880928"/>
                  <c:y val="-4.9843510697938964E-2"/>
                </c:manualLayout>
              </c:layout>
              <c:tx>
                <c:rich>
                  <a:bodyPr/>
                  <a:lstStyle/>
                  <a:p>
                    <a:r>
                      <a:rPr lang="ru-RU" sz="1200" i="0" dirty="0">
                        <a:solidFill>
                          <a:srgbClr val="FF0000"/>
                        </a:solidFill>
                      </a:rPr>
                      <a:t>С</a:t>
                    </a:r>
                    <a:r>
                      <a:rPr lang="ru-RU" dirty="0"/>
                      <a:t>ельское </a:t>
                    </a:r>
                    <a:r>
                      <a:rPr lang="ru-RU" dirty="0" smtClean="0"/>
                      <a:t>хозяйство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8,8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6.237997617859650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Бытовое обслуживание </a:t>
                    </a:r>
                    <a:r>
                      <a:rPr lang="ru-RU" dirty="0" smtClean="0"/>
                      <a:t>населения -7,7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Val val="1"/>
              <c:showCatName val="1"/>
            </c:dLbl>
            <c:dLbl>
              <c:idx val="5"/>
              <c:layout>
                <c:manualLayout>
                  <c:x val="-0.12843194526655488"/>
                  <c:y val="4.455454362394022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Недвижимость - 4,0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-0.17517628458416404"/>
                  <c:y val="-0.1603973835024932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Услуги </a:t>
                    </a:r>
                    <a:r>
                      <a:rPr lang="ru-RU" dirty="0"/>
                      <a:t>связи, транспортные услуги и рекламная </a:t>
                    </a:r>
                    <a:r>
                      <a:rPr lang="ru-RU" dirty="0" smtClean="0"/>
                      <a:t>деятельность</a:t>
                    </a:r>
                    <a:r>
                      <a:rPr lang="ru-RU" baseline="0" dirty="0" smtClean="0"/>
                      <a:t> -</a:t>
                    </a:r>
                    <a:r>
                      <a:rPr lang="ru-RU" dirty="0" smtClean="0"/>
                      <a:t>7,2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7"/>
              <c:layout>
                <c:manualLayout>
                  <c:x val="-0.12470894707537021"/>
                  <c:y val="-0.1133301352175045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Розничная </a:t>
                    </a:r>
                    <a:r>
                      <a:rPr lang="ru-RU" dirty="0" smtClean="0"/>
                      <a:t>торговля </a:t>
                    </a:r>
                    <a:r>
                      <a:rPr lang="ru-RU" dirty="0"/>
                      <a:t>14,5%</a:t>
                    </a:r>
                  </a:p>
                </c:rich>
              </c:tx>
              <c:showVal val="1"/>
              <c:showCatName val="1"/>
            </c:dLbl>
            <c:dLbl>
              <c:idx val="8"/>
              <c:layout>
                <c:manualLayout>
                  <c:x val="-0.12927592127160417"/>
                  <c:y val="1.85480654770440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Оптовая </a:t>
                    </a:r>
                    <a:r>
                      <a:rPr lang="ru-RU" dirty="0" smtClean="0"/>
                      <a:t>торговля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16,9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FF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структура_действ!$B$166:$B$174</c:f>
              <c:strCache>
                <c:ptCount val="9"/>
                <c:pt idx="0">
                  <c:v>Производство промышленных и продовольственных товаров</c:v>
                </c:pt>
                <c:pt idx="1">
                  <c:v>Строительная индустрия</c:v>
                </c:pt>
                <c:pt idx="2">
                  <c:v>Жилищно-коммунальное хозяйство</c:v>
                </c:pt>
                <c:pt idx="3">
                  <c:v>Сельское хозяйство и переработка сельскохозяйственной продукции</c:v>
                </c:pt>
                <c:pt idx="4">
                  <c:v>Бытовое обслуживание населения</c:v>
                </c:pt>
                <c:pt idx="5">
                  <c:v>Недвижимость</c:v>
                </c:pt>
                <c:pt idx="6">
                  <c:v>Услуги связи, транспортные услуги и рекламная деятельность</c:v>
                </c:pt>
                <c:pt idx="7">
                  <c:v>Розничная торговля</c:v>
                </c:pt>
                <c:pt idx="8">
                  <c:v>Оптовая торговля</c:v>
                </c:pt>
              </c:strCache>
            </c:strRef>
          </c:cat>
          <c:val>
            <c:numRef>
              <c:f>структура_действ!$D$166:$D$174</c:f>
              <c:numCache>
                <c:formatCode>0.0%</c:formatCode>
                <c:ptCount val="9"/>
                <c:pt idx="0">
                  <c:v>0.2046965510064864</c:v>
                </c:pt>
                <c:pt idx="1">
                  <c:v>0.1970385444006367</c:v>
                </c:pt>
                <c:pt idx="2">
                  <c:v>3.8540546582031651E-3</c:v>
                </c:pt>
                <c:pt idx="3">
                  <c:v>8.8000914695638893E-2</c:v>
                </c:pt>
                <c:pt idx="4">
                  <c:v>7.6759921942546605E-2</c:v>
                </c:pt>
                <c:pt idx="5">
                  <c:v>3.9825231468099444E-2</c:v>
                </c:pt>
                <c:pt idx="6">
                  <c:v>7.1955200468653016E-2</c:v>
                </c:pt>
                <c:pt idx="7">
                  <c:v>0.14535181737947409</c:v>
                </c:pt>
                <c:pt idx="8">
                  <c:v>0.16866370932205887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pieChart>
        <c:varyColors val="1"/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pieChart>
        <c:varyColors val="1"/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pieChart>
        <c:varyColors val="1"/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0.99635</cdr:x>
      <cdr:y>1</cdr:y>
    </cdr:to>
    <cdr:sp macro="" textlink="">
      <cdr:nvSpPr>
        <cdr:cNvPr id="3" name="Текст 3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0" y="0"/>
          <a:ext cx="8712968" cy="37995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Calibri"/>
            <a:buAutoNum type="arabicParenR"/>
          </a:pPr>
          <a:endParaRPr lang="ru-RU" dirty="0" smtClean="0">
            <a:ln w="11430"/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0.95851</cdr:x>
      <cdr:y>1</cdr:y>
    </cdr:to>
    <cdr:sp macro="" textlink="">
      <cdr:nvSpPr>
        <cdr:cNvPr id="4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0" y="0"/>
          <a:ext cx="8382000" cy="37995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 algn="ctr">
            <a:spcBef>
              <a:spcPct val="0"/>
            </a:spcBef>
          </a:pPr>
          <a:endParaRPr lang="ru-RU" sz="28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 algn="ctr">
            <a:spcBef>
              <a:spcPct val="0"/>
            </a:spcBef>
          </a:pPr>
          <a:endParaRPr lang="ru-RU" sz="28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 algn="ctr">
            <a:spcBef>
              <a:spcPct val="0"/>
            </a:spcBef>
          </a:pPr>
          <a:endParaRPr lang="ru-RU" sz="28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 algn="ctr">
            <a:spcBef>
              <a:spcPct val="0"/>
            </a:spcBef>
          </a:pPr>
          <a:r>
            <a:rPr lang="ru-RU" sz="2800" b="1" dirty="0" smtClean="0">
              <a:solidFill>
                <a:schemeClr val="accent6">
                  <a:lumMod val="75000"/>
                </a:schemeClr>
              </a:solidFill>
              <a:latin typeface="Book Antiqua" pitchFamily="18" charset="0"/>
            </a:rPr>
            <a:t> </a:t>
          </a:r>
          <a:endParaRPr lang="ru-RU" sz="2800" b="1" dirty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0.97938</cdr:x>
      <cdr:y>0.39216</cdr:y>
    </cdr:to>
    <cdr:sp macro="" textlink="">
      <cdr:nvSpPr>
        <cdr:cNvPr id="13" name="Скругленный прямоугольник 12"/>
        <cdr:cNvSpPr/>
      </cdr:nvSpPr>
      <cdr:spPr>
        <a:xfrm xmlns:a="http://schemas.openxmlformats.org/drawingml/2006/main">
          <a:off x="0" y="0"/>
          <a:ext cx="8352928" cy="1440158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l"/>
          <a:r>
            <a:rPr lang="ru-RU" sz="2200" dirty="0" smtClean="0">
              <a:latin typeface="Arial" pitchFamily="34" charset="0"/>
              <a:cs typeface="Arial" pitchFamily="34" charset="0"/>
            </a:rPr>
            <a:t>На последние 8 лет (2012-2019 </a:t>
          </a:r>
          <a:r>
            <a:rPr lang="ru-RU" sz="2200" dirty="0" err="1" smtClean="0">
              <a:latin typeface="Arial" pitchFamily="34" charset="0"/>
              <a:cs typeface="Arial" pitchFamily="34" charset="0"/>
            </a:rPr>
            <a:t>гг</a:t>
          </a:r>
          <a:r>
            <a:rPr lang="ru-RU" sz="2200" dirty="0" smtClean="0">
              <a:latin typeface="Arial" pitchFamily="34" charset="0"/>
              <a:cs typeface="Arial" pitchFamily="34" charset="0"/>
            </a:rPr>
            <a:t>) приходится 77% выданных поручительств (1,22 млрд. руб.) от объема поручительств, выданных  за весь период деятельности РГО</a:t>
          </a:r>
          <a:endParaRPr lang="ru-RU" sz="22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0.43589</cdr:y>
    </cdr:from>
    <cdr:to>
      <cdr:x>0.97938</cdr:x>
      <cdr:y>0.88235</cdr:y>
    </cdr:to>
    <cdr:sp macro="" textlink="">
      <cdr:nvSpPr>
        <cdr:cNvPr id="14" name="Скругленный прямоугольник 13"/>
        <cdr:cNvSpPr/>
      </cdr:nvSpPr>
      <cdr:spPr>
        <a:xfrm xmlns:a="http://schemas.openxmlformats.org/drawingml/2006/main">
          <a:off x="0" y="1600765"/>
          <a:ext cx="8352928" cy="1639595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lvl="0" algn="l"/>
          <a:r>
            <a:rPr lang="ru-RU" sz="2200" dirty="0">
              <a:latin typeface="Arial" pitchFamily="34" charset="0"/>
              <a:cs typeface="Arial" pitchFamily="34" charset="0"/>
            </a:rPr>
            <a:t>З</a:t>
          </a:r>
          <a:r>
            <a:rPr lang="ru-RU" sz="2200" dirty="0" smtClean="0">
              <a:latin typeface="Arial" pitchFamily="34" charset="0"/>
              <a:cs typeface="Arial" pitchFamily="34" charset="0"/>
            </a:rPr>
            <a:t>а последние 8 лет поручительством фонда обеспечены обязательства субъектов МСП (кредиты, займы) на сумму 2,24 млрд. руб., что составляет 78% в структуре всех обеспеченных кредитов за весь период деятельности РГО</a:t>
          </a:r>
          <a:endParaRPr lang="ru-RU" sz="22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0.99635</cdr:x>
      <cdr:y>1</cdr:y>
    </cdr:to>
    <cdr:sp macro="" textlink="">
      <cdr:nvSpPr>
        <cdr:cNvPr id="3" name="Текст 3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0" y="0"/>
          <a:ext cx="8712968" cy="37995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Calibri"/>
            <a:buAutoNum type="arabicParenR"/>
          </a:pPr>
          <a:r>
            <a:rPr lang="ru-RU" sz="1600" dirty="0" smtClean="0">
              <a:ln w="11430"/>
              <a:latin typeface="Arial" pitchFamily="34" charset="0"/>
              <a:cs typeface="Arial" pitchFamily="34" charset="0"/>
            </a:rPr>
            <a:t>Заемщик относится к субъекту малого или среднего предпринимательства (выручка до 2 млрд. руб., ССЧ не более 250 человек).</a:t>
          </a: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Calibri"/>
            <a:buAutoNum type="arabicParenR"/>
          </a:pPr>
          <a:r>
            <a:rPr lang="ru-RU" sz="1600" dirty="0" smtClean="0">
              <a:ln w="11430"/>
              <a:latin typeface="Arial" pitchFamily="34" charset="0"/>
              <a:cs typeface="Arial" pitchFamily="34" charset="0"/>
            </a:rPr>
            <a:t>Регистрация и осуществление деятельности на территории Архангельской области.</a:t>
          </a: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Calibri"/>
            <a:buAutoNum type="arabicParenR"/>
          </a:pPr>
          <a:r>
            <a:rPr lang="ru-RU" sz="1600" dirty="0" smtClean="0">
              <a:ln w="11430"/>
              <a:latin typeface="Arial" pitchFamily="34" charset="0"/>
              <a:cs typeface="Arial" pitchFamily="34" charset="0"/>
            </a:rPr>
            <a:t>Отсутствие нарушений условий ранее заключенных кредитных договоров.</a:t>
          </a: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Calibri"/>
            <a:buAutoNum type="arabicParenR"/>
          </a:pPr>
          <a:r>
            <a:rPr lang="ru-RU" sz="16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Отсутствие задолженностей перед бюджетами всех уровней</a:t>
          </a:r>
          <a:r>
            <a:rPr lang="ru-RU" sz="1600" dirty="0" smtClean="0">
              <a:ln w="11430"/>
              <a:solidFill>
                <a:srgbClr val="FF6600"/>
              </a:solidFill>
              <a:latin typeface="Arial" pitchFamily="34" charset="0"/>
              <a:cs typeface="Arial" pitchFamily="34" charset="0"/>
            </a:rPr>
            <a:t>.</a:t>
          </a: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Calibri"/>
            <a:buAutoNum type="arabicParenR"/>
          </a:pPr>
          <a:r>
            <a:rPr lang="ru-RU" sz="1600" dirty="0" smtClean="0">
              <a:ln w="11430"/>
              <a:latin typeface="Arial" pitchFamily="34" charset="0"/>
              <a:cs typeface="Arial" pitchFamily="34" charset="0"/>
            </a:rPr>
            <a:t>По отношению к Заемщику не применялись процедуры несостоятельности (банкротства), в том числе наблюдение, финансовое оздоровление, внешнее управление, конкурсное производство.</a:t>
          </a:r>
          <a:endParaRPr lang="en-US" sz="1600" dirty="0" smtClean="0">
            <a:ln w="11430"/>
            <a:latin typeface="Arial" pitchFamily="34" charset="0"/>
            <a:cs typeface="Arial" pitchFamily="34" charset="0"/>
          </a:endParaRP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Calibri"/>
            <a:buAutoNum type="arabicParenR"/>
          </a:pPr>
          <a:r>
            <a:rPr lang="ru-RU" sz="1600" dirty="0" smtClean="0">
              <a:ln w="11430"/>
              <a:latin typeface="Arial" pitchFamily="34" charset="0"/>
              <a:cs typeface="Arial" pitchFamily="34" charset="0"/>
            </a:rPr>
            <a:t>Заёмщик не осуществляет предпринимательскую деятельность в сфере игорного бизнеса, производства и (или) реализации подакцизных товаров, добычи и (или) реализации полезных ископаемых, за исключением общераспространённых полезных ископаемых</a:t>
          </a:r>
          <a:r>
            <a:rPr lang="en-US" sz="1600" dirty="0" smtClean="0">
              <a:ln w="11430"/>
              <a:latin typeface="Arial" pitchFamily="34" charset="0"/>
              <a:cs typeface="Arial" pitchFamily="34" charset="0"/>
            </a:rPr>
            <a:t>.</a:t>
          </a: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Calibri"/>
            <a:buAutoNum type="arabicParenR"/>
          </a:pPr>
          <a:endParaRPr lang="ru-RU" dirty="0" smtClean="0">
            <a:ln w="11430"/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0.99635</cdr:x>
      <cdr:y>1</cdr:y>
    </cdr:to>
    <cdr:sp macro="" textlink="">
      <cdr:nvSpPr>
        <cdr:cNvPr id="3" name="Текст 3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0" y="-72008"/>
          <a:ext cx="8712924" cy="37274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+mj-lt"/>
            <a:buAutoNum type="arabicParenR"/>
          </a:pPr>
          <a:endParaRPr lang="ru-RU" dirty="0" smtClean="0">
            <a:ln w="11430"/>
            <a:latin typeface="Arial" pitchFamily="34" charset="0"/>
            <a:cs typeface="Arial" pitchFamily="34" charset="0"/>
          </a:endParaRP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+mj-lt"/>
            <a:buAutoNum type="arabicParenR"/>
          </a:pPr>
          <a:r>
            <a:rPr lang="ru-RU" dirty="0" smtClean="0">
              <a:ln w="11430"/>
              <a:latin typeface="Arial" pitchFamily="34" charset="0"/>
              <a:cs typeface="Arial" pitchFamily="34" charset="0"/>
            </a:rPr>
            <a:t>Заемщик должен предоставить обеспечение в размере </a:t>
          </a:r>
          <a:r>
            <a:rPr lang="ru-RU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не менее 30% </a:t>
          </a:r>
          <a:r>
            <a:rPr lang="ru-RU" dirty="0" smtClean="0">
              <a:ln w="11430"/>
              <a:latin typeface="Arial" pitchFamily="34" charset="0"/>
              <a:cs typeface="Arial" pitchFamily="34" charset="0"/>
            </a:rPr>
            <a:t>от суммы обязательств (по совместным сделкам с Корпорацией МСП и МСП Банком - </a:t>
          </a:r>
          <a:r>
            <a:rPr lang="ru-RU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не менее 20%</a:t>
          </a:r>
          <a:r>
            <a:rPr lang="ru-RU" dirty="0" smtClean="0">
              <a:ln w="11430"/>
              <a:latin typeface="Arial" pitchFamily="34" charset="0"/>
              <a:cs typeface="Arial" pitchFamily="34" charset="0"/>
            </a:rPr>
            <a:t>).</a:t>
          </a: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+mj-lt"/>
            <a:buAutoNum type="arabicParenR"/>
          </a:pPr>
          <a:r>
            <a:rPr lang="ru-RU" dirty="0" smtClean="0">
              <a:ln w="11430"/>
              <a:latin typeface="Arial" pitchFamily="34" charset="0"/>
              <a:cs typeface="Arial" pitchFamily="34" charset="0"/>
            </a:rPr>
            <a:t>Максимальное поручительство по одной сделке </a:t>
          </a:r>
          <a:r>
            <a:rPr lang="ru-RU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не более 25 млн. руб.</a:t>
          </a: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+mj-lt"/>
            <a:buAutoNum type="arabicParenR"/>
          </a:pPr>
          <a:r>
            <a:rPr lang="ru-RU" dirty="0" smtClean="0">
              <a:ln w="11430"/>
              <a:latin typeface="Arial" pitchFamily="34" charset="0"/>
              <a:cs typeface="Arial" pitchFamily="34" charset="0"/>
            </a:rPr>
            <a:t>Срок поручительства и кредита не ограничен.</a:t>
          </a:r>
          <a:endParaRPr lang="ru-RU" b="1" dirty="0" smtClean="0">
            <a:solidFill>
              <a:schemeClr val="accent6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+mj-lt"/>
            <a:buAutoNum type="arabicParenR"/>
          </a:pPr>
          <a:r>
            <a:rPr lang="ru-RU" dirty="0" smtClean="0">
              <a:ln w="11430"/>
              <a:latin typeface="Arial" pitchFamily="34" charset="0"/>
              <a:cs typeface="Arial" pitchFamily="34" charset="0"/>
            </a:rPr>
            <a:t>Поручительство является платным. Максимальная ставка вознаграждения составляет </a:t>
          </a:r>
          <a:r>
            <a:rPr lang="en-US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1</a:t>
          </a:r>
          <a:r>
            <a:rPr lang="ru-RU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,5%</a:t>
          </a:r>
          <a:r>
            <a:rPr lang="ru-RU" dirty="0" smtClean="0">
              <a:ln w="11430"/>
              <a:solidFill>
                <a:srgbClr val="FF6600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dirty="0" smtClean="0">
              <a:ln w="11430"/>
              <a:latin typeface="Arial" pitchFamily="34" charset="0"/>
              <a:cs typeface="Arial" pitchFamily="34" charset="0"/>
            </a:rPr>
            <a:t>годовых от суммы поручительства (исключение 1,75% годовых для торговой деятельности).</a:t>
          </a: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+mj-lt"/>
            <a:buAutoNum type="arabicParenR"/>
          </a:pPr>
          <a:r>
            <a:rPr lang="ru-RU" dirty="0" smtClean="0">
              <a:ln w="11430"/>
              <a:latin typeface="Arial" pitchFamily="34" charset="0"/>
              <a:cs typeface="Arial" pitchFamily="34" charset="0"/>
            </a:rPr>
            <a:t>Ставка вознаграждения по совместным сделкам с Корпорацией МСП </a:t>
          </a:r>
          <a:r>
            <a:rPr lang="ru-RU" b="1" dirty="0" smtClean="0">
              <a:ln w="11430"/>
              <a:latin typeface="Arial" pitchFamily="34" charset="0"/>
              <a:cs typeface="Arial" pitchFamily="34" charset="0"/>
            </a:rPr>
            <a:t>(</a:t>
          </a:r>
          <a:r>
            <a:rPr lang="ru-RU" b="1" dirty="0" err="1" smtClean="0">
              <a:ln w="11430"/>
              <a:latin typeface="Arial" pitchFamily="34" charset="0"/>
              <a:cs typeface="Arial" pitchFamily="34" charset="0"/>
            </a:rPr>
            <a:t>согрантиям</a:t>
          </a:r>
          <a:r>
            <a:rPr lang="ru-RU" b="1" dirty="0" smtClean="0">
              <a:ln w="11430"/>
              <a:latin typeface="Arial" pitchFamily="34" charset="0"/>
              <a:cs typeface="Arial" pitchFamily="34" charset="0"/>
            </a:rPr>
            <a:t>) – </a:t>
          </a:r>
          <a:r>
            <a:rPr lang="ru-RU" b="1" dirty="0" smtClean="0">
              <a:ln w="11430"/>
              <a:solidFill>
                <a:srgbClr val="FF6600"/>
              </a:solidFill>
              <a:latin typeface="Arial" pitchFamily="34" charset="0"/>
              <a:cs typeface="Arial" pitchFamily="34" charset="0"/>
            </a:rPr>
            <a:t>0,75%</a:t>
          </a:r>
          <a:r>
            <a:rPr lang="ru-RU" b="1" dirty="0" smtClean="0">
              <a:ln w="11430"/>
              <a:latin typeface="Arial" pitchFamily="34" charset="0"/>
              <a:cs typeface="Arial" pitchFamily="34" charset="0"/>
            </a:rPr>
            <a:t> </a:t>
          </a:r>
          <a:r>
            <a:rPr lang="ru-RU" dirty="0" smtClean="0">
              <a:ln w="11430"/>
              <a:latin typeface="Arial" pitchFamily="34" charset="0"/>
              <a:cs typeface="Arial" pitchFamily="34" charset="0"/>
            </a:rPr>
            <a:t>годовых от суммы поручительства. </a:t>
          </a:r>
        </a:p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</a:pPr>
          <a:endParaRPr lang="ru-RU" dirty="0" smtClean="0">
            <a:ln w="11430"/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0.99635</cdr:x>
      <cdr:y>1</cdr:y>
    </cdr:to>
    <cdr:sp macro="" textlink="">
      <cdr:nvSpPr>
        <cdr:cNvPr id="3" name="Текст 3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0" y="0"/>
          <a:ext cx="8712968" cy="37995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742950" indent="-742950" algn="just" defTabSz="914363">
            <a:lnSpc>
              <a:spcPct val="110000"/>
            </a:lnSpc>
            <a:spcBef>
              <a:spcPct val="20000"/>
            </a:spcBef>
            <a:buFont typeface="Calibri"/>
            <a:buAutoNum type="arabicParenR"/>
          </a:pPr>
          <a:endParaRPr lang="ru-RU" dirty="0" smtClean="0">
            <a:ln w="11430"/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0.99635</cdr:x>
      <cdr:y>1</cdr:y>
    </cdr:to>
    <cdr:sp macro="" textlink="">
      <cdr:nvSpPr>
        <cdr:cNvPr id="4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0" y="0"/>
          <a:ext cx="8712968" cy="40875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Шаг 1. 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Заемщик обращается в банк за получением кредита или банковской гарантии.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Шаг 2. 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Банк рассматривает заявку, анализирует представленные документы, оценивает финансовое состояние и принимает решение.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Шаг 3. 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Если банком принято положительное решение, но у заемщика не хватает собственного обеспечения, банк предлагает ему воспользоваться поручительством фонда.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Шаг 4.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 согласии заемщика получить поручительство фонда банк направляет в фонд заявку с приложением необходимого пакета документов.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Шаг 5.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Фонд принимает решение о предоставлении поручительства.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Шаг 6.</a:t>
          </a:r>
        </a:p>
        <a:p xmlns:a="http://schemas.openxmlformats.org/drawingml/2006/main">
          <a:pPr lvl="0">
            <a:spcBef>
              <a:spcPct val="0"/>
            </a:spcBef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Фонд подписывает с заемщиком договор оказания финансовых услуг, с банком – договор поручительства.</a:t>
          </a:r>
        </a:p>
        <a:p xmlns:a="http://schemas.openxmlformats.org/drawingml/2006/main">
          <a:pPr lvl="0">
            <a:spcBef>
              <a:spcPct val="0"/>
            </a:spcBef>
          </a:pPr>
          <a:endParaRPr lang="ru-RU" sz="16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 algn="ctr">
            <a:spcBef>
              <a:spcPct val="0"/>
            </a:spcBef>
          </a:pPr>
          <a:endParaRPr lang="ru-RU" sz="28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marL="342900" indent="-342900">
            <a:spcBef>
              <a:spcPct val="0"/>
            </a:spcBef>
          </a:pPr>
          <a:endParaRPr lang="ru-RU" kern="0" dirty="0" smtClean="0">
            <a:ln w="11430"/>
            <a:latin typeface="Arial" pitchFamily="34" charset="0"/>
            <a:cs typeface="Arial" pitchFamily="34" charset="0"/>
          </a:endParaRPr>
        </a:p>
        <a:p xmlns:a="http://schemas.openxmlformats.org/drawingml/2006/main">
          <a:pPr lvl="0" algn="ctr">
            <a:spcBef>
              <a:spcPct val="0"/>
            </a:spcBef>
          </a:pPr>
          <a:endParaRPr lang="ru-RU" sz="28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 algn="ctr">
            <a:spcBef>
              <a:spcPct val="0"/>
            </a:spcBef>
          </a:pPr>
          <a:endParaRPr lang="ru-RU" sz="28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 algn="ctr">
            <a:spcBef>
              <a:spcPct val="0"/>
            </a:spcBef>
          </a:pPr>
          <a:endParaRPr lang="ru-RU" sz="2800" b="1" dirty="0" smtClean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  <a:p xmlns:a="http://schemas.openxmlformats.org/drawingml/2006/main">
          <a:pPr lvl="0" algn="ctr">
            <a:spcBef>
              <a:spcPct val="0"/>
            </a:spcBef>
          </a:pPr>
          <a:r>
            <a:rPr lang="ru-RU" sz="2800" b="1" dirty="0" smtClean="0">
              <a:solidFill>
                <a:schemeClr val="accent6">
                  <a:lumMod val="75000"/>
                </a:schemeClr>
              </a:solidFill>
              <a:latin typeface="Book Antiqua" pitchFamily="18" charset="0"/>
            </a:rPr>
            <a:t> </a:t>
          </a:r>
          <a:endParaRPr lang="ru-RU" sz="2800" b="1" dirty="0">
            <a:solidFill>
              <a:schemeClr val="accent6">
                <a:lumMod val="75000"/>
              </a:schemeClr>
            </a:solidFill>
            <a:latin typeface="Book Antiqua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D634B-CF24-4C6D-9D96-53E1394EE59E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9E952-2FBC-4D82-8F36-3D5D5960FF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4618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11/7/2019 4:52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68086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Arial" pitchFamily="34" charset="0"/>
              <a:buNone/>
              <a:defRPr lang="en-US" sz="8500" b="1" kern="1200" spc="-770" dirty="0" smtClean="0">
                <a:ln w="11430"/>
                <a:gradFill>
                  <a:gsLst>
                    <a:gs pos="0">
                      <a:schemeClr val="tx2"/>
                    </a:gs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85000">
                      <a:srgbClr val="F87F06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68086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Arial" pitchFamily="34" charset="0"/>
              <a:buNone/>
              <a:defRPr lang="en-US" sz="8500" b="1" kern="1200" spc="-770" dirty="0" smtClean="0">
                <a:ln w="11430"/>
                <a:gradFill>
                  <a:gsLst>
                    <a:gs pos="0">
                      <a:schemeClr val="tx2"/>
                    </a:gs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85000">
                      <a:srgbClr val="F87F06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68086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Arial" pitchFamily="34" charset="0"/>
              <a:buNone/>
              <a:defRPr lang="en-US" sz="8500" b="1" kern="1200" spc="-770" dirty="0" smtClean="0">
                <a:ln w="11430"/>
                <a:gradFill>
                  <a:gsLst>
                    <a:gs pos="0">
                      <a:schemeClr val="tx2"/>
                    </a:gs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85000">
                      <a:srgbClr val="F87F06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68086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Arial" pitchFamily="34" charset="0"/>
              <a:buNone/>
              <a:defRPr lang="en-US" sz="8500" b="1" kern="1200" spc="-770" dirty="0" smtClean="0">
                <a:ln w="11430"/>
                <a:gradFill>
                  <a:gsLst>
                    <a:gs pos="0">
                      <a:schemeClr val="tx2"/>
                    </a:gs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85000">
                      <a:srgbClr val="F87F06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pic>
        <p:nvPicPr>
          <p:cNvPr id="4" name="Рисунок 3" descr="slidebakbar2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6238776"/>
            <a:ext cx="9144000" cy="619224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61" r:id="rId11"/>
    <p:sldLayoutId id="2147483688" r:id="rId12"/>
  </p:sldLayoutIdLst>
  <p:transition>
    <p:fade/>
  </p:transition>
  <p:hf hdr="0" ftr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hf hdr="0" ftr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11/7/2019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ransition>
    <p:fad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0.jpeg"/><Relationship Id="rId5" Type="http://schemas.openxmlformats.org/officeDocument/2006/relationships/image" Target="../media/image9.gif"/><Relationship Id="rId4" Type="http://schemas.openxmlformats.org/officeDocument/2006/relationships/hyperlink" Target="http://www.icarh.ru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9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9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51520" y="2276872"/>
            <a:ext cx="748883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Региональный гарантийный фонд как один из механизмов государственной поддержки малого и среднего предпринимательства</a:t>
            </a:r>
            <a:endParaRPr lang="ru-RU" sz="3800" b="1" dirty="0">
              <a:solidFill>
                <a:schemeClr val="accent4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3" name="Picture 3" descr="C:\Documents and Settings\KRU1\Рабочий стол\1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492896"/>
            <a:ext cx="1316038" cy="1576388"/>
          </a:xfrm>
          <a:prstGeom prst="rect">
            <a:avLst/>
          </a:prstGeom>
          <a:noFill/>
        </p:spPr>
      </p:pic>
      <p:pic>
        <p:nvPicPr>
          <p:cNvPr id="111618" name="Picture 2" descr="http://www.icarh.ru/images/nullgif.gif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11620" name="Picture 4" descr="http://www.icarh.ru/images/nullgif.gif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11622" name="Picture 6" descr="http://www.icarh.ru/images/nullgif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1162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1625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331640" y="2204864"/>
            <a:ext cx="66415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>
                <a:solidFill>
                  <a:srgbClr val="C3986D">
                    <a:lumMod val="75000"/>
                  </a:srgbClr>
                </a:solidFill>
                <a:latin typeface="Book Antiqua" pitchFamily="18" charset="0"/>
              </a:rPr>
              <a:t>Кредитные организации - партнеры</a:t>
            </a:r>
            <a:endParaRPr lang="ru-RU" sz="2800" b="1" dirty="0">
              <a:solidFill>
                <a:srgbClr val="C3986D">
                  <a:lumMod val="75000"/>
                </a:srgbClr>
              </a:solidFill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2780928"/>
            <a:ext cx="8784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15 ведущих банков Архангельской области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2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микрофинансовые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компании: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Фонд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микрофинансирования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Северодвинска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МКК «Развитие» - в текущем квартале заключено 7 договоров поручительств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Фонд развития моногородов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Фонд развития промышленности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АО «РЛК Ярославской области» (единственная лизинговая компания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Северо-Западе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России, аккредитованная АО «Корпорация МСП»)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Дата 2"/>
          <p:cNvSpPr txBox="1">
            <a:spLocks/>
          </p:cNvSpPr>
          <p:nvPr/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 мая 2013</a:t>
            </a: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DD5F52-D2C3-4FC1-AB1A-1942A4C85E7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7544" y="1916832"/>
            <a:ext cx="8382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Схема работы</a:t>
            </a:r>
            <a:endParaRPr lang="ru-RU" sz="2800" b="1" dirty="0">
              <a:solidFill>
                <a:schemeClr val="accent4">
                  <a:lumMod val="75000"/>
                </a:schemeClr>
              </a:solidFill>
              <a:latin typeface="Book Antiqua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399157" y="2420888"/>
          <a:ext cx="874484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55576" y="170080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2060848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Государственное унитарное предприятие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Архангельской области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«Инвестиционная компания «Архангельск»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3645024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6600"/>
                </a:solidFill>
                <a:latin typeface="Book Antiqua" pitchFamily="18" charset="0"/>
              </a:rPr>
              <a:t>г. Архангельск</a:t>
            </a:r>
            <a:r>
              <a:rPr lang="ru-RU" sz="2800" b="1" smtClean="0">
                <a:solidFill>
                  <a:srgbClr val="FF6600"/>
                </a:solidFill>
                <a:latin typeface="Book Antiqua" pitchFamily="18" charset="0"/>
              </a:rPr>
              <a:t>, набережная </a:t>
            </a:r>
          </a:p>
          <a:p>
            <a:pPr algn="ctr">
              <a:buNone/>
            </a:pPr>
            <a:r>
              <a:rPr lang="ru-RU" sz="2800" b="1" smtClean="0">
                <a:solidFill>
                  <a:srgbClr val="FF6600"/>
                </a:solidFill>
                <a:latin typeface="Book Antiqua" pitchFamily="18" charset="0"/>
              </a:rPr>
              <a:t>Северной </a:t>
            </a:r>
            <a:r>
              <a:rPr lang="ru-RU" sz="2800" b="1" dirty="0" smtClean="0">
                <a:solidFill>
                  <a:srgbClr val="FF6600"/>
                </a:solidFill>
                <a:latin typeface="Book Antiqua" pitchFamily="18" charset="0"/>
              </a:rPr>
              <a:t>Двины, д. 71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FF6600"/>
                </a:solidFill>
                <a:latin typeface="Book Antiqua" pitchFamily="18" charset="0"/>
              </a:rPr>
              <a:t>телефон: (8182) 210-160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FF6600"/>
                </a:solidFill>
                <a:latin typeface="Book Antiqua" pitchFamily="18" charset="0"/>
              </a:rPr>
              <a:t>факс: (8182) 208-388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Book Antiqua" pitchFamily="18" charset="0"/>
              </a:rPr>
              <a:t>e</a:t>
            </a:r>
            <a:r>
              <a:rPr lang="ru-RU" sz="2800" b="1" dirty="0" smtClean="0">
                <a:solidFill>
                  <a:srgbClr val="FF6600"/>
                </a:solidFill>
                <a:latin typeface="Book Antiqua" pitchFamily="18" charset="0"/>
              </a:rPr>
              <a:t>-</a:t>
            </a:r>
            <a:r>
              <a:rPr lang="ru-RU" sz="2800" b="1" dirty="0" err="1" smtClean="0">
                <a:solidFill>
                  <a:srgbClr val="FF6600"/>
                </a:solidFill>
                <a:latin typeface="Book Antiqua" pitchFamily="18" charset="0"/>
              </a:rPr>
              <a:t>mail</a:t>
            </a:r>
            <a:r>
              <a:rPr lang="ru-RU" sz="2800" b="1" dirty="0" smtClean="0">
                <a:solidFill>
                  <a:srgbClr val="FF6600"/>
                </a:solidFill>
                <a:latin typeface="Book Antiqua" pitchFamily="18" charset="0"/>
              </a:rPr>
              <a:t>: </a:t>
            </a:r>
            <a:r>
              <a:rPr lang="ru-RU" sz="2800" b="1" dirty="0" err="1" smtClean="0">
                <a:solidFill>
                  <a:srgbClr val="FF6600"/>
                </a:solidFill>
                <a:latin typeface="Book Antiqua" pitchFamily="18" charset="0"/>
              </a:rPr>
              <a:t>office@icarh.ru</a:t>
            </a:r>
            <a:endParaRPr lang="ru-RU" sz="2800" b="1" dirty="0" smtClean="0">
              <a:solidFill>
                <a:srgbClr val="FF6600"/>
              </a:solidFill>
              <a:latin typeface="Book Antiqua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FF6600"/>
                </a:solidFill>
                <a:latin typeface="Book Antiqua" pitchFamily="18" charset="0"/>
              </a:rPr>
              <a:t>сайт: </a:t>
            </a:r>
            <a:r>
              <a:rPr lang="ru-RU" sz="2800" b="1" dirty="0" err="1" smtClean="0">
                <a:solidFill>
                  <a:srgbClr val="FF6600"/>
                </a:solidFill>
                <a:latin typeface="Book Antiqua" pitchFamily="18" charset="0"/>
              </a:rPr>
              <a:t>www.icarh.ru</a:t>
            </a:r>
            <a:endParaRPr lang="ru-RU" sz="2800" b="1" dirty="0" smtClean="0">
              <a:solidFill>
                <a:srgbClr val="FF6600"/>
              </a:solidFill>
              <a:latin typeface="Book Antiqua" pitchFamily="18" charset="0"/>
            </a:endParaRPr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83660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382000" cy="49859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Общая информация</a:t>
            </a:r>
            <a:endParaRPr lang="ru-RU" sz="2800" b="1" dirty="0">
              <a:solidFill>
                <a:schemeClr val="accent4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323528" y="2780928"/>
            <a:ext cx="8496944" cy="3312368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       Гарантийный фонд – это элемент инфраструктуры поддержки малого и среднего предпринимательства.</a:t>
            </a:r>
          </a:p>
          <a:p>
            <a:pPr indent="533400" algn="just" defTabSz="914363">
              <a:lnSpc>
                <a:spcPct val="110000"/>
              </a:lnSpc>
              <a:spcBef>
                <a:spcPct val="2000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Деятельность Фонда сосредоточена на предоставлении поручительств по обязательствам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кредитам,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банковским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гарантиям, займам и лизингу)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субъектов МСП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Архангельской области перед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финансовыми организациями по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программе Гарантийных фондов, реализуемой Министерством экономического развития РФ.</a:t>
            </a:r>
          </a:p>
          <a:p>
            <a:pPr indent="533400" algn="just" defTabSz="914363">
              <a:lnSpc>
                <a:spcPct val="110000"/>
              </a:lnSpc>
              <a:spcBef>
                <a:spcPct val="2000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 2006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года предоставлено поручительств на сумму около </a:t>
            </a:r>
            <a:r>
              <a:rPr lang="ru-RU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1,6</a:t>
            </a:r>
            <a:r>
              <a:rPr lang="en-US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млрд. руб.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что позволило заемщикам привлечь около </a:t>
            </a:r>
            <a:r>
              <a:rPr lang="ru-RU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3 млрд. руб.</a:t>
            </a:r>
            <a:r>
              <a:rPr lang="ru-RU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кредитных средств.</a:t>
            </a:r>
          </a:p>
          <a:p>
            <a:pPr indent="533400" algn="just" defTabSz="914363">
              <a:lnSpc>
                <a:spcPct val="90000"/>
              </a:lnSpc>
              <a:spcBef>
                <a:spcPct val="20000"/>
              </a:spcBef>
            </a:pPr>
            <a:endParaRPr lang="ru-RU" sz="200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68313" y="1988840"/>
            <a:ext cx="83820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8064A2">
                  <a:lumMod val="75000"/>
                </a:srgbClr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Дин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  <a:ea typeface="+mj-ea"/>
                <a:cs typeface="+mj-cs"/>
              </a:rPr>
              <a:t>а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мика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 предоставления поручительств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за период 2006  -  24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  <a:ea typeface="+mj-ea"/>
                <a:cs typeface="+mj-cs"/>
              </a:rPr>
              <a:t>.10.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2019 гг.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Диаграмма 8"/>
          <p:cNvGraphicFramePr/>
          <p:nvPr/>
        </p:nvGraphicFramePr>
        <p:xfrm>
          <a:off x="1547664" y="2852936"/>
          <a:ext cx="7128792" cy="298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5F52-D2C3-4FC1-AB1A-1942A4C85E7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Дата 2"/>
          <p:cNvSpPr txBox="1">
            <a:spLocks/>
          </p:cNvSpPr>
          <p:nvPr/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 мая 2013</a:t>
            </a: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DD5F52-D2C3-4FC1-AB1A-1942A4C85E7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7544" y="2060848"/>
            <a:ext cx="8382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Итоги деятельности Фонда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323528" y="2780928"/>
          <a:ext cx="8528819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899592" y="2132856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Динамика предоставления поручительств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/>
            </a:r>
            <a:b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за </a:t>
            </a:r>
            <a:r>
              <a:rPr lang="ru-RU" sz="2400" b="1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период 2017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г. -  24.10.2019 г.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Book Antiqua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619672" y="2924944"/>
          <a:ext cx="5510014" cy="3024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B5DD5F52-D2C3-4FC1-AB1A-1942A4C85E7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67544" y="2060848"/>
            <a:ext cx="8382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Отраслевая структура портфеля действующих договоров поручительств по состоянию на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  <a:ea typeface="+mj-ea"/>
                <a:cs typeface="+mj-cs"/>
              </a:rPr>
              <a:t>октябрь</a:t>
            </a:r>
            <a:r>
              <a:rPr lang="ru-RU" sz="2000" b="1" noProof="0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  <a:ea typeface="+mj-ea"/>
                <a:cs typeface="+mj-cs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2019 года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Диаграмма 11"/>
          <p:cNvGraphicFramePr>
            <a:graphicFrameLocks/>
          </p:cNvGraphicFramePr>
          <p:nvPr/>
        </p:nvGraphicFramePr>
        <p:xfrm>
          <a:off x="683568" y="2780928"/>
          <a:ext cx="774429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B5DD5F52-D2C3-4FC1-AB1A-1942A4C85E7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67544" y="1844824"/>
            <a:ext cx="8382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Критерии предоставления поручительства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/>
        </p:nvGraphicFramePr>
        <p:xfrm>
          <a:off x="179512" y="2420888"/>
          <a:ext cx="8744843" cy="3799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B5DD5F52-D2C3-4FC1-AB1A-1942A4C85E7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67544" y="1844824"/>
            <a:ext cx="8382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endParaRPr lang="ru-RU" sz="2800" b="1" dirty="0" smtClean="0">
              <a:solidFill>
                <a:schemeClr val="accent4">
                  <a:lumMod val="75000"/>
                </a:schemeClr>
              </a:solidFill>
              <a:latin typeface="Book Antiqu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Book Antiqua" pitchFamily="18" charset="0"/>
              </a:rPr>
              <a:t>Условия предоставления поручительства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/>
        </p:nvGraphicFramePr>
        <p:xfrm>
          <a:off x="179512" y="2420888"/>
          <a:ext cx="8744843" cy="372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23 мая 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B5DD5F52-D2C3-4FC1-AB1A-1942A4C85E70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09321"/>
            <a:ext cx="914400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Прямоугольник 17"/>
          <p:cNvSpPr/>
          <p:nvPr/>
        </p:nvSpPr>
        <p:spPr>
          <a:xfrm>
            <a:off x="323528" y="1916832"/>
            <a:ext cx="85689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rgbClr val="C3986D">
                    <a:lumMod val="75000"/>
                  </a:srgbClr>
                </a:solidFill>
                <a:latin typeface="Book Antiqua" pitchFamily="18" charset="0"/>
              </a:rPr>
              <a:t>Льготные категории субъектов МСП</a:t>
            </a:r>
          </a:p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rgbClr val="FF6600"/>
                </a:solidFill>
                <a:latin typeface="Book Antiqua" pitchFamily="18" charset="0"/>
              </a:rPr>
              <a:t>ставка 1% годовых :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99592" y="2852936"/>
            <a:ext cx="748572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0"/>
              </a:spcBef>
              <a:buAutoNum type="arabicPeriod"/>
            </a:pPr>
            <a:r>
              <a:rPr lang="ru-RU" sz="1600" kern="0" dirty="0" smtClean="0">
                <a:ln w="11430"/>
                <a:latin typeface="Arial" pitchFamily="34" charset="0"/>
                <a:cs typeface="Arial" pitchFamily="34" charset="0"/>
              </a:rPr>
              <a:t>Субъекты МСП, занятые в сфере сельского хозяйства;</a:t>
            </a:r>
          </a:p>
          <a:p>
            <a:pPr marL="342900" indent="-342900">
              <a:spcBef>
                <a:spcPct val="0"/>
              </a:spcBef>
              <a:buAutoNum type="arabicPeriod"/>
            </a:pPr>
            <a:r>
              <a:rPr lang="ru-RU" sz="1600" kern="0" dirty="0" smtClean="0">
                <a:ln w="11430"/>
                <a:latin typeface="Arial" pitchFamily="34" charset="0"/>
                <a:cs typeface="Arial" pitchFamily="34" charset="0"/>
              </a:rPr>
              <a:t>Субъекты МСП, осуществляющие инновационную деятельность;</a:t>
            </a:r>
          </a:p>
          <a:p>
            <a:pPr marL="342900" indent="-342900">
              <a:spcBef>
                <a:spcPct val="0"/>
              </a:spcBef>
              <a:buAutoNum type="arabicPeriod"/>
            </a:pPr>
            <a:r>
              <a:rPr lang="ru-RU" sz="1600" kern="0" dirty="0" smtClean="0">
                <a:ln w="11430"/>
                <a:latin typeface="Arial" pitchFamily="34" charset="0"/>
                <a:cs typeface="Arial" pitchFamily="34" charset="0"/>
              </a:rPr>
              <a:t>Субъекты МСП, зарегистрированные и осуществляющие деятельность на территории моногородов Архангельской области;</a:t>
            </a:r>
          </a:p>
          <a:p>
            <a:pPr marL="342900" indent="-342900">
              <a:spcBef>
                <a:spcPct val="0"/>
              </a:spcBef>
              <a:buAutoNum type="arabicPeriod"/>
            </a:pPr>
            <a:r>
              <a:rPr lang="ru-RU" sz="1600" kern="0" dirty="0" smtClean="0">
                <a:ln w="11430"/>
                <a:latin typeface="Arial" pitchFamily="34" charset="0"/>
                <a:cs typeface="Arial" pitchFamily="34" charset="0"/>
              </a:rPr>
              <a:t>По обязательствам, на 100% обеспеченных собственным залогом субъекта МСП (за исключением: товаров в обороте, имущественных прав требования по контрактам, обязательств под залог приобретаемого имущества);</a:t>
            </a:r>
          </a:p>
          <a:p>
            <a:pPr marL="342900" indent="-342900">
              <a:spcBef>
                <a:spcPct val="0"/>
              </a:spcBef>
              <a:buAutoNum type="arabicPeriod"/>
            </a:pPr>
            <a:r>
              <a:rPr lang="ru-RU" sz="1600" kern="0" dirty="0" smtClean="0">
                <a:ln w="11430"/>
                <a:latin typeface="Arial" pitchFamily="34" charset="0"/>
                <a:cs typeface="Arial" pitchFamily="34" charset="0"/>
              </a:rPr>
              <a:t>Субъекты МСП, 50% среднесписочной численности которых составляют люди с ограниченными возможностями здоровья (инвалиды).</a:t>
            </a:r>
          </a:p>
          <a:p>
            <a:pPr marL="342900" lvl="0" indent="-342900">
              <a:spcBef>
                <a:spcPct val="0"/>
              </a:spcBef>
              <a:buFontTx/>
              <a:buAutoNum type="arabicPeriod"/>
            </a:pPr>
            <a:r>
              <a:rPr lang="ru-RU" sz="1600" kern="0" dirty="0" smtClean="0">
                <a:ln w="11430"/>
                <a:latin typeface="Arial" pitchFamily="34" charset="0"/>
                <a:cs typeface="Arial" pitchFamily="34" charset="0"/>
              </a:rPr>
              <a:t>Субъекты МСП, </a:t>
            </a:r>
            <a:r>
              <a:rPr lang="ru-RU" sz="1600" kern="0" dirty="0" smtClean="0">
                <a:ln w="11430"/>
                <a:latin typeface="Arial" pitchFamily="34" charset="0"/>
                <a:cs typeface="Arial" pitchFamily="34" charset="0"/>
              </a:rPr>
              <a:t>осуществляющие </a:t>
            </a:r>
            <a:r>
              <a:rPr lang="ru-RU" sz="1600" kern="0" dirty="0" smtClean="0">
                <a:ln w="11430"/>
                <a:latin typeface="Arial" pitchFamily="34" charset="0"/>
                <a:cs typeface="Arial" pitchFamily="34" charset="0"/>
              </a:rPr>
              <a:t>основную деятельность, относящуюся к классу ОКВЭД 38 «Сбор, обработка и утилизация отходов; обработка вторичного сырья».</a:t>
            </a:r>
            <a:endParaRPr lang="ru-RU" sz="2800" b="1" dirty="0" smtClean="0">
              <a:solidFill>
                <a:schemeClr val="accent6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S010286737">
  <a:themeElements>
    <a:clrScheme name="Gray Template Template">
      <a:dk1>
        <a:srgbClr val="000000"/>
      </a:dk1>
      <a:lt1>
        <a:srgbClr val="FFFFFF"/>
      </a:lt1>
      <a:dk2>
        <a:srgbClr val="5F5F5F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7DDDFF"/>
      </a:hlink>
      <a:folHlink>
        <a:srgbClr val="F0ED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6E5CC6-3D70-492D-826E-671F974F81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TS010286737</Template>
  <TotalTime>4932</TotalTime>
  <Words>876</Words>
  <Application>Microsoft Office PowerPoint</Application>
  <PresentationFormat>Экран (4:3)</PresentationFormat>
  <Paragraphs>124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TS010286737</vt:lpstr>
      <vt:lpstr>Белый текст и шрифт Courier для слайдов с кодом</vt:lpstr>
      <vt:lpstr>Трек</vt:lpstr>
      <vt:lpstr>Слайд 1</vt:lpstr>
      <vt:lpstr>Общая информация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</dc:title>
  <dc:creator>user1</dc:creator>
  <cp:lastModifiedBy>user1</cp:lastModifiedBy>
  <cp:revision>413</cp:revision>
  <dcterms:created xsi:type="dcterms:W3CDTF">2012-10-15T07:19:39Z</dcterms:created>
  <dcterms:modified xsi:type="dcterms:W3CDTF">2019-11-07T13:56:11Z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TC102867379990</vt:lpwstr>
  </property>
</Properties>
</file>