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charts/colors2.xml" ContentType="application/vnd.ms-office.chartcolorstyl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charts/style1.xml" ContentType="application/vnd.ms-office.chartstyl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charts/colors1.xml" ContentType="application/vnd.ms-office.chartcolorstyl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7" r:id="rId1"/>
    <p:sldMasterId id="2147483839" r:id="rId2"/>
    <p:sldMasterId id="2147483851" r:id="rId3"/>
    <p:sldMasterId id="2147483863" r:id="rId4"/>
    <p:sldMasterId id="2147483875" r:id="rId5"/>
    <p:sldMasterId id="2147483887" r:id="rId6"/>
    <p:sldMasterId id="2147483899" r:id="rId7"/>
    <p:sldMasterId id="2147483911" r:id="rId8"/>
    <p:sldMasterId id="2147483923" r:id="rId9"/>
    <p:sldMasterId id="2147483935" r:id="rId10"/>
    <p:sldMasterId id="2147483947" r:id="rId11"/>
    <p:sldMasterId id="2147483959" r:id="rId12"/>
    <p:sldMasterId id="2147483971" r:id="rId13"/>
    <p:sldMasterId id="2147483983" r:id="rId14"/>
    <p:sldMasterId id="2147483995" r:id="rId15"/>
    <p:sldMasterId id="2147484007" r:id="rId16"/>
    <p:sldMasterId id="2147484019" r:id="rId17"/>
    <p:sldMasterId id="2147484031" r:id="rId18"/>
    <p:sldMasterId id="2147484043" r:id="rId19"/>
    <p:sldMasterId id="2147484055" r:id="rId20"/>
    <p:sldMasterId id="2147484091" r:id="rId21"/>
    <p:sldMasterId id="2147484103" r:id="rId22"/>
  </p:sldMasterIdLst>
  <p:notesMasterIdLst>
    <p:notesMasterId r:id="rId53"/>
  </p:notesMasterIdLst>
  <p:sldIdLst>
    <p:sldId id="421" r:id="rId23"/>
    <p:sldId id="422" r:id="rId24"/>
    <p:sldId id="424" r:id="rId25"/>
    <p:sldId id="425" r:id="rId26"/>
    <p:sldId id="427" r:id="rId27"/>
    <p:sldId id="452" r:id="rId28"/>
    <p:sldId id="453" r:id="rId29"/>
    <p:sldId id="428" r:id="rId30"/>
    <p:sldId id="429" r:id="rId31"/>
    <p:sldId id="430" r:id="rId32"/>
    <p:sldId id="454" r:id="rId33"/>
    <p:sldId id="457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4" r:id="rId46"/>
    <p:sldId id="445" r:id="rId47"/>
    <p:sldId id="451" r:id="rId48"/>
    <p:sldId id="449" r:id="rId49"/>
    <p:sldId id="450" r:id="rId50"/>
    <p:sldId id="455" r:id="rId51"/>
    <p:sldId id="391" r:id="rId52"/>
  </p:sldIdLst>
  <p:sldSz cx="9144000" cy="6858000" type="screen4x3"/>
  <p:notesSz cx="6807200" cy="99393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0E7D8D7-D518-4BB9-A187-884EB76266CA}">
          <p14:sldIdLst>
            <p14:sldId id="421"/>
            <p14:sldId id="422"/>
            <p14:sldId id="424"/>
            <p14:sldId id="425"/>
            <p14:sldId id="427"/>
            <p14:sldId id="452"/>
            <p14:sldId id="453"/>
            <p14:sldId id="428"/>
            <p14:sldId id="429"/>
            <p14:sldId id="430"/>
            <p14:sldId id="454"/>
            <p14:sldId id="457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51"/>
            <p14:sldId id="449"/>
            <p14:sldId id="450"/>
            <p14:sldId id="455"/>
            <p14:sldId id="3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60000"/>
    <a:srgbClr val="253917"/>
    <a:srgbClr val="33CCFF"/>
    <a:srgbClr val="CC0000"/>
    <a:srgbClr val="9966FF"/>
    <a:srgbClr val="B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7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20" d="100"/>
          <a:sy n="120" d="100"/>
        </p:scale>
        <p:origin x="978" y="-63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Microsoft_Office_Excel_2007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Microsoft_Office_Excel_2007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Microsoft_Office_Excel_2007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Объем инвестиций</a:t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основной капитал,</a:t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млн. рублей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447050904371699"/>
          <c:y val="6.9460430712565607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4751394659987915E-2"/>
          <c:y val="0.30377101109255777"/>
          <c:w val="0.93196096896840652"/>
          <c:h val="0.543626949029845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83729,5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8B0-49F2-9845-ED96C4E4A5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87729.5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C2-4575-B161-ACE32F9E1B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108915,1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8B0-49F2-9845-ED96C4E4A5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108915.1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C2-4575-B161-ACE32F9E1B4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Pt>
            <c:idx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B0-49F2-9845-ED96C4E4A58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107316,2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8B0-49F2-9845-ED96C4E4A5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107316.2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ED-49A9-ABC8-010A507E105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94040,0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8B0-49F2-9845-ED96C4E4A5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100161.8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8B0-49F2-9845-ED96C4E4A58F}"/>
            </c:ext>
          </c:extLst>
        </c:ser>
        <c:dLbls>
          <c:showVal val="1"/>
        </c:dLbls>
        <c:gapWidth val="209"/>
        <c:overlap val="-100"/>
        <c:axId val="122561664"/>
        <c:axId val="122563200"/>
      </c:barChart>
      <c:catAx>
        <c:axId val="12256166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2563200"/>
        <c:crosses val="autoZero"/>
        <c:auto val="1"/>
        <c:lblAlgn val="ctr"/>
        <c:lblOffset val="100"/>
      </c:catAx>
      <c:valAx>
        <c:axId val="1225632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2256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877176319410037E-2"/>
          <c:y val="0.83722208893972727"/>
          <c:w val="0.89999994491584279"/>
          <c:h val="0.1194166187652980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Доля объема инвестиций </a:t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основной капитал к валовому региональному продукту, %</a:t>
            </a:r>
          </a:p>
        </c:rich>
      </c:tx>
      <c:layout>
        <c:manualLayout>
          <c:xMode val="edge"/>
          <c:yMode val="edge"/>
          <c:x val="0.14552422921871003"/>
          <c:y val="5.1954031227557013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9.0210456891547497E-2"/>
          <c:y val="0.30377095196675902"/>
          <c:w val="0.87964330951903003"/>
          <c:h val="0.54362694902984543"/>
        </c:manualLayout>
      </c:layout>
      <c:barChart>
        <c:barDir val="col"/>
        <c:grouping val="clustered"/>
        <c:ser>
          <c:idx val="0"/>
          <c:order val="0"/>
          <c:tx>
            <c:v>2016 год</c:v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19,7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33C-4947-BCE5-CC5ACD0D48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87729.5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C2-4575-B161-ACE32F9E1B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23,3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FFA-4957-B063-6E413A7448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108915.1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C2-4575-B161-ACE32F9E1B4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FFA-4957-B063-6E413A74481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20,9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FFA-4957-B063-6E413A7448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100161.8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ED-49A9-ABC8-010A507E1051}"/>
            </c:ext>
          </c:extLst>
        </c:ser>
        <c:dLbls/>
        <c:gapWidth val="209"/>
        <c:overlap val="-100"/>
        <c:axId val="147140992"/>
        <c:axId val="147142528"/>
      </c:barChart>
      <c:catAx>
        <c:axId val="14714099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7142528"/>
        <c:crosses val="autoZero"/>
        <c:auto val="1"/>
        <c:lblAlgn val="ctr"/>
        <c:lblOffset val="100"/>
      </c:catAx>
      <c:valAx>
        <c:axId val="14714252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714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877176319410023E-2"/>
          <c:y val="0.83722208893972727"/>
          <c:w val="0.82213019156499467"/>
          <c:h val="0.1063998251042537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СТАВКИ</a:t>
            </a:r>
            <a:r>
              <a:rPr lang="ru-RU" sz="1600" b="1" baseline="0" dirty="0" smtClean="0"/>
              <a:t> ПО МИКРОЗАЙМАМ МКК «РАЗВИТИЕ»</a:t>
            </a:r>
            <a:endParaRPr lang="ru-RU" sz="1600" b="1" dirty="0"/>
          </a:p>
        </c:rich>
      </c:tx>
      <c:layout>
        <c:manualLayout>
          <c:xMode val="edge"/>
          <c:yMode val="edge"/>
          <c:x val="0.2720103276081558"/>
          <c:y val="6.495755848957406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560104986876641E-2"/>
          <c:y val="0.15010949803149612"/>
          <c:w val="0.89731561679790028"/>
          <c:h val="0.64432603346456718"/>
        </c:manualLayout>
      </c:layout>
      <c:lineChart>
        <c:grouping val="standard"/>
        <c:ser>
          <c:idx val="0"/>
          <c:order val="0"/>
          <c:tx>
            <c:strRef>
              <c:f>Лист1!$B$1:$C$1</c:f>
              <c:strCache>
                <c:ptCount val="1"/>
                <c:pt idx="0">
                  <c:v>минимальная ставка максимальная ставка</c:v>
                </c:pt>
              </c:strCache>
            </c:strRef>
          </c:tx>
          <c:spPr>
            <a:ln w="381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749999999999999E-2"/>
                  <c:y val="0.10312499999999999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>
                <c:manualLayout>
                  <c:x val="-3.958333333333338E-2"/>
                  <c:y val="0.15625000000000003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-4.5833333333333344E-2"/>
                  <c:y val="0.11874999999999998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-6.2500000000000083E-2"/>
                  <c:y val="9.0625000000000039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4"/>
              <c:layout>
                <c:manualLayout>
                  <c:x val="-4.5833333333333344E-2"/>
                  <c:y val="8.7499999999999897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5"/>
              <c:layout>
                <c:manualLayout>
                  <c:x val="0"/>
                  <c:y val="9.9999999999999922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B08-4B32-9AFE-C8720E421D5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2873031496062995E-2"/>
                      <c:h val="5.51899606299212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2010</c:v>
                </c:pt>
                <c:pt idx="1">
                  <c:v>2017</c:v>
                </c:pt>
                <c:pt idx="2">
                  <c:v>2018</c:v>
                </c:pt>
                <c:pt idx="3">
                  <c:v>2019                                        (1 полугодие)</c:v>
                </c:pt>
                <c:pt idx="4">
                  <c:v>2019                                                   (2 полугодие)</c:v>
                </c:pt>
                <c:pt idx="5">
                  <c:v>2020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7.0000000000000021E-2</c:v>
                </c:pt>
                <c:pt idx="3" formatCode="0.00%">
                  <c:v>7.2500000000000009E-2</c:v>
                </c:pt>
                <c:pt idx="4" formatCode="0.00%">
                  <c:v>3.1199999999999999E-2</c:v>
                </c:pt>
                <c:pt idx="5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08-4B32-9AFE-C8720E421D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максимальная ставка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4681721095390525E-2"/>
                  <c:y val="-7.17958284927681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ADFA564D-DC78-43B9-B71F-78246DDBC8B7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5.8726884381561989E-3"/>
                  <c:y val="-7.179582849276811E-2"/>
                </c:manualLayout>
              </c:layout>
              <c:tx>
                <c:rich>
                  <a:bodyPr/>
                  <a:lstStyle/>
                  <a:p>
                    <a:fld id="{215A4FA3-6C12-49E1-99F6-AE77FBD1D2E0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4681721095389962E-3"/>
                  <c:y val="-5.98298570773068E-2"/>
                </c:manualLayout>
              </c:layout>
              <c:tx>
                <c:rich>
                  <a:bodyPr/>
                  <a:lstStyle/>
                  <a:p>
                    <a:fld id="{57A16814-5E38-4111-85B7-9EACF3115C48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8.8090326572343013E-3"/>
                  <c:y val="-7.478732134663349E-2"/>
                </c:manualLayout>
              </c:layout>
              <c:tx>
                <c:rich>
                  <a:bodyPr/>
                  <a:lstStyle/>
                  <a:p>
                    <a:fld id="{8346DC22-3685-40BB-B58E-F88D87A1C397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4681721095389422E-3"/>
                  <c:y val="-7.179582849276811E-2"/>
                </c:manualLayout>
              </c:layout>
              <c:tx>
                <c:rich>
                  <a:bodyPr/>
                  <a:lstStyle/>
                  <a:p>
                    <a:fld id="{CAE62AB9-7CC5-4774-ADA6-77FF8189AEC5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0277204766773346E-2"/>
                  <c:y val="-8.3761799908229559E-2"/>
                </c:manualLayout>
              </c:layout>
              <c:tx>
                <c:rich>
                  <a:bodyPr/>
                  <a:lstStyle/>
                  <a:p>
                    <a:fld id="{2F67D0F3-DC43-43D8-B6E9-207F90503A61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B08-4B32-9AFE-C8720E421D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2010</c:v>
                </c:pt>
                <c:pt idx="1">
                  <c:v>2017</c:v>
                </c:pt>
                <c:pt idx="2">
                  <c:v>2018</c:v>
                </c:pt>
                <c:pt idx="3">
                  <c:v>2019                                        (1 полугодие)</c:v>
                </c:pt>
                <c:pt idx="4">
                  <c:v>2019                                                   (2 полугодие)</c:v>
                </c:pt>
                <c:pt idx="5">
                  <c:v>2020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9.0000000000000011E-2</c:v>
                </c:pt>
                <c:pt idx="3" formatCode="0.00%">
                  <c:v>7.7500000000000013E-2</c:v>
                </c:pt>
                <c:pt idx="4" formatCode="0.00%">
                  <c:v>6.25E-2</c:v>
                </c:pt>
                <c:pt idx="5">
                  <c:v>6.0000000000000005E-2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B08-4B32-9AFE-C8720E421D56}"/>
            </c:ext>
          </c:extLst>
        </c:ser>
        <c:dLbls/>
        <c:marker val="1"/>
        <c:axId val="168265984"/>
        <c:axId val="171257856"/>
      </c:lineChart>
      <c:catAx>
        <c:axId val="168265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257856"/>
        <c:crosses val="autoZero"/>
        <c:auto val="1"/>
        <c:lblAlgn val="ctr"/>
        <c:lblOffset val="100"/>
      </c:catAx>
      <c:valAx>
        <c:axId val="171257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26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573116589512489E-2"/>
          <c:y val="0.91485033584807174"/>
          <c:w val="0.66164644288486829"/>
          <c:h val="6.121772132100557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2A782-AA14-40EB-B9ED-444DCAEF960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1FAAAB-4596-4A82-8825-853B061A5B84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Площадь центра составляет </a:t>
          </a:r>
        </a:p>
        <a:p>
          <a:pPr algn="ctr"/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1 500 кв. метров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B8F8679E-66C3-44DE-AFDE-09A2A0CC57B2}" type="parTrans" cxnId="{AA1A9BC7-F219-4B21-99F7-24E1033623A8}">
      <dgm:prSet/>
      <dgm:spPr/>
      <dgm:t>
        <a:bodyPr/>
        <a:lstStyle/>
        <a:p>
          <a:endParaRPr lang="ru-RU"/>
        </a:p>
      </dgm:t>
    </dgm:pt>
    <dgm:pt modelId="{415C3C6A-D1BF-40F6-ABB0-AB1895C73B77}" type="sibTrans" cxnId="{AA1A9BC7-F219-4B21-99F7-24E1033623A8}">
      <dgm:prSet/>
      <dgm:spPr/>
      <dgm:t>
        <a:bodyPr/>
        <a:lstStyle/>
        <a:p>
          <a:endParaRPr lang="ru-RU"/>
        </a:p>
      </dgm:t>
    </dgm:pt>
    <dgm:pt modelId="{0791835A-AA95-4DFF-A577-043BAA5C9B5C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ru-RU" sz="1000" b="1" dirty="0" smtClean="0">
              <a:latin typeface="Arial" panose="020B0604020202020204" pitchFamily="34" charset="0"/>
              <a:cs typeface="Arial" panose="020B0604020202020204" pitchFamily="34" charset="0"/>
            </a:rPr>
            <a:t>15</a:t>
          </a: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компаний-резидентов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3FD0FE-C13D-42C4-B9FC-B55BDF3E6B4E}" type="parTrans" cxnId="{FB56C0AD-9BE5-4AFA-B261-29B7EFE91127}">
      <dgm:prSet/>
      <dgm:spPr/>
      <dgm:t>
        <a:bodyPr/>
        <a:lstStyle/>
        <a:p>
          <a:endParaRPr lang="ru-RU"/>
        </a:p>
      </dgm:t>
    </dgm:pt>
    <dgm:pt modelId="{DBC661AD-8359-4A58-9BCD-0402F735F1A6}" type="sibTrans" cxnId="{FB56C0AD-9BE5-4AFA-B261-29B7EFE91127}">
      <dgm:prSet/>
      <dgm:spPr/>
      <dgm:t>
        <a:bodyPr/>
        <a:lstStyle/>
        <a:p>
          <a:endParaRPr lang="ru-RU"/>
        </a:p>
      </dgm:t>
    </dgm:pt>
    <dgm:pt modelId="{6A8FEE20-3D6C-44E2-B63F-C1A1EE4D1B4A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Открытие состоялось 24 июля 2019 года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4C7FBCC5-D55B-4686-B697-3B2519CCFC1C}" type="parTrans" cxnId="{5BE498B4-8D9E-4352-BDEE-4F50870B4FAF}">
      <dgm:prSet/>
      <dgm:spPr/>
      <dgm:t>
        <a:bodyPr/>
        <a:lstStyle/>
        <a:p>
          <a:endParaRPr lang="ru-RU"/>
        </a:p>
      </dgm:t>
    </dgm:pt>
    <dgm:pt modelId="{6900B1D0-382A-425D-848B-C55130B555E4}" type="sibTrans" cxnId="{5BE498B4-8D9E-4352-BDEE-4F50870B4FAF}">
      <dgm:prSet/>
      <dgm:spPr/>
      <dgm:t>
        <a:bodyPr/>
        <a:lstStyle/>
        <a:p>
          <a:endParaRPr lang="ru-RU"/>
        </a:p>
      </dgm:t>
    </dgm:pt>
    <dgm:pt modelId="{3C93ACB5-B09B-455B-AAD8-A56BB78DB18F}" type="pres">
      <dgm:prSet presAssocID="{2022A782-AA14-40EB-B9ED-444DCAEF96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5956B-CD77-469F-95A2-DD8BCF4500C2}" type="pres">
      <dgm:prSet presAssocID="{6A8FEE20-3D6C-44E2-B63F-C1A1EE4D1B4A}" presName="parentLin" presStyleCnt="0"/>
      <dgm:spPr/>
    </dgm:pt>
    <dgm:pt modelId="{FD551948-95D1-422B-AE9D-2115287A80F9}" type="pres">
      <dgm:prSet presAssocID="{6A8FEE20-3D6C-44E2-B63F-C1A1EE4D1B4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A47D0C1-C9B8-4F3B-A870-0B95443F61A3}" type="pres">
      <dgm:prSet presAssocID="{6A8FEE20-3D6C-44E2-B63F-C1A1EE4D1B4A}" presName="parentText" presStyleLbl="node1" presStyleIdx="0" presStyleCnt="3" custScaleY="219411" custLinFactNeighborX="55136" custLinFactNeighborY="141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0C56E-C5E7-4FD4-87F5-E5F234909012}" type="pres">
      <dgm:prSet presAssocID="{6A8FEE20-3D6C-44E2-B63F-C1A1EE4D1B4A}" presName="negativeSpace" presStyleCnt="0"/>
      <dgm:spPr/>
    </dgm:pt>
    <dgm:pt modelId="{333AAB10-1E68-4801-BCE5-33CEB401C558}" type="pres">
      <dgm:prSet presAssocID="{6A8FEE20-3D6C-44E2-B63F-C1A1EE4D1B4A}" presName="childText" presStyleLbl="conFgAcc1" presStyleIdx="0" presStyleCnt="3" custScaleX="85549">
        <dgm:presLayoutVars>
          <dgm:bulletEnabled val="1"/>
        </dgm:presLayoutVars>
      </dgm:prSet>
      <dgm:spPr/>
    </dgm:pt>
    <dgm:pt modelId="{249BF02B-550F-4708-B75A-1DC16974CA38}" type="pres">
      <dgm:prSet presAssocID="{6900B1D0-382A-425D-848B-C55130B555E4}" presName="spaceBetweenRectangles" presStyleCnt="0"/>
      <dgm:spPr/>
    </dgm:pt>
    <dgm:pt modelId="{FB102317-9EFB-4293-9C04-2570CF9D3ADD}" type="pres">
      <dgm:prSet presAssocID="{A81FAAAB-4596-4A82-8825-853B061A5B84}" presName="parentLin" presStyleCnt="0"/>
      <dgm:spPr/>
    </dgm:pt>
    <dgm:pt modelId="{E557A802-7407-4322-8A26-164DD90A5C52}" type="pres">
      <dgm:prSet presAssocID="{A81FAAAB-4596-4A82-8825-853B061A5B8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984F0A5-3D01-47DB-9D30-18F4864F95B0}" type="pres">
      <dgm:prSet presAssocID="{A81FAAAB-4596-4A82-8825-853B061A5B84}" presName="parentText" presStyleLbl="node1" presStyleIdx="1" presStyleCnt="3" custScaleX="103924" custScaleY="233864" custLinFactNeighborX="33701" custLinFactNeighborY="156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F8A5D-7F54-4194-96B7-67ABE69B3719}" type="pres">
      <dgm:prSet presAssocID="{A81FAAAB-4596-4A82-8825-853B061A5B84}" presName="negativeSpace" presStyleCnt="0"/>
      <dgm:spPr/>
    </dgm:pt>
    <dgm:pt modelId="{2D4EBE1F-6E2C-4EFE-875F-93AF92B3AF4E}" type="pres">
      <dgm:prSet presAssocID="{A81FAAAB-4596-4A82-8825-853B061A5B84}" presName="childText" presStyleLbl="conFgAcc1" presStyleIdx="1" presStyleCnt="3" custScaleX="85548">
        <dgm:presLayoutVars>
          <dgm:bulletEnabled val="1"/>
        </dgm:presLayoutVars>
      </dgm:prSet>
      <dgm:spPr/>
    </dgm:pt>
    <dgm:pt modelId="{6B4925A9-9475-4E9D-AE48-240095EE6430}" type="pres">
      <dgm:prSet presAssocID="{415C3C6A-D1BF-40F6-ABB0-AB1895C73B77}" presName="spaceBetweenRectangles" presStyleCnt="0"/>
      <dgm:spPr/>
    </dgm:pt>
    <dgm:pt modelId="{89EB5516-E584-4CE6-BF16-1B4B1F19E226}" type="pres">
      <dgm:prSet presAssocID="{0791835A-AA95-4DFF-A577-043BAA5C9B5C}" presName="parentLin" presStyleCnt="0"/>
      <dgm:spPr/>
    </dgm:pt>
    <dgm:pt modelId="{76832926-09F2-462E-8694-8BD6FA1289A8}" type="pres">
      <dgm:prSet presAssocID="{0791835A-AA95-4DFF-A577-043BAA5C9B5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0A9B22-75AE-4E6C-9058-0ABAD6303321}" type="pres">
      <dgm:prSet presAssocID="{0791835A-AA95-4DFF-A577-043BAA5C9B5C}" presName="parentText" presStyleLbl="node1" presStyleIdx="2" presStyleCnt="3" custScaleY="169590" custLinFactNeighborX="55136" custLinFactNeighborY="335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70199-A67B-4D9C-8FAD-253B5101B564}" type="pres">
      <dgm:prSet presAssocID="{0791835A-AA95-4DFF-A577-043BAA5C9B5C}" presName="negativeSpace" presStyleCnt="0"/>
      <dgm:spPr/>
    </dgm:pt>
    <dgm:pt modelId="{E85FD6FA-2C56-4A54-A670-433D8B01910D}" type="pres">
      <dgm:prSet presAssocID="{0791835A-AA95-4DFF-A577-043BAA5C9B5C}" presName="childText" presStyleLbl="conFgAcc1" presStyleIdx="2" presStyleCnt="3" custScaleX="85549">
        <dgm:presLayoutVars>
          <dgm:bulletEnabled val="1"/>
        </dgm:presLayoutVars>
      </dgm:prSet>
      <dgm:spPr/>
    </dgm:pt>
  </dgm:ptLst>
  <dgm:cxnLst>
    <dgm:cxn modelId="{DDB3E232-8185-410A-8CAF-8123F80FF891}" type="presOf" srcId="{A81FAAAB-4596-4A82-8825-853B061A5B84}" destId="{1984F0A5-3D01-47DB-9D30-18F4864F95B0}" srcOrd="1" destOrd="0" presId="urn:microsoft.com/office/officeart/2005/8/layout/list1"/>
    <dgm:cxn modelId="{003FCCD0-5FDF-4812-B64D-F794A28D7A6E}" type="presOf" srcId="{2022A782-AA14-40EB-B9ED-444DCAEF9608}" destId="{3C93ACB5-B09B-455B-AAD8-A56BB78DB18F}" srcOrd="0" destOrd="0" presId="urn:microsoft.com/office/officeart/2005/8/layout/list1"/>
    <dgm:cxn modelId="{E00B4C65-B390-40BD-BFEF-0E8B532E278F}" type="presOf" srcId="{6A8FEE20-3D6C-44E2-B63F-C1A1EE4D1B4A}" destId="{FD551948-95D1-422B-AE9D-2115287A80F9}" srcOrd="0" destOrd="0" presId="urn:microsoft.com/office/officeart/2005/8/layout/list1"/>
    <dgm:cxn modelId="{9E1FE37B-1D97-44A6-8F07-816092D903B3}" type="presOf" srcId="{0791835A-AA95-4DFF-A577-043BAA5C9B5C}" destId="{CD0A9B22-75AE-4E6C-9058-0ABAD6303321}" srcOrd="1" destOrd="0" presId="urn:microsoft.com/office/officeart/2005/8/layout/list1"/>
    <dgm:cxn modelId="{F85CF7BE-ACE2-438D-9D4B-DEEBA2024741}" type="presOf" srcId="{0791835A-AA95-4DFF-A577-043BAA5C9B5C}" destId="{76832926-09F2-462E-8694-8BD6FA1289A8}" srcOrd="0" destOrd="0" presId="urn:microsoft.com/office/officeart/2005/8/layout/list1"/>
    <dgm:cxn modelId="{AA1A9BC7-F219-4B21-99F7-24E1033623A8}" srcId="{2022A782-AA14-40EB-B9ED-444DCAEF9608}" destId="{A81FAAAB-4596-4A82-8825-853B061A5B84}" srcOrd="1" destOrd="0" parTransId="{B8F8679E-66C3-44DE-AFDE-09A2A0CC57B2}" sibTransId="{415C3C6A-D1BF-40F6-ABB0-AB1895C73B77}"/>
    <dgm:cxn modelId="{254F3943-2E35-481A-8CB9-BE97D59DA840}" type="presOf" srcId="{6A8FEE20-3D6C-44E2-B63F-C1A1EE4D1B4A}" destId="{2A47D0C1-C9B8-4F3B-A870-0B95443F61A3}" srcOrd="1" destOrd="0" presId="urn:microsoft.com/office/officeart/2005/8/layout/list1"/>
    <dgm:cxn modelId="{5BE498B4-8D9E-4352-BDEE-4F50870B4FAF}" srcId="{2022A782-AA14-40EB-B9ED-444DCAEF9608}" destId="{6A8FEE20-3D6C-44E2-B63F-C1A1EE4D1B4A}" srcOrd="0" destOrd="0" parTransId="{4C7FBCC5-D55B-4686-B697-3B2519CCFC1C}" sibTransId="{6900B1D0-382A-425D-848B-C55130B555E4}"/>
    <dgm:cxn modelId="{FB56C0AD-9BE5-4AFA-B261-29B7EFE91127}" srcId="{2022A782-AA14-40EB-B9ED-444DCAEF9608}" destId="{0791835A-AA95-4DFF-A577-043BAA5C9B5C}" srcOrd="2" destOrd="0" parTransId="{FC3FD0FE-C13D-42C4-B9FC-B55BDF3E6B4E}" sibTransId="{DBC661AD-8359-4A58-9BCD-0402F735F1A6}"/>
    <dgm:cxn modelId="{16A1AA16-EF9C-4E16-BC07-9849EB059BF7}" type="presOf" srcId="{A81FAAAB-4596-4A82-8825-853B061A5B84}" destId="{E557A802-7407-4322-8A26-164DD90A5C52}" srcOrd="0" destOrd="0" presId="urn:microsoft.com/office/officeart/2005/8/layout/list1"/>
    <dgm:cxn modelId="{03B92609-5F4E-4A68-950D-2E35ECBD80CD}" type="presParOf" srcId="{3C93ACB5-B09B-455B-AAD8-A56BB78DB18F}" destId="{8905956B-CD77-469F-95A2-DD8BCF4500C2}" srcOrd="0" destOrd="0" presId="urn:microsoft.com/office/officeart/2005/8/layout/list1"/>
    <dgm:cxn modelId="{EA0EA118-520F-4B02-9681-2FD9768C9391}" type="presParOf" srcId="{8905956B-CD77-469F-95A2-DD8BCF4500C2}" destId="{FD551948-95D1-422B-AE9D-2115287A80F9}" srcOrd="0" destOrd="0" presId="urn:microsoft.com/office/officeart/2005/8/layout/list1"/>
    <dgm:cxn modelId="{CC99DA8B-5E01-4E9F-9299-7A92DBAA1032}" type="presParOf" srcId="{8905956B-CD77-469F-95A2-DD8BCF4500C2}" destId="{2A47D0C1-C9B8-4F3B-A870-0B95443F61A3}" srcOrd="1" destOrd="0" presId="urn:microsoft.com/office/officeart/2005/8/layout/list1"/>
    <dgm:cxn modelId="{1D7663E7-4CC4-4A89-9104-09105DD65B72}" type="presParOf" srcId="{3C93ACB5-B09B-455B-AAD8-A56BB78DB18F}" destId="{9910C56E-C5E7-4FD4-87F5-E5F234909012}" srcOrd="1" destOrd="0" presId="urn:microsoft.com/office/officeart/2005/8/layout/list1"/>
    <dgm:cxn modelId="{4806B6CD-9C0F-4290-A464-EF648075B63A}" type="presParOf" srcId="{3C93ACB5-B09B-455B-AAD8-A56BB78DB18F}" destId="{333AAB10-1E68-4801-BCE5-33CEB401C558}" srcOrd="2" destOrd="0" presId="urn:microsoft.com/office/officeart/2005/8/layout/list1"/>
    <dgm:cxn modelId="{A9BBEECA-747D-4CDD-82CE-6A29DD1E1383}" type="presParOf" srcId="{3C93ACB5-B09B-455B-AAD8-A56BB78DB18F}" destId="{249BF02B-550F-4708-B75A-1DC16974CA38}" srcOrd="3" destOrd="0" presId="urn:microsoft.com/office/officeart/2005/8/layout/list1"/>
    <dgm:cxn modelId="{CEAE3354-A9B1-49FD-A98A-26ABFFA0A7F9}" type="presParOf" srcId="{3C93ACB5-B09B-455B-AAD8-A56BB78DB18F}" destId="{FB102317-9EFB-4293-9C04-2570CF9D3ADD}" srcOrd="4" destOrd="0" presId="urn:microsoft.com/office/officeart/2005/8/layout/list1"/>
    <dgm:cxn modelId="{D3948AA4-0CA0-4EA8-9FA9-DB57FB4EDE75}" type="presParOf" srcId="{FB102317-9EFB-4293-9C04-2570CF9D3ADD}" destId="{E557A802-7407-4322-8A26-164DD90A5C52}" srcOrd="0" destOrd="0" presId="urn:microsoft.com/office/officeart/2005/8/layout/list1"/>
    <dgm:cxn modelId="{7421823E-9FB0-476F-9262-D564BC649707}" type="presParOf" srcId="{FB102317-9EFB-4293-9C04-2570CF9D3ADD}" destId="{1984F0A5-3D01-47DB-9D30-18F4864F95B0}" srcOrd="1" destOrd="0" presId="urn:microsoft.com/office/officeart/2005/8/layout/list1"/>
    <dgm:cxn modelId="{7180D65A-F3B4-4872-9C6B-19399C702065}" type="presParOf" srcId="{3C93ACB5-B09B-455B-AAD8-A56BB78DB18F}" destId="{55CF8A5D-7F54-4194-96B7-67ABE69B3719}" srcOrd="5" destOrd="0" presId="urn:microsoft.com/office/officeart/2005/8/layout/list1"/>
    <dgm:cxn modelId="{9D83E448-18EE-464D-AEF7-69B5E1F8A458}" type="presParOf" srcId="{3C93ACB5-B09B-455B-AAD8-A56BB78DB18F}" destId="{2D4EBE1F-6E2C-4EFE-875F-93AF92B3AF4E}" srcOrd="6" destOrd="0" presId="urn:microsoft.com/office/officeart/2005/8/layout/list1"/>
    <dgm:cxn modelId="{90A38173-E8ED-44B4-A1B8-0C8C5DEA460A}" type="presParOf" srcId="{3C93ACB5-B09B-455B-AAD8-A56BB78DB18F}" destId="{6B4925A9-9475-4E9D-AE48-240095EE6430}" srcOrd="7" destOrd="0" presId="urn:microsoft.com/office/officeart/2005/8/layout/list1"/>
    <dgm:cxn modelId="{1AC30F51-973B-4EA1-8E7D-709B3CF4BF6A}" type="presParOf" srcId="{3C93ACB5-B09B-455B-AAD8-A56BB78DB18F}" destId="{89EB5516-E584-4CE6-BF16-1B4B1F19E226}" srcOrd="8" destOrd="0" presId="urn:microsoft.com/office/officeart/2005/8/layout/list1"/>
    <dgm:cxn modelId="{B4108B99-6C2D-4836-BB55-682F77A0C21D}" type="presParOf" srcId="{89EB5516-E584-4CE6-BF16-1B4B1F19E226}" destId="{76832926-09F2-462E-8694-8BD6FA1289A8}" srcOrd="0" destOrd="0" presId="urn:microsoft.com/office/officeart/2005/8/layout/list1"/>
    <dgm:cxn modelId="{7499FDF8-EDEC-44EF-BBCB-A718543726C3}" type="presParOf" srcId="{89EB5516-E584-4CE6-BF16-1B4B1F19E226}" destId="{CD0A9B22-75AE-4E6C-9058-0ABAD6303321}" srcOrd="1" destOrd="0" presId="urn:microsoft.com/office/officeart/2005/8/layout/list1"/>
    <dgm:cxn modelId="{0339DBF0-A6DF-4B31-8B98-F92686B6ECC3}" type="presParOf" srcId="{3C93ACB5-B09B-455B-AAD8-A56BB78DB18F}" destId="{50570199-A67B-4D9C-8FAD-253B5101B564}" srcOrd="9" destOrd="0" presId="urn:microsoft.com/office/officeart/2005/8/layout/list1"/>
    <dgm:cxn modelId="{5BF7FB0D-2BAB-4F62-97BC-113EB8E97050}" type="presParOf" srcId="{3C93ACB5-B09B-455B-AAD8-A56BB78DB18F}" destId="{E85FD6FA-2C56-4A54-A670-433D8B01910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11A4A2-4BF2-4080-9264-F191228A8EA8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</dgm:pt>
    <dgm:pt modelId="{F3362A40-1F19-480E-941A-01EE56F39806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ru-RU" sz="11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Международный форум «Судостроение в Арктике»</a:t>
          </a:r>
        </a:p>
      </dgm:t>
    </dgm:pt>
    <dgm:pt modelId="{6E820E2A-E5EA-4292-A893-FD13969A712A}" type="parTrans" cxnId="{7ED92F64-CF59-4C5E-8D5E-0B4F2DDE03E4}">
      <dgm:prSet/>
      <dgm:spPr/>
      <dgm:t>
        <a:bodyPr/>
        <a:lstStyle/>
        <a:p>
          <a:endParaRPr lang="ru-RU"/>
        </a:p>
      </dgm:t>
    </dgm:pt>
    <dgm:pt modelId="{A2B0262D-3E05-47AF-88B9-AA31D751195C}" type="sibTrans" cxnId="{7ED92F64-CF59-4C5E-8D5E-0B4F2DDE03E4}">
      <dgm:prSet/>
      <dgm:spPr/>
      <dgm:t>
        <a:bodyPr/>
        <a:lstStyle/>
        <a:p>
          <a:endParaRPr lang="ru-RU"/>
        </a:p>
      </dgm:t>
    </dgm:pt>
    <dgm:pt modelId="{34BEC9B7-B662-461B-B9B1-96BC80388BEC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Подписание соглашений  по вопросу создания научно-образовательного центра мирового уровня «Российская Арктика: новые материалы, технологии и методы исследования»</a:t>
          </a:r>
          <a:endParaRPr lang="ru-RU" b="1" dirty="0">
            <a:solidFill>
              <a:schemeClr val="tx2"/>
            </a:solidFill>
          </a:endParaRPr>
        </a:p>
      </dgm:t>
    </dgm:pt>
    <dgm:pt modelId="{EC570257-3E96-45D1-A211-750192C73A67}" type="parTrans" cxnId="{61845226-A3A2-4C22-BBAB-68BCBD9DA3A7}">
      <dgm:prSet/>
      <dgm:spPr/>
      <dgm:t>
        <a:bodyPr/>
        <a:lstStyle/>
        <a:p>
          <a:endParaRPr lang="ru-RU"/>
        </a:p>
      </dgm:t>
    </dgm:pt>
    <dgm:pt modelId="{124D8441-D9A2-4A1F-8D2B-E48ED9C3C956}" type="sibTrans" cxnId="{61845226-A3A2-4C22-BBAB-68BCBD9DA3A7}">
      <dgm:prSet/>
      <dgm:spPr/>
      <dgm:t>
        <a:bodyPr/>
        <a:lstStyle/>
        <a:p>
          <a:endParaRPr lang="ru-RU"/>
        </a:p>
      </dgm:t>
    </dgm:pt>
    <dgm:pt modelId="{6E08FA36-2D1A-4815-B410-7D960442C750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Сессия «Строительство объектов морской техники и гражданского флота для освоения шельфа, прибрежной зоны и побережья»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4DE26-568C-4524-A3CB-7B52FCD3EDD4}" type="parTrans" cxnId="{5701F66C-6178-4600-A21A-97C5DE0DBA69}">
      <dgm:prSet/>
      <dgm:spPr/>
      <dgm:t>
        <a:bodyPr/>
        <a:lstStyle/>
        <a:p>
          <a:endParaRPr lang="ru-RU"/>
        </a:p>
      </dgm:t>
    </dgm:pt>
    <dgm:pt modelId="{93450B59-17B7-417A-8894-6BF0C9762544}" type="sibTrans" cxnId="{5701F66C-6178-4600-A21A-97C5DE0DBA69}">
      <dgm:prSet/>
      <dgm:spPr/>
      <dgm:t>
        <a:bodyPr/>
        <a:lstStyle/>
        <a:p>
          <a:endParaRPr lang="ru-RU"/>
        </a:p>
      </dgm:t>
    </dgm:pt>
    <dgm:pt modelId="{CAC0D805-69DD-4185-A51D-84A0C1EEE6BA}" type="pres">
      <dgm:prSet presAssocID="{7111A4A2-4BF2-4080-9264-F191228A8EA8}" presName="linearFlow" presStyleCnt="0">
        <dgm:presLayoutVars>
          <dgm:dir/>
          <dgm:resizeHandles val="exact"/>
        </dgm:presLayoutVars>
      </dgm:prSet>
      <dgm:spPr/>
    </dgm:pt>
    <dgm:pt modelId="{BEED3045-7CCF-434D-BDA2-87FB98D86F16}" type="pres">
      <dgm:prSet presAssocID="{F3362A40-1F19-480E-941A-01EE56F39806}" presName="composite" presStyleCnt="0"/>
      <dgm:spPr/>
    </dgm:pt>
    <dgm:pt modelId="{0FCC92F7-0FBE-40A8-A0E3-AB30C3D24CF2}" type="pres">
      <dgm:prSet presAssocID="{F3362A40-1F19-480E-941A-01EE56F39806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</dgm:spPr>
    </dgm:pt>
    <dgm:pt modelId="{E3D65840-877D-4DD2-BF2B-4DAC76757A96}" type="pres">
      <dgm:prSet presAssocID="{F3362A40-1F19-480E-941A-01EE56F3980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E9044-5CE0-4B81-87E0-141869C6F15F}" type="pres">
      <dgm:prSet presAssocID="{A2B0262D-3E05-47AF-88B9-AA31D751195C}" presName="spacing" presStyleCnt="0"/>
      <dgm:spPr/>
    </dgm:pt>
    <dgm:pt modelId="{D0542AC8-D1D4-4CF1-A44F-C7EF53D4D1B1}" type="pres">
      <dgm:prSet presAssocID="{6E08FA36-2D1A-4815-B410-7D960442C750}" presName="composite" presStyleCnt="0"/>
      <dgm:spPr/>
    </dgm:pt>
    <dgm:pt modelId="{44F19C4E-CE57-47C9-8F94-1B69FB9CA11C}" type="pres">
      <dgm:prSet presAssocID="{6E08FA36-2D1A-4815-B410-7D960442C750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C595D1-55D1-4A8F-8934-592B07737C0E}" type="pres">
      <dgm:prSet presAssocID="{6E08FA36-2D1A-4815-B410-7D960442C75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9430D-26D8-426E-A591-BF82F398464F}" type="pres">
      <dgm:prSet presAssocID="{93450B59-17B7-417A-8894-6BF0C9762544}" presName="spacing" presStyleCnt="0"/>
      <dgm:spPr/>
    </dgm:pt>
    <dgm:pt modelId="{C8C7124B-67B0-4223-B02F-74C2EB74DD28}" type="pres">
      <dgm:prSet presAssocID="{34BEC9B7-B662-461B-B9B1-96BC80388BEC}" presName="composite" presStyleCnt="0"/>
      <dgm:spPr/>
    </dgm:pt>
    <dgm:pt modelId="{AFE93855-8DF0-4D95-931C-FC4E45AEB79B}" type="pres">
      <dgm:prSet presAssocID="{34BEC9B7-B662-461B-B9B1-96BC80388BE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</dgm:spPr>
    </dgm:pt>
    <dgm:pt modelId="{51230C17-FF12-444B-8543-16814C28A78D}" type="pres">
      <dgm:prSet presAssocID="{34BEC9B7-B662-461B-B9B1-96BC80388BE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85E0D3-1B02-4295-8112-ABF87A99F6DD}" type="presOf" srcId="{7111A4A2-4BF2-4080-9264-F191228A8EA8}" destId="{CAC0D805-69DD-4185-A51D-84A0C1EEE6BA}" srcOrd="0" destOrd="0" presId="urn:microsoft.com/office/officeart/2005/8/layout/vList3#1"/>
    <dgm:cxn modelId="{B84A1410-DF2A-4780-8F27-DE4CAB9CB63A}" type="presOf" srcId="{F3362A40-1F19-480E-941A-01EE56F39806}" destId="{E3D65840-877D-4DD2-BF2B-4DAC76757A96}" srcOrd="0" destOrd="0" presId="urn:microsoft.com/office/officeart/2005/8/layout/vList3#1"/>
    <dgm:cxn modelId="{7ED92F64-CF59-4C5E-8D5E-0B4F2DDE03E4}" srcId="{7111A4A2-4BF2-4080-9264-F191228A8EA8}" destId="{F3362A40-1F19-480E-941A-01EE56F39806}" srcOrd="0" destOrd="0" parTransId="{6E820E2A-E5EA-4292-A893-FD13969A712A}" sibTransId="{A2B0262D-3E05-47AF-88B9-AA31D751195C}"/>
    <dgm:cxn modelId="{5701F66C-6178-4600-A21A-97C5DE0DBA69}" srcId="{7111A4A2-4BF2-4080-9264-F191228A8EA8}" destId="{6E08FA36-2D1A-4815-B410-7D960442C750}" srcOrd="1" destOrd="0" parTransId="{3F14DE26-568C-4524-A3CB-7B52FCD3EDD4}" sibTransId="{93450B59-17B7-417A-8894-6BF0C9762544}"/>
    <dgm:cxn modelId="{1B08FA43-032D-4CAE-9A0A-AA96417FC5FD}" type="presOf" srcId="{6E08FA36-2D1A-4815-B410-7D960442C750}" destId="{13C595D1-55D1-4A8F-8934-592B07737C0E}" srcOrd="0" destOrd="0" presId="urn:microsoft.com/office/officeart/2005/8/layout/vList3#1"/>
    <dgm:cxn modelId="{61845226-A3A2-4C22-BBAB-68BCBD9DA3A7}" srcId="{7111A4A2-4BF2-4080-9264-F191228A8EA8}" destId="{34BEC9B7-B662-461B-B9B1-96BC80388BEC}" srcOrd="2" destOrd="0" parTransId="{EC570257-3E96-45D1-A211-750192C73A67}" sibTransId="{124D8441-D9A2-4A1F-8D2B-E48ED9C3C956}"/>
    <dgm:cxn modelId="{BD483939-5589-471C-B5A1-641FAAC0FCAE}" type="presOf" srcId="{34BEC9B7-B662-461B-B9B1-96BC80388BEC}" destId="{51230C17-FF12-444B-8543-16814C28A78D}" srcOrd="0" destOrd="0" presId="urn:microsoft.com/office/officeart/2005/8/layout/vList3#1"/>
    <dgm:cxn modelId="{52BEFDA9-553B-4458-994E-38FC72193F11}" type="presParOf" srcId="{CAC0D805-69DD-4185-A51D-84A0C1EEE6BA}" destId="{BEED3045-7CCF-434D-BDA2-87FB98D86F16}" srcOrd="0" destOrd="0" presId="urn:microsoft.com/office/officeart/2005/8/layout/vList3#1"/>
    <dgm:cxn modelId="{05ACB90E-E778-4C26-81CF-01EB1B6670BF}" type="presParOf" srcId="{BEED3045-7CCF-434D-BDA2-87FB98D86F16}" destId="{0FCC92F7-0FBE-40A8-A0E3-AB30C3D24CF2}" srcOrd="0" destOrd="0" presId="urn:microsoft.com/office/officeart/2005/8/layout/vList3#1"/>
    <dgm:cxn modelId="{0C9D3537-3EF0-440F-9BF7-240AFBE53A38}" type="presParOf" srcId="{BEED3045-7CCF-434D-BDA2-87FB98D86F16}" destId="{E3D65840-877D-4DD2-BF2B-4DAC76757A96}" srcOrd="1" destOrd="0" presId="urn:microsoft.com/office/officeart/2005/8/layout/vList3#1"/>
    <dgm:cxn modelId="{78C6B3D5-10AA-4164-8A1E-0161CFDAB18E}" type="presParOf" srcId="{CAC0D805-69DD-4185-A51D-84A0C1EEE6BA}" destId="{58DE9044-5CE0-4B81-87E0-141869C6F15F}" srcOrd="1" destOrd="0" presId="urn:microsoft.com/office/officeart/2005/8/layout/vList3#1"/>
    <dgm:cxn modelId="{75640994-E888-45A7-91EA-C94ACBC6AA9D}" type="presParOf" srcId="{CAC0D805-69DD-4185-A51D-84A0C1EEE6BA}" destId="{D0542AC8-D1D4-4CF1-A44F-C7EF53D4D1B1}" srcOrd="2" destOrd="0" presId="urn:microsoft.com/office/officeart/2005/8/layout/vList3#1"/>
    <dgm:cxn modelId="{BB47329C-B91F-4FF8-9C4F-5EF9063886A3}" type="presParOf" srcId="{D0542AC8-D1D4-4CF1-A44F-C7EF53D4D1B1}" destId="{44F19C4E-CE57-47C9-8F94-1B69FB9CA11C}" srcOrd="0" destOrd="0" presId="urn:microsoft.com/office/officeart/2005/8/layout/vList3#1"/>
    <dgm:cxn modelId="{58C0F766-A0A8-43CB-99FB-B91E2E1BE643}" type="presParOf" srcId="{D0542AC8-D1D4-4CF1-A44F-C7EF53D4D1B1}" destId="{13C595D1-55D1-4A8F-8934-592B07737C0E}" srcOrd="1" destOrd="0" presId="urn:microsoft.com/office/officeart/2005/8/layout/vList3#1"/>
    <dgm:cxn modelId="{45BD1E30-4278-4F5D-85EF-A84844A01446}" type="presParOf" srcId="{CAC0D805-69DD-4185-A51D-84A0C1EEE6BA}" destId="{FE19430D-26D8-426E-A591-BF82F398464F}" srcOrd="3" destOrd="0" presId="urn:microsoft.com/office/officeart/2005/8/layout/vList3#1"/>
    <dgm:cxn modelId="{D2AC84B1-974C-48D5-A03B-CE0AE473F0B4}" type="presParOf" srcId="{CAC0D805-69DD-4185-A51D-84A0C1EEE6BA}" destId="{C8C7124B-67B0-4223-B02F-74C2EB74DD28}" srcOrd="4" destOrd="0" presId="urn:microsoft.com/office/officeart/2005/8/layout/vList3#1"/>
    <dgm:cxn modelId="{7319564D-0F21-48AD-82BF-563F6544DF9A}" type="presParOf" srcId="{C8C7124B-67B0-4223-B02F-74C2EB74DD28}" destId="{AFE93855-8DF0-4D95-931C-FC4E45AEB79B}" srcOrd="0" destOrd="0" presId="urn:microsoft.com/office/officeart/2005/8/layout/vList3#1"/>
    <dgm:cxn modelId="{7F6F4E39-F232-474A-8E8D-A3FE4FB2C652}" type="presParOf" srcId="{C8C7124B-67B0-4223-B02F-74C2EB74DD28}" destId="{51230C17-FF12-444B-8543-16814C28A78D}" srcOrd="1" destOrd="0" presId="urn:microsoft.com/office/officeart/2005/8/layout/vList3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2949786" cy="496968"/>
          </a:xfrm>
          <a:prstGeom prst="rect">
            <a:avLst/>
          </a:prstGeom>
        </p:spPr>
        <p:txBody>
          <a:bodyPr vert="horz" lIns="91530" tIns="45766" rIns="91530" bIns="457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46" y="5"/>
            <a:ext cx="2949786" cy="496968"/>
          </a:xfrm>
          <a:prstGeom prst="rect">
            <a:avLst/>
          </a:prstGeom>
        </p:spPr>
        <p:txBody>
          <a:bodyPr vert="horz" lIns="91530" tIns="45766" rIns="91530" bIns="457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9038A2-AB11-4D0B-8CA1-C95E427AE36D}" type="datetimeFigureOut">
              <a:rPr lang="ru-RU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0" tIns="45766" rIns="91530" bIns="4576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9"/>
            <a:ext cx="5445760" cy="4472703"/>
          </a:xfrm>
          <a:prstGeom prst="rect">
            <a:avLst/>
          </a:prstGeom>
        </p:spPr>
        <p:txBody>
          <a:bodyPr vert="horz" lIns="91530" tIns="45766" rIns="91530" bIns="4576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9" y="9440647"/>
            <a:ext cx="2949786" cy="496968"/>
          </a:xfrm>
          <a:prstGeom prst="rect">
            <a:avLst/>
          </a:prstGeom>
        </p:spPr>
        <p:txBody>
          <a:bodyPr vert="horz" lIns="91530" tIns="45766" rIns="91530" bIns="457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46" y="9440647"/>
            <a:ext cx="2949786" cy="496968"/>
          </a:xfrm>
          <a:prstGeom prst="rect">
            <a:avLst/>
          </a:prstGeom>
        </p:spPr>
        <p:txBody>
          <a:bodyPr vert="horz" lIns="91530" tIns="45766" rIns="91530" bIns="457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8BADBED-FBF2-42AF-9890-305FCE6B4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2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0113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844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0721" y="4721191"/>
            <a:ext cx="5445760" cy="12721803"/>
          </a:xfrm>
        </p:spPr>
        <p:txBody>
          <a:bodyPr>
            <a:noAutofit/>
          </a:bodyPr>
          <a:lstStyle/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реализации мероприятий подпрограммы №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приняты постановления об установлении долгосрочных параметров регулирования и долгосрочных тарифов в отношении всех организаций, услуги которых подлежат долгосрочному тарифному регулированию, при этом экономия средств потребителей составила 13,5 млрд. рублей.</a:t>
            </a:r>
          </a:p>
          <a:p>
            <a:pPr indent="45770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Проведено 10 проверок (в </a:t>
            </a:r>
            <a:r>
              <a:rPr lang="ru-RU" dirty="0" err="1"/>
              <a:t>т.ч</a:t>
            </a:r>
            <a:r>
              <a:rPr lang="ru-RU" dirty="0"/>
              <a:t>. 3 плановые) в отношении регулируемых организаций, по результатам которых выявлено 21 нарушение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наложено штрафов на сумму более 300 тыс. рублей.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2018 году агентством будет продолжена реализация модели долгосрочного тарифного регулирования с соблюдением баланса экономических интересов поставщиков и потребителей и недопущением роста вносимой гражданами платы за коммунальные услуги свыше предельных значений.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Особое внимание будет уделено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формированию единого тарифа на услугу регионального оператора по обращению с твердыми коммунальными отходами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исполнению мероприятий «дорожной карты» с целью привлечения инвестиций в сферу ЖКХ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профилактике, выявлению и пресечению нарушений соблюдения требований стандартов раскрытия информации субъектами регулирования.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4577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Экономия средств потребителей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 как разность между расходами, заявленными регулируемыми организациями для включения в тариф, и расходами, признанными экономически обоснованными и учтенными при расчете тарифов. То есть, это сумма, на которую агентство уменьшило затраты регулируемых организаций при принятии тарифных решений.</a:t>
            </a:r>
          </a:p>
          <a:p>
            <a:pPr indent="457700" algn="just">
              <a:spcBef>
                <a:spcPts val="0"/>
              </a:spcBef>
              <a:spcAft>
                <a:spcPts val="0"/>
              </a:spcAft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969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94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1992" y="4728740"/>
            <a:ext cx="5455934" cy="12742148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972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630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0721" y="4721190"/>
            <a:ext cx="5445760" cy="10486699"/>
          </a:xfrm>
        </p:spPr>
        <p:txBody>
          <a:bodyPr>
            <a:noAutofit/>
          </a:bodyPr>
          <a:lstStyle/>
          <a:p>
            <a:pPr indent="457700" algn="just">
              <a:lnSpc>
                <a:spcPct val="120000"/>
              </a:lnSpc>
              <a:spcBef>
                <a:spcPts val="0"/>
              </a:spcBef>
            </a:pPr>
            <a:endParaRPr lang="ru-RU" alt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635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9" y="4715155"/>
            <a:ext cx="5438140" cy="9033140"/>
          </a:xfrm>
        </p:spPr>
        <p:txBody>
          <a:bodyPr>
            <a:noAutofit/>
          </a:bodyPr>
          <a:lstStyle/>
          <a:p>
            <a:endParaRPr lang="ru-RU" sz="1100" dirty="0">
              <a:cs typeface="Arabic Typesetting" panose="03020402040406030203" pitchFamily="66" charset="-78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40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14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BADBED-FBF2-42AF-9890-305FCE6B4BEB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1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51276" y="9428163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2" rIns="91404" bIns="45702" anchor="b"/>
          <a:lstStyle>
            <a:lvl1pPr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69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C4EAF5-214B-4E02-B7C3-5D2D24827904}" type="slidenum">
              <a:rPr lang="ru-RU" altLang="ru-RU"/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3805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15951" y="3289301"/>
            <a:ext cx="8677275" cy="2971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85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15950" y="3294064"/>
            <a:ext cx="8712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67691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15950" y="3294064"/>
            <a:ext cx="8712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41507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2C8D-1AAE-41E9-AE4E-E9B829911E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42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D2503-EB3D-4576-803E-B21AF6D0CB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599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2347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8585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5800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4575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2096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054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10400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3063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3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869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172A-B817-40FD-BCD1-C5D62E01B6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1765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4404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2299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3953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8504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4497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21435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024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41517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060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305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64635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468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0742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2727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41587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97132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96971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0468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4417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859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19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29363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93922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6479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18852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1052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7865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594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3599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78567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13683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78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12288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6100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52980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6010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31702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28891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025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1835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109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6916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6692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54335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2909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3177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63324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5996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6984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3887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5126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722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53734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1136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58877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9540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50298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3589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2925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2058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00195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67498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8927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5177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486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0071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8687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59608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58293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4643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98742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46849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4248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85277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79804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39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7416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00798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7352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8524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65983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149131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6273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2477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225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2390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183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930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1597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9691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0753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525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31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7540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92556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3855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46195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12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4262-06BB-477C-B0AD-A4FC184461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516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39601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03126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5348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831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60158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3229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48729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1816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0833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0370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207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2317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32686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5564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66991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3663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4413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569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84539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68844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24416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497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6714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1092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FD5F-8464-4206-896B-19BD04606A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99611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0FCF-51D4-46F7-9DF4-D7B205C4E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2227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7FED-999B-49A8-9CA4-154E0DC361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7696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E286-40E5-4F15-BDC1-50F1E661F8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85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824-230F-489F-BFD6-34EE8BD0BB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9041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AF9-42C4-44EC-93A3-0BC17BC4A3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10052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A42D-9E77-4081-B1BD-148E964524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0881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B67-8C39-4009-A59F-7E56974C6E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3405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136-C0FA-40AD-A078-B27D90A5D7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078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F952-3F98-46E9-9B8A-E17EB32267B1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7DBA-DC86-4569-87D2-FC40634C4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13766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0D04-95E2-4F40-B8E0-C0A8E2DEEC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9975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EF913-4F1F-4B21-879A-910C278F5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0352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37FD5F-8464-4206-896B-19BD04606A4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2542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DB0FCF-51D4-46F7-9DF4-D7B205C4EA3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2879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527FED-999B-49A8-9CA4-154E0DC36170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7400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3CE286-40E5-4F15-BDC1-50F1E661F8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73589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C1D824-230F-489F-BFD6-34EE8BD0BBF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4715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BF3AF9-42C4-44EC-93A3-0BC17BC4A3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7085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FEA42D-9E77-4081-B1BD-148E9645247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2178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4DB67-8C39-4009-A59F-7E56974C6ED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70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3C5EB-D666-4486-873D-CAA063B040B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0BFA-CC54-453B-9293-25B489D1A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898168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A78136-C0FA-40AD-A078-B27D90A5D7C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2447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600D04-95E2-4F40-B8E0-C0A8E2DEEC7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9010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FEF913-4F1F-4B21-879A-910C278F531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45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8EC8-4497-4FE5-80AA-60719B110AB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770B8-716D-45AA-B2A4-6804643B9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416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5618B-AB6C-4AB5-8F29-DCFBE64C2EF9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DCCB4-2378-491B-AD88-CCE782A19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4192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81A5C-A478-48B0-98F3-C69C6E66A16D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945B-BAC8-4942-8C20-96E0BC6A3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24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FF85-1D4B-4B3B-87D4-1B7B42650CBE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3B31-D3A3-4E36-B8B7-06B2B4844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2885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04AD-457B-48E1-8767-41B417DEFDB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8DDA-8B33-4F40-AE93-0E7F344C8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9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CC1B-1DE5-42C3-AC8D-496653793B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327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4FD3-B011-4D76-B671-D431D9000C8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1487-9983-48FC-A94D-8A5F94CA4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115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7E98-2093-4587-9422-BCDE39301DDC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B27A7-2A8E-45F8-94F5-A534D111A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7003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79ECF-9BD0-4A2E-8C09-653E87CE67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4CBAD-EF1A-4E09-B9B9-725B98873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5139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57353-2F71-4B07-B4D2-50D8686ADA0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1286E-A3E3-40F5-BCF0-10CF0500B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569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227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21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0916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7784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856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25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66F4C-A625-4122-82C3-83827DBB92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183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16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7436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017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541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059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5170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1769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532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791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80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60DF-8C87-450F-939B-026B9BBD6F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168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056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929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3355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944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3949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612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904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5743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312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65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1107-0A61-4A76-AE01-6206ED1459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998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69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559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785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293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5241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9394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6808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635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057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24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C9D1-6F00-4FD9-8346-155ABA3FD1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0935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470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97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803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282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141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1175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642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4148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389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6855-DD56-4A53-A12F-E9CE3E8260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422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4596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9551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964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8514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118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537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4630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06751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495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EA05-49DF-431E-B0A8-A4581D7F2A48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44C2-B6CA-4140-BFCC-3FEF04CE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80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7265-9A0E-4576-9BD7-AAC4A4D466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5930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2A2-257D-4EE1-B02C-F13BCC7D9B60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5984-F5F3-4B5C-9B09-8C1C11ED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3892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F0BF-FB35-4E83-B9FF-2869B759E31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90F5-620F-479B-B54C-AE1DA91B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8817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39D-2C93-48CD-9FA3-DC254BBDA12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81A2-72F7-4884-ADEC-D0B9B0B18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09180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6E31-1D6B-4F49-9C4C-32ADDFFA93E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DF11-7E74-4EF6-AD17-6721F494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62015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F0DC-412D-41F4-A9B9-0D8EAB12D58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C32-9E05-445C-93ED-EE7AC5B9B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1814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6AA3-0037-4161-A7E6-2DE04CFE32CA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2FB14-22FF-48E8-9B94-37C36C2F6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696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817-C1BD-44BE-A9ED-CAD42317F1C6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479-F81E-409F-A927-127850B3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598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51B3-CF9F-4996-9041-A761CC7041FB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1FDD-56BA-45BF-8CAB-0DE378782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2578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664-80A4-475D-BDF1-1556DF55DD33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3D19-9FEA-4A49-9F57-EC98A9553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3178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F2AB-8EC9-40BB-942E-FAF0D11FE03F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D2C-D71C-4915-B77A-7E5E9E60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836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BF6379-B92A-450A-9342-4B835CDA040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99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2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88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463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7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58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687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78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89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49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49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23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584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7BA955-F5E2-4433-8A49-27481FBFF7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01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7BA955-F5E2-4433-8A49-27481FBFF7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23.06.2020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BB313D-AE53-48B2-B3BC-1125487DD0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6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753539A-2679-4C96-BBE6-9E59969ABCCD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5E07F0E-312A-4279-BFD3-45EB1C224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614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074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45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98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01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7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8886D5-0E05-4ABD-BDF3-69D0053CC1A2}" type="datetime1">
              <a:rPr lang="ru-RU" smtClean="0"/>
              <a:pPr>
                <a:defRPr/>
              </a:pPr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21CAE0-CB95-4974-8189-8D455896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002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jpeg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3.wmf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45.jpeg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9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13.wmf"/><Relationship Id="rId3" Type="http://schemas.openxmlformats.org/officeDocument/2006/relationships/image" Target="../media/image65.jpeg"/><Relationship Id="rId7" Type="http://schemas.openxmlformats.org/officeDocument/2006/relationships/image" Target="../media/image69.tiff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6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3.wm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85.jpeg"/><Relationship Id="rId3" Type="http://schemas.openxmlformats.org/officeDocument/2006/relationships/image" Target="../media/image13.w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8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.xml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wmf"/><Relationship Id="rId4" Type="http://schemas.openxmlformats.org/officeDocument/2006/relationships/diagramData" Target="../diagrams/data2.xml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2922796" y="2259903"/>
            <a:ext cx="5893305" cy="28473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" name="Picture 39" descr="Знак на въезде в город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69" y="3166726"/>
            <a:ext cx="2643996" cy="1583853"/>
          </a:xfrm>
          <a:prstGeom prst="rect">
            <a:avLst/>
          </a:prstGeom>
          <a:noFill/>
          <a:ln w="444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2847442" y="2306516"/>
            <a:ext cx="5968660" cy="3477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Информация Правительства 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Архангельской области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 реализации подпрограмм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«Формирование благоприятной среды для развития инвестиционной деятельности», «Развитие субъектов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алого и среднего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предпринимательства </a:t>
            </a:r>
            <a:endParaRPr lang="ru-RU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Архангельской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области» и «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Развитие промышленности </a:t>
            </a:r>
            <a:endParaRPr lang="ru-RU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Архангельской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области»</a:t>
            </a:r>
            <a:endParaRPr lang="ru-RU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государственной программы</a:t>
            </a:r>
            <a:r>
              <a:rPr lang="ru-RU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Архангельской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области </a:t>
            </a:r>
            <a:endParaRPr lang="ru-RU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96000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960000"/>
                </a:solidFill>
                <a:latin typeface="+mn-lt"/>
                <a:cs typeface="Times New Roman" panose="02020603050405020304" pitchFamily="18" charset="0"/>
              </a:rPr>
              <a:t>Экономическое развитие </a:t>
            </a:r>
            <a:r>
              <a:rPr lang="ru-RU" b="1" dirty="0" smtClean="0">
                <a:solidFill>
                  <a:srgbClr val="960000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960000"/>
                </a:solidFill>
                <a:latin typeface="+mn-lt"/>
                <a:cs typeface="Times New Roman" panose="02020603050405020304" pitchFamily="18" charset="0"/>
              </a:rPr>
              <a:t>инвестиционная </a:t>
            </a:r>
            <a:r>
              <a:rPr lang="ru-RU" b="1" dirty="0" smtClean="0">
                <a:solidFill>
                  <a:srgbClr val="960000"/>
                </a:solidFill>
                <a:latin typeface="+mn-lt"/>
                <a:cs typeface="Times New Roman" panose="02020603050405020304" pitchFamily="18" charset="0"/>
              </a:rPr>
              <a:t>деятельность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Архангельской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(2014 –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годы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)»</a:t>
            </a:r>
            <a:endParaRPr lang="ru-RU" b="1" spc="4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10556" y="5831004"/>
            <a:ext cx="8577157" cy="297136"/>
            <a:chOff x="101600" y="701588"/>
            <a:chExt cx="8940800" cy="21999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222587" y="1809932"/>
            <a:ext cx="2014960" cy="1897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97353" y="2066278"/>
            <a:ext cx="8033639" cy="125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9699" y="1992549"/>
            <a:ext cx="8021489" cy="827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5400000">
            <a:off x="1348780" y="401898"/>
            <a:ext cx="45719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5400000">
            <a:off x="8360992" y="3307270"/>
            <a:ext cx="1324109" cy="15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lum bright="9000"/>
          </a:blip>
          <a:stretch>
            <a:fillRect/>
          </a:stretch>
        </p:blipFill>
        <p:spPr>
          <a:xfrm>
            <a:off x="7812360" y="345514"/>
            <a:ext cx="1003742" cy="1139270"/>
          </a:xfrm>
          <a:prstGeom prst="rect">
            <a:avLst/>
          </a:prstGeom>
          <a:noFill/>
          <a:ln w="73025"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/>
            </a:outerShdw>
            <a:softEdge rad="0"/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336" y="556370"/>
            <a:ext cx="1739848" cy="7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4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V="1">
            <a:off x="1145522" y="2458305"/>
            <a:ext cx="3640931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403648" y="2015133"/>
            <a:ext cx="0" cy="1275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Box 53"/>
          <p:cNvSpPr txBox="1">
            <a:spLocks noChangeArrowheads="1"/>
          </p:cNvSpPr>
          <p:nvPr/>
        </p:nvSpPr>
        <p:spPr bwMode="auto">
          <a:xfrm>
            <a:off x="1562946" y="1846083"/>
            <a:ext cx="3158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prstClr val="black"/>
                </a:solidFill>
                <a:ea typeface="Open Sans"/>
                <a:cs typeface="Open Sans"/>
              </a:rPr>
              <a:t>Мероприятие, в котором участвует регион:</a:t>
            </a:r>
          </a:p>
        </p:txBody>
      </p:sp>
      <p:sp>
        <p:nvSpPr>
          <p:cNvPr id="7174" name="TextBox 55"/>
          <p:cNvSpPr txBox="1">
            <a:spLocks noChangeArrowheads="1"/>
          </p:cNvSpPr>
          <p:nvPr/>
        </p:nvSpPr>
        <p:spPr bwMode="auto">
          <a:xfrm>
            <a:off x="1779092" y="2552322"/>
            <a:ext cx="39885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Докапитализация региональной микрофинансовой организаций</a:t>
            </a:r>
          </a:p>
        </p:txBody>
      </p:sp>
      <p:grpSp>
        <p:nvGrpSpPr>
          <p:cNvPr id="7175" name="Group 28"/>
          <p:cNvGrpSpPr>
            <a:grpSpLocks/>
          </p:cNvGrpSpPr>
          <p:nvPr/>
        </p:nvGrpSpPr>
        <p:grpSpPr bwMode="auto">
          <a:xfrm>
            <a:off x="623061" y="2574306"/>
            <a:ext cx="658416" cy="659606"/>
            <a:chOff x="4337328" y="1577112"/>
            <a:chExt cx="879017" cy="879017"/>
          </a:xfrm>
        </p:grpSpPr>
        <p:sp>
          <p:nvSpPr>
            <p:cNvPr id="66" name="Oval 6"/>
            <p:cNvSpPr/>
            <p:nvPr/>
          </p:nvSpPr>
          <p:spPr>
            <a:xfrm>
              <a:off x="4512178" y="1772272"/>
              <a:ext cx="502295" cy="5029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1800"/>
                </a:spcBef>
                <a:spcAft>
                  <a:spcPts val="0"/>
                </a:spcAft>
                <a:defRPr/>
              </a:pPr>
              <a:r>
                <a:rPr lang="ru-RU" sz="2700" dirty="0">
                  <a:solidFill>
                    <a:prstClr val="white"/>
                  </a:solidFill>
                  <a:latin typeface="Calibri Light" panose="020F0302020204030204"/>
                </a:rPr>
                <a:t>1</a:t>
              </a:r>
            </a:p>
          </p:txBody>
        </p:sp>
        <p:sp>
          <p:nvSpPr>
            <p:cNvPr id="67" name="Block Arc 19"/>
            <p:cNvSpPr/>
            <p:nvPr/>
          </p:nvSpPr>
          <p:spPr>
            <a:xfrm>
              <a:off x="4337328" y="1577112"/>
              <a:ext cx="879017" cy="879017"/>
            </a:xfrm>
            <a:prstGeom prst="blockArc">
              <a:avLst>
                <a:gd name="adj1" fmla="val 16071509"/>
                <a:gd name="adj2" fmla="val 21010"/>
                <a:gd name="adj3" fmla="val 1889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176" name="TextBox 32"/>
          <p:cNvSpPr txBox="1">
            <a:spLocks noChangeArrowheads="1"/>
          </p:cNvSpPr>
          <p:nvPr/>
        </p:nvSpPr>
        <p:spPr bwMode="auto">
          <a:xfrm>
            <a:off x="459581" y="1423440"/>
            <a:ext cx="81486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доступа субъектов МСП к финансовым ресурсам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020396" y="2121277"/>
            <a:ext cx="2659856" cy="3081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Объем </a:t>
            </a:r>
            <a:r>
              <a:rPr lang="ru-RU" sz="1500" b="1" dirty="0">
                <a:solidFill>
                  <a:prstClr val="black"/>
                </a:solidFill>
              </a:rPr>
              <a:t>государственной поддержки на 2019 </a:t>
            </a:r>
            <a:r>
              <a:rPr lang="ru-RU" sz="1500" b="1" dirty="0" smtClean="0">
                <a:solidFill>
                  <a:prstClr val="black"/>
                </a:solidFill>
              </a:rPr>
              <a:t>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solidFill>
                <a:prstClr val="black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          ФБ                          ОБ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</a:rPr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337,0                10,7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FF0000"/>
                </a:solidFill>
              </a:rPr>
              <a:t>     млн. руб.            млн. руб.</a:t>
            </a:r>
            <a:endParaRPr lang="ru-RU" sz="1500" b="1" dirty="0">
              <a:solidFill>
                <a:prstClr val="black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1629" y="2276432"/>
            <a:ext cx="754523" cy="968267"/>
          </a:xfrm>
          <a:prstGeom prst="rect">
            <a:avLst/>
          </a:prstGeom>
          <a:noFill/>
        </p:spPr>
      </p:pic>
      <p:pic>
        <p:nvPicPr>
          <p:cNvPr id="7181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25" y="1080752"/>
            <a:ext cx="883562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7925" y="558448"/>
            <a:ext cx="8835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Микрокредитная компания Архангельский региональный фонд «Развитие» </a:t>
            </a:r>
          </a:p>
        </p:txBody>
      </p:sp>
      <p:sp>
        <p:nvSpPr>
          <p:cNvPr id="7183" name="TextBox 26"/>
          <p:cNvSpPr txBox="1">
            <a:spLocks noChangeArrowheads="1"/>
          </p:cNvSpPr>
          <p:nvPr/>
        </p:nvSpPr>
        <p:spPr bwMode="auto">
          <a:xfrm>
            <a:off x="132160" y="5704285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1476295"/>
              </p:ext>
            </p:extLst>
          </p:nvPr>
        </p:nvGraphicFramePr>
        <p:xfrm>
          <a:off x="572386" y="3502247"/>
          <a:ext cx="4930379" cy="1891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4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44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85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7371"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/>
                        <a:t>Показатель</a:t>
                      </a:r>
                      <a:endParaRPr lang="ru-RU" sz="1200" b="1" dirty="0"/>
                    </a:p>
                  </a:txBody>
                  <a:tcPr marL="51439" marR="51439" marT="0" marB="0" anchor="ctr"/>
                </a:tc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/>
                        <a:t>План 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/>
                        <a:t>2019 </a:t>
                      </a:r>
                      <a:endParaRPr lang="ru-RU" sz="1200" b="1" dirty="0"/>
                    </a:p>
                  </a:txBody>
                  <a:tcPr marL="51439" marR="51439" marT="0" marB="0" anchor="ctr"/>
                </a:tc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/>
                        <a:t>Факт 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/>
                        <a:t>2019 </a:t>
                      </a:r>
                      <a:endParaRPr lang="ru-RU" sz="1200" b="1" dirty="0"/>
                    </a:p>
                  </a:txBody>
                  <a:tcPr marL="51439" marR="51439" marT="0" marB="0" anchor="ctr"/>
                </a:tc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 smtClean="0"/>
                        <a:t>План 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 smtClean="0"/>
                        <a:t>2024 </a:t>
                      </a:r>
                    </a:p>
                  </a:txBody>
                  <a:tcPr marL="51439" marR="5143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4532">
                <a:tc>
                  <a:txBody>
                    <a:bodyPr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Количество выдаваемых микрозаймов МФО субъектам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МСП 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(нарастающим итогом)</a:t>
                      </a:r>
                      <a:endParaRPr lang="ru-RU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9" marR="5143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807</a:t>
                      </a:r>
                    </a:p>
                  </a:txBody>
                  <a:tcPr marL="51439" marR="5143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826</a:t>
                      </a:r>
                    </a:p>
                  </a:txBody>
                  <a:tcPr marL="51439" marR="5143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1 003</a:t>
                      </a:r>
                    </a:p>
                  </a:txBody>
                  <a:tcPr marL="51439" marR="5143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201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985" y="5338763"/>
            <a:ext cx="2200275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95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79512" y="764704"/>
            <a:ext cx="8834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Микрокредитная компания Архангельский региональный фонд «Развитие» </a:t>
            </a:r>
          </a:p>
        </p:txBody>
      </p:sp>
      <p:sp>
        <p:nvSpPr>
          <p:cNvPr id="8197" name="TextBox 38"/>
          <p:cNvSpPr txBox="1">
            <a:spLocks noChangeArrowheads="1"/>
          </p:cNvSpPr>
          <p:nvPr/>
        </p:nvSpPr>
        <p:spPr bwMode="auto">
          <a:xfrm>
            <a:off x="0" y="5755915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8199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912" y="5545462"/>
            <a:ext cx="2189560" cy="42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/>
          </p:nvPr>
        </p:nvGraphicFramePr>
        <p:xfrm>
          <a:off x="170260" y="1397000"/>
          <a:ext cx="8650212" cy="424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7414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61" y="1214048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36960" y="2174082"/>
            <a:ext cx="1890713" cy="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382316" y="2175272"/>
            <a:ext cx="19050" cy="1232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5470555" y="3113307"/>
            <a:ext cx="3321620" cy="21422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black"/>
                </a:solidFill>
              </a:rPr>
              <a:t>В 2019 году докапитализация</a:t>
            </a: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black"/>
                </a:solidFill>
              </a:rPr>
              <a:t>МКК «Развитие»</a:t>
            </a:r>
          </a:p>
          <a:p>
            <a:pPr algn="ctr" eaLnBrk="0" hangingPunct="0">
              <a:defRPr/>
            </a:pPr>
            <a:endParaRPr lang="ru-RU" sz="1500" b="1" dirty="0">
              <a:solidFill>
                <a:prstClr val="black"/>
              </a:solidFill>
            </a:endParaRPr>
          </a:p>
          <a:p>
            <a:pPr algn="ctr" eaLnBrk="0" hangingPunct="0">
              <a:defRPr/>
            </a:pPr>
            <a:endParaRPr lang="ru-RU" sz="1500" b="1" dirty="0">
              <a:solidFill>
                <a:prstClr val="black"/>
              </a:solidFill>
            </a:endParaRPr>
          </a:p>
          <a:p>
            <a:pPr algn="ctr" eaLnBrk="0" hangingPunct="0">
              <a:defRPr/>
            </a:pPr>
            <a:endParaRPr lang="ru-RU" sz="1500" b="1" dirty="0">
              <a:solidFill>
                <a:prstClr val="black"/>
              </a:solidFill>
            </a:endParaRPr>
          </a:p>
          <a:p>
            <a:pPr algn="ctr" eaLnBrk="0" hangingPunct="0">
              <a:defRPr/>
            </a:pPr>
            <a:endParaRPr lang="ru-RU" sz="1500" b="1" dirty="0">
              <a:solidFill>
                <a:prstClr val="black"/>
              </a:solidFill>
            </a:endParaRPr>
          </a:p>
          <a:p>
            <a:pPr algn="ctr" eaLnBrk="0" hangingPunct="0">
              <a:defRPr/>
            </a:pP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9225" name="Прямоугольник 1"/>
          <p:cNvSpPr>
            <a:spLocks noChangeArrowheads="1"/>
          </p:cNvSpPr>
          <p:nvPr/>
        </p:nvSpPr>
        <p:spPr bwMode="auto">
          <a:xfrm>
            <a:off x="1498997" y="2297906"/>
            <a:ext cx="1428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до 5 млн.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9226" name="Прямоугольник 2"/>
          <p:cNvSpPr>
            <a:spLocks noChangeArrowheads="1"/>
          </p:cNvSpPr>
          <p:nvPr/>
        </p:nvSpPr>
        <p:spPr bwMode="auto">
          <a:xfrm>
            <a:off x="1498998" y="2961085"/>
            <a:ext cx="92630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3%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50">
                <a:solidFill>
                  <a:prstClr val="black"/>
                </a:solidFill>
              </a:rPr>
              <a:t>(на 17.03.2020)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423862" y="2869407"/>
            <a:ext cx="1890713" cy="8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57201" y="3396854"/>
            <a:ext cx="1870472" cy="2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Прямоугольник 7"/>
          <p:cNvSpPr>
            <a:spLocks noChangeArrowheads="1"/>
          </p:cNvSpPr>
          <p:nvPr/>
        </p:nvSpPr>
        <p:spPr bwMode="auto">
          <a:xfrm>
            <a:off x="475060" y="2364582"/>
            <a:ext cx="8629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prstClr val="black"/>
                </a:solidFill>
              </a:rPr>
              <a:t>Условия</a:t>
            </a:r>
          </a:p>
        </p:txBody>
      </p:sp>
      <p:sp>
        <p:nvSpPr>
          <p:cNvPr id="9230" name="Прямоугольник 9"/>
          <p:cNvSpPr>
            <a:spLocks noChangeArrowheads="1"/>
          </p:cNvSpPr>
          <p:nvPr/>
        </p:nvSpPr>
        <p:spPr bwMode="auto">
          <a:xfrm>
            <a:off x="490538" y="2983707"/>
            <a:ext cx="7384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prstClr val="black"/>
                </a:solidFill>
              </a:rPr>
              <a:t>Ставка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4343400" y="2450307"/>
            <a:ext cx="4608910" cy="1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43399" y="2054844"/>
            <a:ext cx="4609070" cy="32316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black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результаты на 01.01.2020</a:t>
            </a:r>
          </a:p>
        </p:txBody>
      </p:sp>
      <p:sp>
        <p:nvSpPr>
          <p:cNvPr id="9235" name="Прямоугольник 19"/>
          <p:cNvSpPr>
            <a:spLocks noChangeArrowheads="1"/>
          </p:cNvSpPr>
          <p:nvPr/>
        </p:nvSpPr>
        <p:spPr bwMode="auto">
          <a:xfrm>
            <a:off x="6834188" y="2568178"/>
            <a:ext cx="21333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b="1">
                <a:solidFill>
                  <a:srgbClr val="FF0000"/>
                </a:solidFill>
              </a:rPr>
              <a:t>97,7</a:t>
            </a:r>
            <a:r>
              <a:rPr lang="ru-RU" altLang="ru-RU" sz="2100">
                <a:solidFill>
                  <a:prstClr val="black"/>
                </a:solidFill>
              </a:rPr>
              <a:t> млн. рублей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0260" y="729687"/>
            <a:ext cx="884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Микрокредитная компания Архангельский региональный фонд «Развитие» </a:t>
            </a:r>
          </a:p>
        </p:txBody>
      </p:sp>
      <p:sp>
        <p:nvSpPr>
          <p:cNvPr id="9237" name="TextBox 5"/>
          <p:cNvSpPr txBox="1">
            <a:spLocks noChangeArrowheads="1"/>
          </p:cNvSpPr>
          <p:nvPr/>
        </p:nvSpPr>
        <p:spPr bwMode="auto">
          <a:xfrm>
            <a:off x="30180" y="153010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субъектов МСП, осуществляющих свою деятельность на территории моногородов </a:t>
            </a:r>
            <a:r>
              <a:rPr lang="ru-RU" alt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Архангельской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9238" name="TextBox 38"/>
          <p:cNvSpPr txBox="1">
            <a:spLocks noChangeArrowheads="1"/>
          </p:cNvSpPr>
          <p:nvPr/>
        </p:nvSpPr>
        <p:spPr bwMode="auto">
          <a:xfrm>
            <a:off x="170260" y="584239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sp>
        <p:nvSpPr>
          <p:cNvPr id="9239" name="Прямоугольник 6"/>
          <p:cNvSpPr>
            <a:spLocks noChangeArrowheads="1"/>
          </p:cNvSpPr>
          <p:nvPr/>
        </p:nvSpPr>
        <p:spPr bwMode="auto">
          <a:xfrm>
            <a:off x="5632848" y="3932635"/>
            <a:ext cx="1320403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prstClr val="black"/>
                </a:solidFill>
              </a:rPr>
              <a:t>ФБ</a:t>
            </a:r>
            <a:r>
              <a:rPr lang="ru-RU" altLang="ru-RU" sz="1350">
                <a:solidFill>
                  <a:srgbClr val="FF0000"/>
                </a:solidFill>
              </a:rPr>
              <a:t>             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000" b="1">
                <a:solidFill>
                  <a:srgbClr val="FF0000"/>
                </a:solidFill>
              </a:rPr>
              <a:t>95,73</a:t>
            </a:r>
            <a:endParaRPr lang="ru-RU" altLang="ru-RU" sz="135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FF0000"/>
                </a:solidFill>
              </a:rPr>
              <a:t>млн руб.</a:t>
            </a:r>
          </a:p>
        </p:txBody>
      </p:sp>
      <p:sp>
        <p:nvSpPr>
          <p:cNvPr id="9240" name="Прямоугольник 27"/>
          <p:cNvSpPr>
            <a:spLocks noChangeArrowheads="1"/>
          </p:cNvSpPr>
          <p:nvPr/>
        </p:nvSpPr>
        <p:spPr bwMode="auto">
          <a:xfrm>
            <a:off x="7297341" y="3932635"/>
            <a:ext cx="1150144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prstClr val="black"/>
                </a:solidFill>
              </a:rPr>
              <a:t>ОБ</a:t>
            </a:r>
            <a:r>
              <a:rPr lang="ru-RU" altLang="ru-RU" sz="1350">
                <a:solidFill>
                  <a:srgbClr val="FF0000"/>
                </a:solidFill>
              </a:rPr>
              <a:t>             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000" b="1">
                <a:solidFill>
                  <a:srgbClr val="FF0000"/>
                </a:solidFill>
              </a:rPr>
              <a:t>1,95</a:t>
            </a:r>
            <a:endParaRPr lang="ru-RU" altLang="ru-RU" sz="135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FF0000"/>
                </a:solidFill>
              </a:rPr>
              <a:t>млн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70260" y="3388520"/>
          <a:ext cx="4895851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4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5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5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1145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Муниципальное </a:t>
                      </a:r>
                      <a:r>
                        <a:rPr lang="ru-RU" sz="1200" dirty="0">
                          <a:effectLst/>
                        </a:rPr>
                        <a:t>образование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заключенных договоров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Общая сумма заключенных договоров </a:t>
                      </a: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 err="1" smtClean="0">
                          <a:effectLst/>
                        </a:rPr>
                        <a:t>млн.рублей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Северодвинск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16,10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Новодвинск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47,70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Онега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2,20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Североонежск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Коряжма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4,50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Кизема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Октябрьский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22,19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3581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Итого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81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10"/>
                        </a:lnSpc>
                        <a:spcBef>
                          <a:spcPts val="39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97,69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4" marR="51434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cxnSp>
        <p:nvCxnSpPr>
          <p:cNvPr id="31" name="Прямая соединительная линия 30"/>
          <p:cNvCxnSpPr/>
          <p:nvPr/>
        </p:nvCxnSpPr>
        <p:spPr>
          <a:xfrm>
            <a:off x="6715125" y="2462212"/>
            <a:ext cx="0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4" name="Прямоугольник 24"/>
          <p:cNvSpPr>
            <a:spLocks noChangeArrowheads="1"/>
          </p:cNvSpPr>
          <p:nvPr/>
        </p:nvSpPr>
        <p:spPr bwMode="auto">
          <a:xfrm>
            <a:off x="4773216" y="2580085"/>
            <a:ext cx="15906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 b="1">
                <a:solidFill>
                  <a:srgbClr val="FF0000"/>
                </a:solidFill>
              </a:rPr>
              <a:t>81</a:t>
            </a:r>
            <a:r>
              <a:rPr lang="ru-RU" altLang="ru-RU" sz="2100">
                <a:solidFill>
                  <a:prstClr val="black"/>
                </a:solidFill>
              </a:rPr>
              <a:t> договор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343400" y="2993232"/>
            <a:ext cx="4608910" cy="1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86" name="Рисунок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116" y="2224088"/>
            <a:ext cx="1133475" cy="11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7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5254" y="5406629"/>
            <a:ext cx="2235994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13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64" y="1178774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70260" y="668027"/>
            <a:ext cx="891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Микрокредитная компания Архангельский региональный фонд «Развитие» 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-476250" y="3458766"/>
            <a:ext cx="9144000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 b="1" i="1">
                <a:solidFill>
                  <a:prstClr val="black"/>
                </a:solidFill>
              </a:rPr>
              <a:t>Показатели эффективности за период деятельности МКК «Развитие» с 2010 по 2019 год.</a:t>
            </a:r>
          </a:p>
        </p:txBody>
      </p:sp>
      <p:sp>
        <p:nvSpPr>
          <p:cNvPr id="10246" name="TextBox 38"/>
          <p:cNvSpPr txBox="1">
            <a:spLocks noChangeArrowheads="1"/>
          </p:cNvSpPr>
          <p:nvPr/>
        </p:nvSpPr>
        <p:spPr bwMode="auto">
          <a:xfrm>
            <a:off x="170260" y="5642372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0247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654" y="2831307"/>
            <a:ext cx="2235994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440531" y="3751660"/>
          <a:ext cx="7941470" cy="1599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5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3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75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6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Субсидии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Выдано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займов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72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539,61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млн. руб.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70C0"/>
                          </a:solidFill>
                        </a:rPr>
                        <a:t>1587 ед.</a:t>
                      </a:r>
                      <a:endParaRPr lang="ru-RU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70C0"/>
                          </a:solidFill>
                        </a:rPr>
                        <a:t>1 315,47</a:t>
                      </a:r>
                      <a:r>
                        <a:rPr lang="ru-RU" sz="1500" b="1" baseline="0" dirty="0" smtClean="0">
                          <a:solidFill>
                            <a:srgbClr val="0070C0"/>
                          </a:solidFill>
                        </a:rPr>
                        <a:t> млн. руб.</a:t>
                      </a:r>
                      <a:endParaRPr lang="ru-RU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89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Федеральный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</a:rPr>
                        <a:t> бюджет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Областной бюджет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Создано рабочих мест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724"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434,99 млн. руб.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104,62 млн. руб.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70C0"/>
                          </a:solidFill>
                        </a:rPr>
                        <a:t>2741 ед.</a:t>
                      </a:r>
                      <a:endParaRPr lang="ru-RU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3" marR="6858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270" name="TextBox 5"/>
          <p:cNvSpPr txBox="1">
            <a:spLocks noChangeArrowheads="1"/>
          </p:cNvSpPr>
          <p:nvPr/>
        </p:nvSpPr>
        <p:spPr bwMode="auto">
          <a:xfrm>
            <a:off x="-324544" y="1552906"/>
            <a:ext cx="914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программа ГУП </a:t>
            </a:r>
            <a:r>
              <a:rPr lang="ru-RU" alt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«ИК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«Архангельск» и МКК «Развитие» с 2017 по 2020 </a:t>
            </a:r>
            <a:r>
              <a:rPr lang="ru-RU" alt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alt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1" name="Picture 7" descr="Z:\Отдел_предпринимательства\O_innov\НАЧАЛЬНИК\Подведомственные\Лготип (цвет)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6632" y="1932385"/>
            <a:ext cx="1045369" cy="7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8213" y="2230041"/>
            <a:ext cx="4630341" cy="833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2019 год     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5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займов на сумму 37 млн. рублей</a:t>
            </a:r>
          </a:p>
          <a:p>
            <a:pPr marL="214313" indent="-214313" algn="just" eaLnBrk="0" hangingPunct="0">
              <a:lnSpc>
                <a:spcPct val="107000"/>
              </a:lnSpc>
              <a:spcAft>
                <a:spcPts val="0"/>
              </a:spcAft>
              <a:buFontTx/>
              <a:buChar char="-"/>
              <a:defRPr/>
            </a:pP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2017-2020 год        </a:t>
            </a:r>
            <a:r>
              <a:rPr lang="ru-RU" sz="15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займа на сумму 62 млн. рублей </a:t>
            </a:r>
            <a:endParaRPr lang="ru-RU" sz="1200" b="1" dirty="0">
              <a:solidFill>
                <a:srgbClr val="ED7D31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3" idx="1"/>
            <a:endCxn id="3" idx="3"/>
          </p:cNvCxnSpPr>
          <p:nvPr/>
        </p:nvCxnSpPr>
        <p:spPr>
          <a:xfrm>
            <a:off x="938213" y="2646694"/>
            <a:ext cx="463034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65772" y="2239566"/>
            <a:ext cx="0" cy="8096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16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2469" y="1726407"/>
            <a:ext cx="7814072" cy="398860"/>
          </a:xfrm>
        </p:spPr>
        <p:txBody>
          <a:bodyPr/>
          <a:lstStyle/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Поручительства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3667" y="2131219"/>
            <a:ext cx="3620690" cy="421481"/>
          </a:xfrm>
        </p:spPr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Количество, ед.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268" name="Объект 32"/>
          <p:cNvGraphicFramePr>
            <a:graphicFrameLocks noGrp="1"/>
          </p:cNvGraphicFramePr>
          <p:nvPr>
            <p:ph sz="half" idx="2"/>
          </p:nvPr>
        </p:nvGraphicFramePr>
        <p:xfrm>
          <a:off x="591742" y="2697956"/>
          <a:ext cx="3944540" cy="2839641"/>
        </p:xfrm>
        <a:graphic>
          <a:graphicData uri="http://schemas.openxmlformats.org/presentationml/2006/ole">
            <p:oleObj spid="_x0000_s2196" name="Диаграмма" r:id="rId3" imgW="5267401" imgH="3792041" progId="">
              <p:embed/>
            </p:oleObj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62500" y="2131219"/>
            <a:ext cx="3620691" cy="414338"/>
          </a:xfrm>
        </p:spPr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Объем, млн. руб.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7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86" y="1182238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53667" y="652702"/>
            <a:ext cx="788312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ГУП АО «Инвестиционная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компания «Архангельск» </a:t>
            </a:r>
          </a:p>
        </p:txBody>
      </p:sp>
      <p:sp>
        <p:nvSpPr>
          <p:cNvPr id="11273" name="TextBox 38"/>
          <p:cNvSpPr txBox="1">
            <a:spLocks noChangeArrowheads="1"/>
          </p:cNvSpPr>
          <p:nvPr/>
        </p:nvSpPr>
        <p:spPr bwMode="auto">
          <a:xfrm>
            <a:off x="170260" y="5642372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1274" name="Picture 7" descr="Z:\Отдел_предпринимательства\O_innov\НАЧАЛЬНИК\Подведомственные\Лготип (цвет)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4" y="1718072"/>
            <a:ext cx="1117997" cy="82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5" name="Объект 32"/>
          <p:cNvGraphicFramePr>
            <a:graphicFrameLocks noGrp="1"/>
          </p:cNvGraphicFramePr>
          <p:nvPr>
            <p:ph sz="quarter" idx="4"/>
          </p:nvPr>
        </p:nvGraphicFramePr>
        <p:xfrm>
          <a:off x="4591050" y="2697956"/>
          <a:ext cx="3963591" cy="2839641"/>
        </p:xfrm>
        <a:graphic>
          <a:graphicData uri="http://schemas.openxmlformats.org/presentationml/2006/ole">
            <p:oleObj spid="_x0000_s2197" name="Диаграмма" r:id="rId6" imgW="5291787" imgH="379204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134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03" y="1256674"/>
            <a:ext cx="883562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847515" y="759679"/>
            <a:ext cx="7647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«Мой бизнес»</a:t>
            </a:r>
          </a:p>
        </p:txBody>
      </p:sp>
      <p:pic>
        <p:nvPicPr>
          <p:cNvPr id="12293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548" y="3027164"/>
            <a:ext cx="1957388" cy="1727597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314" y="1752118"/>
            <a:ext cx="1962150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5900738" y="1819723"/>
            <a:ext cx="2728913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prstClr val="white"/>
                </a:solidFill>
                <a:ea typeface="Open Sans"/>
                <a:cs typeface="Open Sans"/>
              </a:rPr>
              <a:t>Основные результаты на 31.12.2019</a:t>
            </a:r>
          </a:p>
        </p:txBody>
      </p:sp>
      <p:pic>
        <p:nvPicPr>
          <p:cNvPr id="12296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152" y="2419919"/>
            <a:ext cx="52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152" y="3171229"/>
            <a:ext cx="55364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9198" y="3919298"/>
            <a:ext cx="565547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5218536" y="2978709"/>
            <a:ext cx="367546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218536" y="3803629"/>
            <a:ext cx="3675460" cy="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902350" y="2457512"/>
            <a:ext cx="4006" cy="3305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Прямоугольник 24"/>
          <p:cNvSpPr>
            <a:spLocks noChangeArrowheads="1"/>
          </p:cNvSpPr>
          <p:nvPr/>
        </p:nvSpPr>
        <p:spPr bwMode="auto">
          <a:xfrm>
            <a:off x="5917928" y="2452340"/>
            <a:ext cx="2883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FF0000"/>
                </a:solidFill>
              </a:rPr>
              <a:t>31 </a:t>
            </a:r>
            <a:r>
              <a:rPr lang="ru-RU" altLang="ru-RU" sz="1300" b="1" dirty="0">
                <a:solidFill>
                  <a:srgbClr val="FF0000"/>
                </a:solidFill>
              </a:rPr>
              <a:t>мая 2019 года </a:t>
            </a:r>
            <a:r>
              <a:rPr lang="ru-RU" altLang="ru-RU" sz="1300" dirty="0">
                <a:solidFill>
                  <a:prstClr val="black"/>
                </a:solidFill>
              </a:rPr>
              <a:t>состоялось открытие Центра «Мой бизнес»</a:t>
            </a:r>
          </a:p>
        </p:txBody>
      </p:sp>
      <p:sp>
        <p:nvSpPr>
          <p:cNvPr id="12303" name="Прямоугольник 25"/>
          <p:cNvSpPr>
            <a:spLocks noChangeArrowheads="1"/>
          </p:cNvSpPr>
          <p:nvPr/>
        </p:nvSpPr>
        <p:spPr bwMode="auto">
          <a:xfrm>
            <a:off x="417202" y="2097946"/>
            <a:ext cx="189666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Создание центра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«Мой Бизнес»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и оказание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комплексных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услуг, сервиса,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мер поддержки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PTSans-Regular"/>
              </a:rPr>
              <a:t>субъектов МСП</a:t>
            </a:r>
            <a:endParaRPr lang="ru-RU" altLang="ru-RU" sz="1800" b="1" dirty="0">
              <a:solidFill>
                <a:prstClr val="black"/>
              </a:solidFill>
            </a:endParaRPr>
          </a:p>
        </p:txBody>
      </p:sp>
      <p:sp>
        <p:nvSpPr>
          <p:cNvPr id="12304" name="TextBox 26"/>
          <p:cNvSpPr txBox="1">
            <a:spLocks noChangeArrowheads="1"/>
          </p:cNvSpPr>
          <p:nvPr/>
        </p:nvSpPr>
        <p:spPr bwMode="auto">
          <a:xfrm>
            <a:off x="5900738" y="2910858"/>
            <a:ext cx="307895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dirty="0">
                <a:solidFill>
                  <a:prstClr val="black"/>
                </a:solidFill>
              </a:rPr>
              <a:t>государственная поддержка оказана </a:t>
            </a:r>
            <a:r>
              <a:rPr lang="ru-RU" altLang="ru-RU" sz="1300" b="1" dirty="0">
                <a:solidFill>
                  <a:srgbClr val="FF0000"/>
                </a:solidFill>
              </a:rPr>
              <a:t>1 870 </a:t>
            </a:r>
            <a:r>
              <a:rPr lang="ru-RU" altLang="ru-RU" sz="1300" dirty="0">
                <a:solidFill>
                  <a:prstClr val="black"/>
                </a:solidFill>
              </a:rPr>
              <a:t>физическим лицам, планирующими начать свое дело, </a:t>
            </a:r>
            <a:br>
              <a:rPr lang="ru-RU" altLang="ru-RU" sz="1300" dirty="0">
                <a:solidFill>
                  <a:prstClr val="black"/>
                </a:solidFill>
              </a:rPr>
            </a:br>
            <a:r>
              <a:rPr lang="ru-RU" altLang="ru-RU" sz="1300" dirty="0">
                <a:solidFill>
                  <a:prstClr val="black"/>
                </a:solidFill>
              </a:rPr>
              <a:t>и действующим </a:t>
            </a:r>
            <a:r>
              <a:rPr lang="ru-RU" altLang="ru-RU" sz="1300" dirty="0" smtClean="0">
                <a:solidFill>
                  <a:prstClr val="black"/>
                </a:solidFill>
              </a:rPr>
              <a:t>предпринимателям</a:t>
            </a:r>
            <a:endParaRPr lang="ru-RU" altLang="ru-RU" sz="13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00" dirty="0">
              <a:solidFill>
                <a:prstClr val="black"/>
              </a:solidFill>
            </a:endParaRPr>
          </a:p>
        </p:txBody>
      </p:sp>
      <p:sp>
        <p:nvSpPr>
          <p:cNvPr id="12305" name="TextBox 32"/>
          <p:cNvSpPr txBox="1">
            <a:spLocks noChangeArrowheads="1"/>
          </p:cNvSpPr>
          <p:nvPr/>
        </p:nvSpPr>
        <p:spPr bwMode="auto">
          <a:xfrm>
            <a:off x="5932572" y="4043142"/>
            <a:ext cx="306466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dirty="0">
                <a:solidFill>
                  <a:prstClr val="black"/>
                </a:solidFill>
              </a:rPr>
              <a:t>проведено более </a:t>
            </a:r>
            <a:r>
              <a:rPr lang="ru-RU" altLang="ru-RU" sz="1300" b="1" dirty="0">
                <a:solidFill>
                  <a:srgbClr val="FF0000"/>
                </a:solidFill>
              </a:rPr>
              <a:t>138</a:t>
            </a:r>
            <a:r>
              <a:rPr lang="ru-RU" altLang="ru-RU" sz="1300" dirty="0">
                <a:solidFill>
                  <a:prstClr val="black"/>
                </a:solidFill>
              </a:rPr>
              <a:t> мероприятий</a:t>
            </a:r>
          </a:p>
        </p:txBody>
      </p:sp>
      <p:sp>
        <p:nvSpPr>
          <p:cNvPr id="12306" name="TextBox 38"/>
          <p:cNvSpPr txBox="1">
            <a:spLocks noChangeArrowheads="1"/>
          </p:cNvSpPr>
          <p:nvPr/>
        </p:nvSpPr>
        <p:spPr bwMode="auto">
          <a:xfrm>
            <a:off x="83344" y="565427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2307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842" y="4955243"/>
            <a:ext cx="113109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5217074" y="4525036"/>
            <a:ext cx="3675460" cy="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87" y="4721686"/>
            <a:ext cx="558404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5978009" y="4558899"/>
            <a:ext cx="306466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srgbClr val="FF0000"/>
                </a:solidFill>
              </a:rPr>
              <a:t>72</a:t>
            </a:r>
            <a:r>
              <a:rPr lang="ru-RU" altLang="ru-RU" sz="1300" dirty="0" smtClean="0">
                <a:solidFill>
                  <a:prstClr val="black"/>
                </a:solidFill>
              </a:rPr>
              <a:t> созданных субъекта </a:t>
            </a:r>
            <a:r>
              <a:rPr lang="ru-RU" altLang="ru-RU" sz="1300" dirty="0">
                <a:solidFill>
                  <a:prstClr val="black"/>
                </a:solidFill>
              </a:rPr>
              <a:t>МСП из числа </a:t>
            </a:r>
            <a:r>
              <a:rPr lang="ru-RU" altLang="ru-RU" sz="1300" dirty="0" smtClean="0">
                <a:solidFill>
                  <a:prstClr val="black"/>
                </a:solidFill>
              </a:rPr>
              <a:t>физических </a:t>
            </a:r>
            <a:r>
              <a:rPr lang="ru-RU" altLang="ru-RU" sz="1300" dirty="0">
                <a:solidFill>
                  <a:prstClr val="black"/>
                </a:solidFill>
              </a:rPr>
              <a:t>лиц, получивших </a:t>
            </a:r>
            <a:r>
              <a:rPr lang="ru-RU" altLang="ru-RU" sz="1300" dirty="0" smtClean="0">
                <a:solidFill>
                  <a:prstClr val="black"/>
                </a:solidFill>
              </a:rPr>
              <a:t>поддержку,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FF0000"/>
                </a:solidFill>
              </a:rPr>
              <a:t>182</a:t>
            </a:r>
            <a:r>
              <a:rPr lang="ru-RU" altLang="ru-RU" sz="1300" dirty="0">
                <a:solidFill>
                  <a:prstClr val="black"/>
                </a:solidFill>
              </a:rPr>
              <a:t> </a:t>
            </a:r>
            <a:r>
              <a:rPr lang="ru-RU" altLang="ru-RU" sz="1300" dirty="0" smtClean="0">
                <a:solidFill>
                  <a:prstClr val="black"/>
                </a:solidFill>
              </a:rPr>
              <a:t>вновь созданных </a:t>
            </a:r>
            <a:r>
              <a:rPr lang="ru-RU" altLang="ru-RU" sz="1300" dirty="0">
                <a:solidFill>
                  <a:prstClr val="black"/>
                </a:solidFill>
              </a:rPr>
              <a:t>рабочих мест </a:t>
            </a:r>
            <a:r>
              <a:rPr lang="ru-RU" altLang="ru-RU" sz="1300" dirty="0" smtClean="0">
                <a:solidFill>
                  <a:prstClr val="black"/>
                </a:solidFill>
              </a:rPr>
              <a:t>субъектами </a:t>
            </a:r>
            <a:r>
              <a:rPr lang="ru-RU" altLang="ru-RU" sz="1300" dirty="0">
                <a:solidFill>
                  <a:prstClr val="black"/>
                </a:solidFill>
              </a:rPr>
              <a:t>МСП, получивших </a:t>
            </a:r>
            <a:r>
              <a:rPr lang="ru-RU" altLang="ru-RU" sz="1300" dirty="0" smtClean="0">
                <a:solidFill>
                  <a:prstClr val="black"/>
                </a:solidFill>
              </a:rPr>
              <a:t>поддержку</a:t>
            </a:r>
            <a:endParaRPr lang="ru-RU" altLang="ru-RU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10" y="1264479"/>
            <a:ext cx="883562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6410" y="5568553"/>
            <a:ext cx="71675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38"/>
          <p:cNvSpPr txBox="1">
            <a:spLocks noChangeArrowheads="1"/>
          </p:cNvSpPr>
          <p:nvPr/>
        </p:nvSpPr>
        <p:spPr bwMode="auto">
          <a:xfrm>
            <a:off x="83344" y="565427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331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738" y="5484019"/>
            <a:ext cx="1032272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ustomShape 1">
            <a:extLst/>
          </p:cNvPr>
          <p:cNvSpPr/>
          <p:nvPr/>
        </p:nvSpPr>
        <p:spPr>
          <a:xfrm>
            <a:off x="696516" y="1674019"/>
            <a:ext cx="8995172" cy="3357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65" tIns="16382" rIns="32765" bIns="16382"/>
          <a:lstStyle/>
          <a:p>
            <a:pPr eaLnBrk="0" hangingPunct="0">
              <a:defRPr/>
            </a:pPr>
            <a:r>
              <a:rPr lang="ru-RU" sz="1950" b="1" dirty="0">
                <a:solidFill>
                  <a:srgbClr val="ED7D31">
                    <a:lumMod val="75000"/>
                  </a:srgbClr>
                </a:solidFill>
                <a:latin typeface="Roboto Slab"/>
              </a:rPr>
              <a:t>Основные меры поддержки</a:t>
            </a:r>
            <a:endParaRPr sz="195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3320" name="Прямоугольник 23"/>
          <p:cNvSpPr>
            <a:spLocks noChangeArrowheads="1"/>
          </p:cNvSpPr>
          <p:nvPr/>
        </p:nvSpPr>
        <p:spPr bwMode="auto">
          <a:xfrm>
            <a:off x="1096567" y="3370660"/>
            <a:ext cx="2833435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Поиск партнеров за рубежом,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создание площадок для коммуникаций</a:t>
            </a:r>
          </a:p>
        </p:txBody>
      </p:sp>
      <p:sp>
        <p:nvSpPr>
          <p:cNvPr id="13321" name="Прямоугольник 24"/>
          <p:cNvSpPr>
            <a:spLocks noChangeArrowheads="1"/>
          </p:cNvSpPr>
          <p:nvPr/>
        </p:nvSpPr>
        <p:spPr bwMode="auto">
          <a:xfrm>
            <a:off x="1046560" y="2695575"/>
            <a:ext cx="2763440" cy="62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Подбор финансовых инструментов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на льготных условиях 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(кредиты, гарантии, гранты)</a:t>
            </a:r>
          </a:p>
        </p:txBody>
      </p:sp>
      <p:sp>
        <p:nvSpPr>
          <p:cNvPr id="13322" name="Прямоугольник 25"/>
          <p:cNvSpPr>
            <a:spLocks noChangeArrowheads="1"/>
          </p:cNvSpPr>
          <p:nvPr/>
        </p:nvSpPr>
        <p:spPr bwMode="auto">
          <a:xfrm>
            <a:off x="1039416" y="2212182"/>
            <a:ext cx="2656335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Обучение, консультационные услуги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по различным направлениям</a:t>
            </a:r>
          </a:p>
        </p:txBody>
      </p:sp>
      <p:sp>
        <p:nvSpPr>
          <p:cNvPr id="13323" name="Прямоугольник 26"/>
          <p:cNvSpPr>
            <a:spLocks noChangeArrowheads="1"/>
          </p:cNvSpPr>
          <p:nvPr/>
        </p:nvSpPr>
        <p:spPr bwMode="auto">
          <a:xfrm>
            <a:off x="1096566" y="3956447"/>
            <a:ext cx="2402804" cy="62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Информирование об актуальных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деловых событиях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75">
              <a:solidFill>
                <a:prstClr val="black"/>
              </a:solidFill>
            </a:endParaRPr>
          </a:p>
        </p:txBody>
      </p:sp>
      <p:pic>
        <p:nvPicPr>
          <p:cNvPr id="13324" name="Picture 2" descr="http://image.flaticon.com/icons/png/128/133/1336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444" y="2817019"/>
            <a:ext cx="394097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4" descr="http://image.flaticon.com/icons/png/128/133/13366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8" y="3996928"/>
            <a:ext cx="375047" cy="3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" descr="http://image.flaticon.com/icons/png/128/133/1336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942" y="3382566"/>
            <a:ext cx="402431" cy="36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4" descr="http://image.flaticon.com/icons/png/128/133/13366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523" y="2850356"/>
            <a:ext cx="320278" cy="2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6" descr="http://image.flaticon.com/icons/png/128/133/13366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54" y="2290763"/>
            <a:ext cx="348853" cy="31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8" descr="ÐÐºÐ¾Ð½ÐºÐ° Ð½Ð°Ð±Ð¾Ñ Ð¸ÐºÐ¾Ð½Ð¾Ðº Banking Ic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060" y="3378994"/>
            <a:ext cx="4619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0" descr="http://image.flaticon.com/icons/png/128/145/14516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178" y="2288381"/>
            <a:ext cx="40362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2" descr="http://image.flaticon.com/icons/png/128/15/1571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647" y="3917156"/>
            <a:ext cx="4619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4" descr="http://image.flaticon.com/icons/png/128/77/7784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5163741"/>
            <a:ext cx="285750" cy="2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Прямоугольник 36"/>
          <p:cNvSpPr>
            <a:spLocks noChangeArrowheads="1"/>
          </p:cNvSpPr>
          <p:nvPr/>
        </p:nvSpPr>
        <p:spPr bwMode="auto">
          <a:xfrm>
            <a:off x="1046560" y="5092304"/>
            <a:ext cx="3156347" cy="62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Информационная поддержка, истории успеха предпринимателей региона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75">
              <a:solidFill>
                <a:prstClr val="black"/>
              </a:solidFill>
            </a:endParaRPr>
          </a:p>
        </p:txBody>
      </p:sp>
      <p:pic>
        <p:nvPicPr>
          <p:cNvPr id="13334" name="Picture 16" descr="http://image.flaticon.com/icons/png/128/176/17627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0791" y="4482703"/>
            <a:ext cx="4619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9848" y="5018485"/>
            <a:ext cx="397669" cy="4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6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66" y="4564856"/>
            <a:ext cx="397669" cy="3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7" name="Прямоугольник 40"/>
          <p:cNvSpPr>
            <a:spLocks noChangeArrowheads="1"/>
          </p:cNvSpPr>
          <p:nvPr/>
        </p:nvSpPr>
        <p:spPr bwMode="auto">
          <a:xfrm>
            <a:off x="1039417" y="4451748"/>
            <a:ext cx="3155156" cy="62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Сопровождение инвестпроектов, создание проектов государственно-частного партнерства</a:t>
            </a:r>
          </a:p>
        </p:txBody>
      </p:sp>
      <p:sp>
        <p:nvSpPr>
          <p:cNvPr id="13338" name="Прямоугольник 41"/>
          <p:cNvSpPr>
            <a:spLocks noChangeArrowheads="1"/>
          </p:cNvSpPr>
          <p:nvPr/>
        </p:nvSpPr>
        <p:spPr bwMode="auto">
          <a:xfrm>
            <a:off x="5136356" y="2231232"/>
            <a:ext cx="3357103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Помощь в сертификации, получении патентов,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регистрации торговых марок</a:t>
            </a:r>
          </a:p>
        </p:txBody>
      </p:sp>
      <p:sp>
        <p:nvSpPr>
          <p:cNvPr id="13339" name="Прямоугольник 42"/>
          <p:cNvSpPr>
            <a:spLocks noChangeArrowheads="1"/>
          </p:cNvSpPr>
          <p:nvPr/>
        </p:nvSpPr>
        <p:spPr bwMode="auto">
          <a:xfrm>
            <a:off x="5136356" y="2805113"/>
            <a:ext cx="3743812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 dirty="0">
                <a:solidFill>
                  <a:prstClr val="black"/>
                </a:solidFill>
              </a:rPr>
              <a:t>Исследования рынка,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 dirty="0">
                <a:solidFill>
                  <a:prstClr val="black"/>
                </a:solidFill>
              </a:rPr>
              <a:t>в </a:t>
            </a:r>
            <a:r>
              <a:rPr lang="ru-RU" altLang="ru-RU" sz="1275" dirty="0" smtClean="0">
                <a:solidFill>
                  <a:prstClr val="black"/>
                </a:solidFill>
              </a:rPr>
              <a:t>том числе </a:t>
            </a:r>
            <a:r>
              <a:rPr lang="ru-RU" altLang="ru-RU" sz="1275" dirty="0">
                <a:solidFill>
                  <a:prstClr val="black"/>
                </a:solidFill>
              </a:rPr>
              <a:t>для экспортеров и участников кластеров</a:t>
            </a:r>
          </a:p>
        </p:txBody>
      </p:sp>
      <p:sp>
        <p:nvSpPr>
          <p:cNvPr id="13340" name="Прямоугольник 43"/>
          <p:cNvSpPr>
            <a:spLocks noChangeArrowheads="1"/>
          </p:cNvSpPr>
          <p:nvPr/>
        </p:nvSpPr>
        <p:spPr bwMode="auto">
          <a:xfrm>
            <a:off x="5136357" y="3350419"/>
            <a:ext cx="3593306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«Упаковка» проектов, составление бизнес-планов,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 разработка ТЭО</a:t>
            </a:r>
          </a:p>
        </p:txBody>
      </p:sp>
      <p:sp>
        <p:nvSpPr>
          <p:cNvPr id="13341" name="Прямоугольник 44"/>
          <p:cNvSpPr>
            <a:spLocks noChangeArrowheads="1"/>
          </p:cNvSpPr>
          <p:nvPr/>
        </p:nvSpPr>
        <p:spPr bwMode="auto">
          <a:xfrm>
            <a:off x="5136357" y="3912394"/>
            <a:ext cx="3270156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Подбор земельных участков, консультации по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земельным вопросам</a:t>
            </a:r>
          </a:p>
        </p:txBody>
      </p:sp>
      <p:sp>
        <p:nvSpPr>
          <p:cNvPr id="13342" name="Прямоугольник 45"/>
          <p:cNvSpPr>
            <a:spLocks noChangeArrowheads="1"/>
          </p:cNvSpPr>
          <p:nvPr/>
        </p:nvSpPr>
        <p:spPr bwMode="auto">
          <a:xfrm>
            <a:off x="5136357" y="4461273"/>
            <a:ext cx="3821906" cy="4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 dirty="0">
                <a:solidFill>
                  <a:prstClr val="black"/>
                </a:solidFill>
              </a:rPr>
              <a:t>Помощь в переводе, в </a:t>
            </a:r>
            <a:r>
              <a:rPr lang="ru-RU" altLang="ru-RU" sz="1275" dirty="0" smtClean="0">
                <a:solidFill>
                  <a:prstClr val="black"/>
                </a:solidFill>
              </a:rPr>
              <a:t>том числе сайтов</a:t>
            </a:r>
            <a:br>
              <a:rPr lang="ru-RU" altLang="ru-RU" sz="1275" dirty="0" smtClean="0">
                <a:solidFill>
                  <a:prstClr val="black"/>
                </a:solidFill>
              </a:rPr>
            </a:br>
            <a:r>
              <a:rPr lang="ru-RU" altLang="ru-RU" sz="1275" dirty="0" smtClean="0">
                <a:solidFill>
                  <a:prstClr val="black"/>
                </a:solidFill>
              </a:rPr>
              <a:t>и </a:t>
            </a:r>
            <a:r>
              <a:rPr lang="ru-RU" altLang="ru-RU" sz="1275" dirty="0">
                <a:solidFill>
                  <a:prstClr val="black"/>
                </a:solidFill>
              </a:rPr>
              <a:t>презентационных </a:t>
            </a:r>
            <a:r>
              <a:rPr lang="ru-RU" altLang="ru-RU" sz="1275" dirty="0" smtClean="0">
                <a:solidFill>
                  <a:prstClr val="black"/>
                </a:solidFill>
              </a:rPr>
              <a:t>материалов</a:t>
            </a:r>
            <a:endParaRPr lang="ru-RU" altLang="ru-RU" sz="1275" dirty="0">
              <a:solidFill>
                <a:prstClr val="black"/>
              </a:solidFill>
            </a:endParaRPr>
          </a:p>
        </p:txBody>
      </p:sp>
      <p:sp>
        <p:nvSpPr>
          <p:cNvPr id="13343" name="Прямоугольник 46"/>
          <p:cNvSpPr>
            <a:spLocks noChangeArrowheads="1"/>
          </p:cNvSpPr>
          <p:nvPr/>
        </p:nvSpPr>
        <p:spPr bwMode="auto">
          <a:xfrm>
            <a:off x="5136357" y="5032773"/>
            <a:ext cx="3926681" cy="2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89" tIns="16644" rIns="33289" bIns="1664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75">
                <a:solidFill>
                  <a:prstClr val="black"/>
                </a:solidFill>
              </a:rPr>
              <a:t> Помощь КФХ, развитие проектов в сельском хозяйстве</a:t>
            </a:r>
          </a:p>
        </p:txBody>
      </p:sp>
      <p:sp>
        <p:nvSpPr>
          <p:cNvPr id="48" name="Прямоугольник 5"/>
          <p:cNvSpPr>
            <a:spLocks noChangeArrowheads="1"/>
          </p:cNvSpPr>
          <p:nvPr/>
        </p:nvSpPr>
        <p:spPr bwMode="auto">
          <a:xfrm>
            <a:off x="3345996" y="714521"/>
            <a:ext cx="2532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«Мой бизнес»</a:t>
            </a:r>
          </a:p>
        </p:txBody>
      </p:sp>
    </p:spTree>
    <p:extLst>
      <p:ext uri="{BB962C8B-B14F-4D97-AF65-F5344CB8AC3E}">
        <p14:creationId xmlns:p14="http://schemas.microsoft.com/office/powerpoint/2010/main" xmlns="" val="19462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0956" y="520911"/>
            <a:ext cx="8974931" cy="565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инфраструктуры МСП </a:t>
            </a:r>
          </a:p>
          <a:p>
            <a:pPr algn="ctr" eaLnBrk="0" hangingPunct="0">
              <a:lnSpc>
                <a:spcPct val="85000"/>
              </a:lnSpc>
              <a:defRPr/>
            </a:pPr>
            <a:endParaRPr lang="ru-RU" sz="1500" b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39" name="Группа 12"/>
          <p:cNvGrpSpPr>
            <a:grpSpLocks/>
          </p:cNvGrpSpPr>
          <p:nvPr/>
        </p:nvGrpSpPr>
        <p:grpSpPr bwMode="auto">
          <a:xfrm>
            <a:off x="30956" y="1134532"/>
            <a:ext cx="9144000" cy="211931"/>
            <a:chOff x="101600" y="673598"/>
            <a:chExt cx="8940800" cy="24798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948065" y="732110"/>
              <a:ext cx="2015172" cy="18946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1600" y="673598"/>
              <a:ext cx="8745220" cy="1170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7180" y="787836"/>
              <a:ext cx="8745220" cy="640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442723" y="5684044"/>
            <a:ext cx="702469" cy="269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-146447" y="1077517"/>
            <a:ext cx="58341" cy="115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Прямоугольник: скругленные углы 27">
            <a:extLst/>
          </p:cNvPr>
          <p:cNvSpPr/>
          <p:nvPr/>
        </p:nvSpPr>
        <p:spPr>
          <a:xfrm>
            <a:off x="355998" y="1828801"/>
            <a:ext cx="5425678" cy="36218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900" dirty="0">
                <a:solidFill>
                  <a:prstClr val="white"/>
                </a:solidFill>
              </a:rPr>
              <a:t>единым органом управления организациями инфраструктуры МСП </a:t>
            </a:r>
            <a:endParaRPr lang="ru-RU" sz="884" b="1" dirty="0">
              <a:solidFill>
                <a:prstClr val="black"/>
              </a:solidFill>
            </a:endParaRPr>
          </a:p>
        </p:txBody>
      </p:sp>
      <p:sp>
        <p:nvSpPr>
          <p:cNvPr id="14343" name="TextBox 50"/>
          <p:cNvSpPr txBox="1">
            <a:spLocks noChangeArrowheads="1"/>
          </p:cNvSpPr>
          <p:nvPr/>
        </p:nvSpPr>
        <p:spPr bwMode="auto">
          <a:xfrm>
            <a:off x="2506266" y="1888331"/>
            <a:ext cx="1138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</a:p>
        </p:txBody>
      </p:sp>
      <p:sp>
        <p:nvSpPr>
          <p:cNvPr id="21" name="Прямоугольник: скругленные углы 15">
            <a:extLst/>
          </p:cNvPr>
          <p:cNvSpPr/>
          <p:nvPr/>
        </p:nvSpPr>
        <p:spPr>
          <a:xfrm>
            <a:off x="492523" y="2768111"/>
            <a:ext cx="2632545" cy="8084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регионального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развития»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: скругленные углы 25">
            <a:extLst/>
          </p:cNvPr>
          <p:cNvSpPr/>
          <p:nvPr/>
        </p:nvSpPr>
        <p:spPr>
          <a:xfrm>
            <a:off x="492523" y="3670236"/>
            <a:ext cx="2632544" cy="7205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МКК Архангельский региональный фонд «Развитие»</a:t>
            </a:r>
          </a:p>
        </p:txBody>
      </p:sp>
      <p:sp>
        <p:nvSpPr>
          <p:cNvPr id="87" name="Прямоугольник: скругленные углы 22">
            <a:extLst/>
          </p:cNvPr>
          <p:cNvSpPr/>
          <p:nvPr/>
        </p:nvSpPr>
        <p:spPr>
          <a:xfrm>
            <a:off x="492523" y="4515301"/>
            <a:ext cx="2632544" cy="6602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ГУП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«Архангельск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4353" name="TextBox 36"/>
          <p:cNvSpPr txBox="1">
            <a:spLocks noChangeArrowheads="1"/>
          </p:cNvSpPr>
          <p:nvPr/>
        </p:nvSpPr>
        <p:spPr bwMode="auto">
          <a:xfrm>
            <a:off x="7031831" y="1901429"/>
            <a:ext cx="1138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131344" y="3084910"/>
            <a:ext cx="469106" cy="86796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: скругленные углы 15">
            <a:extLst/>
          </p:cNvPr>
          <p:cNvSpPr/>
          <p:nvPr/>
        </p:nvSpPr>
        <p:spPr>
          <a:xfrm>
            <a:off x="3622808" y="3272392"/>
            <a:ext cx="2038817" cy="15322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Архангельск </a:t>
            </a:r>
          </a:p>
        </p:txBody>
      </p:sp>
      <p:sp>
        <p:nvSpPr>
          <p:cNvPr id="45" name="Прямоугольник: скругленные углы 27">
            <a:extLst/>
          </p:cNvPr>
          <p:cNvSpPr/>
          <p:nvPr/>
        </p:nvSpPr>
        <p:spPr>
          <a:xfrm>
            <a:off x="6194823" y="1824038"/>
            <a:ext cx="2672953" cy="3626644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900" dirty="0">
                <a:solidFill>
                  <a:prstClr val="white"/>
                </a:solidFill>
              </a:rPr>
              <a:t>единым органом управления организациями инфраструктуры МСП </a:t>
            </a:r>
            <a:endParaRPr lang="ru-RU" sz="884" b="1" dirty="0">
              <a:solidFill>
                <a:prstClr val="black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3125391" y="3084910"/>
            <a:ext cx="3537347" cy="5000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: скругленные углы 15">
            <a:extLst/>
          </p:cNvPr>
          <p:cNvSpPr/>
          <p:nvPr/>
        </p:nvSpPr>
        <p:spPr>
          <a:xfrm>
            <a:off x="6681127" y="2918924"/>
            <a:ext cx="1786281" cy="8084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</a:p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«Мой бизнес»</a:t>
            </a:r>
          </a:p>
          <a:p>
            <a:pPr algn="ctr" eaLnBrk="0" hangingPunct="0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Котлас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662" y="2143125"/>
            <a:ext cx="492635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единый орган управления </a:t>
            </a:r>
          </a:p>
          <a:p>
            <a:pPr algn="ctr" eaLnBrk="0" hangingPunct="0">
              <a:defRPr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организациями инфраструктуры поддержки МСП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00419" y="2215256"/>
            <a:ext cx="2493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представительства</a:t>
            </a:r>
          </a:p>
        </p:txBody>
      </p:sp>
      <p:pic>
        <p:nvPicPr>
          <p:cNvPr id="1436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112" y="3339704"/>
            <a:ext cx="2071688" cy="13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58"/>
          <a:stretch/>
        </p:blipFill>
        <p:spPr>
          <a:xfrm>
            <a:off x="6374069" y="3814267"/>
            <a:ext cx="2314293" cy="140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68" name="TextBox 38"/>
          <p:cNvSpPr txBox="1">
            <a:spLocks noChangeArrowheads="1"/>
          </p:cNvSpPr>
          <p:nvPr/>
        </p:nvSpPr>
        <p:spPr bwMode="auto">
          <a:xfrm>
            <a:off x="133350" y="565427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4369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7076" y="5576888"/>
            <a:ext cx="784622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486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105" y="624235"/>
            <a:ext cx="8974932" cy="565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pPr algn="ctr" eaLnBrk="0" hangingPunct="0">
              <a:lnSpc>
                <a:spcPct val="85000"/>
              </a:lnSpc>
              <a:defRPr/>
            </a:pPr>
            <a:endParaRPr lang="ru-RU" sz="1500" b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87" name="Группа 12"/>
          <p:cNvGrpSpPr>
            <a:grpSpLocks/>
          </p:cNvGrpSpPr>
          <p:nvPr/>
        </p:nvGrpSpPr>
        <p:grpSpPr bwMode="auto">
          <a:xfrm>
            <a:off x="0" y="1108412"/>
            <a:ext cx="9144000" cy="211931"/>
            <a:chOff x="101600" y="673598"/>
            <a:chExt cx="8940800" cy="24798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948065" y="732110"/>
              <a:ext cx="2015172" cy="18946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1600" y="673598"/>
              <a:ext cx="8745220" cy="1170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7180" y="787836"/>
              <a:ext cx="8745220" cy="640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442723" y="5684044"/>
            <a:ext cx="702469" cy="269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-146447" y="1077517"/>
            <a:ext cx="58341" cy="115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91" name="TextBox 38"/>
          <p:cNvSpPr txBox="1">
            <a:spLocks noChangeArrowheads="1"/>
          </p:cNvSpPr>
          <p:nvPr/>
        </p:nvSpPr>
        <p:spPr bwMode="auto">
          <a:xfrm>
            <a:off x="133350" y="565427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6392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7076" y="5576888"/>
            <a:ext cx="784622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568" y="3327155"/>
            <a:ext cx="2561035" cy="17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119776" y="4340719"/>
            <a:ext cx="39052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в 2019 году</a:t>
            </a:r>
          </a:p>
          <a:p>
            <a:pPr eaLnBrk="0" hangingPunct="0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ЦПП помог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27 представителям </a:t>
            </a: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малого и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среднего бизнеса принять </a:t>
            </a: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участие в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8 всероссийских выставках </a:t>
            </a:r>
          </a:p>
        </p:txBody>
      </p:sp>
      <p:pic>
        <p:nvPicPr>
          <p:cNvPr id="1639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3760"/>
            <a:ext cx="2521744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46883" y="3463826"/>
            <a:ext cx="3293269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ru-RU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в 2019 году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оказано 13 услуг по регистрации товарных </a:t>
            </a:r>
          </a:p>
          <a:p>
            <a:pPr algn="r" eaLnBrk="0" hangingPunct="0">
              <a:defRPr/>
            </a:pP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знаков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68054" y="2165082"/>
            <a:ext cx="4464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ru-RU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в 2019 году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оказано 448 консультационных </a:t>
            </a: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услуг и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проведено 47 </a:t>
            </a: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мероприятий для субъектов МСП и физических лиц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 eaLnBrk="0" hangingPunct="0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781" y="1763081"/>
            <a:ext cx="2353609" cy="16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9524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60" y="1353606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06090" y="809253"/>
            <a:ext cx="842724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 «Популяризация предпринимательства в Архангельской области»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34579" y="2421731"/>
            <a:ext cx="3968353" cy="10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34579" y="3965972"/>
            <a:ext cx="3968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34579" y="3199210"/>
            <a:ext cx="3968353" cy="8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158479" y="2021681"/>
            <a:ext cx="0" cy="28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1" name="TextBox 35"/>
          <p:cNvSpPr txBox="1">
            <a:spLocks noChangeArrowheads="1"/>
          </p:cNvSpPr>
          <p:nvPr/>
        </p:nvSpPr>
        <p:spPr bwMode="auto">
          <a:xfrm>
            <a:off x="713185" y="1846660"/>
            <a:ext cx="38528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prstClr val="black"/>
                </a:solidFill>
                <a:ea typeface="Open Sans"/>
                <a:cs typeface="Open Sans"/>
              </a:rPr>
              <a:t>Основные мероприятия, в которых участвует регион:</a:t>
            </a:r>
          </a:p>
        </p:txBody>
      </p:sp>
      <p:sp>
        <p:nvSpPr>
          <p:cNvPr id="18442" name="TextBox 37"/>
          <p:cNvSpPr txBox="1">
            <a:spLocks noChangeArrowheads="1"/>
          </p:cNvSpPr>
          <p:nvPr/>
        </p:nvSpPr>
        <p:spPr bwMode="auto">
          <a:xfrm>
            <a:off x="1310879" y="2576512"/>
            <a:ext cx="325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prstClr val="black"/>
                </a:solidFill>
              </a:rPr>
              <a:t>Формирование положительного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prstClr val="black"/>
                </a:solidFill>
              </a:rPr>
              <a:t>образа предпринимателей</a:t>
            </a:r>
          </a:p>
        </p:txBody>
      </p:sp>
      <p:sp>
        <p:nvSpPr>
          <p:cNvPr id="18443" name="Прямоугольник 38"/>
          <p:cNvSpPr>
            <a:spLocks noChangeArrowheads="1"/>
          </p:cNvSpPr>
          <p:nvPr/>
        </p:nvSpPr>
        <p:spPr bwMode="auto">
          <a:xfrm>
            <a:off x="1310879" y="3328987"/>
            <a:ext cx="33123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  <a:ea typeface="Open Sans"/>
                <a:cs typeface="Open Sans"/>
              </a:rPr>
              <a:t>Выявление предпринимательских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  <a:ea typeface="Open Sans"/>
                <a:cs typeface="Open Sans"/>
              </a:rPr>
              <a:t>способностей</a:t>
            </a:r>
            <a:endParaRPr lang="ru-RU" altLang="ru-RU" sz="1500">
              <a:solidFill>
                <a:prstClr val="black"/>
              </a:solidFill>
            </a:endParaRPr>
          </a:p>
        </p:txBody>
      </p:sp>
      <p:grpSp>
        <p:nvGrpSpPr>
          <p:cNvPr id="40" name="Group 28"/>
          <p:cNvGrpSpPr/>
          <p:nvPr/>
        </p:nvGrpSpPr>
        <p:grpSpPr>
          <a:xfrm>
            <a:off x="376460" y="2533284"/>
            <a:ext cx="659263" cy="659263"/>
            <a:chOff x="4337328" y="1577112"/>
            <a:chExt cx="879017" cy="87901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" name="Oval 6"/>
            <p:cNvSpPr/>
            <p:nvPr/>
          </p:nvSpPr>
          <p:spPr>
            <a:xfrm>
              <a:off x="4511824" y="1772816"/>
              <a:ext cx="503170" cy="50317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0" hangingPunct="0">
                <a:spcBef>
                  <a:spcPts val="1800"/>
                </a:spcBef>
                <a:defRPr/>
              </a:pPr>
              <a:r>
                <a:rPr lang="ru-RU" sz="2700" dirty="0">
                  <a:solidFill>
                    <a:prstClr val="white"/>
                  </a:solidFill>
                  <a:latin typeface="Calibri Light" panose="020F0302020204030204"/>
                </a:rPr>
                <a:t>1</a:t>
              </a:r>
            </a:p>
          </p:txBody>
        </p:sp>
        <p:sp>
          <p:nvSpPr>
            <p:cNvPr id="42" name="Block Arc 19"/>
            <p:cNvSpPr/>
            <p:nvPr/>
          </p:nvSpPr>
          <p:spPr>
            <a:xfrm>
              <a:off x="4337328" y="1577112"/>
              <a:ext cx="879017" cy="879017"/>
            </a:xfrm>
            <a:prstGeom prst="blockArc">
              <a:avLst>
                <a:gd name="adj1" fmla="val 16071509"/>
                <a:gd name="adj2" fmla="val 21010"/>
                <a:gd name="adj3" fmla="val 1889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27"/>
          <p:cNvGrpSpPr/>
          <p:nvPr/>
        </p:nvGrpSpPr>
        <p:grpSpPr>
          <a:xfrm>
            <a:off x="376459" y="3237795"/>
            <a:ext cx="659263" cy="659263"/>
            <a:chOff x="4337928" y="2434062"/>
            <a:chExt cx="879017" cy="87901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5" name="Oval 6"/>
            <p:cNvSpPr/>
            <p:nvPr/>
          </p:nvSpPr>
          <p:spPr>
            <a:xfrm>
              <a:off x="4511824" y="2597234"/>
              <a:ext cx="503170" cy="50317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0" hangingPunct="0">
                <a:spcBef>
                  <a:spcPts val="1800"/>
                </a:spcBef>
                <a:defRPr/>
              </a:pPr>
              <a:r>
                <a:rPr lang="ru-RU" sz="2700" dirty="0">
                  <a:solidFill>
                    <a:prstClr val="white"/>
                  </a:solidFill>
                  <a:latin typeface="Calibri Light" panose="020F0302020204030204"/>
                </a:rPr>
                <a:t>2</a:t>
              </a:r>
            </a:p>
          </p:txBody>
        </p:sp>
        <p:sp>
          <p:nvSpPr>
            <p:cNvPr id="46" name="Block Arc 20"/>
            <p:cNvSpPr/>
            <p:nvPr/>
          </p:nvSpPr>
          <p:spPr>
            <a:xfrm rot="5400000">
              <a:off x="4337928" y="2434062"/>
              <a:ext cx="879017" cy="879017"/>
            </a:xfrm>
            <a:prstGeom prst="blockArc">
              <a:avLst>
                <a:gd name="adj1" fmla="val 16071509"/>
                <a:gd name="adj2" fmla="val 21010"/>
                <a:gd name="adj3" fmla="val 1889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26"/>
          <p:cNvGrpSpPr/>
          <p:nvPr/>
        </p:nvGrpSpPr>
        <p:grpSpPr>
          <a:xfrm>
            <a:off x="376459" y="3965555"/>
            <a:ext cx="659263" cy="659263"/>
            <a:chOff x="4315854" y="3258096"/>
            <a:chExt cx="879017" cy="87901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8" name="Oval 6"/>
            <p:cNvSpPr/>
            <p:nvPr/>
          </p:nvSpPr>
          <p:spPr>
            <a:xfrm>
              <a:off x="4511824" y="3431691"/>
              <a:ext cx="503170" cy="50317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0" hangingPunct="0">
                <a:spcBef>
                  <a:spcPts val="1800"/>
                </a:spcBef>
                <a:defRPr/>
              </a:pPr>
              <a:r>
                <a:rPr lang="ru-RU" sz="2700" dirty="0">
                  <a:solidFill>
                    <a:prstClr val="white"/>
                  </a:solidFill>
                  <a:latin typeface="Calibri Light" panose="020F0302020204030204"/>
                </a:rPr>
                <a:t>3</a:t>
              </a:r>
            </a:p>
          </p:txBody>
        </p:sp>
        <p:sp>
          <p:nvSpPr>
            <p:cNvPr id="49" name="Block Arc 23"/>
            <p:cNvSpPr/>
            <p:nvPr/>
          </p:nvSpPr>
          <p:spPr>
            <a:xfrm rot="10800000">
              <a:off x="4315854" y="3258096"/>
              <a:ext cx="879017" cy="879017"/>
            </a:xfrm>
            <a:prstGeom prst="blockArc">
              <a:avLst>
                <a:gd name="adj1" fmla="val 16071509"/>
                <a:gd name="adj2" fmla="val 21010"/>
                <a:gd name="adj3" fmla="val 1889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8447" name="Прямоугольник 5"/>
          <p:cNvSpPr>
            <a:spLocks noChangeArrowheads="1"/>
          </p:cNvSpPr>
          <p:nvPr/>
        </p:nvSpPr>
        <p:spPr bwMode="auto">
          <a:xfrm>
            <a:off x="1314451" y="4075510"/>
            <a:ext cx="3223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  <a:ea typeface="Open Sans"/>
                <a:cs typeface="Open Sans"/>
              </a:rPr>
              <a:t>Вовлечение в предпринимательскую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  <a:ea typeface="Open Sans"/>
                <a:cs typeface="Open Sans"/>
              </a:rPr>
              <a:t>деятельность</a:t>
            </a:r>
            <a:endParaRPr lang="ru-RU" altLang="ru-RU" sz="1500">
              <a:solidFill>
                <a:prstClr val="black"/>
              </a:solidFill>
            </a:endParaRPr>
          </a:p>
        </p:txBody>
      </p:sp>
      <p:sp>
        <p:nvSpPr>
          <p:cNvPr id="18448" name="TextBox 60"/>
          <p:cNvSpPr txBox="1">
            <a:spLocks noChangeArrowheads="1"/>
          </p:cNvSpPr>
          <p:nvPr/>
        </p:nvSpPr>
        <p:spPr bwMode="auto">
          <a:xfrm>
            <a:off x="170260" y="5725716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3438567"/>
              </p:ext>
            </p:extLst>
          </p:nvPr>
        </p:nvGraphicFramePr>
        <p:xfrm>
          <a:off x="4722019" y="1813323"/>
          <a:ext cx="3962400" cy="3757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2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82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5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24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Показатель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/>
                        <a:t>План 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/>
                        <a:t>2019 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/>
                        <a:t>Факт 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/>
                        <a:t>2019 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План 2024</a:t>
                      </a:r>
                    </a:p>
                  </a:txBody>
                  <a:tcPr marL="68585" marR="68585" marT="34292" marB="34292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5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Количество физических лиц - участников федерального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проекта, занятых в сфере малого и среднего предпринимательства, 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человек</a:t>
                      </a:r>
                    </a:p>
                  </a:txBody>
                  <a:tcPr marL="68585" marR="68585" marT="34292" marB="3429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242</a:t>
                      </a:r>
                      <a:endParaRPr lang="ru-RU" sz="1100" b="1" dirty="0"/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967</a:t>
                      </a:r>
                    </a:p>
                  </a:txBody>
                  <a:tcPr marL="68585" marR="68585" marT="34292" marB="34292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3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Количество вновь созданных субъектов МСП участниками проекта, единиц</a:t>
                      </a:r>
                    </a:p>
                  </a:txBody>
                  <a:tcPr marL="68585" marR="68585" marT="34292" marB="3429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71</a:t>
                      </a:r>
                      <a:endParaRPr lang="ru-RU" sz="1100" b="1" dirty="0"/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178</a:t>
                      </a:r>
                    </a:p>
                  </a:txBody>
                  <a:tcPr marL="68585" marR="68585" marT="34292" marB="3429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9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Количество обученных основам ведения бизнеса,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финансовой грамотности и иным навыкам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предпринимательской деятельности, человек</a:t>
                      </a:r>
                    </a:p>
                  </a:txBody>
                  <a:tcPr marL="68585" marR="68585" marT="34292" marB="3429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725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817</a:t>
                      </a:r>
                      <a:endParaRPr lang="ru-RU" sz="1100" b="1" dirty="0"/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</a:rPr>
                        <a:t> 482</a:t>
                      </a:r>
                      <a:endParaRPr lang="ru-RU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5" marR="68585" marT="34292" marB="34292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23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Количество физических лиц - участников федерального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роекта, человек</a:t>
                      </a:r>
                    </a:p>
                  </a:txBody>
                  <a:tcPr marL="68585" marR="68585" marT="34292" marB="3429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3 962</a:t>
                      </a:r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3 983</a:t>
                      </a:r>
                      <a:endParaRPr lang="ru-RU" sz="1100" b="1" dirty="0"/>
                    </a:p>
                  </a:txBody>
                  <a:tcPr marL="68585" marR="68585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</a:rPr>
                        <a:t> 162</a:t>
                      </a:r>
                      <a:endParaRPr lang="ru-RU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5" marR="68585" marT="34292" marB="3429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481" name="Прямоугольник 4"/>
          <p:cNvSpPr>
            <a:spLocks noChangeArrowheads="1"/>
          </p:cNvSpPr>
          <p:nvPr/>
        </p:nvSpPr>
        <p:spPr bwMode="auto">
          <a:xfrm>
            <a:off x="117873" y="4783931"/>
            <a:ext cx="455414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i="1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Соисполнитель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050" b="1" i="1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i="1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Управление по делам молодежи и патриотическому воспитанию администрации Губернатора Архангельской области и Правительства Архангельской области</a:t>
            </a:r>
            <a:endParaRPr lang="ru-RU" altLang="ru-RU" sz="1050" b="1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2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30269"/>
            <a:ext cx="74888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Рассматриваемые подпрограммы государственной программы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94721" y="828504"/>
            <a:ext cx="8940800" cy="219990"/>
            <a:chOff x="101600" y="701588"/>
            <a:chExt cx="8940800" cy="2199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32298" y="1412776"/>
            <a:ext cx="8665646" cy="397031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№ 1 «Формирование благоприятной среды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инвестиционной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деятельности»</a:t>
            </a:r>
          </a:p>
          <a:p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"/>
            </a:endParaRPr>
          </a:p>
          <a:p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№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субъектов малого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предпринимательства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Архангельской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№ 6 «Развитие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в Архангельской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ru-RU" b="0" dirty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- министерство экономического развития </a:t>
            </a:r>
            <a:r>
              <a:rPr lang="ru-RU" b="0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</a:t>
            </a:r>
            <a:r>
              <a:rPr lang="ru-RU" b="0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b="0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2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5487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97673" y="564000"/>
            <a:ext cx="842724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 «Популяризация предпринимательства в Архангельской области»</a:t>
            </a:r>
          </a:p>
        </p:txBody>
      </p:sp>
      <p:sp>
        <p:nvSpPr>
          <p:cNvPr id="19461" name="TextBox 60"/>
          <p:cNvSpPr txBox="1">
            <a:spLocks noChangeArrowheads="1"/>
          </p:cNvSpPr>
          <p:nvPr/>
        </p:nvSpPr>
        <p:spPr bwMode="auto">
          <a:xfrm>
            <a:off x="108347" y="5668566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438650"/>
            <a:ext cx="4187429" cy="3417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ru-RU" altLang="ru-RU" sz="1050" b="1" dirty="0">
                <a:solidFill>
                  <a:prstClr val="white"/>
                </a:solidFill>
              </a:rPr>
              <a:t>Региональный этап Всероссийского конкурса «Молодой предприниматель России»</a:t>
            </a:r>
          </a:p>
        </p:txBody>
      </p:sp>
      <p:pic>
        <p:nvPicPr>
          <p:cNvPr id="19463" name="Рисунок 6" descr="D:\1 ЗЕРНОВА\2 ПРЕДПРИНИМАТЕЛЬСТВО\1 2020\ПРЕЗЕНТАЦИЯ ЗА 2019\XHt04-achi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11" b="17534"/>
          <a:stretch>
            <a:fillRect/>
          </a:stretch>
        </p:blipFill>
        <p:spPr bwMode="auto">
          <a:xfrm>
            <a:off x="4212431" y="4046935"/>
            <a:ext cx="3519488" cy="145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774407"/>
            <a:ext cx="4187429" cy="3690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prstClr val="white"/>
                </a:solidFill>
              </a:rPr>
              <a:t>Программа по наставничеству для начинающих предпринимателей</a:t>
            </a:r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137548"/>
            <a:ext cx="4187429" cy="36909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prstClr val="white"/>
                </a:solidFill>
              </a:rPr>
              <a:t>Форум предпринимателей</a:t>
            </a:r>
          </a:p>
          <a:p>
            <a:pPr algn="ctr" eaLnBrk="0" hangingPunct="0">
              <a:defRPr/>
            </a:pPr>
            <a:r>
              <a:rPr lang="ru-RU" altLang="ru-RU" sz="1050" b="1" dirty="0">
                <a:solidFill>
                  <a:prstClr val="white"/>
                </a:solidFill>
              </a:rPr>
              <a:t>Итоговый Региональный конгресс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088607"/>
            <a:ext cx="4187429" cy="369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Участие молодых предпринимателей региона в межрегиональных, общероссийских, международных мероприятиях</a:t>
            </a:r>
            <a:endParaRPr lang="ru-RU" sz="105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19467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24" t="26996" r="29865" b="35539"/>
          <a:stretch>
            <a:fillRect/>
          </a:stretch>
        </p:blipFill>
        <p:spPr bwMode="auto">
          <a:xfrm>
            <a:off x="5972175" y="1446610"/>
            <a:ext cx="3171825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12" descr="D:\1 ЗЕРНОВА\2 ПРЕДПРИНИМАТЕЛЬСТВО\1 2020\ПРЕЗЕНТАЦИЯ ЗА 2019\AaVB8GqIU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4" r="21"/>
          <a:stretch>
            <a:fillRect/>
          </a:stretch>
        </p:blipFill>
        <p:spPr bwMode="auto">
          <a:xfrm>
            <a:off x="6191250" y="2980135"/>
            <a:ext cx="151447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786989" y="1636865"/>
            <a:ext cx="2585228" cy="25481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sz="9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</a:rPr>
              <a:t>28</a:t>
            </a:r>
            <a:r>
              <a:rPr lang="ru-RU" sz="1200" b="1" dirty="0">
                <a:solidFill>
                  <a:prstClr val="white"/>
                </a:solidFill>
              </a:rPr>
              <a:t> вновь созданных субъектов МСП</a:t>
            </a:r>
          </a:p>
          <a:p>
            <a:pPr algn="ctr" eaLnBrk="0" hangingPunct="0">
              <a:defRPr/>
            </a:pPr>
            <a:endParaRPr lang="ru-RU" sz="9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</a:rPr>
              <a:t>100</a:t>
            </a:r>
            <a:r>
              <a:rPr lang="ru-RU" sz="1200" b="1" dirty="0">
                <a:solidFill>
                  <a:prstClr val="white"/>
                </a:solidFill>
              </a:rPr>
              <a:t> физических лиц – участников проекта, занятых в сфере МСП</a:t>
            </a:r>
          </a:p>
          <a:p>
            <a:pPr algn="ctr" eaLnBrk="0" hangingPunct="0">
              <a:defRPr/>
            </a:pPr>
            <a:endParaRPr lang="ru-RU" sz="9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</a:rPr>
              <a:t>449</a:t>
            </a:r>
            <a:r>
              <a:rPr lang="ru-RU" sz="1200" b="1" dirty="0">
                <a:solidFill>
                  <a:prstClr val="white"/>
                </a:solidFill>
              </a:rPr>
              <a:t> обученных основам ведения бизнеса</a:t>
            </a:r>
          </a:p>
          <a:p>
            <a:pPr algn="ctr" eaLnBrk="0" hangingPunct="0">
              <a:defRPr/>
            </a:pPr>
            <a:endParaRPr lang="ru-RU" sz="9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</a:rPr>
              <a:t>3462</a:t>
            </a:r>
            <a:r>
              <a:rPr lang="ru-RU" sz="1200" b="1" dirty="0">
                <a:solidFill>
                  <a:prstClr val="white"/>
                </a:solidFill>
              </a:rPr>
              <a:t> участников проекта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034779"/>
            <a:ext cx="4187429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Тестирование участников </a:t>
            </a:r>
          </a:p>
          <a:p>
            <a:pPr algn="ctr" eaLnBrk="0" hangingPunct="0">
              <a:buFont typeface="Arial" charset="0"/>
              <a:buNone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для выявления профессиональных предрасположенностей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478757"/>
            <a:ext cx="4187429" cy="556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Масштабная информационная кампания на всей территории Архангельской области, направленная на создание положительного образа предпринимателя</a:t>
            </a:r>
            <a:endParaRPr lang="ru-RU" sz="105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786062"/>
            <a:ext cx="4187429" cy="13013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Вовлечение в предпринимательскую деятельность молодежи :</a:t>
            </a:r>
          </a:p>
          <a:p>
            <a:pPr marL="214313" indent="-214313" eaLnBrk="0" hangingPunct="0">
              <a:buFont typeface="Arial" pitchFamily="34" charset="0"/>
              <a:buChar char="•"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Тематическая смена «Технологии предпринимательства» </a:t>
            </a:r>
          </a:p>
          <a:p>
            <a:pPr eaLnBrk="0" hangingPunct="0"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        в рамках проекта «Регион развития 29»;</a:t>
            </a:r>
          </a:p>
          <a:p>
            <a:pPr marL="214313" indent="-214313" eaLnBrk="0" hangingPunct="0">
              <a:buFont typeface="Arial" pitchFamily="34" charset="0"/>
              <a:buChar char="•"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Открытые уроки с действующими предпринимателями;</a:t>
            </a:r>
          </a:p>
          <a:p>
            <a:pPr marL="214313" indent="-214313" eaLnBrk="0" hangingPunct="0">
              <a:buFont typeface="Arial" pitchFamily="34" charset="0"/>
              <a:buChar char="•"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Деловая игра для школьников «Бизнес-</a:t>
            </a:r>
            <a:r>
              <a:rPr lang="en-US" altLang="ru-RU" sz="1050" b="1" dirty="0">
                <a:solidFill>
                  <a:srgbClr val="5B9BD5">
                    <a:lumMod val="50000"/>
                  </a:srgbClr>
                </a:solidFill>
              </a:rPr>
              <a:t>Challenge</a:t>
            </a: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»;</a:t>
            </a:r>
          </a:p>
          <a:p>
            <a:pPr marL="214313" indent="-214313" eaLnBrk="0" hangingPunct="0">
              <a:buFont typeface="Arial" pitchFamily="34" charset="0"/>
              <a:buChar char="•"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Образовательный курс «Трансформация бизнес-идеи.                        Как превратить идею в бизнес»;</a:t>
            </a:r>
          </a:p>
          <a:p>
            <a:pPr marL="214313" indent="-214313" eaLnBrk="0" hangingPunct="0">
              <a:buFont typeface="Arial" pitchFamily="34" charset="0"/>
              <a:buChar char="•"/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Конкурс бизнес-проектов среди школьников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606278"/>
            <a:ext cx="4187429" cy="184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Конкурс бизнес –проектов</a:t>
            </a:r>
            <a:endParaRPr lang="ru-RU" sz="105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427685"/>
            <a:ext cx="4187429" cy="184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altLang="ru-RU" sz="1050" b="1" dirty="0">
                <a:solidFill>
                  <a:srgbClr val="5B9BD5">
                    <a:lumMod val="50000"/>
                  </a:srgbClr>
                </a:solidFill>
              </a:rPr>
              <a:t>Образовательная программа «Школа успешного бизнеса»</a:t>
            </a:r>
            <a:endParaRPr lang="ru-RU" sz="105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19477" name="Рисунок 10" descr="D:\1 ЗЕРНОВА\2 ПРЕДПРИНИМАТЕЛЬСТВО\1 2020\ПРЕЗЕНТАЦИЯ ЗА 2019\QHxD89-BDS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2" t="30017" r="58614" b="13612"/>
          <a:stretch>
            <a:fillRect/>
          </a:stretch>
        </p:blipFill>
        <p:spPr bwMode="auto">
          <a:xfrm>
            <a:off x="7705725" y="2865835"/>
            <a:ext cx="143827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Прямоугольник 4"/>
          <p:cNvSpPr>
            <a:spLocks noChangeArrowheads="1"/>
          </p:cNvSpPr>
          <p:nvPr/>
        </p:nvSpPr>
        <p:spPr bwMode="auto">
          <a:xfrm>
            <a:off x="4181475" y="5430441"/>
            <a:ext cx="4381500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825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25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825" b="1" i="1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Управление по делам молодежи и патриотическому воспитанию администрации Губернатора Архангельской области и Правительства Архангельской области</a:t>
            </a:r>
            <a:endParaRPr lang="ru-RU" altLang="ru-RU" sz="825" b="1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2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91" y="1170886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7454" y="666327"/>
            <a:ext cx="842724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 «Популяризация предпринимательства в Архангельской области»</a:t>
            </a:r>
          </a:p>
        </p:txBody>
      </p:sp>
      <p:sp>
        <p:nvSpPr>
          <p:cNvPr id="20485" name="TextBox 60"/>
          <p:cNvSpPr txBox="1">
            <a:spLocks noChangeArrowheads="1"/>
          </p:cNvSpPr>
          <p:nvPr/>
        </p:nvSpPr>
        <p:spPr bwMode="auto">
          <a:xfrm>
            <a:off x="170260" y="5725716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2048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28" y="1620442"/>
            <a:ext cx="2946797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4285" y="3680222"/>
            <a:ext cx="2721769" cy="18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041" y="3680222"/>
            <a:ext cx="2721769" cy="18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748" y="1620441"/>
            <a:ext cx="2953940" cy="19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40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713" y="3038475"/>
            <a:ext cx="2478881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843088"/>
            <a:ext cx="2411387" cy="465536"/>
          </a:xfrm>
        </p:spPr>
        <p:txBody>
          <a:bodyPr/>
          <a:lstStyle/>
          <a:p>
            <a:pPr algn="ctr">
              <a:defRPr/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</a:rPr>
              <a:t>Количество заключенных экспортных контрактов</a:t>
            </a:r>
          </a:p>
        </p:txBody>
      </p:sp>
      <p:graphicFrame>
        <p:nvGraphicFramePr>
          <p:cNvPr id="21508" name="Объект 32"/>
          <p:cNvGraphicFramePr>
            <a:graphicFrameLocks noGrp="1"/>
          </p:cNvGraphicFramePr>
          <p:nvPr>
            <p:ph sz="half" idx="2"/>
          </p:nvPr>
        </p:nvGraphicFramePr>
        <p:xfrm>
          <a:off x="431006" y="2415779"/>
          <a:ext cx="2343150" cy="2759869"/>
        </p:xfrm>
        <a:graphic>
          <a:graphicData uri="http://schemas.openxmlformats.org/presentationml/2006/ole">
            <p:oleObj spid="_x0000_s3220" name="Диаграмма" r:id="rId4" imgW="3127519" imgH="3688400" progId="">
              <p:embed/>
            </p:oleObj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332810" y="1843087"/>
            <a:ext cx="3620690" cy="414338"/>
          </a:xfrm>
        </p:spPr>
        <p:txBody>
          <a:bodyPr/>
          <a:lstStyle/>
          <a:p>
            <a:pPr algn="ctr">
              <a:defRPr/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</a:rPr>
              <a:t>Объем поддержанного экспорта, 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млн</a:t>
            </a: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</a:rPr>
              <a:t>. долл. США</a:t>
            </a:r>
          </a:p>
        </p:txBody>
      </p:sp>
      <p:pic>
        <p:nvPicPr>
          <p:cNvPr id="21511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60" y="1295399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45914" y="714813"/>
            <a:ext cx="788312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Центр поддержки экспорта</a:t>
            </a:r>
          </a:p>
        </p:txBody>
      </p:sp>
      <p:sp>
        <p:nvSpPr>
          <p:cNvPr id="21513" name="TextBox 38"/>
          <p:cNvSpPr txBox="1">
            <a:spLocks noChangeArrowheads="1"/>
          </p:cNvSpPr>
          <p:nvPr/>
        </p:nvSpPr>
        <p:spPr bwMode="auto">
          <a:xfrm>
            <a:off x="170260" y="5642372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graphicFrame>
        <p:nvGraphicFramePr>
          <p:cNvPr id="21514" name="Объект 32"/>
          <p:cNvGraphicFramePr>
            <a:graphicFrameLocks noGrp="1"/>
          </p:cNvGraphicFramePr>
          <p:nvPr>
            <p:ph sz="quarter" idx="4"/>
          </p:nvPr>
        </p:nvGraphicFramePr>
        <p:xfrm>
          <a:off x="5773341" y="2376488"/>
          <a:ext cx="2909888" cy="2799160"/>
        </p:xfrm>
        <a:graphic>
          <a:graphicData uri="http://schemas.openxmlformats.org/presentationml/2006/ole">
            <p:oleObj spid="_x0000_s3221" name="Диаграмма" r:id="rId6" imgW="3889585" imgH="3737172" progId="">
              <p:embed/>
            </p:oleObj>
          </a:graphicData>
        </a:graphic>
      </p:graphicFrame>
      <p:pic>
        <p:nvPicPr>
          <p:cNvPr id="21515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607" y="5414963"/>
            <a:ext cx="945356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17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Текст 4"/>
          <p:cNvSpPr>
            <a:spLocks noGrp="1"/>
          </p:cNvSpPr>
          <p:nvPr>
            <p:ph type="body" idx="1"/>
          </p:nvPr>
        </p:nvSpPr>
        <p:spPr>
          <a:xfrm>
            <a:off x="827485" y="1585912"/>
            <a:ext cx="2409825" cy="358379"/>
          </a:xfrm>
        </p:spPr>
        <p:txBody>
          <a:bodyPr/>
          <a:lstStyle/>
          <a:p>
            <a:pPr algn="ctr"/>
            <a:r>
              <a:rPr lang="ru-RU" altLang="ru-RU" sz="1600" dirty="0">
                <a:solidFill>
                  <a:srgbClr val="C00000"/>
                </a:solidFill>
              </a:rPr>
              <a:t>«Дом Русского Севера»</a:t>
            </a:r>
          </a:p>
          <a:p>
            <a:pPr algn="ctr"/>
            <a:r>
              <a:rPr lang="ru-RU" altLang="ru-RU" sz="1600" dirty="0">
                <a:solidFill>
                  <a:srgbClr val="C00000"/>
                </a:solidFill>
              </a:rPr>
              <a:t>г. Ереван</a:t>
            </a:r>
            <a:endParaRPr lang="ru-RU" altLang="ru-RU" sz="1600" i="1" dirty="0">
              <a:solidFill>
                <a:srgbClr val="C00000"/>
              </a:solidFill>
            </a:endParaRP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60" y="1005165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45915" y="450385"/>
            <a:ext cx="78831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Центр поддержки экспорта</a:t>
            </a:r>
          </a:p>
        </p:txBody>
      </p:sp>
      <p:sp>
        <p:nvSpPr>
          <p:cNvPr id="22534" name="TextBox 38"/>
          <p:cNvSpPr txBox="1">
            <a:spLocks noChangeArrowheads="1"/>
          </p:cNvSpPr>
          <p:nvPr/>
        </p:nvSpPr>
        <p:spPr bwMode="auto">
          <a:xfrm>
            <a:off x="2268141" y="5712619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sp>
        <p:nvSpPr>
          <p:cNvPr id="22535" name="Текст 4"/>
          <p:cNvSpPr txBox="1">
            <a:spLocks/>
          </p:cNvSpPr>
          <p:nvPr/>
        </p:nvSpPr>
        <p:spPr bwMode="auto">
          <a:xfrm>
            <a:off x="5368529" y="1585912"/>
            <a:ext cx="2409825" cy="35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</a:rPr>
              <a:t>«Дом Армении»</a:t>
            </a:r>
          </a:p>
          <a:p>
            <a:pPr algn="ctr" eaLnBrk="0" hangingPunct="0"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</a:rPr>
              <a:t>г. Архангельск</a:t>
            </a:r>
            <a:endParaRPr lang="ru-RU" alt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22536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60" y="1916907"/>
            <a:ext cx="4000500" cy="299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056210"/>
            <a:ext cx="3980260" cy="26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5823" y="4768453"/>
            <a:ext cx="171092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35" y="4805363"/>
            <a:ext cx="1737122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257" y="5151835"/>
            <a:ext cx="945356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20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91" y="4144566"/>
            <a:ext cx="9145191" cy="18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007" y="1514475"/>
            <a:ext cx="4902994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057" y="1941910"/>
            <a:ext cx="4694635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eaLnBrk="0" hangingPunct="0">
              <a:buFontTx/>
              <a:buAutoNum type="arabicParenR"/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Иванова Юлия Александровна </a:t>
            </a:r>
          </a:p>
          <a:p>
            <a:pPr eaLnBrk="0" hangingPunct="0">
              <a:defRPr/>
            </a:pP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ru-RU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Няндомский</a:t>
            </a: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, </a:t>
            </a:r>
            <a:r>
              <a:rPr lang="ru-RU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Каргопольский</a:t>
            </a: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, </a:t>
            </a:r>
            <a:r>
              <a:rPr lang="ru-RU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Коношский</a:t>
            </a: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 районы)</a:t>
            </a:r>
          </a:p>
          <a:p>
            <a:pPr eaLnBrk="0" hangingPunct="0">
              <a:defRPr/>
            </a:pP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ru-RU" sz="105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Дистанционно</a:t>
            </a: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: </a:t>
            </a:r>
            <a:r>
              <a:rPr lang="ru-RU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Плесецкий</a:t>
            </a:r>
            <a:r>
              <a:rPr lang="ru-RU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 район</a:t>
            </a:r>
          </a:p>
          <a:p>
            <a:pPr eaLnBrk="0" hangingPunct="0">
              <a:defRPr/>
            </a:pP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2) 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Петрова Галина Викторовна  </a:t>
            </a: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(Вельский,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Устьянский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  Шенкурский районы)</a:t>
            </a: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ru-RU" sz="1050" i="1" dirty="0">
                <a:solidFill>
                  <a:prstClr val="black"/>
                </a:solidFill>
                <a:latin typeface="Calibri" panose="020F0502020204030204" pitchFamily="34" charset="0"/>
              </a:rPr>
              <a:t>Дистанционно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: Мезенский</a:t>
            </a:r>
          </a:p>
          <a:p>
            <a:pPr eaLnBrk="0" hangingPunct="0">
              <a:defRPr/>
            </a:pP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3)  </a:t>
            </a:r>
            <a:r>
              <a:rPr lang="ru-RU" sz="1050" b="1" dirty="0" err="1">
                <a:solidFill>
                  <a:prstClr val="black"/>
                </a:solidFill>
                <a:latin typeface="Calibri" panose="020F0502020204030204" pitchFamily="34" charset="0"/>
              </a:rPr>
              <a:t>Селезенева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 Лариса Валерьевн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а -</a:t>
            </a:r>
          </a:p>
          <a:p>
            <a:pPr eaLnBrk="0" hangingPunct="0">
              <a:defRPr/>
            </a:pP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Котласский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Красноборский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 и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Вилегодский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рны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 1/2 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г.Коряжма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  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г.Котлас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ru-RU" sz="1050" i="1" dirty="0">
                <a:solidFill>
                  <a:prstClr val="black"/>
                </a:solidFill>
                <a:latin typeface="Calibri" panose="020F0502020204030204" pitchFamily="34" charset="0"/>
              </a:rPr>
              <a:t>Дистанционно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: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Лешуконский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4) </a:t>
            </a:r>
            <a:r>
              <a:rPr lang="ru-RU" sz="1050" b="1" dirty="0" err="1">
                <a:solidFill>
                  <a:prstClr val="black"/>
                </a:solidFill>
                <a:latin typeface="Calibri" panose="020F0502020204030204" pitchFamily="34" charset="0"/>
              </a:rPr>
              <a:t>Тропникова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 Анна Александровна </a:t>
            </a: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( 1/2 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г.Коряжма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, Ленский и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Верхнетоемский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  <a:b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ru-RU" sz="1050" i="1" dirty="0">
                <a:solidFill>
                  <a:prstClr val="black"/>
                </a:solidFill>
                <a:latin typeface="Calibri" panose="020F0502020204030204" pitchFamily="34" charset="0"/>
              </a:rPr>
              <a:t>Дистанционно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: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Пинежский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 районы </a:t>
            </a:r>
          </a:p>
          <a:p>
            <a:pPr eaLnBrk="0" hangingPunct="0">
              <a:defRPr/>
            </a:pP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5) 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Рустам Николаевич </a:t>
            </a:r>
            <a:r>
              <a:rPr lang="ru-RU" sz="1050" b="1" dirty="0" err="1">
                <a:solidFill>
                  <a:prstClr val="black"/>
                </a:solidFill>
                <a:latin typeface="Calibri" panose="020F0502020204030204" pitchFamily="34" charset="0"/>
              </a:rPr>
              <a:t>Никончук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– </a:t>
            </a: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Северодвинск, </a:t>
            </a:r>
            <a:r>
              <a:rPr lang="ru-RU" sz="1050" dirty="0" err="1">
                <a:solidFill>
                  <a:prstClr val="black"/>
                </a:solidFill>
                <a:latin typeface="Calibri" panose="020F0502020204030204" pitchFamily="34" charset="0"/>
              </a:rPr>
              <a:t>Новодвинск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ru-RU" sz="1050" i="1" dirty="0">
                <a:solidFill>
                  <a:prstClr val="black"/>
                </a:solidFill>
                <a:latin typeface="Calibri" panose="020F0502020204030204" pitchFamily="34" charset="0"/>
              </a:rPr>
              <a:t>Дистанционно</a:t>
            </a: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: моногорода; ТОСЭР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endParaRPr lang="ru-RU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6) </a:t>
            </a:r>
            <a:r>
              <a:rPr lang="ru-RU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Вепрев Андрей Николаевич</a:t>
            </a:r>
            <a:endParaRPr lang="en-US" sz="105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050" dirty="0">
                <a:solidFill>
                  <a:prstClr val="black"/>
                </a:solidFill>
                <a:latin typeface="Calibri" panose="020F0502020204030204" pitchFamily="34" charset="0"/>
              </a:rPr>
              <a:t>– Онежский район. </a:t>
            </a:r>
          </a:p>
        </p:txBody>
      </p:sp>
      <p:sp>
        <p:nvSpPr>
          <p:cNvPr id="23557" name="Прямоугольник 5"/>
          <p:cNvSpPr>
            <a:spLocks noChangeArrowheads="1"/>
          </p:cNvSpPr>
          <p:nvPr/>
        </p:nvSpPr>
        <p:spPr bwMode="auto">
          <a:xfrm>
            <a:off x="5568554" y="920354"/>
            <a:ext cx="3473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prstClr val="white"/>
                </a:solidFill>
              </a:rPr>
              <a:t>География  представителей в области</a:t>
            </a:r>
          </a:p>
        </p:txBody>
      </p:sp>
      <p:pic>
        <p:nvPicPr>
          <p:cNvPr id="2355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32" t="40401" r="53130" b="48622"/>
          <a:stretch>
            <a:fillRect/>
          </a:stretch>
        </p:blipFill>
        <p:spPr bwMode="auto">
          <a:xfrm>
            <a:off x="6013847" y="2244329"/>
            <a:ext cx="179784" cy="5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32" t="40401" r="53130" b="48622"/>
          <a:stretch>
            <a:fillRect/>
          </a:stretch>
        </p:blipFill>
        <p:spPr bwMode="auto">
          <a:xfrm>
            <a:off x="6140054" y="2153841"/>
            <a:ext cx="179784" cy="5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24" t="42206" r="53130" b="51823"/>
          <a:stretch>
            <a:fillRect/>
          </a:stretch>
        </p:blipFill>
        <p:spPr bwMode="auto">
          <a:xfrm>
            <a:off x="6193631" y="1966913"/>
            <a:ext cx="185738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24" t="42206" r="53130" b="51823"/>
          <a:stretch>
            <a:fillRect/>
          </a:stretch>
        </p:blipFill>
        <p:spPr bwMode="auto">
          <a:xfrm>
            <a:off x="4893469" y="2777729"/>
            <a:ext cx="185738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27" t="39919" r="64088" b="54996"/>
          <a:stretch>
            <a:fillRect/>
          </a:stretch>
        </p:blipFill>
        <p:spPr bwMode="auto">
          <a:xfrm>
            <a:off x="6319837" y="3405188"/>
            <a:ext cx="185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27" t="39919" r="64088" b="54996"/>
          <a:stretch>
            <a:fillRect/>
          </a:stretch>
        </p:blipFill>
        <p:spPr bwMode="auto">
          <a:xfrm>
            <a:off x="6379369" y="2942035"/>
            <a:ext cx="184547" cy="22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58"/>
          <a:stretch/>
        </p:blipFill>
        <p:spPr>
          <a:xfrm>
            <a:off x="7509679" y="4731575"/>
            <a:ext cx="514547" cy="311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stomShape 2">
            <a:extLst/>
          </p:cNvPr>
          <p:cNvSpPr/>
          <p:nvPr/>
        </p:nvSpPr>
        <p:spPr>
          <a:xfrm>
            <a:off x="8420101" y="5657850"/>
            <a:ext cx="270272" cy="217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753" tIns="16376" rIns="32753" bIns="16376"/>
          <a:lstStyle/>
          <a:p>
            <a:pPr algn="ctr" eaLnBrk="0" hangingPunct="0">
              <a:defRPr/>
            </a:pPr>
            <a:r>
              <a:rPr lang="ru-RU" sz="1125" b="1" dirty="0">
                <a:solidFill>
                  <a:srgbClr val="5B9BD5">
                    <a:lumMod val="50000"/>
                  </a:srgbClr>
                </a:solidFill>
              </a:rPr>
              <a:t>2</a:t>
            </a:r>
            <a:endParaRPr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15" name="Рисунок 14">
            <a:extLst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78" t="10177" r="22097" b="48298"/>
          <a:stretch/>
        </p:blipFill>
        <p:spPr>
          <a:xfrm>
            <a:off x="8101534" y="5114835"/>
            <a:ext cx="637937" cy="76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2770" y="1703596"/>
            <a:ext cx="614334" cy="817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714" y="2519290"/>
            <a:ext cx="599996" cy="80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4636" y="3534362"/>
            <a:ext cx="560773" cy="771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92" b="15926"/>
          <a:stretch/>
        </p:blipFill>
        <p:spPr>
          <a:xfrm flipH="1">
            <a:off x="6601562" y="4065031"/>
            <a:ext cx="626361" cy="821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кругленный прямоугольник 20">
            <a:extLst/>
          </p:cNvPr>
          <p:cNvSpPr/>
          <p:nvPr/>
        </p:nvSpPr>
        <p:spPr>
          <a:xfrm>
            <a:off x="2449117" y="5094685"/>
            <a:ext cx="1724450" cy="681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В сумме охват</a:t>
            </a:r>
          </a:p>
          <a:p>
            <a:pPr eaLnBrk="0" hangingPunct="0">
              <a:defRPr/>
            </a:pP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18 000 </a:t>
            </a:r>
            <a:r>
              <a:rPr lang="ru-RU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МСП</a:t>
            </a:r>
            <a:endParaRPr 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573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9" y="1112954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07245" y="498515"/>
            <a:ext cx="78831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География представителей агентства в Архангельской области</a:t>
            </a:r>
          </a:p>
        </p:txBody>
      </p:sp>
      <p:sp>
        <p:nvSpPr>
          <p:cNvPr id="23576" name="TextBox 38"/>
          <p:cNvSpPr txBox="1">
            <a:spLocks noChangeArrowheads="1"/>
          </p:cNvSpPr>
          <p:nvPr/>
        </p:nvSpPr>
        <p:spPr bwMode="auto">
          <a:xfrm>
            <a:off x="69056" y="5775722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23577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3541" y="5717381"/>
            <a:ext cx="569119" cy="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6427" y="4325625"/>
            <a:ext cx="610332" cy="80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43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761" y="1932168"/>
            <a:ext cx="1582197" cy="116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9" descr="ÐÐ°ÑÑÐ¸Ð½ÐºÐ¸ Ð¿Ð¾ Ð·Ð°Ð¿ÑÐ¾ÑÑ Ð¼Ð¾Ð¹ Ð±Ð¸Ð·Ð½Ðµ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3938" y="11668125"/>
            <a:ext cx="1778794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stomShape 1"/>
          <p:cNvSpPr/>
          <p:nvPr/>
        </p:nvSpPr>
        <p:spPr>
          <a:xfrm>
            <a:off x="2594373" y="7394972"/>
            <a:ext cx="14407753" cy="35063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2"/>
          <p:cNvSpPr/>
          <p:nvPr/>
        </p:nvSpPr>
        <p:spPr>
          <a:xfrm>
            <a:off x="16719947" y="12538472"/>
            <a:ext cx="472678" cy="239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eaLnBrk="0" hangingPunct="0">
              <a:defRPr/>
            </a:pPr>
            <a:r>
              <a:rPr lang="ru-RU" sz="2250" b="1" dirty="0">
                <a:solidFill>
                  <a:srgbClr val="FFFFFF"/>
                </a:solidFill>
              </a:rPr>
              <a:t>2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3338513" y="2077641"/>
            <a:ext cx="13287375" cy="194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just" eaLnBrk="0" hangingPunct="0">
              <a:defRPr/>
            </a:pPr>
            <a:endParaRPr lang="ru-RU" sz="195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6" name="CustomShape 1">
            <a:extLst/>
          </p:cNvPr>
          <p:cNvSpPr/>
          <p:nvPr/>
        </p:nvSpPr>
        <p:spPr>
          <a:xfrm>
            <a:off x="3200400" y="3180160"/>
            <a:ext cx="12305110" cy="2202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eaLnBrk="0" hangingPunct="0">
              <a:defRPr/>
            </a:pPr>
            <a:endParaRPr lang="ru-RU" sz="2700" b="1" u="sng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8" name="CustomShape 1">
            <a:extLst/>
          </p:cNvPr>
          <p:cNvSpPr/>
          <p:nvPr/>
        </p:nvSpPr>
        <p:spPr>
          <a:xfrm>
            <a:off x="2895600" y="4427935"/>
            <a:ext cx="14155341" cy="972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514350" indent="-514350" eaLnBrk="0" hangingPunct="0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9" name="CustomShape 1">
            <a:extLst/>
          </p:cNvPr>
          <p:cNvSpPr/>
          <p:nvPr/>
        </p:nvSpPr>
        <p:spPr>
          <a:xfrm>
            <a:off x="2267744" y="1358694"/>
            <a:ext cx="5993606" cy="441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30476C"/>
                </a:solidFill>
              </a:rPr>
              <a:t>Кластеры Архангельской области</a:t>
            </a:r>
            <a:endParaRPr sz="2400" dirty="0">
              <a:solidFill>
                <a:srgbClr val="30476C"/>
              </a:solidFill>
            </a:endParaRPr>
          </a:p>
        </p:txBody>
      </p:sp>
      <p:sp>
        <p:nvSpPr>
          <p:cNvPr id="24588" name="Прямоугольник 13"/>
          <p:cNvSpPr>
            <a:spLocks noChangeArrowheads="1"/>
          </p:cNvSpPr>
          <p:nvPr/>
        </p:nvSpPr>
        <p:spPr bwMode="auto">
          <a:xfrm>
            <a:off x="6501318" y="2971571"/>
            <a:ext cx="23937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</a:rPr>
              <a:t>АРКТИЧЕСКИЙ РЫБОПРОМЫШЛЕННЫЙ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</a:rPr>
              <a:t>КЛАСТЕР</a:t>
            </a:r>
            <a:endParaRPr lang="ru-RU" altLang="ru-RU" sz="1400" b="1" dirty="0">
              <a:solidFill>
                <a:srgbClr val="FF0000"/>
              </a:solidFill>
            </a:endParaRPr>
          </a:p>
        </p:txBody>
      </p:sp>
      <p:pic>
        <p:nvPicPr>
          <p:cNvPr id="24589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7880" y="2070231"/>
            <a:ext cx="1553765" cy="8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6947" y="3180160"/>
            <a:ext cx="3214688" cy="53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516" y="493157"/>
            <a:ext cx="788312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Центр кластерного развития</a:t>
            </a:r>
          </a:p>
        </p:txBody>
      </p:sp>
      <p:pic>
        <p:nvPicPr>
          <p:cNvPr id="24593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1214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92" y="2119191"/>
            <a:ext cx="2576572" cy="12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2325" y="3213735"/>
            <a:ext cx="3007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ЛЕСОПРОМЫШЛЕННЫЙ ИННОВАЦИОННЫЙ ТЕРРИТОРИАЛЬНЫЙ КЛАСТЕР АРХАНГЕЛЬСКОЙ ОБЛАСТИ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1966" y="4048060"/>
            <a:ext cx="1978430" cy="13466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Создан</a:t>
            </a:r>
            <a:r>
              <a:rPr kumimoji="0" lang="ru-RU" sz="140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в 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2019 году</a:t>
            </a:r>
            <a:endParaRPr kumimoji="0" lang="en-US" sz="1400" b="1" i="1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1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kern="0" dirty="0" smtClean="0">
                <a:solidFill>
                  <a:prstClr val="black"/>
                </a:solidFill>
                <a:latin typeface="Calibri"/>
              </a:rPr>
              <a:t>6</a:t>
            </a:r>
            <a:r>
              <a:rPr lang="ru-RU" sz="1700" b="1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700" b="1" kern="0" dirty="0">
                <a:solidFill>
                  <a:prstClr val="black"/>
                </a:solidFill>
                <a:latin typeface="Calibri"/>
              </a:rPr>
              <a:t>УЧАСТНИКОВ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3686" y="4380588"/>
            <a:ext cx="2486286" cy="20282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43 УЧАСТНИК</a:t>
            </a:r>
            <a:r>
              <a:rPr lang="ru-RU" sz="1700" b="1" kern="0" noProof="0" dirty="0" smtClean="0">
                <a:solidFill>
                  <a:prstClr val="black"/>
                </a:solidFill>
                <a:latin typeface="Calibri"/>
              </a:rPr>
              <a:t>А</a:t>
            </a:r>
            <a:endParaRPr kumimoji="0" lang="ru-RU" sz="17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61 МЛРД РУБЛЕЙ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</a:rPr>
              <a:t>(общая выручка)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15 690 ЧЕЛОВЕК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</a:rPr>
              <a:t>(численность работников)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516" y="3816846"/>
            <a:ext cx="2486286" cy="2028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64 УЧАСТНИК</a:t>
            </a:r>
            <a:r>
              <a:rPr lang="ru-RU" sz="1700" b="1" kern="0" noProof="0" dirty="0" smtClean="0">
                <a:solidFill>
                  <a:prstClr val="black"/>
                </a:solidFill>
                <a:latin typeface="Calibri"/>
              </a:rPr>
              <a:t>А</a:t>
            </a:r>
            <a:endParaRPr kumimoji="0" lang="ru-RU" sz="17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165 МЛРД РУБЛЕЙ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</a:rPr>
              <a:t>(общая выручка)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</a:rPr>
              <a:t>49 300 ЧЕЛОВЕК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</a:rPr>
              <a:t>(численность работников)</a:t>
            </a:r>
          </a:p>
        </p:txBody>
      </p:sp>
    </p:spTree>
    <p:extLst>
      <p:ext uri="{BB962C8B-B14F-4D97-AF65-F5344CB8AC3E}">
        <p14:creationId xmlns:p14="http://schemas.microsoft.com/office/powerpoint/2010/main" xmlns="" val="28680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ÐÐ°ÑÑÐ¸Ð½ÐºÐ¸ Ð¿Ð¾ Ð·Ð°Ð¿ÑÐ¾ÑÑ Ð¼Ð¾Ð¹ Ð±Ð¸Ð·Ð½ÐµÑ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3938" y="11668125"/>
            <a:ext cx="1778794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stomShape 1"/>
          <p:cNvSpPr/>
          <p:nvPr/>
        </p:nvSpPr>
        <p:spPr>
          <a:xfrm>
            <a:off x="2594373" y="7394972"/>
            <a:ext cx="14407753" cy="35063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2"/>
          <p:cNvSpPr/>
          <p:nvPr/>
        </p:nvSpPr>
        <p:spPr>
          <a:xfrm>
            <a:off x="16719947" y="12538472"/>
            <a:ext cx="472678" cy="239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eaLnBrk="0" hangingPunct="0">
              <a:defRPr/>
            </a:pPr>
            <a:r>
              <a:rPr lang="ru-RU" sz="2250" b="1" dirty="0">
                <a:solidFill>
                  <a:srgbClr val="FFFFFF"/>
                </a:solidFill>
              </a:rPr>
              <a:t>2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3338513" y="2077641"/>
            <a:ext cx="13287375" cy="194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just" eaLnBrk="0" hangingPunct="0">
              <a:defRPr/>
            </a:pPr>
            <a:endParaRPr lang="ru-RU" sz="1950" b="1" dirty="0">
              <a:solidFill>
                <a:srgbClr val="808080"/>
              </a:solidFill>
              <a:latin typeface="Roboto Slab"/>
              <a:ea typeface="Times New Roman"/>
            </a:endParaRPr>
          </a:p>
        </p:txBody>
      </p:sp>
      <p:sp>
        <p:nvSpPr>
          <p:cNvPr id="6" name="CustomShape 1">
            <a:extLst/>
          </p:cNvPr>
          <p:cNvSpPr/>
          <p:nvPr/>
        </p:nvSpPr>
        <p:spPr>
          <a:xfrm>
            <a:off x="3200400" y="3180160"/>
            <a:ext cx="12305110" cy="2202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eaLnBrk="0" hangingPunct="0">
              <a:defRPr/>
            </a:pPr>
            <a:endParaRPr lang="ru-RU" sz="2700" b="1" u="sng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8" name="CustomShape 1">
            <a:extLst/>
          </p:cNvPr>
          <p:cNvSpPr/>
          <p:nvPr/>
        </p:nvSpPr>
        <p:spPr>
          <a:xfrm>
            <a:off x="2895600" y="4427935"/>
            <a:ext cx="14155341" cy="972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514350" indent="-514350" eaLnBrk="0" hangingPunct="0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Roboto Slab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6947" y="3180160"/>
            <a:ext cx="3214688" cy="53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5915" y="647793"/>
            <a:ext cx="78831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Инновационный центр</a:t>
            </a:r>
          </a:p>
        </p:txBody>
      </p:sp>
      <p:pic>
        <p:nvPicPr>
          <p:cNvPr id="2561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60" y="1235581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Схема 20"/>
          <p:cNvGraphicFramePr/>
          <p:nvPr>
            <p:extLst/>
          </p:nvPr>
        </p:nvGraphicFramePr>
        <p:xfrm>
          <a:off x="5580112" y="2828119"/>
          <a:ext cx="3716910" cy="114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995613" y="4120753"/>
          <a:ext cx="5724527" cy="1645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7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8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73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6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2019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достижения</a:t>
                      </a:r>
                    </a:p>
                  </a:txBody>
                  <a:tcPr marL="68579" marR="68579" marT="34303" marB="34303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2020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800" b="1" strike="noStrike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компаний резидентов</a:t>
                      </a:r>
                      <a:endParaRPr lang="ru-RU" sz="8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136,4%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1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800" b="1" strike="noStrike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арендуемых компаниями-резидентами помещений</a:t>
                      </a:r>
                      <a:endParaRPr lang="ru-RU" sz="8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121 %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Мероприятия, образовательные услуги</a:t>
                      </a:r>
                    </a:p>
                  </a:txBody>
                  <a:tcPr marL="68579" marR="68579" marT="34303" marB="3430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122 %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3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Консультации</a:t>
                      </a:r>
                      <a:r>
                        <a:rPr lang="ru-RU" sz="800" b="1" strike="noStrike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услугам центра</a:t>
                      </a:r>
                      <a:endParaRPr lang="ru-RU" sz="8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124 %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4303" marB="3430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8579" marR="68579" marT="34303" marB="34303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5650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2754" y="1669257"/>
            <a:ext cx="1949053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1" name="Picture 6" descr="https://sun9-12.userapi.com/c853628/v853628754/13370a/HBobWXd2EP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424113"/>
            <a:ext cx="2219325" cy="160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2" name="Picture 2" descr="C:\Users\User\Desktop\коворкинг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4" y="1691879"/>
            <a:ext cx="1977629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3" name="Picture 4" descr="https://sun9-17.userapi.com/c851320/v851320924/177440/l-Qm0ye0csg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47" y="4130279"/>
            <a:ext cx="209907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54" name="TextBox 38"/>
          <p:cNvSpPr txBox="1">
            <a:spLocks noChangeArrowheads="1"/>
          </p:cNvSpPr>
          <p:nvPr/>
        </p:nvSpPr>
        <p:spPr bwMode="auto">
          <a:xfrm>
            <a:off x="140494" y="5743575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25656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2462" y="1800225"/>
            <a:ext cx="642938" cy="2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44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51520" y="648788"/>
            <a:ext cx="8856984" cy="33855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600" dirty="0">
                <a:solidFill>
                  <a:srgbClr val="600000"/>
                </a:solidFill>
              </a:rPr>
              <a:t>Подпрограмма № </a:t>
            </a:r>
            <a:r>
              <a:rPr lang="ru-RU" sz="1600" dirty="0" smtClean="0">
                <a:solidFill>
                  <a:srgbClr val="600000"/>
                </a:solidFill>
              </a:rPr>
              <a:t>6 «Развитие промышленности в Архангельской </a:t>
            </a:r>
            <a:r>
              <a:rPr lang="ru-RU" sz="1600" dirty="0">
                <a:solidFill>
                  <a:srgbClr val="600000"/>
                </a:solidFill>
              </a:rPr>
              <a:t>области»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113589"/>
            <a:ext cx="7579681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реализации подпрограмм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159132" y="4199204"/>
          <a:ext cx="8877363" cy="2631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7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1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59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1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целевого показателя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достиже-ния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промышленного производства (по отношению к уровню 2015 года)</a:t>
                      </a:r>
                      <a:r>
                        <a:rPr lang="ru-RU" sz="1100" b="1" strike="noStrike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1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98,80 %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выработки на одного занятого в сфере промышленного производства </a:t>
                      </a:r>
                      <a:br>
                        <a:rPr lang="ru-RU" sz="11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 отношению к уровню 2015 года), %</a:t>
                      </a:r>
                      <a:endParaRPr lang="ru-RU" sz="11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127,3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86,01 %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1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Прирост производства импортозамещающей продукции (по отношению к предыдущему году), 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100 %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1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проведенных заседаний комиссии по противодействию незаконному обороту промышленной продукции в Архангельской области с участием представителя управления Федеральной службы по надзору в сфере защиты прав потребителей и благополучия человека по Архангельской области</a:t>
                      </a:r>
                      <a:endParaRPr lang="ru-RU" sz="1100" b="1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59133" y="1022474"/>
            <a:ext cx="5616624" cy="3100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5326" y="1355491"/>
            <a:ext cx="2573727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</a:p>
          <a:p>
            <a:pPr algn="ctr"/>
            <a:r>
              <a:rPr lang="ru-RU" sz="12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«Проекты развития»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05246" y="1355491"/>
            <a:ext cx="2610849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</a:t>
            </a:r>
            <a:r>
              <a:rPr lang="ru-RU" sz="1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</a:t>
            </a:r>
            <a:endParaRPr lang="ru-RU" sz="1200" b="1" dirty="0" smtClean="0">
              <a:solidFill>
                <a:srgbClr val="FFC000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5326" y="2024052"/>
            <a:ext cx="2573727" cy="48104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металлического </a:t>
            </a:r>
            <a:r>
              <a:rPr lang="ru-RU" sz="1000" b="1" kern="0" dirty="0" err="1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двухбашенного</a:t>
            </a:r>
            <a:r>
              <a:rPr lang="ru-RU" sz="1000" b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дока «Док-10» проекта Р39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16980" y="2024052"/>
            <a:ext cx="2610849" cy="48104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существующей линии по производству супов и бульонов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95325" y="2545040"/>
            <a:ext cx="2573727" cy="326733"/>
          </a:xfrm>
          <a:prstGeom prst="rect">
            <a:avLst/>
          </a:prstGeom>
          <a:solidFill>
            <a:srgbClr val="4472C4">
              <a:lumMod val="75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стоимость проекта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81,3 млн. рублей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31642" y="2552443"/>
            <a:ext cx="2596187" cy="326733"/>
          </a:xfrm>
          <a:prstGeom prst="rect">
            <a:avLst/>
          </a:prstGeom>
          <a:solidFill>
            <a:srgbClr val="4472C4">
              <a:lumMod val="75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стоимость проекта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14,71 млн. рублей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6557" y="2919714"/>
            <a:ext cx="2573727" cy="2698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займа 25,0 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22817" y="2923717"/>
            <a:ext cx="2593278" cy="2698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займа 12,5 </a:t>
            </a: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рублей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06557" y="3237501"/>
            <a:ext cx="1241107" cy="33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ФРП </a:t>
            </a:r>
          </a:p>
          <a:p>
            <a:pPr algn="ct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 млн. рублей</a:t>
            </a:r>
            <a:endParaRPr lang="ru-RU" sz="8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93420" y="3247392"/>
            <a:ext cx="1286864" cy="3209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ФРП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 млн. рублей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06557" y="3626198"/>
            <a:ext cx="2573727" cy="401460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11 высокопроизводительных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lang="ru-RU" sz="900" b="1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0711" y="1066578"/>
            <a:ext cx="502186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Архангельской области</a:t>
            </a:r>
            <a:endParaRPr lang="ru-RU" sz="11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0830">
            <a:off x="158487" y="785032"/>
            <a:ext cx="662289" cy="662289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016980" y="3247392"/>
            <a:ext cx="2610849" cy="3209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ФРП</a:t>
            </a:r>
          </a:p>
          <a:p>
            <a:pPr algn="ctr"/>
            <a:r>
              <a:rPr lang="ru-RU" sz="10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 млн. рублей</a:t>
            </a:r>
            <a:endParaRPr lang="ru-RU" sz="1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27793" y="3635572"/>
            <a:ext cx="2603884" cy="3769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11 рабочих мест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5220072" y="1795903"/>
          <a:ext cx="4374461" cy="211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1950" y="1033922"/>
            <a:ext cx="1252731" cy="60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4681" y="123550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Судостроительный кластер Архангельской области</a:t>
            </a:r>
            <a:endParaRPr lang="ru-RU" sz="1000" b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392" y="501024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38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94684" y="768556"/>
            <a:ext cx="7848872" cy="214649"/>
            <a:chOff x="101600" y="701588"/>
            <a:chExt cx="8940800" cy="2199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3" name="Подзаголовок 1"/>
          <p:cNvSpPr txBox="1">
            <a:spLocks/>
          </p:cNvSpPr>
          <p:nvPr/>
        </p:nvSpPr>
        <p:spPr>
          <a:xfrm>
            <a:off x="683568" y="266089"/>
            <a:ext cx="7167681" cy="81122"/>
          </a:xfrm>
          <a:prstGeom prst="rect">
            <a:avLst/>
          </a:prstGeom>
        </p:spPr>
        <p:txBody>
          <a:bodyPr vert="horz" lIns="51435" tIns="25718" rIns="51435" bIns="25718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 cap="all">
                <a:solidFill>
                  <a:srgbClr val="0077C8"/>
                </a:solidFill>
                <a:latin typeface="+mn-lt"/>
                <a:ea typeface="+mn-ea"/>
                <a:cs typeface="+mn-cs"/>
              </a:defRPr>
            </a:lvl1pPr>
            <a:lvl2pPr marL="48650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7300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595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0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3251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1901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0551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920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Национальный </a:t>
            </a:r>
            <a:r>
              <a:rPr lang="ru-RU" sz="1700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br>
              <a:rPr lang="ru-RU" sz="1700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 smtClean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«</a:t>
            </a:r>
            <a:r>
              <a:rPr lang="ru-RU" sz="1700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 и </a:t>
            </a:r>
            <a:r>
              <a:rPr lang="ru-RU" sz="1700" b="1" dirty="0" smtClean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занятости</a:t>
            </a:r>
            <a:r>
              <a:rPr lang="ru-RU" sz="1700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4302" y="1768813"/>
            <a:ext cx="7255280" cy="4556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национального проекта – обеспечить к 2024 году: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4303" y="3685119"/>
            <a:ext cx="4487029" cy="62300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предприятий-участников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4302" y="2239064"/>
            <a:ext cx="4487030" cy="143807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+ 5 % ежегодный прирост производительности труда на средних 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крупных предприятиях базовых </a:t>
            </a:r>
            <a:r>
              <a:rPr lang="ru-RU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несырьевых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отраслей экономики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14302" y="1039818"/>
            <a:ext cx="7255280" cy="6600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Архангельская область досрочно вступила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реализацию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185" y="2715670"/>
            <a:ext cx="2544256" cy="16438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113" y="4519976"/>
            <a:ext cx="7827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«Адресная поддержка повышения производительности труда на предприятиях»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5369842"/>
            <a:ext cx="1350070" cy="414025"/>
          </a:xfrm>
          <a:prstGeom prst="rect">
            <a:avLst/>
          </a:prstGeom>
        </p:spPr>
      </p:pic>
      <p:sp>
        <p:nvSpPr>
          <p:cNvPr id="17" name="Подзаголовок 1"/>
          <p:cNvSpPr txBox="1">
            <a:spLocks/>
          </p:cNvSpPr>
          <p:nvPr/>
        </p:nvSpPr>
        <p:spPr>
          <a:xfrm>
            <a:off x="1004709" y="5828570"/>
            <a:ext cx="1383983" cy="588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825" b="1" dirty="0">
                <a:solidFill>
                  <a:srgbClr val="003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центр компетенций в сфере производительности труда</a:t>
            </a:r>
          </a:p>
          <a:p>
            <a:pPr fontAlgn="auto">
              <a:spcAft>
                <a:spcPts val="0"/>
              </a:spcAft>
            </a:pPr>
            <a:endParaRPr lang="ru-RU" sz="825" b="1" dirty="0">
              <a:solidFill>
                <a:srgbClr val="003C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3131840" y="5369842"/>
            <a:ext cx="2063129" cy="1042469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Внедрение лучших практик бережливого производства на конкретных предприятиях и обучение сотрудников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5382420"/>
            <a:ext cx="2615822" cy="10356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прибыли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операционной эффективности (совершенствование процессов, увеличение оборотных средств, снижение запасов,  повышение качества продукции, снижение времени на производство)</a:t>
            </a:r>
          </a:p>
        </p:txBody>
      </p:sp>
    </p:spTree>
    <p:extLst>
      <p:ext uri="{BB962C8B-B14F-4D97-AF65-F5344CB8AC3E}">
        <p14:creationId xmlns:p14="http://schemas.microsoft.com/office/powerpoint/2010/main" xmlns="" val="4085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95695" y="707100"/>
            <a:ext cx="8940800" cy="219990"/>
            <a:chOff x="101600" y="701588"/>
            <a:chExt cx="8940800" cy="2199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1679" y="209513"/>
            <a:ext cx="74888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реализации подпрограмм на 2020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74" y="1412776"/>
            <a:ext cx="8731643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Совершенствование </a:t>
            </a:r>
            <a:r>
              <a:rPr lang="ru-RU" sz="1450" b="1" dirty="0">
                <a:solidFill>
                  <a:srgbClr val="960000"/>
                </a:solidFill>
              </a:rPr>
              <a:t>законодательства Архангельской области с целью </a:t>
            </a:r>
            <a:r>
              <a:rPr lang="ru-RU" sz="1450" b="1" dirty="0" smtClean="0">
                <a:solidFill>
                  <a:srgbClr val="002060"/>
                </a:solidFill>
              </a:rPr>
              <a:t>оказания </a:t>
            </a:r>
            <a:r>
              <a:rPr lang="ru-RU" sz="1450" b="1" dirty="0">
                <a:solidFill>
                  <a:srgbClr val="002060"/>
                </a:solidFill>
              </a:rPr>
              <a:t>государственной поддержки организациям, реализующим региональные инвестиционные </a:t>
            </a:r>
            <a:r>
              <a:rPr lang="ru-RU" sz="1450" b="1" dirty="0" smtClean="0">
                <a:solidFill>
                  <a:srgbClr val="002060"/>
                </a:solidFill>
              </a:rPr>
              <a:t>проекты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Формирование </a:t>
            </a:r>
            <a:r>
              <a:rPr lang="ru-RU" sz="1450" b="1" dirty="0">
                <a:solidFill>
                  <a:srgbClr val="960000"/>
                </a:solidFill>
              </a:rPr>
              <a:t>законодательной </a:t>
            </a:r>
            <a:r>
              <a:rPr lang="ru-RU" sz="1450" b="1" dirty="0" smtClean="0">
                <a:solidFill>
                  <a:srgbClr val="960000"/>
                </a:solidFill>
              </a:rPr>
              <a:t>базы </a:t>
            </a:r>
            <a:r>
              <a:rPr lang="ru-RU" sz="1450" b="1" dirty="0" smtClean="0">
                <a:solidFill>
                  <a:srgbClr val="002060"/>
                </a:solidFill>
              </a:rPr>
              <a:t>для возможности </a:t>
            </a:r>
            <a:r>
              <a:rPr lang="ru-RU" sz="1450" b="1" dirty="0">
                <a:solidFill>
                  <a:srgbClr val="002060"/>
                </a:solidFill>
              </a:rPr>
              <a:t>применения инвестиционного налогового </a:t>
            </a:r>
            <a:r>
              <a:rPr lang="ru-RU" sz="1450" b="1" dirty="0" smtClean="0">
                <a:solidFill>
                  <a:srgbClr val="002060"/>
                </a:solidFill>
              </a:rPr>
              <a:t>кредита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Совершенствование </a:t>
            </a:r>
            <a:r>
              <a:rPr lang="ru-RU" sz="1450" b="1" dirty="0">
                <a:solidFill>
                  <a:srgbClr val="960000"/>
                </a:solidFill>
              </a:rPr>
              <a:t>законодательства Архангельской области </a:t>
            </a:r>
            <a:r>
              <a:rPr lang="ru-RU" sz="1450" b="1" dirty="0">
                <a:solidFill>
                  <a:srgbClr val="002060"/>
                </a:solidFill>
              </a:rPr>
              <a:t>в рамках специальных инвестиционных </a:t>
            </a:r>
            <a:r>
              <a:rPr lang="ru-RU" sz="1450" b="1" dirty="0" smtClean="0">
                <a:solidFill>
                  <a:srgbClr val="002060"/>
                </a:solidFill>
              </a:rPr>
              <a:t>контрактов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Вовлечение </a:t>
            </a:r>
            <a:r>
              <a:rPr lang="ru-RU" sz="1450" b="1" dirty="0">
                <a:solidFill>
                  <a:srgbClr val="960000"/>
                </a:solidFill>
              </a:rPr>
              <a:t>8 предприятий Архангельской области </a:t>
            </a:r>
            <a:r>
              <a:rPr lang="ru-RU" sz="1450" b="1" dirty="0">
                <a:solidFill>
                  <a:srgbClr val="002060"/>
                </a:solidFill>
              </a:rPr>
              <a:t>в реализацию мероприятий национального проекта «Производительность труда </a:t>
            </a:r>
            <a:r>
              <a:rPr lang="ru-RU" sz="1450" b="1" dirty="0" smtClean="0">
                <a:solidFill>
                  <a:srgbClr val="002060"/>
                </a:solidFill>
              </a:rPr>
              <a:t>и </a:t>
            </a:r>
            <a:r>
              <a:rPr lang="ru-RU" sz="1450" b="1" dirty="0">
                <a:solidFill>
                  <a:srgbClr val="002060"/>
                </a:solidFill>
              </a:rPr>
              <a:t>поддержка занятости»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Открытие представительства </a:t>
            </a:r>
            <a:r>
              <a:rPr lang="ru-RU" sz="1450" b="1" dirty="0" smtClean="0">
                <a:solidFill>
                  <a:srgbClr val="002060"/>
                </a:solidFill>
              </a:rPr>
              <a:t>центра «Мой бизнес» в городе Котласе Архангельской области</a:t>
            </a:r>
          </a:p>
          <a:p>
            <a:pPr marL="285750" lvl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1450" b="1" dirty="0" smtClean="0">
                <a:solidFill>
                  <a:srgbClr val="960000"/>
                </a:solidFill>
              </a:rPr>
              <a:t>Проработка предложений по налоговым преференциям </a:t>
            </a:r>
            <a:r>
              <a:rPr lang="ru-RU" sz="1450" b="1" dirty="0" smtClean="0">
                <a:solidFill>
                  <a:srgbClr val="002060"/>
                </a:solidFill>
              </a:rPr>
              <a:t>для субъектов малого и среднего предпринимательства</a:t>
            </a:r>
            <a:endParaRPr lang="ru-RU" sz="1450" b="1" dirty="0">
              <a:solidFill>
                <a:srgbClr val="002060"/>
              </a:solidFill>
            </a:endParaRPr>
          </a:p>
          <a:p>
            <a:pPr>
              <a:spcAft>
                <a:spcPts val="1800"/>
              </a:spcAft>
            </a:pPr>
            <a:endParaRPr lang="ru-RU" sz="1450" b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endParaRPr lang="ru-RU" sz="145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9333" y="1628800"/>
            <a:ext cx="410445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>
              <a:spcAft>
                <a:spcPts val="0"/>
              </a:spcAft>
            </a:pPr>
            <a:endParaRPr lang="ru-RU" sz="1400" b="1" dirty="0">
              <a:solidFill>
                <a:srgbClr val="4472C4">
                  <a:lumMod val="50000"/>
                </a:srgbClr>
              </a:solidFill>
            </a:endParaRPr>
          </a:p>
          <a:p>
            <a:pPr marL="540000">
              <a:spcAft>
                <a:spcPts val="0"/>
              </a:spcAft>
            </a:pPr>
            <a:endParaRPr lang="ru-RU" sz="14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3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08578" y="505822"/>
            <a:ext cx="8994895" cy="224873"/>
            <a:chOff x="101600" y="701588"/>
            <a:chExt cx="8940800" cy="21170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962435" y="723545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9497" y="789935"/>
            <a:ext cx="9064503" cy="5847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600" dirty="0">
                <a:solidFill>
                  <a:srgbClr val="600000"/>
                </a:solidFill>
              </a:rPr>
              <a:t>Подпрограмма № 1 «Формирование благоприятной среды для развития инвестиционной деятельности»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70714"/>
            <a:ext cx="83645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результаты реализации подпрограмм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104" y="1228511"/>
            <a:ext cx="886409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взаимодействия исполнительных органов государственной власти Архангельской области при рассмотрении предложения лица, выступившего с инициативой заключения концессионного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соглашения.</a:t>
            </a:r>
          </a:p>
          <a:p>
            <a:pPr indent="450000" algn="just"/>
            <a:endParaRPr lang="ru-RU" sz="1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Обеспечена возможность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 инвесторами на территории Архангельской области инвестиционного налогового вычета по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налогу на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прибыль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(областной закон Архангельской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декабря 2019 года №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197-13-ОЗ).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22420" y="4653136"/>
          <a:ext cx="8887391" cy="17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7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2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38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целевого показателя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достижения, %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Индекс физического объема инвестиций (в основной капитал)</a:t>
                      </a:r>
                      <a:r>
                        <a:rPr lang="ru-RU" sz="1100" b="1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103,2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81,4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78,9  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инвестиций в основной капитал к валовому региональному продукту</a:t>
                      </a:r>
                      <a:r>
                        <a:rPr lang="ru-RU" sz="1100" b="1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marL="7144" marR="7144" marT="714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119,4 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инвестиционных проектов, принятых к реализации с применением механизма государственно-частного партнерства, единиц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/>
          </p:nvPr>
        </p:nvGraphicFramePr>
        <p:xfrm>
          <a:off x="149104" y="2521173"/>
          <a:ext cx="3630808" cy="217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/>
          </p:nvPr>
        </p:nvGraphicFramePr>
        <p:xfrm>
          <a:off x="4427984" y="2521173"/>
          <a:ext cx="3491879" cy="217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9378" y="6381328"/>
            <a:ext cx="886409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just"/>
            <a:r>
              <a:rPr lang="ru-RU" sz="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Предварительные данные.</a:t>
            </a:r>
            <a:endParaRPr lang="ru-RU" sz="800" b="1" baseline="30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8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представлены за 2018 год</a:t>
            </a: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Фактические значения </a:t>
            </a: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ВРП по итогам за 2019 год </a:t>
            </a: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</a:t>
            </a: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опубликованы Архангельскстатом в </a:t>
            </a: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феврале 2021 </a:t>
            </a: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sz="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76" y="1104754"/>
            <a:ext cx="423074" cy="3699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76" y="1893443"/>
            <a:ext cx="423074" cy="3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3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365286" y="2767816"/>
            <a:ext cx="6621552" cy="13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9" descr="Знак на въезде в город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919" y="2766777"/>
            <a:ext cx="2043504" cy="1224136"/>
          </a:xfrm>
          <a:prstGeom prst="rect">
            <a:avLst/>
          </a:prstGeom>
          <a:noFill/>
          <a:ln w="444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365286" y="3165023"/>
            <a:ext cx="6646952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spc="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СПАСИБО ЗА ВНИМАНИЕ!</a:t>
            </a:r>
            <a:endParaRPr lang="ru-RU" sz="2800" b="1" spc="4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1438" y="4159762"/>
            <a:ext cx="8940800" cy="219990"/>
            <a:chOff x="101600" y="701588"/>
            <a:chExt cx="8940800" cy="21999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09538" y="2388933"/>
            <a:ext cx="2014960" cy="1897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899" y="2561942"/>
            <a:ext cx="7488000" cy="1164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063" y="2552666"/>
            <a:ext cx="7884000" cy="647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585139" y="1282081"/>
            <a:ext cx="45719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89804"/>
            <a:ext cx="276782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65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8633182" y="6381328"/>
            <a:ext cx="33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1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1600" y="832746"/>
            <a:ext cx="8940800" cy="219990"/>
            <a:chOff x="101600" y="701588"/>
            <a:chExt cx="8940800" cy="2199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09588" y="245044"/>
            <a:ext cx="861118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Инвестиционный налоговый вычет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3089034"/>
              </p:ext>
            </p:extLst>
          </p:nvPr>
        </p:nvGraphicFramePr>
        <p:xfrm>
          <a:off x="688142" y="1124745"/>
          <a:ext cx="8158122" cy="5564558"/>
        </p:xfrm>
        <a:graphic>
          <a:graphicData uri="http://schemas.openxmlformats.org/drawingml/2006/table">
            <a:tbl>
              <a:tblPr firstRow="1" bandRow="1"/>
              <a:tblGrid>
                <a:gridCol w="5019761">
                  <a:extLst>
                    <a:ext uri="{9D8B030D-6E8A-4147-A177-3AD203B41FA5}">
                      <a16:colId xmlns:a16="http://schemas.microsoft.com/office/drawing/2014/main" xmlns="" val="894811430"/>
                    </a:ext>
                  </a:extLst>
                </a:gridCol>
                <a:gridCol w="3138361">
                  <a:extLst>
                    <a:ext uri="{9D8B030D-6E8A-4147-A177-3AD203B41FA5}">
                      <a16:colId xmlns:a16="http://schemas.microsoft.com/office/drawing/2014/main" xmlns="" val="1054527281"/>
                    </a:ext>
                  </a:extLst>
                </a:gridCol>
              </a:tblGrid>
              <a:tr h="10316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Областной закон  от 24 июня 2009 года № 52-4-ОЗ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«О налоговых льготах при осуществлении инвестиционной деятельности на территории Архангельской области» 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51826881"/>
                  </a:ext>
                </a:extLst>
              </a:tr>
              <a:tr h="719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Ставка налога для определения предельной величины ИНВ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531212"/>
                  </a:ext>
                </a:extLst>
              </a:tr>
              <a:tr h="40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Размер инвестиционного вычета 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3215206"/>
                  </a:ext>
                </a:extLst>
              </a:tr>
              <a:tr h="719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Продолжительность применения ИНВ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более 3 налоговых периодов</a:t>
                      </a: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9662007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ctr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Условия применения ИНВ</a:t>
                      </a:r>
                      <a:endParaRPr kumimoji="0" 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209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just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Общая  сумма ИНВ не может превышать 50 процентов общего объема расходов.</a:t>
                      </a:r>
                    </a:p>
                    <a:p>
                      <a:pPr marL="342900" marR="0" lvl="0" indent="-342900" algn="just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Расходы осуществлены в рамках реализации инвестиционного проекта, включенного в реестр приоритетных инвестиционных проектов Архангельской области.</a:t>
                      </a:r>
                    </a:p>
                    <a:p>
                      <a:pPr marL="342900" marR="0" lvl="0" indent="-342900" algn="just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ИНВ не предоставляется обособленным подразделениям организаций.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60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389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529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01600" y="832746"/>
            <a:ext cx="8940800" cy="219990"/>
            <a:chOff x="101600" y="701588"/>
            <a:chExt cx="8940800" cy="2199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09588" y="259663"/>
            <a:ext cx="861118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результаты реализации подпрограмм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9588" y="1108716"/>
            <a:ext cx="786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600000"/>
                </a:solidFill>
              </a:rPr>
              <a:t>Подпрограмма № 1 «Формирование благоприятной среды для развития инвестиционной деятельности»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8366498"/>
              </p:ext>
            </p:extLst>
          </p:nvPr>
        </p:nvGraphicFramePr>
        <p:xfrm>
          <a:off x="718173" y="1693491"/>
          <a:ext cx="7903789" cy="3377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0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0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07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1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879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Приоритетные инвестиционные проекты Архангельской области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инвестиционных проектов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Общий объем инвестиций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(млн. руб.)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Создание новых рабочих мест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Реализуемые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инвестиционные проекты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171 548,5 (план)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5 704 (план)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Планируемые к реализации инвестиционные проекты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15 298,0 (план)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609 (план)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Реализованные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инвестиционные проекты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38 152,0 (факт)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4 304 (факт)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ИТОГО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224 998,5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10 617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143642"/>
            <a:ext cx="2319830" cy="1410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5143642"/>
            <a:ext cx="2343837" cy="1411517"/>
          </a:xfrm>
          <a:prstGeom prst="rect">
            <a:avLst/>
          </a:prstGeom>
        </p:spPr>
      </p:pic>
      <p:pic>
        <p:nvPicPr>
          <p:cNvPr id="14" name="Picture 16" descr="https://splh.ru/obektyi/12/expos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2191" y="5146430"/>
            <a:ext cx="2374775" cy="13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533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Rectangle 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4161" r:id="rId7" imgW="0" imgH="0" progId="">
              <p:embed/>
            </p:oleObj>
          </a:graphicData>
        </a:graphic>
      </p:graphicFrame>
      <p:sp>
        <p:nvSpPr>
          <p:cNvPr id="5123" name="Rectangle 182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462" tIns="0" rIns="17462" bIns="0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cs typeface="Arial" panose="020B0604020202020204" pitchFamily="34" charset="0"/>
              </a:rPr>
              <a:t>5%</a:t>
            </a:r>
          </a:p>
        </p:txBody>
      </p:sp>
      <p:sp>
        <p:nvSpPr>
          <p:cNvPr id="5124" name="Rectangle 207"/>
          <p:cNvSpPr>
            <a:spLocks noChangeArrowheads="1"/>
          </p:cNvSpPr>
          <p:nvPr/>
        </p:nvSpPr>
        <p:spPr bwMode="auto">
          <a:xfrm>
            <a:off x="179388" y="6381750"/>
            <a:ext cx="252095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5125" name="Rectangle 16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389" y="207963"/>
            <a:ext cx="871378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Участие Архангельской области  в выставочной экспозиции 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</a:rPr>
            </a:br>
            <a:r>
              <a:rPr lang="ru-RU" altLang="ru-RU" sz="1800" b="1" dirty="0" smtClean="0">
                <a:solidFill>
                  <a:srgbClr val="002060"/>
                </a:solidFill>
              </a:rPr>
              <a:t>V </a:t>
            </a:r>
            <a:r>
              <a:rPr lang="ru-RU" altLang="ru-RU" sz="1800" b="1" dirty="0">
                <a:solidFill>
                  <a:srgbClr val="002060"/>
                </a:solidFill>
              </a:rPr>
              <a:t>Международного арктического форума «Арктика - территория диалога» </a:t>
            </a:r>
          </a:p>
        </p:txBody>
      </p:sp>
      <p:sp>
        <p:nvSpPr>
          <p:cNvPr id="14" name="Rectangle 3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79838" y="1052513"/>
            <a:ext cx="5113337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2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altLang="ru-RU" sz="1450" b="1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Экономический</a:t>
            </a:r>
            <a:r>
              <a:rPr lang="ru-RU" dirty="0"/>
              <a:t>, научный, культурный и туристический потенциал </a:t>
            </a:r>
            <a:r>
              <a:rPr lang="ru-RU" dirty="0" smtClean="0"/>
              <a:t>Архангельской области</a:t>
            </a:r>
            <a:endParaRPr lang="ru-RU" altLang="ru-RU" sz="145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Библиотека </a:t>
            </a:r>
            <a:r>
              <a:rPr lang="ru-RU" dirty="0"/>
              <a:t>«Русская Арктика</a:t>
            </a:r>
            <a:r>
              <a:rPr lang="ru-RU" dirty="0" smtClean="0"/>
              <a:t>»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altLang="ru-RU" sz="1450" dirty="0" smtClean="0">
                <a:solidFill>
                  <a:schemeClr val="tx1"/>
                </a:solidFill>
              </a:rPr>
              <a:t> </a:t>
            </a:r>
            <a:r>
              <a:rPr lang="ru-RU" dirty="0"/>
              <a:t>3</a:t>
            </a:r>
            <a:r>
              <a:rPr lang="en-US" dirty="0"/>
              <a:t>D</a:t>
            </a:r>
            <a:r>
              <a:rPr lang="ru-RU" dirty="0"/>
              <a:t>-тур </a:t>
            </a:r>
            <a:r>
              <a:rPr lang="ru-RU" dirty="0" smtClean="0"/>
              <a:t>с </a:t>
            </a:r>
            <a:r>
              <a:rPr lang="ru-RU" dirty="0"/>
              <a:t>Арктического  плавучего  </a:t>
            </a:r>
            <a:r>
              <a:rPr lang="ru-RU" dirty="0" smtClean="0"/>
              <a:t>университета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altLang="ru-RU" sz="1450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Ювелирные </a:t>
            </a:r>
            <a:r>
              <a:rPr lang="ru-RU" dirty="0"/>
              <a:t>изделия с северными </a:t>
            </a:r>
            <a:r>
              <a:rPr lang="ru-RU" dirty="0" smtClean="0"/>
              <a:t>бриллиантами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endParaRPr lang="ru-RU" altLang="ru-RU" sz="10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Tx/>
              <a:buNone/>
              <a:defRPr/>
            </a:pPr>
            <a:r>
              <a:rPr lang="ru-RU" altLang="ru-RU" b="1" dirty="0" smtClean="0">
                <a:solidFill>
                  <a:schemeClr val="tx1"/>
                </a:solidFill>
              </a:rPr>
              <a:t>В рамках форума подписаны соглашения: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О </a:t>
            </a:r>
            <a:r>
              <a:rPr lang="ru-RU" dirty="0"/>
              <a:t>сопровождении инвестиционного проекта «Строительство горно-обогатительного комбината на базе месторождения свинцово-цинковых руд «Павловское» на 35,5 млрд руб</a:t>
            </a:r>
            <a:r>
              <a:rPr lang="ru-RU" dirty="0" smtClean="0"/>
              <a:t>.;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Дорожная карта </a:t>
            </a:r>
            <a:r>
              <a:rPr lang="ru-RU" dirty="0"/>
              <a:t>по развитию сотрудничества на 2019-2021 годы </a:t>
            </a:r>
            <a:r>
              <a:rPr lang="ru-RU" dirty="0" smtClean="0"/>
              <a:t>между </a:t>
            </a:r>
            <a:r>
              <a:rPr lang="ru-RU" dirty="0"/>
              <a:t>правительством Архангельской области и правительством </a:t>
            </a:r>
            <a:r>
              <a:rPr lang="ru-RU" dirty="0" smtClean="0"/>
              <a:t>Санкт-Петербурга;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Соглашение </a:t>
            </a:r>
            <a:r>
              <a:rPr lang="ru-RU" dirty="0"/>
              <a:t>о сотрудничестве в области региональных и межрегиональных воздушных </a:t>
            </a:r>
            <a:r>
              <a:rPr lang="ru-RU" dirty="0" smtClean="0"/>
              <a:t>перевозок с </a:t>
            </a:r>
            <a:r>
              <a:rPr lang="ru-RU" dirty="0"/>
              <a:t>Ненецким автономным </a:t>
            </a:r>
            <a:r>
              <a:rPr lang="ru-RU" dirty="0" smtClean="0"/>
              <a:t>округом. </a:t>
            </a:r>
            <a:endParaRPr lang="ru-RU" altLang="ru-RU" sz="1450" dirty="0" smtClean="0">
              <a:solidFill>
                <a:schemeClr val="tx1"/>
              </a:solidFill>
            </a:endParaRPr>
          </a:p>
        </p:txBody>
      </p:sp>
      <p:pic>
        <p:nvPicPr>
          <p:cNvPr id="5129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63663"/>
            <a:ext cx="367188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05569" y="870623"/>
            <a:ext cx="8940800" cy="219990"/>
            <a:chOff x="101600" y="701588"/>
            <a:chExt cx="8940800" cy="21999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144510" y="6453440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89363"/>
            <a:ext cx="367506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43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30304C-3C86-4D5F-A0DF-A853408D50C2}" type="slidenum">
              <a:rPr lang="ru-RU" altLang="ru-RU" sz="14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400" smtClean="0">
              <a:solidFill>
                <a:schemeClr val="tx1"/>
              </a:solidFill>
            </a:endParaRPr>
          </a:p>
        </p:txBody>
      </p:sp>
      <p:sp>
        <p:nvSpPr>
          <p:cNvPr id="7171" name="Rectangle 207"/>
          <p:cNvSpPr>
            <a:spLocks noChangeArrowheads="1"/>
          </p:cNvSpPr>
          <p:nvPr/>
        </p:nvSpPr>
        <p:spPr bwMode="auto">
          <a:xfrm>
            <a:off x="179388" y="6381750"/>
            <a:ext cx="252095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7173" name="Rectangle 16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536" y="207963"/>
            <a:ext cx="835292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►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Участие Архангельской области  в выставочной экспозиции  Петербургского международного экономического форума – 2019</a:t>
            </a:r>
          </a:p>
        </p:txBody>
      </p:sp>
      <p:sp>
        <p:nvSpPr>
          <p:cNvPr id="18" name="Rectangle 3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838" y="1052513"/>
            <a:ext cx="5113337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2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►"/>
              <a:defRPr sz="10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altLang="ru-RU" sz="1450" b="1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Экономический</a:t>
            </a:r>
            <a:r>
              <a:rPr lang="ru-RU" dirty="0"/>
              <a:t>, научный, культурный и туристический потенциал </a:t>
            </a:r>
            <a:r>
              <a:rPr lang="ru-RU" dirty="0" smtClean="0"/>
              <a:t>Архангельской области</a:t>
            </a:r>
            <a:endParaRPr lang="ru-RU" altLang="ru-RU" sz="145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3</a:t>
            </a:r>
            <a:r>
              <a:rPr lang="en-US" dirty="0"/>
              <a:t>D</a:t>
            </a:r>
            <a:r>
              <a:rPr lang="ru-RU" dirty="0"/>
              <a:t>-тур </a:t>
            </a:r>
            <a:r>
              <a:rPr lang="ru-RU" dirty="0" smtClean="0"/>
              <a:t>с </a:t>
            </a:r>
            <a:r>
              <a:rPr lang="ru-RU" dirty="0"/>
              <a:t>Арктического  плавучего  </a:t>
            </a:r>
            <a:r>
              <a:rPr lang="ru-RU" dirty="0" smtClean="0"/>
              <a:t>университета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altLang="ru-RU" sz="1450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Ювелирные </a:t>
            </a:r>
            <a:r>
              <a:rPr lang="ru-RU" dirty="0"/>
              <a:t>изделия с северными </a:t>
            </a:r>
            <a:r>
              <a:rPr lang="ru-RU" dirty="0" smtClean="0"/>
              <a:t>бриллиантами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endParaRPr lang="ru-RU" altLang="ru-RU" sz="10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Tx/>
              <a:buNone/>
              <a:defRPr/>
            </a:pPr>
            <a:r>
              <a:rPr lang="ru-RU" altLang="ru-RU" b="1" dirty="0" smtClean="0">
                <a:solidFill>
                  <a:schemeClr val="tx1"/>
                </a:solidFill>
              </a:rPr>
              <a:t>В рамках форума подписаны соглашения: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О сотрудничестве с Псковской областью;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/>
              <a:t>О сотрудничестве с Костромской</a:t>
            </a:r>
            <a:r>
              <a:rPr lang="ru-RU" dirty="0" smtClean="0"/>
              <a:t> </a:t>
            </a:r>
            <a:r>
              <a:rPr lang="ru-RU" dirty="0"/>
              <a:t>областью;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Соглашение </a:t>
            </a:r>
            <a:r>
              <a:rPr lang="ru-RU" dirty="0"/>
              <a:t>о сотрудничестве с </a:t>
            </a:r>
            <a:r>
              <a:rPr lang="ru-RU" dirty="0" err="1" smtClean="0"/>
              <a:t>Поволожьем</a:t>
            </a:r>
            <a:r>
              <a:rPr lang="ru-RU" dirty="0" smtClean="0"/>
              <a:t>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/>
              <a:t>Соглашение о сотрудничестве с Банком ВТБ</a:t>
            </a:r>
            <a:r>
              <a:rPr lang="ru-RU" dirty="0" smtClean="0"/>
              <a:t>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Tx/>
              <a:buNone/>
              <a:defRPr/>
            </a:pPr>
            <a:endParaRPr lang="ru-RU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 smtClean="0"/>
              <a:t>Обсуждались возможности </a:t>
            </a:r>
            <a:r>
              <a:rPr lang="ru-RU" dirty="0"/>
              <a:t>внедрения в Архангельской области концепции «Бережливый умный город» и создание цифровой платформы развития </a:t>
            </a:r>
            <a:r>
              <a:rPr lang="ru-RU" dirty="0" smtClean="0"/>
              <a:t>региона;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800000"/>
              </a:buClr>
              <a:buSzTx/>
              <a:buFont typeface="Arial" charset="0"/>
              <a:buChar char="►"/>
              <a:defRPr/>
            </a:pPr>
            <a:r>
              <a:rPr lang="ru-RU" dirty="0"/>
              <a:t>Обсуждались </a:t>
            </a:r>
            <a:r>
              <a:rPr lang="ru-RU" dirty="0" smtClean="0"/>
              <a:t>перспективы </a:t>
            </a:r>
            <a:r>
              <a:rPr lang="ru-RU" dirty="0"/>
              <a:t>реализации в Архангельской области проектов комплексной застройки территорий</a:t>
            </a:r>
            <a:endParaRPr lang="ru-RU" altLang="ru-RU" sz="1450" dirty="0" smtClean="0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1600" y="832746"/>
            <a:ext cx="8940800" cy="219990"/>
            <a:chOff x="101600" y="701588"/>
            <a:chExt cx="8940800" cy="2199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948422" y="731827"/>
              <a:ext cx="2014960" cy="189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01600" y="701588"/>
              <a:ext cx="8744664" cy="116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97736" y="787807"/>
              <a:ext cx="8744664" cy="64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193353" y="6381750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  <p:pic>
        <p:nvPicPr>
          <p:cNvPr id="1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3638"/>
            <a:ext cx="33115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48088"/>
            <a:ext cx="33115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7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1"/>
          <p:cNvSpPr txBox="1">
            <a:spLocks noChangeArrowheads="1"/>
          </p:cNvSpPr>
          <p:nvPr/>
        </p:nvSpPr>
        <p:spPr bwMode="auto">
          <a:xfrm>
            <a:off x="575072" y="599656"/>
            <a:ext cx="8217694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реализацию подпрограммы № 2 «Развитие субъектов малого и среднего предпринимательства в Архангельской области»</a:t>
            </a:r>
          </a:p>
        </p:txBody>
      </p:sp>
      <p:grpSp>
        <p:nvGrpSpPr>
          <p:cNvPr id="4099" name="Группа 12"/>
          <p:cNvGrpSpPr>
            <a:grpSpLocks/>
          </p:cNvGrpSpPr>
          <p:nvPr/>
        </p:nvGrpSpPr>
        <p:grpSpPr bwMode="auto">
          <a:xfrm>
            <a:off x="0" y="1261339"/>
            <a:ext cx="9144000" cy="211931"/>
            <a:chOff x="101600" y="673598"/>
            <a:chExt cx="8940800" cy="24798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948065" y="732110"/>
              <a:ext cx="2015172" cy="18946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1600" y="673598"/>
              <a:ext cx="8745220" cy="1170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7180" y="787836"/>
              <a:ext cx="8745220" cy="640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100" name="Диаграмма 4"/>
          <p:cNvGraphicFramePr>
            <a:graphicFrameLocks/>
          </p:cNvGraphicFramePr>
          <p:nvPr/>
        </p:nvGraphicFramePr>
        <p:xfrm>
          <a:off x="844154" y="1862138"/>
          <a:ext cx="7679531" cy="3992166"/>
        </p:xfrm>
        <a:graphic>
          <a:graphicData uri="http://schemas.openxmlformats.org/presentationml/2006/ole">
            <p:oleObj spid="_x0000_s1100" name="Диаграмма" r:id="rId4" imgW="10248264" imgH="5328366" progId="">
              <p:embed/>
            </p:oleObj>
          </a:graphicData>
        </a:graphic>
      </p:graphicFrame>
      <p:sp>
        <p:nvSpPr>
          <p:cNvPr id="4102" name="Прямоугольник 12"/>
          <p:cNvSpPr>
            <a:spLocks noChangeArrowheads="1"/>
          </p:cNvSpPr>
          <p:nvPr/>
        </p:nvSpPr>
        <p:spPr bwMode="auto">
          <a:xfrm>
            <a:off x="3012282" y="4205288"/>
            <a:ext cx="1002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52,5 млн. руб.</a:t>
            </a:r>
          </a:p>
        </p:txBody>
      </p:sp>
      <p:sp>
        <p:nvSpPr>
          <p:cNvPr id="4103" name="Прямоугольник 19"/>
          <p:cNvSpPr>
            <a:spLocks noChangeArrowheads="1"/>
          </p:cNvSpPr>
          <p:nvPr/>
        </p:nvSpPr>
        <p:spPr bwMode="auto">
          <a:xfrm>
            <a:off x="7636669" y="3970735"/>
            <a:ext cx="1002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179,8 млн. руб.</a:t>
            </a:r>
          </a:p>
        </p:txBody>
      </p:sp>
      <p:sp>
        <p:nvSpPr>
          <p:cNvPr id="4104" name="Прямоугольник 20"/>
          <p:cNvSpPr>
            <a:spLocks noChangeArrowheads="1"/>
          </p:cNvSpPr>
          <p:nvPr/>
        </p:nvSpPr>
        <p:spPr bwMode="auto">
          <a:xfrm>
            <a:off x="3012282" y="4455319"/>
            <a:ext cx="1002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62,6 млн. руб.</a:t>
            </a:r>
          </a:p>
        </p:txBody>
      </p:sp>
      <p:sp>
        <p:nvSpPr>
          <p:cNvPr id="4105" name="Прямоугольник 21"/>
          <p:cNvSpPr>
            <a:spLocks noChangeArrowheads="1"/>
          </p:cNvSpPr>
          <p:nvPr/>
        </p:nvSpPr>
        <p:spPr bwMode="auto">
          <a:xfrm>
            <a:off x="5297092" y="3008710"/>
            <a:ext cx="1002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465,0 млн. руб.</a:t>
            </a:r>
          </a:p>
        </p:txBody>
      </p:sp>
      <p:sp>
        <p:nvSpPr>
          <p:cNvPr id="4106" name="Прямоугольник 22"/>
          <p:cNvSpPr>
            <a:spLocks noChangeArrowheads="1"/>
          </p:cNvSpPr>
          <p:nvPr/>
        </p:nvSpPr>
        <p:spPr bwMode="auto">
          <a:xfrm>
            <a:off x="5308998" y="4412456"/>
            <a:ext cx="1002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90,5 млн. руб.</a:t>
            </a:r>
          </a:p>
        </p:txBody>
      </p:sp>
      <p:sp>
        <p:nvSpPr>
          <p:cNvPr id="4107" name="Прямоугольник 23"/>
          <p:cNvSpPr>
            <a:spLocks noChangeArrowheads="1"/>
          </p:cNvSpPr>
          <p:nvPr/>
        </p:nvSpPr>
        <p:spPr bwMode="auto">
          <a:xfrm>
            <a:off x="7605713" y="4413647"/>
            <a:ext cx="10013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prstClr val="black"/>
                </a:solidFill>
              </a:rPr>
              <a:t>94,3 млн.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258251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96" y="1247353"/>
            <a:ext cx="88344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6497" y="619136"/>
            <a:ext cx="8345983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«Малое и среднее предпринимательство и поддержка индивидуальной предпринимательской инициативы»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46497" y="2451498"/>
            <a:ext cx="5500688" cy="10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13160" y="4320779"/>
            <a:ext cx="5517356" cy="2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29829" y="3245644"/>
            <a:ext cx="5517356" cy="2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140619" y="1928813"/>
            <a:ext cx="2381" cy="3599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355784" y="1928881"/>
            <a:ext cx="2649350" cy="3713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black"/>
                </a:solidFill>
              </a:rPr>
              <a:t>Объем государственной поддержки в 2019 </a:t>
            </a:r>
            <a:r>
              <a:rPr lang="ru-RU" b="1" dirty="0" smtClean="0">
                <a:solidFill>
                  <a:prstClr val="black"/>
                </a:solidFill>
              </a:rPr>
              <a:t>году, </a:t>
            </a:r>
            <a:r>
              <a:rPr lang="ru-RU" b="1" dirty="0">
                <a:solidFill>
                  <a:prstClr val="black"/>
                </a:solidFill>
              </a:rPr>
              <a:t>выделенной минэкономразвития Архангельской области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431756" y="4567238"/>
            <a:ext cx="1320404" cy="73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black"/>
                </a:solidFill>
              </a:rPr>
              <a:t>ФБ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465,0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млн руб.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706916" y="4567238"/>
            <a:ext cx="1282303" cy="73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black"/>
                </a:solidFill>
              </a:rPr>
              <a:t>ОБ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64,8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</a:rPr>
              <a:t>млн руб.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6974" y="2019585"/>
            <a:ext cx="754523" cy="968267"/>
          </a:xfrm>
          <a:prstGeom prst="rect">
            <a:avLst/>
          </a:prstGeom>
          <a:noFill/>
        </p:spPr>
      </p:pic>
      <p:sp>
        <p:nvSpPr>
          <p:cNvPr id="6159" name="TextBox 53"/>
          <p:cNvSpPr txBox="1">
            <a:spLocks noChangeArrowheads="1"/>
          </p:cNvSpPr>
          <p:nvPr/>
        </p:nvSpPr>
        <p:spPr bwMode="auto">
          <a:xfrm>
            <a:off x="1140619" y="1853803"/>
            <a:ext cx="51768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prstClr val="black"/>
                </a:solidFill>
              </a:rPr>
              <a:t>В соответствии с федеральными проектами национального проекта разработаны паспорта региональных проектов:</a:t>
            </a:r>
          </a:p>
        </p:txBody>
      </p:sp>
      <p:pic>
        <p:nvPicPr>
          <p:cNvPr id="6160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29" y="2503885"/>
            <a:ext cx="600075" cy="5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Box 55"/>
          <p:cNvSpPr txBox="1">
            <a:spLocks noChangeArrowheads="1"/>
          </p:cNvSpPr>
          <p:nvPr/>
        </p:nvSpPr>
        <p:spPr bwMode="auto">
          <a:xfrm>
            <a:off x="1140619" y="2552700"/>
            <a:ext cx="51792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Акселерация субъектов малого и среднего предпринимательства в Архангельской области</a:t>
            </a:r>
          </a:p>
        </p:txBody>
      </p:sp>
      <p:sp>
        <p:nvSpPr>
          <p:cNvPr id="6162" name="TextBox 56"/>
          <p:cNvSpPr txBox="1">
            <a:spLocks noChangeArrowheads="1"/>
          </p:cNvSpPr>
          <p:nvPr/>
        </p:nvSpPr>
        <p:spPr bwMode="auto">
          <a:xfrm>
            <a:off x="1321594" y="3508773"/>
            <a:ext cx="51792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Популяризация предпринимательства в Архангельской области</a:t>
            </a:r>
          </a:p>
        </p:txBody>
      </p:sp>
      <p:sp>
        <p:nvSpPr>
          <p:cNvPr id="6163" name="TextBox 57"/>
          <p:cNvSpPr txBox="1">
            <a:spLocks noChangeArrowheads="1"/>
          </p:cNvSpPr>
          <p:nvPr/>
        </p:nvSpPr>
        <p:spPr bwMode="auto">
          <a:xfrm>
            <a:off x="1321594" y="4550569"/>
            <a:ext cx="523517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Расширение доступа субъектов МСП к финансовым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ресурсам, в том числе к льготному финансированию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prstClr val="black"/>
                </a:solidFill>
              </a:rPr>
              <a:t>в Архангельской области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V="1">
            <a:off x="529828" y="5518548"/>
            <a:ext cx="5500688" cy="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5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41" y="4657725"/>
            <a:ext cx="58697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Рисунок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" y="3513535"/>
            <a:ext cx="558404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7" name="TextBox 26"/>
          <p:cNvSpPr txBox="1">
            <a:spLocks noChangeArrowheads="1"/>
          </p:cNvSpPr>
          <p:nvPr/>
        </p:nvSpPr>
        <p:spPr bwMode="auto">
          <a:xfrm>
            <a:off x="170260" y="5806678"/>
            <a:ext cx="516255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6417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hVdvvYDUG26AmI5AUK6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xEHUJ2zE6LEnmDUnXS8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umYhWkKk.4TOzAPAUZ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xEHUJ2zE6LEnmDUnXS8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umYhWkKk.4TOzAPAUZnQ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15505</TotalTime>
  <Words>2439</Words>
  <Application>Microsoft Office PowerPoint</Application>
  <PresentationFormat>Экран (4:3)</PresentationFormat>
  <Paragraphs>571</Paragraphs>
  <Slides>30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3" baseType="lpstr">
      <vt:lpstr>Тема Office</vt:lpstr>
      <vt:lpstr>3_Тема Office</vt:lpstr>
      <vt:lpstr>2_Тема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1_Тема Office</vt:lpstr>
      <vt:lpstr>23_Тема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Поручительства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об исполнении областного бюджета  за 2012 год  2 апреля 2013 г.</dc:title>
  <dc:creator>lomteva</dc:creator>
  <cp:lastModifiedBy>Трусов Андрей Викторович</cp:lastModifiedBy>
  <cp:revision>1841</cp:revision>
  <cp:lastPrinted>2020-03-20T08:45:54Z</cp:lastPrinted>
  <dcterms:created xsi:type="dcterms:W3CDTF">2013-03-31T10:10:36Z</dcterms:created>
  <dcterms:modified xsi:type="dcterms:W3CDTF">2020-06-23T06:54:36Z</dcterms:modified>
</cp:coreProperties>
</file>