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charts/colors6.xml" ContentType="application/vnd.ms-office.chartcolor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Override PartName="/ppt/charts/colors10.xml" ContentType="application/vnd.ms-office.chartcolorstyle+xml"/>
  <Override PartName="/ppt/charts/style7.xml" ContentType="application/vnd.ms-office.chartstyle+xml"/>
  <Override PartName="/ppt/charts/style9.xml" ContentType="application/vnd.ms-office.chartstyl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rts/style5.xml" ContentType="application/vnd.ms-office.chart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charts/style1.xml" ContentType="application/vnd.ms-office.chartstyle+xml"/>
  <Override PartName="/ppt/charts/colors9.xml" ContentType="application/vnd.ms-office.chartcolor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charts/colors7.xml" ContentType="application/vnd.ms-office.chartcolor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theme/themeOverride4.xml" ContentType="application/vnd.openxmlformats-officedocument.themeOverride+xml"/>
  <Override PartName="/ppt/charts/style10.xml" ContentType="application/vnd.ms-office.chartstyle+xml"/>
  <Override PartName="/ppt/charts/colors5.xml" ContentType="application/vnd.ms-office.chartcolor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Default Extension="wdp" ContentType="image/vnd.ms-photo"/>
  <Override PartName="/ppt/charts/colors1.xml" ContentType="application/vnd.ms-office.chartcolorstyle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diagrams/layout2.xml" ContentType="application/vnd.openxmlformats-officedocument.drawingml.diagramLayout+xml"/>
  <Override PartName="/ppt/charts/style8.xml" ContentType="application/vnd.ms-office.chartstyle+xml"/>
  <Override PartName="/ppt/charts/chart4.xml" ContentType="application/vnd.openxmlformats-officedocument.drawingml.chart+xml"/>
  <Override PartName="/ppt/charts/style6.xml" ContentType="application/vnd.ms-office.chartstyl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charts/style4.xml" ContentType="application/vnd.ms-office.chartstyle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rawings/drawing4.xml" ContentType="application/vnd.openxmlformats-officedocument.drawingml.chartshapes+xml"/>
  <Override PartName="/ppt/charts/colors8.xml" ContentType="application/vnd.ms-office.chartcolorstyl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Override3.xml" ContentType="application/vnd.openxmlformats-officedocument.themeOverride+xml"/>
  <Override PartName="/ppt/charts/colors4.xml" ContentType="application/vnd.ms-office.chartcolorstyl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74" r:id="rId2"/>
    <p:sldId id="324" r:id="rId3"/>
    <p:sldId id="306" r:id="rId4"/>
    <p:sldId id="354" r:id="rId5"/>
    <p:sldId id="336" r:id="rId6"/>
    <p:sldId id="343" r:id="rId7"/>
    <p:sldId id="344" r:id="rId8"/>
    <p:sldId id="345" r:id="rId9"/>
    <p:sldId id="347" r:id="rId10"/>
    <p:sldId id="346" r:id="rId11"/>
    <p:sldId id="340" r:id="rId12"/>
    <p:sldId id="339" r:id="rId13"/>
    <p:sldId id="348" r:id="rId14"/>
    <p:sldId id="349" r:id="rId15"/>
    <p:sldId id="335" r:id="rId16"/>
    <p:sldId id="337" r:id="rId17"/>
    <p:sldId id="377" r:id="rId18"/>
    <p:sldId id="378" r:id="rId19"/>
    <p:sldId id="379" r:id="rId20"/>
    <p:sldId id="367" r:id="rId21"/>
    <p:sldId id="368" r:id="rId22"/>
    <p:sldId id="360" r:id="rId23"/>
    <p:sldId id="375" r:id="rId24"/>
    <p:sldId id="370" r:id="rId25"/>
    <p:sldId id="376" r:id="rId26"/>
    <p:sldId id="371" r:id="rId27"/>
    <p:sldId id="372" r:id="rId28"/>
    <p:sldId id="364" r:id="rId29"/>
    <p:sldId id="357" r:id="rId30"/>
  </p:sldIdLst>
  <p:sldSz cx="9144000" cy="6858000" type="screen4x3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139">
          <p15:clr>
            <a:srgbClr val="A4A3A4"/>
          </p15:clr>
        </p15:guide>
        <p15:guide id="2" pos="4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FFCC"/>
    <a:srgbClr val="005EA8"/>
    <a:srgbClr val="A20000"/>
    <a:srgbClr val="6699FF"/>
    <a:srgbClr val="41BA7C"/>
    <a:srgbClr val="EDEFF5"/>
    <a:srgbClr val="CC66FF"/>
    <a:srgbClr val="9966FF"/>
    <a:srgbClr val="E60000"/>
    <a:srgbClr val="DA124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5052" autoAdjust="0"/>
  </p:normalViewPr>
  <p:slideViewPr>
    <p:cSldViewPr snapToObjects="1">
      <p:cViewPr varScale="1">
        <p:scale>
          <a:sx n="84" d="100"/>
          <a:sy n="84" d="100"/>
        </p:scale>
        <p:origin x="-1416" y="-67"/>
      </p:cViewPr>
      <p:guideLst>
        <p:guide orient="horz" pos="1139"/>
        <p:guide pos="408"/>
      </p:guideLst>
    </p:cSldViewPr>
  </p:slideViewPr>
  <p:outlineViewPr>
    <p:cViewPr>
      <p:scale>
        <a:sx n="33" d="100"/>
        <a:sy n="33" d="100"/>
      </p:scale>
      <p:origin x="12" y="4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82" d="100"/>
          <a:sy n="82" d="100"/>
        </p:scale>
        <p:origin x="-2754" y="-78"/>
      </p:cViewPr>
      <p:guideLst>
        <p:guide orient="horz" pos="2141"/>
        <p:guide pos="3127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Relationship Id="rId4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openxmlformats.org/officeDocument/2006/relationships/oleObject" Target="file:///\\minstroy\1.%20&#1057;&#1086;&#1090;&#1088;&#1091;&#1076;&#1085;&#1080;&#1082;&#1080;\&#1043;&#1091;&#1073;&#1080;&#1085;&#1072;\&#1058;&#1072;&#1073;&#1083;&#1080;&#1094;&#1072;%20&#1082;%20&#1089;&#1083;&#1072;&#1081;&#1076;&#1072;&#1084;.xlsx" TargetMode="External"/><Relationship Id="rId1" Type="http://schemas.openxmlformats.org/officeDocument/2006/relationships/themeOverride" Target="../theme/themeOverride3.xml"/><Relationship Id="rId4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openxmlformats.org/officeDocument/2006/relationships/package" Target="../embeddings/_____Microsoft_Office_Excel9.xlsx"/><Relationship Id="rId1" Type="http://schemas.openxmlformats.org/officeDocument/2006/relationships/themeOverride" Target="../theme/themeOverride4.xml"/><Relationship Id="rId4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package" Target="../embeddings/_____Microsoft_Office_Excel1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3.xlsx"/><Relationship Id="rId4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4.xlsx"/><Relationship Id="rId4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7.xlsx"/><Relationship Id="rId1" Type="http://schemas.openxmlformats.org/officeDocument/2006/relationships/themeOverride" Target="../theme/themeOverride1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oleObject" Target="file:///\\minstroy\1.%20&#1057;&#1086;&#1090;&#1088;&#1091;&#1076;&#1085;&#1080;&#1082;&#1080;\&#1043;&#1091;&#1073;&#1080;&#1085;&#1072;\&#1058;&#1072;&#1073;&#1083;&#1080;&#1094;&#1072;%20&#1082;%20&#1089;&#1083;&#1072;&#1081;&#1076;&#1072;&#1084;.xlsx" TargetMode="External"/><Relationship Id="rId1" Type="http://schemas.openxmlformats.org/officeDocument/2006/relationships/themeOverride" Target="../theme/themeOverride2.xml"/><Relationship Id="rId5" Type="http://schemas.microsoft.com/office/2011/relationships/chartStyle" Target="style7.xml"/><Relationship Id="rId4" Type="http://schemas.microsoft.com/office/2011/relationships/chartColorStyle" Target="colors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6705007269129508E-2"/>
          <c:y val="0"/>
          <c:w val="0.66115178215044279"/>
          <c:h val="0.81578773914234681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rgbClr val="0070C0">
                <a:alpha val="81000"/>
              </a:srgbClr>
            </a:solidFill>
            <a:ln>
              <a:noFill/>
            </a:ln>
            <a:effectLst/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>
                      <a:solidFill>
                        <a:srgbClr val="005EA8"/>
                      </a:solidFill>
                    </a:ln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3440.1</c:v>
                </c:pt>
                <c:pt idx="1">
                  <c:v>5654.6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F20-4E65-B3FB-89D713EF5FD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rgbClr val="E2AC00">
                <a:alpha val="82000"/>
              </a:srgbClr>
            </a:solidFill>
            <a:ln>
              <a:noFill/>
            </a:ln>
            <a:effectLst/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>
                      <a:solidFill>
                        <a:srgbClr val="005EA8"/>
                      </a:solidFill>
                    </a:ln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1651.3</c:v>
                </c:pt>
                <c:pt idx="1">
                  <c:v>1931.9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F20-4E65-B3FB-89D713EF5FD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Внебюджетные средства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cat>
            <c:strRef>
              <c:f>Лист1!$A$2:$A$3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70.400000000000006</c:v>
                </c:pt>
                <c:pt idx="1">
                  <c:v>121.1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F20-4E65-B3FB-89D713EF5FD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Фонд реформирования ЖКХ</c:v>
                </c:pt>
              </c:strCache>
            </c:strRef>
          </c:tx>
          <c:spPr>
            <a:solidFill>
              <a:srgbClr val="00B050">
                <a:alpha val="82000"/>
              </a:srgbClr>
            </a:solidFill>
            <a:ln>
              <a:noFill/>
            </a:ln>
            <a:effectLst/>
            <a:sp3d/>
          </c:spPr>
          <c:dLbls>
            <c:dLbl>
              <c:idx val="0"/>
              <c:layout>
                <c:manualLayout>
                  <c:x val="4.5559110733989555E-3"/>
                  <c:y val="-7.2359250574672044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3F0-456F-922B-4F294AB18E4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>
                      <a:solidFill>
                        <a:srgbClr val="005EA8"/>
                      </a:solidFill>
                    </a:ln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433.4</c:v>
                </c:pt>
                <c:pt idx="1">
                  <c:v>2299.3000000000002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F20-4E65-B3FB-89D713EF5FD3}"/>
            </c:ext>
          </c:extLst>
        </c:ser>
        <c:dLbls/>
        <c:gapWidth val="112"/>
        <c:gapDepth val="20"/>
        <c:shape val="box"/>
        <c:axId val="99096448"/>
        <c:axId val="99097984"/>
        <c:axId val="0"/>
      </c:bar3DChart>
      <c:catAx>
        <c:axId val="9909644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5EA8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097984"/>
        <c:crosses val="autoZero"/>
        <c:auto val="1"/>
        <c:lblAlgn val="ctr"/>
        <c:lblOffset val="100"/>
      </c:catAx>
      <c:valAx>
        <c:axId val="9909798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General" sourceLinked="1"/>
        <c:tickLblPos val="none"/>
        <c:crossAx val="99096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0548998046339242E-2"/>
          <c:y val="0.86255385874828483"/>
          <c:w val="0.63669323603852446"/>
          <c:h val="0.10333275961140913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5EA8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5112604878260587"/>
          <c:y val="0.13123144756474694"/>
          <c:w val="0.49694906826509411"/>
          <c:h val="0.77072961663302808"/>
        </c:manualLayout>
      </c:layout>
      <c:barChart>
        <c:barDir val="bar"/>
        <c:grouping val="clustere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ОТРАСЛИ!$A$2:$A$10</c:f>
              <c:strCache>
                <c:ptCount val="9"/>
                <c:pt idx="0">
                  <c:v>ОБРАЗОВАНИЕ</c:v>
                </c:pt>
                <c:pt idx="1">
                  <c:v>ЗДРАВООХРАНЕНИЕ</c:v>
                </c:pt>
                <c:pt idx="2">
                  <c:v>ИНЖЕНЕРНАЯ ИНФРАСТРУКТУРА</c:v>
                </c:pt>
                <c:pt idx="3">
                  <c:v>ДОРОЖНОЕ СТРОИТЕЛЬСТВО, ТРАНСПОРТНАЯ ИНФРАСТРУКТУРА</c:v>
                </c:pt>
                <c:pt idx="4">
                  <c:v>ЖИЛИЩНОЕ СТРОИТЕЛЬСТВО</c:v>
                </c:pt>
                <c:pt idx="5">
                  <c:v>СПОРТ</c:v>
                </c:pt>
                <c:pt idx="6">
                  <c:v>НАЦИОНАЛЬНАЯ БЕЗОПАСНОСТЬ</c:v>
                </c:pt>
                <c:pt idx="7">
                  <c:v>КУЛЬТУРА</c:v>
                </c:pt>
                <c:pt idx="8">
                  <c:v>ВОДНОЕ ХОЗЯЙСТВО</c:v>
                </c:pt>
              </c:strCache>
            </c:strRef>
          </c:cat>
          <c:val>
            <c:numRef>
              <c:f>ОТРАСЛИ!$B$2:$B$10</c:f>
              <c:numCache>
                <c:formatCode>#,##0.0\ _₽</c:formatCode>
                <c:ptCount val="9"/>
                <c:pt idx="0">
                  <c:v>2914.5</c:v>
                </c:pt>
                <c:pt idx="1">
                  <c:v>2337.4</c:v>
                </c:pt>
                <c:pt idx="2">
                  <c:v>1497.6</c:v>
                </c:pt>
                <c:pt idx="3">
                  <c:v>1269.9000000000001</c:v>
                </c:pt>
                <c:pt idx="4">
                  <c:v>621.29999999999995</c:v>
                </c:pt>
                <c:pt idx="5">
                  <c:v>361.2</c:v>
                </c:pt>
                <c:pt idx="6">
                  <c:v>99</c:v>
                </c:pt>
                <c:pt idx="7">
                  <c:v>33.200000000000003</c:v>
                </c:pt>
                <c:pt idx="8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32A-4849-AEB5-277089F35E9E}"/>
            </c:ext>
          </c:extLst>
        </c:ser>
        <c:dLbls/>
        <c:gapWidth val="182"/>
        <c:axId val="60067200"/>
        <c:axId val="60081280"/>
      </c:barChart>
      <c:catAx>
        <c:axId val="60067200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081280"/>
        <c:crosses val="autoZero"/>
        <c:auto val="1"/>
        <c:lblAlgn val="ctr"/>
        <c:lblOffset val="1000"/>
      </c:catAx>
      <c:valAx>
        <c:axId val="60081280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\ _₽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067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perspective val="30"/>
    </c:view3D>
    <c:floor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  <a:sp3d/>
      </c:spPr>
    </c:floor>
    <c:sideWall>
      <c:spPr>
        <a:pattFill prst="dkDnDiag">
          <a:fgClr>
            <a:srgbClr val="E4EAF4"/>
          </a:fgClr>
          <a:bgClr>
            <a:schemeClr val="bg1"/>
          </a:bgClr>
        </a:pattFill>
        <a:ln>
          <a:solidFill>
            <a:srgbClr val="C3D1E7"/>
          </a:solidFill>
        </a:ln>
        <a:effectLst/>
        <a:sp3d>
          <a:contourClr>
            <a:srgbClr val="C3D1E7"/>
          </a:contourClr>
        </a:sp3d>
      </c:spPr>
    </c:sideWall>
    <c:backWall>
      <c:spPr>
        <a:pattFill prst="dkDnDiag">
          <a:fgClr>
            <a:srgbClr val="E4EAF4"/>
          </a:fgClr>
          <a:bgClr>
            <a:schemeClr val="bg1"/>
          </a:bgClr>
        </a:pattFill>
        <a:ln>
          <a:solidFill>
            <a:srgbClr val="C3D1E7"/>
          </a:solidFill>
        </a:ln>
        <a:effectLst/>
        <a:sp3d>
          <a:contourClr>
            <a:srgbClr val="C3D1E7"/>
          </a:contourClr>
        </a:sp3d>
      </c:spPr>
    </c:backWall>
    <c:plotArea>
      <c:layout>
        <c:manualLayout>
          <c:layoutTarget val="inner"/>
          <c:xMode val="edge"/>
          <c:yMode val="edge"/>
          <c:x val="0.33645803525198736"/>
          <c:y val="2.7599415898684518E-2"/>
          <c:w val="0.47441235972384771"/>
          <c:h val="0.89230609659889182"/>
        </c:manualLayout>
      </c:layout>
      <c:bar3DChart>
        <c:barDir val="bar"/>
        <c:grouping val="clustered"/>
        <c:ser>
          <c:idx val="1"/>
          <c:order val="0"/>
          <c:tx>
            <c:strRef>
              <c:f>Лист1!$B$1</c:f>
              <c:strCache>
                <c:ptCount val="1"/>
                <c:pt idx="0">
                  <c:v>Профин-но</c:v>
                </c:pt>
              </c:strCache>
            </c:strRef>
          </c:tx>
          <c:spPr>
            <a:solidFill>
              <a:srgbClr val="0070C0">
                <a:alpha val="73000"/>
              </a:srgbClr>
            </a:solidFill>
            <a:ln>
              <a:solidFill>
                <a:srgbClr val="002060"/>
              </a:solidFill>
            </a:ln>
            <a:effectLst/>
            <a:sp3d>
              <a:contourClr>
                <a:srgbClr val="002060"/>
              </a:contourClr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Минздрав</c:v>
                </c:pt>
                <c:pt idx="1">
                  <c:v>Мин АПК</c:v>
                </c:pt>
                <c:pt idx="2">
                  <c:v>Мин ТЭК и ЖКХ</c:v>
                </c:pt>
                <c:pt idx="3">
                  <c:v>Минтранс</c:v>
                </c:pt>
                <c:pt idx="4">
                  <c:v>Минстрой</c:v>
                </c:pt>
              </c:strCache>
            </c:strRef>
          </c:cat>
          <c:val>
            <c:numRef>
              <c:f>Лист1!$B$2:$B$6</c:f>
              <c:numCache>
                <c:formatCode>_-* #\ ##0.0_р_._-;\-* #\ ##0.0_р_._-;_-* "-"?_р_._-;_-@_-</c:formatCode>
                <c:ptCount val="5"/>
                <c:pt idx="0">
                  <c:v>0</c:v>
                </c:pt>
                <c:pt idx="1">
                  <c:v>0</c:v>
                </c:pt>
                <c:pt idx="2">
                  <c:v>46.9</c:v>
                </c:pt>
                <c:pt idx="3">
                  <c:v>430.2</c:v>
                </c:pt>
                <c:pt idx="4">
                  <c:v>1080.3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E04-40C4-A3F4-FB6DCB5878DA}"/>
            </c:ext>
          </c:extLst>
        </c:ser>
        <c:dLbls/>
        <c:shape val="box"/>
        <c:axId val="177933312"/>
        <c:axId val="177971968"/>
        <c:axId val="0"/>
      </c:bar3DChart>
      <c:catAx>
        <c:axId val="177933312"/>
        <c:scaling>
          <c:orientation val="minMax"/>
        </c:scaling>
        <c:axPos val="l"/>
        <c:numFmt formatCode="General" sourceLinked="1"/>
        <c:majorTickMark val="none"/>
        <c:tickLblPos val="nextTo"/>
        <c:spPr>
          <a:solidFill>
            <a:srgbClr val="B4C3E2">
              <a:lumMod val="40000"/>
              <a:lumOff val="60000"/>
            </a:srgbClr>
          </a:solidFill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rgbClr val="962D3E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971968"/>
        <c:crosses val="autoZero"/>
        <c:auto val="1"/>
        <c:lblAlgn val="ctr"/>
        <c:lblOffset val="100"/>
      </c:catAx>
      <c:valAx>
        <c:axId val="177971968"/>
        <c:scaling>
          <c:orientation val="minMax"/>
        </c:scaling>
        <c:axPos val="b"/>
        <c:majorGridlines>
          <c:spPr>
            <a:ln w="9525" cap="flat" cmpd="sng" algn="ctr">
              <a:solidFill>
                <a:srgbClr val="C3D1E7"/>
              </a:solidFill>
              <a:round/>
            </a:ln>
            <a:effectLst/>
          </c:spPr>
        </c:majorGridlines>
        <c:numFmt formatCode="_-* #\ ##0.0_р_._-;\-* #\ ##0.0_р_._-;_-* &quot;-&quot;?_р_._-;_-@_-" sourceLinked="1"/>
        <c:maj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0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933312"/>
        <c:crosses val="autoZero"/>
        <c:crossBetween val="between"/>
      </c:valAx>
      <c:spPr>
        <a:solidFill>
          <a:schemeClr val="lt1"/>
        </a:solidFill>
        <a:ln>
          <a:noFill/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rotY val="200"/>
      <c:perspective val="0"/>
    </c:view3D>
    <c:plotArea>
      <c:layout>
        <c:manualLayout>
          <c:layoutTarget val="inner"/>
          <c:xMode val="edge"/>
          <c:yMode val="edge"/>
          <c:x val="0.11316456835556357"/>
          <c:y val="0.16383911806143844"/>
          <c:w val="0.82307692903032059"/>
          <c:h val="0.68291103927207264"/>
        </c:manualLayout>
      </c:layout>
      <c:pie3DChart>
        <c:varyColors val="1"/>
        <c:dLbls/>
      </c:pie3DChart>
      <c:spPr>
        <a:noFill/>
        <a:ln w="25352">
          <a:noFill/>
        </a:ln>
      </c:spPr>
    </c:plotArea>
    <c:plotVisOnly val="1"/>
    <c:dispBlanksAs val="zero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20700946635760825"/>
          <c:y val="0.22513793637498364"/>
          <c:w val="0.79299053364239191"/>
          <c:h val="0.7631868455100594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  <a:scene3d>
              <a:camera prst="orthographicFront"/>
              <a:lightRig rig="threePt" dir="t"/>
            </a:scene3d>
            <a:sp3d>
              <a:bevelT w="0"/>
              <a:bevelB w="19050"/>
              <a:contourClr>
                <a:srgbClr val="000000"/>
              </a:contourClr>
            </a:sp3d>
          </c:spPr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0"/>
                <a:bevelB w="19050"/>
                <a:contourClr>
                  <a:schemeClr val="lt1"/>
                </a:contourClr>
              </a:sp3d>
            </c:spPr>
          </c:dPt>
          <c:dPt>
            <c:idx val="1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0"/>
                <a:bevelB w="19050"/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5.2188099058765071E-2"/>
                  <c:y val="-5.0824456728577796E-3"/>
                </c:manualLayout>
              </c:layout>
              <c:showVal val="1"/>
              <c:showSerNam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4452971566291819E-2"/>
                  <c:y val="4.41814601186090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  <c:showSerName val="1"/>
              <c:extLst>
                <c:ext xmlns:c15="http://schemas.microsoft.com/office/drawing/2012/chart" uri="{CE6537A1-D6FC-4f65-9D91-7224C49458BB}">
                  <c15:layout>
                    <c:manualLayout>
                      <c:w val="0.17863240763542998"/>
                      <c:h val="0.18957522359759513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showSerName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ОБ</c:v>
                </c:pt>
                <c:pt idx="1">
                  <c:v>ОБ+ФБ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0.16</c:v>
                </c:pt>
                <c:pt idx="1">
                  <c:v>0.14000000000000001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showSerName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ОБ</c:v>
                </c:pt>
                <c:pt idx="1">
                  <c:v>ОБ+ФБ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0.27</c:v>
                </c:pt>
                <c:pt idx="1">
                  <c:v>0.17</c:v>
                </c:pt>
              </c:numCache>
            </c:numRef>
          </c:val>
        </c:ser>
        <c:dLbls/>
        <c:gapWidth val="100"/>
        <c:axId val="177834240"/>
        <c:axId val="177848320"/>
      </c:barChart>
      <c:catAx>
        <c:axId val="177834240"/>
        <c:scaling>
          <c:orientation val="minMax"/>
        </c:scaling>
        <c:axPos val="b"/>
        <c:numFmt formatCode="General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848320"/>
        <c:crosses val="autoZero"/>
        <c:auto val="1"/>
        <c:lblAlgn val="ctr"/>
        <c:lblOffset val="100"/>
      </c:catAx>
      <c:valAx>
        <c:axId val="17784832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834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912427280604037E-2"/>
          <c:y val="0"/>
          <c:w val="0.79903706579347133"/>
          <c:h val="0.87516964917123008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объектов ОАИП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Pt>
            <c:idx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CF23-49C2-8D4E-0C0FED7278EB}"/>
              </c:ext>
            </c:extLst>
          </c:dPt>
          <c:dPt>
            <c:idx val="1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17E-431A-98ED-4594F7B2DE0E}"/>
              </c:ext>
            </c:extLst>
          </c:dPt>
          <c:dLbls>
            <c:dLbl>
              <c:idx val="0"/>
              <c:layout>
                <c:manualLayout>
                  <c:x val="3.5424755996085237E-2"/>
                  <c:y val="0.2177602529663474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ln>
                        <a:solidFill>
                          <a:srgbClr val="0070C0"/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F23-49C2-8D4E-0C0FED7278E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424755996085265E-2"/>
                  <c:y val="0.255821970613149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ln>
                        <a:solidFill>
                          <a:srgbClr val="005EA8"/>
                        </a:solidFill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17E-431A-98ED-4594F7B2DE0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1276325347922306"/>
                  <c:y val="-2.8209778575450612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17E-431A-98ED-4594F7B2DE0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100</c:v>
                </c:pt>
                <c:pt idx="1">
                  <c:v>142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A17E-431A-98ED-4594F7B2DE0E}"/>
            </c:ext>
          </c:extLst>
        </c:ser>
        <c:dLbls/>
        <c:gapWidth val="79"/>
        <c:gapDepth val="12"/>
        <c:shape val="box"/>
        <c:axId val="100085760"/>
        <c:axId val="100087296"/>
        <c:axId val="0"/>
      </c:bar3DChart>
      <c:catAx>
        <c:axId val="10008576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5EA8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0087296"/>
        <c:crosses val="autoZero"/>
        <c:auto val="1"/>
        <c:lblAlgn val="ctr"/>
        <c:lblOffset val="100"/>
      </c:catAx>
      <c:valAx>
        <c:axId val="100087296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tickLblPos val="none"/>
        <c:crossAx val="100085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"/>
      <c:rotY val="5"/>
      <c:perspective val="30"/>
    </c:view3D>
    <c:floor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  <a:sp3d/>
      </c:spPr>
    </c:floor>
    <c:sideWall>
      <c:spPr>
        <a:pattFill prst="dkDnDiag">
          <a:fgClr>
            <a:srgbClr val="E4EAF4"/>
          </a:fgClr>
          <a:bgClr>
            <a:schemeClr val="bg1"/>
          </a:bgClr>
        </a:pattFill>
        <a:ln>
          <a:noFill/>
        </a:ln>
        <a:effectLst/>
        <a:sp3d/>
      </c:spPr>
    </c:sideWall>
    <c:backWall>
      <c:spPr>
        <a:pattFill prst="dkDnDiag">
          <a:fgClr>
            <a:srgbClr val="E4EAF4"/>
          </a:fgClr>
          <a:bgClr>
            <a:schemeClr val="bg1"/>
          </a:bgClr>
        </a:pattFill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Утверждено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cat>
            <c:strRef>
              <c:f>Лист1!$A$2:$A$6</c:f>
              <c:strCache>
                <c:ptCount val="5"/>
                <c:pt idx="0">
                  <c:v>Министерство строительства и архитектуры АО</c:v>
                </c:pt>
                <c:pt idx="1">
                  <c:v>Министерство транспорта АО</c:v>
                </c:pt>
                <c:pt idx="2">
                  <c:v>Министерство ТЭК и ЖКХ АО</c:v>
                </c:pt>
                <c:pt idx="3">
                  <c:v>Министерство образования АО</c:v>
                </c:pt>
                <c:pt idx="4">
                  <c:v>Министерство культуры АО</c:v>
                </c:pt>
              </c:strCache>
            </c:strRef>
          </c:cat>
          <c:val>
            <c:numRef>
              <c:f>Лист1!$B$2:$B$6</c:f>
              <c:numCache>
                <c:formatCode>_-* #\ ##0.0_р_._-;\-* #\ ##0.0_р_._-;_-* "-"?_р_._-;_-@_-</c:formatCode>
                <c:ptCount val="5"/>
                <c:pt idx="0">
                  <c:v>1536.3</c:v>
                </c:pt>
                <c:pt idx="1">
                  <c:v>605.20000000000005</c:v>
                </c:pt>
                <c:pt idx="2">
                  <c:v>18.100000000000001</c:v>
                </c:pt>
                <c:pt idx="3">
                  <c:v>58</c:v>
                </c:pt>
                <c:pt idx="4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9B6-4932-B7EC-08AB760B9C4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Профин-но</c:v>
                </c:pt>
              </c:strCache>
            </c:strRef>
          </c:tx>
          <c:spPr>
            <a:solidFill>
              <a:srgbClr val="C00000">
                <a:alpha val="73000"/>
              </a:srgbClr>
            </a:solidFill>
            <a:ln>
              <a:noFill/>
            </a:ln>
            <a:effectLst/>
            <a:sp3d/>
          </c:spPr>
          <c:cat>
            <c:strRef>
              <c:f>Лист1!$A$2:$A$6</c:f>
              <c:strCache>
                <c:ptCount val="5"/>
                <c:pt idx="0">
                  <c:v>Министерство строительства и архитектуры АО</c:v>
                </c:pt>
                <c:pt idx="1">
                  <c:v>Министерство транспорта АО</c:v>
                </c:pt>
                <c:pt idx="2">
                  <c:v>Министерство ТЭК и ЖКХ АО</c:v>
                </c:pt>
                <c:pt idx="3">
                  <c:v>Министерство образования АО</c:v>
                </c:pt>
                <c:pt idx="4">
                  <c:v>Министерство культуры АО</c:v>
                </c:pt>
              </c:strCache>
            </c:strRef>
          </c:cat>
          <c:val>
            <c:numRef>
              <c:f>Лист1!$C$2:$C$6</c:f>
              <c:numCache>
                <c:formatCode>_-* #\ ##0.0_р_._-;\-* #\ ##0.0_р_._-;_-* "-"?_р_._-;_-@_-</c:formatCode>
                <c:ptCount val="5"/>
                <c:pt idx="0">
                  <c:v>1314.5</c:v>
                </c:pt>
                <c:pt idx="1">
                  <c:v>541.5</c:v>
                </c:pt>
                <c:pt idx="2">
                  <c:v>17.399999999999999</c:v>
                </c:pt>
                <c:pt idx="3">
                  <c:v>58</c:v>
                </c:pt>
                <c:pt idx="4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9B6-4932-B7EC-08AB760B9C4E}"/>
            </c:ext>
          </c:extLst>
        </c:ser>
        <c:dLbls/>
        <c:gapWidth val="29"/>
        <c:gapDepth val="53"/>
        <c:shape val="box"/>
        <c:axId val="98808192"/>
        <c:axId val="98809728"/>
        <c:axId val="0"/>
      </c:bar3DChart>
      <c:catAx>
        <c:axId val="9880819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" b="0" i="0" u="none" strike="noStrike" kern="1200" cap="none" spc="0" normalizeH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809728"/>
        <c:crosses val="autoZero"/>
        <c:auto val="1"/>
        <c:lblAlgn val="ctr"/>
        <c:lblOffset val="100"/>
      </c:catAx>
      <c:valAx>
        <c:axId val="98809728"/>
        <c:scaling>
          <c:orientation val="minMax"/>
        </c:scaling>
        <c:axPos val="l"/>
        <c:majorGridlines>
          <c:spPr>
            <a:ln w="9525" cap="flat" cmpd="sng" algn="ctr">
              <a:solidFill>
                <a:srgbClr val="C3D1E7"/>
              </a:solidFill>
              <a:round/>
            </a:ln>
            <a:effectLst/>
          </c:spPr>
        </c:majorGridlines>
        <c:numFmt formatCode="_-* #\ ##0.0_р_._-;\-* #\ ##0.0_р_._-;_-* &quot;-&quot;?_р_._-;_-@_-" sourceLinked="1"/>
        <c:maj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0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808192"/>
        <c:crosses val="autoZero"/>
        <c:crossBetween val="between"/>
        <c:majorUnit val="20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rgbClr val="C3D1E7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0" i="0" u="none" strike="noStrike" kern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solidFill>
          <a:schemeClr val="lt1"/>
        </a:solidFill>
        <a:ln>
          <a:noFill/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rotY val="111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391226371672988E-2"/>
          <c:y val="5.6953839585698919E-2"/>
          <c:w val="0.90761608498526591"/>
          <c:h val="0.874701552911462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4"/>
          <c:dPt>
            <c:idx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FACD-45F7-AD6D-09AAF8A8BF38}"/>
              </c:ext>
            </c:extLst>
          </c:dPt>
          <c:dPt>
            <c:idx val="1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ACD-45F7-AD6D-09AAF8A8BF38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1932</c:v>
                </c:pt>
                <c:pt idx="1">
                  <c:v>286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ACD-45F7-AD6D-09AAF8A8BF38}"/>
            </c:ext>
          </c:extLst>
        </c:ser>
        <c:dLbls/>
      </c:pie3DChart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3.1280880198368555E-2"/>
          <c:y val="3.5971120890709612E-2"/>
          <c:w val="0.93357093383457856"/>
          <c:h val="0.8687766226028234"/>
        </c:manualLayout>
      </c:layout>
      <c:barChart>
        <c:barDir val="bar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дорожное строительство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0.0</c:formatCode>
                <c:ptCount val="1"/>
                <c:pt idx="0">
                  <c:v>541.5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A8A-48C0-8A8F-72DB7A5B0F2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452.2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A8A-48C0-8A8F-72DB7A5B0F2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Здравоохранение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293.89999999999992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A8A-48C0-8A8F-72DB7A5B0F2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Жилищное строительство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236.1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A8A-48C0-8A8F-72DB7A5B0F2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Обеспечение правопорядка</c:v>
                </c:pt>
              </c:strCache>
            </c:strRef>
          </c:tx>
          <c:spPr>
            <a:solidFill>
              <a:schemeClr val="accent5">
                <a:alpha val="70000"/>
              </a:schemeClr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-2.9400975950348938E-3"/>
                  <c:y val="0"/>
                </c:manualLayout>
              </c:layout>
              <c:dLblPos val="ct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CA8A-48C0-8A8F-72DB7A5B0F2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131.30000000000001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CA8A-48C0-8A8F-72DB7A5B0F2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Транспортная инфраструктура</c:v>
                </c:pt>
              </c:strCache>
            </c:strRef>
          </c:tx>
          <c:spPr>
            <a:solidFill>
              <a:schemeClr val="accent6">
                <a:alpha val="70000"/>
              </a:schemeClr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-1.0780233314286126E-16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CA8A-48C0-8A8F-72DB7A5B0F2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90.6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A8A-48C0-8A8F-72DB7A5B0F2C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Прочие</c:v>
                </c:pt>
              </c:strCache>
            </c:strRef>
          </c:tx>
          <c:spPr>
            <a:solidFill>
              <a:schemeClr val="accent1">
                <a:lumMod val="60000"/>
                <a:alpha val="7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186.3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CA8A-48C0-8A8F-72DB7A5B0F2C}"/>
            </c:ext>
          </c:extLst>
        </c:ser>
        <c:dLbls>
          <c:showVal val="1"/>
        </c:dLbls>
        <c:gapWidth val="50"/>
        <c:overlap val="100"/>
        <c:axId val="108183936"/>
        <c:axId val="108185472"/>
      </c:barChart>
      <c:catAx>
        <c:axId val="108183936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08185472"/>
        <c:crosses val="autoZero"/>
        <c:auto val="1"/>
        <c:lblAlgn val="ctr"/>
        <c:lblOffset val="100"/>
      </c:catAx>
      <c:valAx>
        <c:axId val="108185472"/>
        <c:scaling>
          <c:orientation val="minMax"/>
        </c:scaling>
        <c:delete val="1"/>
        <c:axPos val="b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tickLblPos val="none"/>
        <c:crossAx val="108183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7"/>
  <c:chart>
    <c:autoTitleDeleted val="1"/>
    <c:plotArea>
      <c:layout>
        <c:manualLayout>
          <c:layoutTarget val="inner"/>
          <c:xMode val="edge"/>
          <c:yMode val="edge"/>
          <c:x val="2.3303311026185537E-2"/>
          <c:y val="0.17497563936233598"/>
          <c:w val="0.9460879969169842"/>
          <c:h val="0.82502391218344551"/>
        </c:manualLayout>
      </c:layout>
      <c:barChart>
        <c:barDir val="bar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Столбец4</c:v>
                </c:pt>
              </c:strCache>
            </c:strRef>
          </c:tx>
          <c:spPr>
            <a:solidFill>
              <a:schemeClr val="accent5">
                <a:shade val="58000"/>
              </a:schemeClr>
            </a:solidFill>
            <a:ln>
              <a:noFill/>
            </a:ln>
            <a:effectLst/>
          </c:spPr>
          <c:dPt>
            <c:idx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825C-45F2-9DA4-ADC4F0BFE760}"/>
              </c:ext>
            </c:extLst>
          </c:dPt>
          <c:val>
            <c:numRef>
              <c:f>Лист1!$B$2</c:f>
              <c:numCache>
                <c:formatCode>General</c:formatCode>
                <c:ptCount val="1"/>
                <c:pt idx="0">
                  <c:v>1.1499999999999997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25C-45F2-9DA4-ADC4F0BFE76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val>
            <c:numRef>
              <c:f>Лист1!$C$2</c:f>
              <c:numCache>
                <c:formatCode>General</c:formatCode>
                <c:ptCount val="1"/>
                <c:pt idx="0">
                  <c:v>1.1499999999999997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25C-45F2-9DA4-ADC4F0BFE76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val>
            <c:numRef>
              <c:f>Лист1!$D$2</c:f>
              <c:numCache>
                <c:formatCode>General</c:formatCode>
                <c:ptCount val="1"/>
                <c:pt idx="0">
                  <c:v>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25C-45F2-9DA4-ADC4F0BFE76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val>
            <c:numRef>
              <c:f>Лист1!$E$2</c:f>
              <c:numCache>
                <c:formatCode>General</c:formatCode>
                <c:ptCount val="1"/>
                <c:pt idx="0">
                  <c:v>0.70000000000000007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25C-45F2-9DA4-ADC4F0BFE760}"/>
            </c:ext>
          </c:extLst>
        </c:ser>
        <c:dLbls/>
        <c:gapWidth val="23"/>
        <c:overlap val="100"/>
        <c:axId val="109589248"/>
        <c:axId val="109590784"/>
      </c:barChart>
      <c:catAx>
        <c:axId val="109589248"/>
        <c:scaling>
          <c:orientation val="minMax"/>
        </c:scaling>
        <c:delete val="1"/>
        <c:axPos val="l"/>
        <c:numFmt formatCode="General" sourceLinked="1"/>
        <c:tickLblPos val="none"/>
        <c:crossAx val="109590784"/>
        <c:crosses val="autoZero"/>
        <c:auto val="1"/>
        <c:lblAlgn val="ctr"/>
        <c:lblOffset val="100"/>
      </c:catAx>
      <c:valAx>
        <c:axId val="109590784"/>
        <c:scaling>
          <c:orientation val="minMax"/>
        </c:scaling>
        <c:delete val="1"/>
        <c:axPos val="b"/>
        <c:numFmt formatCode="0%" sourceLinked="1"/>
        <c:tickLblPos val="none"/>
        <c:crossAx val="109589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648404712113253"/>
          <c:y val="2.6633975965049843E-2"/>
          <c:w val="0.86034480343231556"/>
          <c:h val="0.7791216724356191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общее количество</c:v>
                </c:pt>
              </c:strCache>
            </c:strRef>
          </c:tx>
          <c:spPr>
            <a:solidFill>
              <a:srgbClr val="1054A0">
                <a:alpha val="73000"/>
              </a:srgb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65</c:v>
                </c:pt>
                <c:pt idx="1">
                  <c:v>100</c:v>
                </c:pt>
                <c:pt idx="2">
                  <c:v>142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B3F-4C43-A424-0C364F94A066}"/>
            </c:ext>
          </c:extLst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завершено</c:v>
                </c:pt>
              </c:strCache>
            </c:strRef>
          </c:tx>
          <c:spPr>
            <a:solidFill>
              <a:srgbClr val="C00000">
                <a:alpha val="73000"/>
              </a:srgbClr>
            </a:solidFill>
            <a:ln>
              <a:noFill/>
            </a:ln>
            <a:effectLst/>
          </c:spPr>
          <c:dLbls>
            <c:spPr>
              <a:solidFill>
                <a:srgbClr val="FFFFFF">
                  <a:alpha val="85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C00000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20</c:v>
                </c:pt>
                <c:pt idx="1">
                  <c:v>37</c:v>
                </c:pt>
                <c:pt idx="2">
                  <c:v>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B3F-4C43-A424-0C364F94A066}"/>
            </c:ext>
          </c:extLst>
        </c:ser>
        <c:dLbls/>
        <c:gapWidth val="129"/>
        <c:overlap val="31"/>
        <c:axId val="99476224"/>
        <c:axId val="100129792"/>
      </c:barChart>
      <c:catAx>
        <c:axId val="994762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1000" b="1" i="0" u="none" strike="noStrike" kern="1200" baseline="0">
                <a:solidFill>
                  <a:schemeClr val="tx2">
                    <a:lumMod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ru-RU"/>
          </a:p>
        </c:txPr>
        <c:crossAx val="100129792"/>
        <c:crosses val="autoZero"/>
        <c:auto val="1"/>
        <c:lblAlgn val="ctr"/>
        <c:lblOffset val="100"/>
      </c:catAx>
      <c:valAx>
        <c:axId val="100129792"/>
        <c:scaling>
          <c:orientation val="minMax"/>
          <c:max val="150"/>
          <c:min val="0"/>
        </c:scaling>
        <c:axPos val="l"/>
        <c:majorGridlines>
          <c:spPr>
            <a:ln w="9525" cap="flat" cmpd="sng" algn="ctr">
              <a:solidFill>
                <a:schemeClr val="accent1">
                  <a:lumMod val="50000"/>
                  <a:alpha val="24000"/>
                </a:schemeClr>
              </a:solidFill>
              <a:round/>
            </a:ln>
            <a:effectLst/>
          </c:spPr>
        </c:majorGridlines>
        <c:numFmt formatCode="#\ ##0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476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2899586467934283E-2"/>
          <c:y val="0.92041249611832754"/>
          <c:w val="0.93420082706413154"/>
          <c:h val="7.9587503881672489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pattFill prst="dkDnDiag">
      <a:fgClr>
        <a:srgbClr val="E4EAF4"/>
      </a:fgClr>
      <a:bgClr>
        <a:srgbClr val="FFFFFF"/>
      </a:bgClr>
    </a:pattFill>
    <a:ln>
      <a:noFill/>
    </a:ln>
    <a:effectLst/>
  </c:spPr>
  <c:txPr>
    <a:bodyPr/>
    <a:lstStyle/>
    <a:p>
      <a:pPr>
        <a:defRPr/>
      </a:pPr>
      <a:endParaRPr lang="ru-RU"/>
    </a:p>
  </c:txPr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perspective val="30"/>
    </c:view3D>
    <c:sideWall>
      <c:spPr>
        <a:pattFill prst="divot">
          <a:fgClr>
            <a:srgbClr val="D9D9D9"/>
          </a:fgClr>
          <a:bgClr>
            <a:srgbClr val="FFFFFF"/>
          </a:bgClr>
        </a:pattFill>
        <a:ln w="25192">
          <a:noFill/>
        </a:ln>
      </c:spPr>
    </c:sideWall>
    <c:backWall>
      <c:spPr>
        <a:pattFill prst="divot">
          <a:fgClr>
            <a:srgbClr val="D9D9D9"/>
          </a:fgClr>
          <a:bgClr>
            <a:srgbClr val="FFFFFF"/>
          </a:bgClr>
        </a:pattFill>
        <a:ln w="25192">
          <a:noFill/>
        </a:ln>
      </c:spPr>
    </c:backWall>
    <c:plotArea>
      <c:layout>
        <c:manualLayout>
          <c:layoutTarget val="inner"/>
          <c:xMode val="edge"/>
          <c:yMode val="edge"/>
          <c:x val="8.7455961683269787E-2"/>
          <c:y val="3.6406250000000001E-2"/>
          <c:w val="0.91254403831673025"/>
          <c:h val="0.85710554550117923"/>
        </c:manualLayout>
      </c:layout>
      <c:bar3DChart>
        <c:barDir val="col"/>
        <c:grouping val="stacked"/>
        <c:ser>
          <c:idx val="1"/>
          <c:order val="0"/>
          <c:tx>
            <c:strRef>
              <c:f>Лист1!$B$1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rgbClr val="1570D5">
                <a:alpha val="80000"/>
              </a:srgbClr>
            </a:solidFill>
            <a:ln>
              <a:noFill/>
            </a:ln>
            <a:effectLst/>
          </c:spPr>
          <c:invertIfNegative val="1"/>
          <c:dLbls>
            <c:dLbl>
              <c:idx val="0"/>
              <c:layout>
                <c:manualLayout>
                  <c:x val="1.3572718997094241E-2"/>
                  <c:y val="7.4005835703807405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2CE-42B0-8159-4E3258AE60C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556747365862048E-3"/>
                  <c:y val="-6.4204344900110301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2CE-42B0-8159-4E3258AE60C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8446764401977429E-3"/>
                  <c:y val="2.8409056211090326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2CE-42B0-8159-4E3258AE60C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192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192" b="0" i="0" u="none" strike="noStrike" kern="1200" cap="none" spc="-69" normalizeH="0" baseline="0">
                    <a:ln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bg1"/>
                    </a:solidFill>
                    <a:uFill>
                      <a:solidFill>
                        <a:schemeClr val="tx1"/>
                      </a:solidFill>
                    </a:u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  <a:sym typeface="Verdana" panose="020B0604030504040204" pitchFamily="34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#\ ##0.0\ _₽</c:formatCode>
                <c:ptCount val="3"/>
                <c:pt idx="0" formatCode="#\ ##0.0">
                  <c:v>2219.1</c:v>
                </c:pt>
                <c:pt idx="1">
                  <c:v>2218.085</c:v>
                </c:pt>
                <c:pt idx="2">
                  <c:v>1547.6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2CE-42B0-8159-4E3258AE60CC}"/>
            </c:ex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noFill/>
                  </a:ln>
                  <a:effectLst/>
                </c14:spPr>
              </c14:invertSolidFillFmt>
            </c:ext>
          </c:extLst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rgbClr val="C00000">
                <a:alpha val="80000"/>
              </a:srgbClr>
            </a:solidFill>
            <a:ln>
              <a:noFill/>
            </a:ln>
            <a:effectLst/>
          </c:spPr>
          <c:invertIfNegative val="1"/>
          <c:dLbls>
            <c:dLbl>
              <c:idx val="2"/>
              <c:layout>
                <c:manualLayout>
                  <c:x val="3.4663610838826619E-3"/>
                  <c:y val="1.5596584073585005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2CE-42B0-8159-4E3258AE60C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7743371627924261E-2"/>
                  <c:y val="0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2CE-42B0-8159-4E3258AE60C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192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192" b="0" i="0" u="none" strike="noStrike" kern="1200" cap="none" spc="-69" normalizeH="0" baseline="0">
                    <a:ln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bg1"/>
                    </a:solidFill>
                    <a:uFill>
                      <a:solidFill>
                        <a:schemeClr val="tx1"/>
                      </a:solidFill>
                    </a:u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  <a:sym typeface="Verdana" panose="020B0604030504040204" pitchFamily="34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Лист1!$C$2:$C$4</c:f>
              <c:numCache>
                <c:formatCode>#\ ##0.0\ _₽</c:formatCode>
                <c:ptCount val="3"/>
                <c:pt idx="0">
                  <c:v>5658.8</c:v>
                </c:pt>
                <c:pt idx="1">
                  <c:v>7055.3510000000015</c:v>
                </c:pt>
                <c:pt idx="2">
                  <c:v>7597.4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2CE-42B0-8159-4E3258AE60CC}"/>
            </c:ex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noFill/>
                  </a:ln>
                  <a:effectLst/>
                </c14:spPr>
              </c14:invertSolidFillFmt>
            </c:ext>
          </c:extLst>
        </c:ser>
        <c:ser>
          <c:idx val="0"/>
          <c:order val="2"/>
          <c:spPr>
            <a:solidFill>
              <a:schemeClr val="tx2">
                <a:lumMod val="25000"/>
                <a:alpha val="80000"/>
              </a:schemeClr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7.1358822907099297E-3"/>
                  <c:y val="4.0625805340560577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2CE-42B0-8159-4E3258AE60C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4603165240956954E-3"/>
                  <c:y val="5.6250175571876107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42CE-42B0-8159-4E3258AE60C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192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192" b="0" i="0" u="none" strike="noStrike" kern="1200" cap="none" spc="-69" normalizeH="0" baseline="0">
                    <a:ln w="3175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bg1"/>
                    </a:solidFill>
                    <a:uFill>
                      <a:solidFill>
                        <a:schemeClr val="tx1"/>
                      </a:solidFill>
                    </a:u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  <a:sym typeface="Verdana" panose="020B0604030504040204" pitchFamily="34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Лист1!$D$2:$D$4</c:f>
              <c:numCache>
                <c:formatCode>#\ ##0.0\ _₽</c:formatCode>
                <c:ptCount val="3"/>
                <c:pt idx="0">
                  <c:v>2256.3000000000002</c:v>
                </c:pt>
                <c:pt idx="1">
                  <c:v>3922.4340000000002</c:v>
                </c:pt>
                <c:pt idx="2">
                  <c:v>5471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42CE-42B0-8159-4E3258AE60CC}"/>
            </c:ext>
          </c:extLst>
        </c:ser>
        <c:dLbls/>
        <c:gapWidth val="153"/>
        <c:shape val="box"/>
        <c:axId val="177599232"/>
        <c:axId val="177600768"/>
        <c:axId val="0"/>
      </c:bar3DChart>
      <c:catAx>
        <c:axId val="17759923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446" cap="flat" cmpd="sng" algn="ctr">
            <a:solidFill>
              <a:schemeClr val="tx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388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defRPr>
            </a:pPr>
            <a:endParaRPr lang="ru-RU"/>
          </a:p>
        </c:txPr>
        <c:crossAx val="177600768"/>
        <c:crosses val="autoZero"/>
        <c:auto val="1"/>
        <c:lblAlgn val="ctr"/>
        <c:lblOffset val="100"/>
        <c:noMultiLvlLbl val="1"/>
      </c:catAx>
      <c:valAx>
        <c:axId val="177600768"/>
        <c:scaling>
          <c:orientation val="minMax"/>
        </c:scaling>
        <c:axPos val="l"/>
        <c:majorGridlines>
          <c:spPr>
            <a:ln w="9384" cap="flat" cmpd="sng" algn="ctr">
              <a:solidFill>
                <a:schemeClr val="bg1">
                  <a:lumMod val="75000"/>
                  <a:alpha val="65000"/>
                </a:schemeClr>
              </a:solidFill>
              <a:prstDash val="solid"/>
              <a:round/>
            </a:ln>
            <a:effectLst/>
          </c:spPr>
        </c:majorGridlines>
        <c:numFmt formatCode="#\ ##0.0" sourceLinked="1"/>
        <c:tickLblPos val="nextTo"/>
        <c:spPr>
          <a:noFill/>
          <a:ln w="9446" cap="flat" cmpd="sng" algn="ctr">
            <a:solidFill>
              <a:schemeClr val="tx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92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7599232"/>
        <c:crosses val="autoZero"/>
        <c:crossBetween val="between"/>
      </c:valAx>
    </c:plotArea>
    <c:plotVisOnly val="1"/>
    <c:dispBlanksAs val="gap"/>
    <c:showDLblsOverMax val="1"/>
  </c:chart>
  <c:spPr>
    <a:noFill/>
    <a:ln>
      <a:noFill/>
    </a:ln>
  </c:spPr>
  <c:txPr>
    <a:bodyPr/>
    <a:lstStyle/>
    <a:p>
      <a:pPr>
        <a:defRPr lang="ru-RU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2507959272763191"/>
          <c:y val="0.28964713044530721"/>
          <c:w val="0.52738093634938443"/>
          <c:h val="8.3730759816208325E-2"/>
        </c:manualLayout>
      </c:layout>
      <c:barChart>
        <c:barDir val="bar"/>
        <c:grouping val="clustere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dPt>
            <c:idx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BB1-496B-854B-A0C12427FDC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ОТРАСЛИ!$A$2:$A$2</c:f>
              <c:strCache>
                <c:ptCount val="1"/>
                <c:pt idx="0">
                  <c:v>ЖИЛИЩНОЕ СТРОИТЕЛЬСТВО</c:v>
                </c:pt>
              </c:strCache>
            </c:strRef>
          </c:cat>
          <c:val>
            <c:numRef>
              <c:f>ОТРАСЛИ!$B$2:$B$2</c:f>
              <c:numCache>
                <c:formatCode>#\ ##0.0\ _₽</c:formatCode>
                <c:ptCount val="1"/>
                <c:pt idx="0">
                  <c:v>5471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32A-4849-AEB5-277089F35E9E}"/>
            </c:ext>
          </c:extLst>
        </c:ser>
        <c:dLbls/>
        <c:gapWidth val="182"/>
        <c:axId val="60041088"/>
        <c:axId val="60042624"/>
      </c:barChart>
      <c:catAx>
        <c:axId val="60041088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042624"/>
        <c:crosses val="autoZero"/>
        <c:auto val="1"/>
        <c:lblAlgn val="ctr"/>
        <c:lblOffset val="100"/>
      </c:catAx>
      <c:valAx>
        <c:axId val="60042624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\ _₽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041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/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D30964-B1DF-452D-916D-CD68B8D2994A}" type="doc">
      <dgm:prSet loTypeId="urn:microsoft.com/office/officeart/2005/8/layout/arrow5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ECEA9C-3EEE-4AA7-8535-DFD35F336C32}">
      <dgm:prSet phldrT="[Текст]" custT="1"/>
      <dgm:spPr>
        <a:solidFill>
          <a:srgbClr val="00B050">
            <a:alpha val="73000"/>
          </a:srgbClr>
        </a:solidFill>
      </dgm:spPr>
      <dgm:t>
        <a:bodyPr/>
        <a:lstStyle/>
        <a:p>
          <a:r>
            <a: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29</a:t>
          </a:r>
          <a:r>
            <a:rPr lang="ru-RU" sz="1000" b="1" dirty="0"/>
            <a:t> </a:t>
          </a:r>
          <a:r>
            <a:rPr lang="ru-RU" sz="900" dirty="0"/>
            <a:t>объектов </a:t>
          </a:r>
          <a:r>
            <a:rPr lang="ru-RU" sz="900" dirty="0" err="1"/>
            <a:t>муниц.собственности</a:t>
          </a:r>
          <a:endParaRPr lang="ru-RU" sz="900" dirty="0"/>
        </a:p>
      </dgm:t>
    </dgm:pt>
    <dgm:pt modelId="{1B214EF6-C7AD-439F-BB8D-23F177538EE2}" type="parTrans" cxnId="{7911E85B-43E8-4585-BB7B-89406F397179}">
      <dgm:prSet/>
      <dgm:spPr/>
      <dgm:t>
        <a:bodyPr/>
        <a:lstStyle/>
        <a:p>
          <a:endParaRPr lang="ru-RU"/>
        </a:p>
      </dgm:t>
    </dgm:pt>
    <dgm:pt modelId="{1E696D42-B24A-4481-B3DB-1DCA4BCD6023}" type="sibTrans" cxnId="{7911E85B-43E8-4585-BB7B-89406F397179}">
      <dgm:prSet/>
      <dgm:spPr/>
      <dgm:t>
        <a:bodyPr/>
        <a:lstStyle/>
        <a:p>
          <a:endParaRPr lang="ru-RU"/>
        </a:p>
      </dgm:t>
    </dgm:pt>
    <dgm:pt modelId="{DC4C21A6-5F69-472B-A9AC-45A97A1EF8B8}">
      <dgm:prSet phldrT="[Текст]" custT="1"/>
      <dgm:spPr>
        <a:solidFill>
          <a:srgbClr val="00B050">
            <a:alpha val="73000"/>
          </a:srgbClr>
        </a:solidFill>
      </dgm:spPr>
      <dgm:t>
        <a:bodyPr/>
        <a:lstStyle/>
        <a:p>
          <a:r>
            <a: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26</a:t>
          </a:r>
          <a:r>
            <a:rPr lang="ru-RU" sz="900" dirty="0"/>
            <a:t> объектов </a:t>
          </a:r>
          <a:r>
            <a:rPr lang="ru-RU" sz="900" dirty="0" err="1"/>
            <a:t>гос.собственности</a:t>
          </a:r>
          <a:endParaRPr lang="ru-RU" sz="900" dirty="0"/>
        </a:p>
      </dgm:t>
    </dgm:pt>
    <dgm:pt modelId="{7510D8C5-F9AF-4B0A-AD55-7F5891D64361}" type="parTrans" cxnId="{CD7AE48E-24D6-4883-A620-FEBBB6C2EAB9}">
      <dgm:prSet/>
      <dgm:spPr/>
      <dgm:t>
        <a:bodyPr/>
        <a:lstStyle/>
        <a:p>
          <a:endParaRPr lang="ru-RU"/>
        </a:p>
      </dgm:t>
    </dgm:pt>
    <dgm:pt modelId="{0A438954-FB60-4155-8EEB-B08E6AE6CF32}" type="sibTrans" cxnId="{CD7AE48E-24D6-4883-A620-FEBBB6C2EAB9}">
      <dgm:prSet/>
      <dgm:spPr/>
      <dgm:t>
        <a:bodyPr/>
        <a:lstStyle/>
        <a:p>
          <a:endParaRPr lang="ru-RU"/>
        </a:p>
      </dgm:t>
    </dgm:pt>
    <dgm:pt modelId="{1DF99700-95B3-428F-9B78-0EE39B798B42}" type="pres">
      <dgm:prSet presAssocID="{9DD30964-B1DF-452D-916D-CD68B8D2994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600911-2E51-4A61-8821-C52FA0759B5A}" type="pres">
      <dgm:prSet presAssocID="{78ECEA9C-3EEE-4AA7-8535-DFD35F336C32}" presName="arrow" presStyleLbl="node1" presStyleIdx="0" presStyleCnt="2" custScaleY="73506" custRadScaleRad="111030" custRadScaleInc="-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0271D9-8DB9-4163-A582-519A511C12A0}" type="pres">
      <dgm:prSet presAssocID="{DC4C21A6-5F69-472B-A9AC-45A97A1EF8B8}" presName="arrow" presStyleLbl="node1" presStyleIdx="1" presStyleCnt="2" custScaleY="80699" custRadScaleRad="116812" custRadScaleInc="-4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CAD580-BC53-4B92-844B-ED88EB26FE67}" type="presOf" srcId="{78ECEA9C-3EEE-4AA7-8535-DFD35F336C32}" destId="{14600911-2E51-4A61-8821-C52FA0759B5A}" srcOrd="0" destOrd="0" presId="urn:microsoft.com/office/officeart/2005/8/layout/arrow5"/>
    <dgm:cxn modelId="{7911E85B-43E8-4585-BB7B-89406F397179}" srcId="{9DD30964-B1DF-452D-916D-CD68B8D2994A}" destId="{78ECEA9C-3EEE-4AA7-8535-DFD35F336C32}" srcOrd="0" destOrd="0" parTransId="{1B214EF6-C7AD-439F-BB8D-23F177538EE2}" sibTransId="{1E696D42-B24A-4481-B3DB-1DCA4BCD6023}"/>
    <dgm:cxn modelId="{CD7AE48E-24D6-4883-A620-FEBBB6C2EAB9}" srcId="{9DD30964-B1DF-452D-916D-CD68B8D2994A}" destId="{DC4C21A6-5F69-472B-A9AC-45A97A1EF8B8}" srcOrd="1" destOrd="0" parTransId="{7510D8C5-F9AF-4B0A-AD55-7F5891D64361}" sibTransId="{0A438954-FB60-4155-8EEB-B08E6AE6CF32}"/>
    <dgm:cxn modelId="{812475E1-29C0-4846-A285-D41406AFAC5D}" type="presOf" srcId="{9DD30964-B1DF-452D-916D-CD68B8D2994A}" destId="{1DF99700-95B3-428F-9B78-0EE39B798B42}" srcOrd="0" destOrd="0" presId="urn:microsoft.com/office/officeart/2005/8/layout/arrow5"/>
    <dgm:cxn modelId="{7E1FB455-0D95-4A8B-81B8-E0AAA273E507}" type="presOf" srcId="{DC4C21A6-5F69-472B-A9AC-45A97A1EF8B8}" destId="{B70271D9-8DB9-4163-A582-519A511C12A0}" srcOrd="0" destOrd="0" presId="urn:microsoft.com/office/officeart/2005/8/layout/arrow5"/>
    <dgm:cxn modelId="{1B9C0EBB-F3B4-41C4-A2E4-B4464706622C}" type="presParOf" srcId="{1DF99700-95B3-428F-9B78-0EE39B798B42}" destId="{14600911-2E51-4A61-8821-C52FA0759B5A}" srcOrd="0" destOrd="0" presId="urn:microsoft.com/office/officeart/2005/8/layout/arrow5"/>
    <dgm:cxn modelId="{034907CF-E460-4C82-98F0-55B54B79BA99}" type="presParOf" srcId="{1DF99700-95B3-428F-9B78-0EE39B798B42}" destId="{B70271D9-8DB9-4163-A582-519A511C12A0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F0537A-1F8E-4E54-B609-6DA34FAB3176}" type="doc">
      <dgm:prSet loTypeId="urn:microsoft.com/office/officeart/2008/layout/HexagonCluster" loCatId="picture" qsTypeId="urn:microsoft.com/office/officeart/2005/8/quickstyle/simple4" qsCatId="simple" csTypeId="urn:microsoft.com/office/officeart/2005/8/colors/accent1_2" csCatId="accent1" phldr="1"/>
      <dgm:spPr/>
    </dgm:pt>
    <dgm:pt modelId="{28526968-5C65-4F32-8700-51666F6CA517}" type="pres">
      <dgm:prSet presAssocID="{26F0537A-1F8E-4E54-B609-6DA34FAB3176}" presName="Name0" presStyleCnt="0">
        <dgm:presLayoutVars>
          <dgm:chMax val="21"/>
          <dgm:chPref val="21"/>
        </dgm:presLayoutVars>
      </dgm:prSet>
      <dgm:spPr/>
    </dgm:pt>
  </dgm:ptLst>
  <dgm:cxnLst>
    <dgm:cxn modelId="{64020EEF-D556-4BAC-A81C-CF8E56FEE8C4}" type="presOf" srcId="{26F0537A-1F8E-4E54-B609-6DA34FAB3176}" destId="{28526968-5C65-4F32-8700-51666F6CA51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4600911-2E51-4A61-8821-C52FA0759B5A}">
      <dsp:nvSpPr>
        <dsp:cNvPr id="0" name=""/>
        <dsp:cNvSpPr/>
      </dsp:nvSpPr>
      <dsp:spPr>
        <a:xfrm rot="16200000">
          <a:off x="-89830" y="197301"/>
          <a:ext cx="1478871" cy="1087059"/>
        </a:xfrm>
        <a:prstGeom prst="downArrow">
          <a:avLst>
            <a:gd name="adj1" fmla="val 50000"/>
            <a:gd name="adj2" fmla="val 35000"/>
          </a:avLst>
        </a:prstGeom>
        <a:solidFill>
          <a:srgbClr val="00B050">
            <a:alpha val="73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29</a:t>
          </a:r>
          <a:r>
            <a:rPr lang="ru-RU" sz="1000" b="1" kern="1200" dirty="0"/>
            <a:t> </a:t>
          </a:r>
          <a:r>
            <a:rPr lang="ru-RU" sz="900" kern="1200" dirty="0"/>
            <a:t>объектов </a:t>
          </a:r>
          <a:r>
            <a:rPr lang="ru-RU" sz="900" kern="1200" dirty="0" err="1"/>
            <a:t>муниц.собственности</a:t>
          </a:r>
          <a:endParaRPr lang="ru-RU" sz="900" kern="1200" dirty="0"/>
        </a:p>
      </dsp:txBody>
      <dsp:txXfrm rot="16200000">
        <a:off x="-89830" y="197301"/>
        <a:ext cx="1478871" cy="1087059"/>
      </dsp:txXfrm>
    </dsp:sp>
    <dsp:sp modelId="{B70271D9-8DB9-4163-A582-519A511C12A0}">
      <dsp:nvSpPr>
        <dsp:cNvPr id="0" name=""/>
        <dsp:cNvSpPr/>
      </dsp:nvSpPr>
      <dsp:spPr>
        <a:xfrm rot="5400000">
          <a:off x="1767566" y="142718"/>
          <a:ext cx="1478871" cy="1193434"/>
        </a:xfrm>
        <a:prstGeom prst="downArrow">
          <a:avLst>
            <a:gd name="adj1" fmla="val 50000"/>
            <a:gd name="adj2" fmla="val 35000"/>
          </a:avLst>
        </a:prstGeom>
        <a:solidFill>
          <a:srgbClr val="00B050">
            <a:alpha val="73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26</a:t>
          </a:r>
          <a:r>
            <a:rPr lang="ru-RU" sz="900" kern="1200" dirty="0"/>
            <a:t> объектов </a:t>
          </a:r>
          <a:r>
            <a:rPr lang="ru-RU" sz="900" kern="1200" dirty="0" err="1"/>
            <a:t>гос.собственности</a:t>
          </a:r>
          <a:endParaRPr lang="ru-RU" sz="900" kern="1200" dirty="0"/>
        </a:p>
      </dsp:txBody>
      <dsp:txXfrm rot="5400000">
        <a:off x="1767566" y="142718"/>
        <a:ext cx="1478871" cy="119343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0.38358</cdr:x>
      <cdr:y>0.04671</cdr:y>
    </cdr:from>
    <cdr:to>
      <cdr:x>0.59589</cdr:x>
      <cdr:y>0.17822</cdr:y>
    </cdr:to>
    <cdr:sp macro="" textlink="">
      <cdr:nvSpPr>
        <cdr:cNvPr id="2" name="TextBox 17"/>
        <cdr:cNvSpPr txBox="1"/>
      </cdr:nvSpPr>
      <cdr:spPr>
        <a:xfrm xmlns:a="http://schemas.openxmlformats.org/drawingml/2006/main">
          <a:off x="3207807" y="226066"/>
          <a:ext cx="1775498" cy="63647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9 907,0</a:t>
          </a:r>
        </a:p>
      </cdr:txBody>
    </cdr:sp>
  </cdr:relSizeAnchor>
  <cdr:relSizeAnchor xmlns:cdr="http://schemas.openxmlformats.org/drawingml/2006/chartDrawing">
    <cdr:from>
      <cdr:x>0.0933</cdr:x>
      <cdr:y>0.2571</cdr:y>
    </cdr:from>
    <cdr:to>
      <cdr:x>0.30561</cdr:x>
      <cdr:y>0.38862</cdr:y>
    </cdr:to>
    <cdr:sp macro="" textlink="">
      <cdr:nvSpPr>
        <cdr:cNvPr id="4" name="TextBox 17"/>
        <cdr:cNvSpPr txBox="1"/>
      </cdr:nvSpPr>
      <cdr:spPr>
        <a:xfrm xmlns:a="http://schemas.openxmlformats.org/drawingml/2006/main">
          <a:off x="780278" y="1244305"/>
          <a:ext cx="1775498" cy="63652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i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5 528,2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0.16579</cdr:x>
      <cdr:y>0.00478</cdr:y>
    </cdr:from>
    <cdr:to>
      <cdr:x>0.26836</cdr:x>
      <cdr:y>0.0672</cdr:y>
    </cdr:to>
    <cdr:sp macro="" textlink="">
      <cdr:nvSpPr>
        <cdr:cNvPr id="2" name="TextBox 3"/>
        <cdr:cNvSpPr txBox="1"/>
      </cdr:nvSpPr>
      <cdr:spPr>
        <a:xfrm xmlns:a="http://schemas.openxmlformats.org/drawingml/2006/main">
          <a:off x="1416766" y="21190"/>
          <a:ext cx="876518" cy="27698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200" b="1" i="0" u="none" strike="noStrike" baseline="0" dirty="0">
              <a:solidFill>
                <a:schemeClr val="tx1"/>
              </a:solidFill>
              <a:latin typeface="+mj-lt"/>
            </a:rPr>
            <a:t>85,6 %</a:t>
          </a:r>
        </a:p>
      </cdr:txBody>
    </cdr:sp>
  </cdr:relSizeAnchor>
  <cdr:relSizeAnchor xmlns:cdr="http://schemas.openxmlformats.org/drawingml/2006/chartDrawing">
    <cdr:from>
      <cdr:x>0.33432</cdr:x>
      <cdr:y>0.36627</cdr:y>
    </cdr:from>
    <cdr:to>
      <cdr:x>0.43965</cdr:x>
      <cdr:y>0.42869</cdr:y>
    </cdr:to>
    <cdr:sp macro="" textlink="">
      <cdr:nvSpPr>
        <cdr:cNvPr id="10" name="TextBox 3"/>
        <cdr:cNvSpPr txBox="1"/>
      </cdr:nvSpPr>
      <cdr:spPr>
        <a:xfrm xmlns:a="http://schemas.openxmlformats.org/drawingml/2006/main">
          <a:off x="2856926" y="1625283"/>
          <a:ext cx="900104" cy="27698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ru-RU" sz="1200" b="1" dirty="0">
              <a:solidFill>
                <a:schemeClr val="tx1"/>
              </a:solidFill>
              <a:latin typeface="+mj-lt"/>
            </a:rPr>
            <a:t>89,5</a:t>
          </a:r>
          <a:r>
            <a:rPr lang="ru-RU" sz="1200" b="1" i="0" u="none" strike="noStrike" baseline="0" dirty="0">
              <a:solidFill>
                <a:schemeClr val="tx1"/>
              </a:solidFill>
              <a:latin typeface="+mj-lt"/>
            </a:rPr>
            <a:t> %</a:t>
          </a:r>
        </a:p>
      </cdr:txBody>
    </cdr:sp>
  </cdr:relSizeAnchor>
  <cdr:relSizeAnchor xmlns:cdr="http://schemas.openxmlformats.org/drawingml/2006/chartDrawing">
    <cdr:from>
      <cdr:x>0.82305</cdr:x>
      <cdr:y>0.61948</cdr:y>
    </cdr:from>
    <cdr:to>
      <cdr:x>0.9167</cdr:x>
      <cdr:y>0.6819</cdr:y>
    </cdr:to>
    <cdr:sp macro="" textlink="">
      <cdr:nvSpPr>
        <cdr:cNvPr id="11" name="TextBox 3"/>
        <cdr:cNvSpPr txBox="1"/>
      </cdr:nvSpPr>
      <cdr:spPr>
        <a:xfrm xmlns:a="http://schemas.openxmlformats.org/drawingml/2006/main">
          <a:off x="7033390" y="2748882"/>
          <a:ext cx="800292" cy="27698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ru-RU" sz="1200" b="1" dirty="0">
              <a:solidFill>
                <a:schemeClr val="tx1"/>
              </a:solidFill>
              <a:latin typeface="+mj-lt"/>
            </a:rPr>
            <a:t>100</a:t>
          </a:r>
          <a:r>
            <a:rPr lang="ru-RU" sz="1200" b="1" i="0" u="none" strike="noStrike" baseline="0" dirty="0">
              <a:solidFill>
                <a:schemeClr val="tx1"/>
              </a:solidFill>
              <a:latin typeface="+mj-lt"/>
            </a:rPr>
            <a:t> %</a:t>
          </a:r>
        </a:p>
      </cdr:txBody>
    </cdr:sp>
  </cdr:relSizeAnchor>
  <cdr:relSizeAnchor xmlns:cdr="http://schemas.openxmlformats.org/drawingml/2006/chartDrawing">
    <cdr:from>
      <cdr:x>0.66933</cdr:x>
      <cdr:y>0.60423</cdr:y>
    </cdr:from>
    <cdr:to>
      <cdr:x>0.76298</cdr:x>
      <cdr:y>0.66665</cdr:y>
    </cdr:to>
    <cdr:sp macro="" textlink="">
      <cdr:nvSpPr>
        <cdr:cNvPr id="13" name="TextBox 3"/>
        <cdr:cNvSpPr txBox="1"/>
      </cdr:nvSpPr>
      <cdr:spPr>
        <a:xfrm xmlns:a="http://schemas.openxmlformats.org/drawingml/2006/main">
          <a:off x="5719756" y="2681223"/>
          <a:ext cx="800292" cy="27698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ru-RU" sz="1200" b="1" dirty="0">
              <a:solidFill>
                <a:schemeClr val="tx1"/>
              </a:solidFill>
              <a:latin typeface="+mj-lt"/>
            </a:rPr>
            <a:t>100</a:t>
          </a:r>
          <a:r>
            <a:rPr lang="ru-RU" sz="1200" b="1" i="0" u="none" strike="noStrike" baseline="0" dirty="0">
              <a:solidFill>
                <a:schemeClr val="tx1"/>
              </a:solidFill>
              <a:latin typeface="+mj-lt"/>
            </a:rPr>
            <a:t> %</a:t>
          </a:r>
        </a:p>
      </cdr:txBody>
    </cdr:sp>
  </cdr:relSizeAnchor>
  <cdr:relSizeAnchor xmlns:cdr="http://schemas.openxmlformats.org/drawingml/2006/chartDrawing">
    <cdr:from>
      <cdr:x>0.49171</cdr:x>
      <cdr:y>0.61717</cdr:y>
    </cdr:from>
    <cdr:to>
      <cdr:x>0.5967</cdr:x>
      <cdr:y>0.67959</cdr:y>
    </cdr:to>
    <cdr:sp macro="" textlink="">
      <cdr:nvSpPr>
        <cdr:cNvPr id="14" name="TextBox 3"/>
        <cdr:cNvSpPr txBox="1"/>
      </cdr:nvSpPr>
      <cdr:spPr>
        <a:xfrm xmlns:a="http://schemas.openxmlformats.org/drawingml/2006/main">
          <a:off x="4201942" y="2738629"/>
          <a:ext cx="897198" cy="27698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ru-RU" sz="1200" b="1" dirty="0">
              <a:solidFill>
                <a:schemeClr val="tx1"/>
              </a:solidFill>
              <a:latin typeface="+mj-lt"/>
            </a:rPr>
            <a:t>95,8</a:t>
          </a:r>
          <a:r>
            <a:rPr lang="ru-RU" sz="1200" b="1" i="0" u="none" strike="noStrike" baseline="0" dirty="0">
              <a:solidFill>
                <a:schemeClr val="tx1"/>
              </a:solidFill>
              <a:latin typeface="+mj-lt"/>
            </a:rPr>
            <a:t> 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0.65673</cdr:x>
      <cdr:y>0.30571</cdr:y>
    </cdr:from>
    <cdr:to>
      <cdr:x>1</cdr:x>
      <cdr:y>0.43408</cdr:y>
    </cdr:to>
    <cdr:sp macro="" textlink="">
      <cdr:nvSpPr>
        <cdr:cNvPr id="2" name="TextBox 11">
          <a:extLst xmlns:a="http://schemas.openxmlformats.org/drawingml/2006/main">
            <a:ext uri="{FF2B5EF4-FFF2-40B4-BE49-F238E27FC236}">
              <a16:creationId xmlns="" xmlns:a16="http://schemas.microsoft.com/office/drawing/2014/main" id="{D2A5902F-E50C-428F-AD6D-AE487AAB736D}"/>
            </a:ext>
          </a:extLst>
        </cdr:cNvPr>
        <cdr:cNvSpPr txBox="1"/>
      </cdr:nvSpPr>
      <cdr:spPr>
        <a:xfrm xmlns:a="http://schemas.openxmlformats.org/drawingml/2006/main">
          <a:off x="1986167" y="681704"/>
          <a:ext cx="1038169" cy="286232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square" rtlCol="0" anchor="ctr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l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kern="1200" cap="none" spc="0" normalizeH="0" baseline="0" noProof="0" dirty="0">
              <a:ln>
                <a:solidFill>
                  <a:srgbClr val="005EA8"/>
                </a:solidFill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rPr>
            <a:t>12,9 %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0.30512</cdr:x>
      <cdr:y>0.1232</cdr:y>
    </cdr:from>
    <cdr:to>
      <cdr:x>0.41332</cdr:x>
      <cdr:y>0.20712</cdr:y>
    </cdr:to>
    <cdr:sp macro="" textlink="">
      <cdr:nvSpPr>
        <cdr:cNvPr id="2" name="TextBox 3"/>
        <cdr:cNvSpPr txBox="1"/>
      </cdr:nvSpPr>
      <cdr:spPr>
        <a:xfrm xmlns:a="http://schemas.openxmlformats.org/drawingml/2006/main">
          <a:off x="2471738" y="406592"/>
          <a:ext cx="876518" cy="27698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ru-RU" sz="1200" b="1" i="0" u="none" strike="noStrike" baseline="0" dirty="0">
              <a:solidFill>
                <a:schemeClr val="tx1"/>
              </a:solidFill>
              <a:latin typeface="+mj-lt"/>
            </a:rPr>
            <a:t>10 134</a:t>
          </a:r>
        </a:p>
      </cdr:txBody>
    </cdr:sp>
  </cdr:relSizeAnchor>
  <cdr:relSizeAnchor xmlns:cdr="http://schemas.openxmlformats.org/drawingml/2006/chartDrawing">
    <cdr:from>
      <cdr:x>0.48</cdr:x>
      <cdr:y>0.06709</cdr:y>
    </cdr:from>
    <cdr:to>
      <cdr:x>0.5882</cdr:x>
      <cdr:y>0.15102</cdr:y>
    </cdr:to>
    <cdr:sp macro="" textlink="">
      <cdr:nvSpPr>
        <cdr:cNvPr id="3" name="TextBox 3"/>
        <cdr:cNvSpPr txBox="1"/>
      </cdr:nvSpPr>
      <cdr:spPr>
        <a:xfrm xmlns:a="http://schemas.openxmlformats.org/drawingml/2006/main">
          <a:off x="3888432" y="221437"/>
          <a:ext cx="876518" cy="27698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ru-RU" sz="1200" b="1" i="0" u="none" strike="noStrike" baseline="0" dirty="0">
              <a:solidFill>
                <a:schemeClr val="tx1"/>
              </a:solidFill>
              <a:latin typeface="+mj-lt"/>
            </a:rPr>
            <a:t>13 196</a:t>
          </a:r>
        </a:p>
      </cdr:txBody>
    </cdr:sp>
  </cdr:relSizeAnchor>
  <cdr:relSizeAnchor xmlns:cdr="http://schemas.openxmlformats.org/drawingml/2006/chartDrawing">
    <cdr:from>
      <cdr:x>0.69864</cdr:x>
      <cdr:y>0.04675</cdr:y>
    </cdr:from>
    <cdr:to>
      <cdr:x>0.80684</cdr:x>
      <cdr:y>0.13067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659584" y="154287"/>
          <a:ext cx="876518" cy="27698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ru-RU" sz="1200" b="1" i="0" u="none" strike="noStrike" baseline="0" dirty="0">
              <a:solidFill>
                <a:schemeClr val="tx1"/>
              </a:solidFill>
              <a:latin typeface="+mj-lt"/>
            </a:rPr>
            <a:t>14 616</a:t>
          </a:r>
        </a:p>
      </cdr:txBody>
    </cdr:sp>
  </cdr:relSizeAnchor>
  <cdr:relSizeAnchor xmlns:cdr="http://schemas.openxmlformats.org/drawingml/2006/chartDrawing">
    <cdr:from>
      <cdr:x>0.38546</cdr:x>
      <cdr:y>0.15107</cdr:y>
    </cdr:from>
    <cdr:to>
      <cdr:x>0.50223</cdr:x>
      <cdr:y>0.42827</cdr:y>
    </cdr:to>
    <cdr:sp macro="" textlink="">
      <cdr:nvSpPr>
        <cdr:cNvPr id="5" name="Стрелка вправо 4">
          <a:extLst xmlns:a="http://schemas.openxmlformats.org/drawingml/2006/main">
            <a:ext uri="{FF2B5EF4-FFF2-40B4-BE49-F238E27FC236}">
              <a16:creationId xmlns="" xmlns:a16="http://schemas.microsoft.com/office/drawing/2014/main" id="{8E3F3E6B-D2B7-48D4-8BCF-F07F436CD3A8}"/>
            </a:ext>
          </a:extLst>
        </cdr:cNvPr>
        <cdr:cNvSpPr/>
      </cdr:nvSpPr>
      <cdr:spPr>
        <a:xfrm xmlns:a="http://schemas.openxmlformats.org/drawingml/2006/main" rot="20637710">
          <a:off x="3122578" y="498598"/>
          <a:ext cx="945916" cy="914863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4">
            <a:lumMod val="75000"/>
          </a:schemeClr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>
          <a:glow rad="76200">
            <a:schemeClr val="accent1">
              <a:alpha val="40000"/>
            </a:schemeClr>
          </a:glow>
        </a:effectLst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B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dirty="0"/>
        </a:p>
      </cdr:txBody>
    </cdr:sp>
  </cdr:relSizeAnchor>
  <cdr:relSizeAnchor xmlns:cdr="http://schemas.openxmlformats.org/drawingml/2006/chartDrawing">
    <cdr:from>
      <cdr:x>0.5835</cdr:x>
      <cdr:y>0.11896</cdr:y>
    </cdr:from>
    <cdr:to>
      <cdr:x>0.7012</cdr:x>
      <cdr:y>0.39105</cdr:y>
    </cdr:to>
    <cdr:sp macro="" textlink="">
      <cdr:nvSpPr>
        <cdr:cNvPr id="6" name="Стрелка вправо 5">
          <a:extLst xmlns:a="http://schemas.openxmlformats.org/drawingml/2006/main">
            <a:ext uri="{FF2B5EF4-FFF2-40B4-BE49-F238E27FC236}">
              <a16:creationId xmlns="" xmlns:a16="http://schemas.microsoft.com/office/drawing/2014/main" id="{8E3F3E6B-D2B7-48D4-8BCF-F07F436CD3A8}"/>
            </a:ext>
          </a:extLst>
        </cdr:cNvPr>
        <cdr:cNvSpPr/>
      </cdr:nvSpPr>
      <cdr:spPr>
        <a:xfrm xmlns:a="http://schemas.openxmlformats.org/drawingml/2006/main" rot="20637710">
          <a:off x="4726861" y="392607"/>
          <a:ext cx="953504" cy="898019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4">
            <a:lumMod val="75000"/>
          </a:schemeClr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>
          <a:glow rad="76200">
            <a:schemeClr val="accent1">
              <a:alpha val="40000"/>
            </a:schemeClr>
          </a:glow>
        </a:effectLst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B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dirty="0"/>
        </a:p>
      </cdr:txBody>
    </cdr:sp>
  </cdr:relSizeAnchor>
  <cdr:relSizeAnchor xmlns:cdr="http://schemas.openxmlformats.org/drawingml/2006/chartDrawing">
    <cdr:from>
      <cdr:x>0.38135</cdr:x>
      <cdr:y>0.25664</cdr:y>
    </cdr:from>
    <cdr:to>
      <cdr:x>0.48955</cdr:x>
      <cdr:y>0.34057</cdr:y>
    </cdr:to>
    <cdr:sp macro="" textlink="">
      <cdr:nvSpPr>
        <cdr:cNvPr id="7" name="TextBox 3"/>
        <cdr:cNvSpPr txBox="1"/>
      </cdr:nvSpPr>
      <cdr:spPr>
        <a:xfrm xmlns:a="http://schemas.openxmlformats.org/drawingml/2006/main">
          <a:off x="3089255" y="847001"/>
          <a:ext cx="87651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ru-RU" sz="1200" b="1" dirty="0">
              <a:solidFill>
                <a:schemeClr val="tx1"/>
              </a:solidFill>
              <a:latin typeface="+mj-lt"/>
            </a:rPr>
            <a:t>+ 30 %</a:t>
          </a:r>
          <a:endParaRPr lang="ru-RU" sz="1200" b="1" i="0" u="none" strike="noStrike" baseline="0" dirty="0">
            <a:solidFill>
              <a:schemeClr val="tx1"/>
            </a:solidFill>
            <a:latin typeface="+mj-lt"/>
          </a:endParaRPr>
        </a:p>
      </cdr:txBody>
    </cdr:sp>
  </cdr:relSizeAnchor>
  <cdr:relSizeAnchor xmlns:cdr="http://schemas.openxmlformats.org/drawingml/2006/chartDrawing">
    <cdr:from>
      <cdr:x>0.5834</cdr:x>
      <cdr:y>0.21449</cdr:y>
    </cdr:from>
    <cdr:to>
      <cdr:x>0.7013</cdr:x>
      <cdr:y>0.29842</cdr:y>
    </cdr:to>
    <cdr:sp macro="" textlink="">
      <cdr:nvSpPr>
        <cdr:cNvPr id="8" name="TextBox 3"/>
        <cdr:cNvSpPr txBox="1"/>
      </cdr:nvSpPr>
      <cdr:spPr>
        <a:xfrm xmlns:a="http://schemas.openxmlformats.org/drawingml/2006/main">
          <a:off x="4726069" y="707887"/>
          <a:ext cx="95508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ru-RU" sz="1200" b="1" dirty="0">
              <a:solidFill>
                <a:schemeClr val="tx1"/>
              </a:solidFill>
              <a:latin typeface="+mj-lt"/>
            </a:rPr>
            <a:t>+ 11 %</a:t>
          </a:r>
          <a:endParaRPr lang="ru-RU" sz="1200" b="1" i="0" u="none" strike="noStrike" baseline="0" dirty="0">
            <a:solidFill>
              <a:schemeClr val="tx1"/>
            </a:solidFill>
            <a:latin typeface="+mj-lt"/>
          </a:endParaRPr>
        </a:p>
      </cdr:txBody>
    </cdr:sp>
  </cdr:relSizeAnchor>
  <cdr:relSizeAnchor xmlns:cdr="http://schemas.openxmlformats.org/drawingml/2006/chartDrawing">
    <cdr:from>
      <cdr:x>0.74971</cdr:x>
      <cdr:y>0.8944</cdr:y>
    </cdr:from>
    <cdr:to>
      <cdr:x>0.96222</cdr:x>
      <cdr:y>0.97833</cdr:y>
    </cdr:to>
    <cdr:sp macro="" textlink="">
      <cdr:nvSpPr>
        <cdr:cNvPr id="9" name="TextBox 3"/>
        <cdr:cNvSpPr txBox="1"/>
      </cdr:nvSpPr>
      <cdr:spPr>
        <a:xfrm xmlns:a="http://schemas.openxmlformats.org/drawingml/2006/main">
          <a:off x="6073320" y="2951861"/>
          <a:ext cx="1721503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ru-RU" sz="1200" b="1" i="0" u="none" strike="noStrike" baseline="0" dirty="0" smtClean="0">
              <a:solidFill>
                <a:schemeClr val="tx1"/>
              </a:solidFill>
              <a:latin typeface="+mj-lt"/>
            </a:rPr>
            <a:t>164 объекта</a:t>
          </a:r>
          <a:endParaRPr lang="ru-RU" sz="1200" b="1" i="0" u="none" strike="noStrike" baseline="0" dirty="0">
            <a:solidFill>
              <a:schemeClr val="tx1"/>
            </a:solidFill>
            <a:latin typeface="+mj-lt"/>
          </a:endParaRPr>
        </a:p>
      </cdr:txBody>
    </cdr:sp>
  </cdr:relSizeAnchor>
  <cdr:relSizeAnchor xmlns:cdr="http://schemas.openxmlformats.org/drawingml/2006/chartDrawing">
    <cdr:from>
      <cdr:x>0.4077</cdr:x>
      <cdr:y>0.89118</cdr:y>
    </cdr:from>
    <cdr:to>
      <cdr:x>0.59418</cdr:x>
      <cdr:y>0.97511</cdr:y>
    </cdr:to>
    <cdr:sp macro="" textlink="">
      <cdr:nvSpPr>
        <cdr:cNvPr id="10" name="TextBox 3"/>
        <cdr:cNvSpPr txBox="1"/>
      </cdr:nvSpPr>
      <cdr:spPr>
        <a:xfrm xmlns:a="http://schemas.openxmlformats.org/drawingml/2006/main">
          <a:off x="3302751" y="2941232"/>
          <a:ext cx="1510641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ru-RU" sz="1200" b="1" i="0" u="none" strike="noStrike" baseline="0" dirty="0" smtClean="0">
              <a:solidFill>
                <a:schemeClr val="tx1"/>
              </a:solidFill>
              <a:latin typeface="+mj-lt"/>
            </a:rPr>
            <a:t>142 объекта</a:t>
          </a:r>
          <a:endParaRPr lang="ru-RU" sz="1200" b="1" i="0" u="none" strike="noStrike" baseline="0" dirty="0">
            <a:solidFill>
              <a:schemeClr val="tx1"/>
            </a:solidFill>
            <a:latin typeface="+mj-lt"/>
          </a:endParaRPr>
        </a:p>
      </cdr:txBody>
    </cdr:sp>
  </cdr:relSizeAnchor>
  <cdr:relSizeAnchor xmlns:cdr="http://schemas.openxmlformats.org/drawingml/2006/chartDrawing">
    <cdr:from>
      <cdr:x>0.15222</cdr:x>
      <cdr:y>0.88361</cdr:y>
    </cdr:from>
    <cdr:to>
      <cdr:x>0.3303</cdr:x>
      <cdr:y>0.96754</cdr:y>
    </cdr:to>
    <cdr:sp macro="" textlink="">
      <cdr:nvSpPr>
        <cdr:cNvPr id="11" name="TextBox 3"/>
        <cdr:cNvSpPr txBox="1"/>
      </cdr:nvSpPr>
      <cdr:spPr>
        <a:xfrm xmlns:a="http://schemas.openxmlformats.org/drawingml/2006/main">
          <a:off x="1233130" y="2916247"/>
          <a:ext cx="1442617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ru-RU" sz="1200" b="1" i="0" u="none" strike="noStrike" baseline="0" dirty="0">
              <a:solidFill>
                <a:schemeClr val="tx1"/>
              </a:solidFill>
              <a:latin typeface="+mj-lt"/>
            </a:rPr>
            <a:t>100 объектов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0.14734</cdr:x>
      <cdr:y>0.30375</cdr:y>
    </cdr:from>
    <cdr:to>
      <cdr:x>0.23822</cdr:x>
      <cdr:y>0.40741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7166" y="1181107"/>
          <a:ext cx="935844" cy="4030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marL="0" marR="0" indent="0" algn="ctr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rPr>
            <a:t>58 объектов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3"/>
            <a:ext cx="4303234" cy="340861"/>
          </a:xfrm>
          <a:prstGeom prst="rect">
            <a:avLst/>
          </a:prstGeom>
        </p:spPr>
        <p:txBody>
          <a:bodyPr vert="horz" lIns="91276" tIns="45636" rIns="91276" bIns="4563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678" y="3"/>
            <a:ext cx="4303233" cy="340861"/>
          </a:xfrm>
          <a:prstGeom prst="rect">
            <a:avLst/>
          </a:prstGeom>
        </p:spPr>
        <p:txBody>
          <a:bodyPr vert="horz" lIns="91276" tIns="45636" rIns="91276" bIns="45636" rtlCol="0"/>
          <a:lstStyle>
            <a:lvl1pPr algn="r">
              <a:defRPr sz="1200"/>
            </a:lvl1pPr>
          </a:lstStyle>
          <a:p>
            <a:fld id="{ABE1A4BA-E0AC-47D5-8384-00AA2F477B38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5" y="6456814"/>
            <a:ext cx="4303234" cy="340861"/>
          </a:xfrm>
          <a:prstGeom prst="rect">
            <a:avLst/>
          </a:prstGeom>
        </p:spPr>
        <p:txBody>
          <a:bodyPr vert="horz" lIns="91276" tIns="45636" rIns="91276" bIns="4563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678" y="6456814"/>
            <a:ext cx="4303233" cy="340861"/>
          </a:xfrm>
          <a:prstGeom prst="rect">
            <a:avLst/>
          </a:prstGeom>
        </p:spPr>
        <p:txBody>
          <a:bodyPr vert="horz" lIns="91276" tIns="45636" rIns="91276" bIns="45636" rtlCol="0" anchor="b"/>
          <a:lstStyle>
            <a:lvl1pPr algn="r">
              <a:defRPr sz="1200"/>
            </a:lvl1pPr>
          </a:lstStyle>
          <a:p>
            <a:fld id="{537817C4-AF72-4FA9-909F-65D12AE5EE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67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1"/>
            <a:ext cx="4302229" cy="339884"/>
          </a:xfrm>
          <a:prstGeom prst="rect">
            <a:avLst/>
          </a:prstGeom>
        </p:spPr>
        <p:txBody>
          <a:bodyPr vert="horz" lIns="91221" tIns="45607" rIns="91221" bIns="4560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697" y="1"/>
            <a:ext cx="4302229" cy="339884"/>
          </a:xfrm>
          <a:prstGeom prst="rect">
            <a:avLst/>
          </a:prstGeom>
        </p:spPr>
        <p:txBody>
          <a:bodyPr vert="horz" lIns="91221" tIns="45607" rIns="91221" bIns="45607" rtlCol="0"/>
          <a:lstStyle>
            <a:lvl1pPr algn="r">
              <a:defRPr sz="1200"/>
            </a:lvl1pPr>
          </a:lstStyle>
          <a:p>
            <a:fld id="{3F34A492-E496-4710-A584-43F510D09015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21" tIns="45607" rIns="91221" bIns="4560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23" y="3228899"/>
            <a:ext cx="7942580" cy="3058954"/>
          </a:xfrm>
          <a:prstGeom prst="rect">
            <a:avLst/>
          </a:prstGeom>
        </p:spPr>
        <p:txBody>
          <a:bodyPr vert="horz" lIns="91221" tIns="45607" rIns="91221" bIns="4560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6456615"/>
            <a:ext cx="4302229" cy="339884"/>
          </a:xfrm>
          <a:prstGeom prst="rect">
            <a:avLst/>
          </a:prstGeom>
        </p:spPr>
        <p:txBody>
          <a:bodyPr vert="horz" lIns="91221" tIns="45607" rIns="91221" bIns="4560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697" y="6456615"/>
            <a:ext cx="4302229" cy="339884"/>
          </a:xfrm>
          <a:prstGeom prst="rect">
            <a:avLst/>
          </a:prstGeom>
        </p:spPr>
        <p:txBody>
          <a:bodyPr vert="horz" lIns="91221" tIns="45607" rIns="91221" bIns="45607" rtlCol="0" anchor="b"/>
          <a:lstStyle>
            <a:lvl1pPr algn="r">
              <a:defRPr sz="1200"/>
            </a:lvl1pPr>
          </a:lstStyle>
          <a:p>
            <a:fld id="{1F38FD49-B9E8-4401-8F4C-DCC9005C6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6508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8FD49-B9E8-4401-8F4C-DCC9005C623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7277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8FD49-B9E8-4401-8F4C-DCC9005C6234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1287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344544" y="2516175"/>
            <a:ext cx="8440680" cy="160657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8773" y="2601946"/>
            <a:ext cx="8426451" cy="1374749"/>
          </a:xfrm>
          <a:prstGeom prst="rect">
            <a:avLst/>
          </a:prstGeom>
        </p:spPr>
        <p:txBody>
          <a:bodyPr anchor="ctr"/>
          <a:lstStyle>
            <a:lvl1pPr>
              <a:defRPr sz="3200" spc="-15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8773" y="3976695"/>
            <a:ext cx="4176713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224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66328-6CB5-4C5A-84C7-FAE385792A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344545" y="1811330"/>
            <a:ext cx="8426450" cy="402752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1811332"/>
            <a:ext cx="8412220" cy="558792"/>
          </a:xfrm>
          <a:prstGeom prst="rect">
            <a:avLst/>
          </a:prstGeom>
        </p:spPr>
        <p:txBody>
          <a:bodyPr anchor="ctr"/>
          <a:lstStyle>
            <a:lvl1pPr>
              <a:defRPr sz="2800" spc="-15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8775" y="2625714"/>
            <a:ext cx="8412220" cy="32131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241"/>
                </a:solidFill>
              </a:defRPr>
            </a:lvl1pPr>
          </a:lstStyle>
          <a:p>
            <a:fld id="{36566328-6CB5-4C5A-84C7-FAE385792AF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665109" y="5984910"/>
            <a:ext cx="4328943" cy="328617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24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«Обеспечение доступным и комфортным жильем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24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 коммунальными услугами граждан Российской Федерации»</a:t>
            </a:r>
          </a:p>
        </p:txBody>
      </p:sp>
      <p:pic>
        <p:nvPicPr>
          <p:cNvPr id="10" name="Picture 3" descr="C:\Documents and Settings\DAYaroslavtsev\Мои документы\Power_point\ЖКХ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031" y="6021422"/>
            <a:ext cx="238045" cy="25559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344545" y="1808163"/>
            <a:ext cx="8426450" cy="11461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1811331"/>
            <a:ext cx="8412220" cy="1142999"/>
          </a:xfrm>
          <a:prstGeom prst="rect">
            <a:avLst/>
          </a:prstGeom>
        </p:spPr>
        <p:txBody>
          <a:bodyPr anchor="ctr"/>
          <a:lstStyle>
            <a:lvl1pPr>
              <a:defRPr sz="2400" spc="-15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8775" y="3100383"/>
            <a:ext cx="8412220" cy="255590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241"/>
                </a:solidFill>
              </a:defRPr>
            </a:lvl1pPr>
          </a:lstStyle>
          <a:p>
            <a:fld id="{36566328-6CB5-4C5A-84C7-FAE385792AF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344545" y="1808163"/>
            <a:ext cx="8426450" cy="5619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1811332"/>
            <a:ext cx="8412220" cy="558792"/>
          </a:xfrm>
          <a:prstGeom prst="rect">
            <a:avLst/>
          </a:prstGeom>
        </p:spPr>
        <p:txBody>
          <a:bodyPr anchor="ctr"/>
          <a:lstStyle>
            <a:lvl1pPr>
              <a:defRPr sz="2400" spc="-15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8775" y="2636811"/>
            <a:ext cx="8412220" cy="301948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241"/>
                </a:solidFill>
              </a:defRPr>
            </a:lvl1pPr>
          </a:lstStyle>
          <a:p>
            <a:fld id="{36566328-6CB5-4C5A-84C7-FAE385792AF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665109" y="5984910"/>
            <a:ext cx="4328943" cy="328617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24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«Обеспечение доступным и комфортным жильем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24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 коммунальными услугами граждан Российской Федерации»</a:t>
            </a:r>
          </a:p>
        </p:txBody>
      </p:sp>
      <p:pic>
        <p:nvPicPr>
          <p:cNvPr id="8" name="Picture 3" descr="C:\Documents and Settings\DAYaroslavtsev\Мои документы\Power_point\ЖКХ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031" y="6021422"/>
            <a:ext cx="238045" cy="25559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6492" y="1808163"/>
            <a:ext cx="8412220" cy="384812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241"/>
                </a:solidFill>
              </a:defRPr>
            </a:lvl1pPr>
          </a:lstStyle>
          <a:p>
            <a:fld id="{36566328-6CB5-4C5A-84C7-FAE385792AF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665109" y="5984910"/>
            <a:ext cx="4328943" cy="328617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24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«Обеспечение доступным и комфортным жильем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24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 коммунальными услугами граждан Российской Федерации»</a:t>
            </a:r>
          </a:p>
        </p:txBody>
      </p:sp>
      <p:pic>
        <p:nvPicPr>
          <p:cNvPr id="7" name="Picture 3" descr="C:\Documents and Settings\DAYaroslavtsev\Мои документы\Power_point\ЖКХ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031" y="6021422"/>
            <a:ext cx="238045" cy="25559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617499"/>
            <a:ext cx="8412222" cy="642969"/>
          </a:xfrm>
          <a:prstGeom prst="rect">
            <a:avLst/>
          </a:prstGeom>
        </p:spPr>
        <p:txBody>
          <a:bodyPr/>
          <a:lstStyle>
            <a:lvl1pPr>
              <a:defRPr sz="2400" spc="-150">
                <a:solidFill>
                  <a:srgbClr val="005EA8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8776" y="1808163"/>
            <a:ext cx="8412220" cy="395767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66328-6CB5-4C5A-84C7-FAE385792A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665109" y="5984910"/>
            <a:ext cx="4328943" cy="328617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24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«Обеспечение доступным и комфортным жильем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24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 коммунальными услугами граждан Российской Федерации»</a:t>
            </a:r>
          </a:p>
        </p:txBody>
      </p:sp>
      <p:pic>
        <p:nvPicPr>
          <p:cNvPr id="9" name="Picture 3" descr="C:\Documents and Settings\DAYaroslavtsev\Мои документы\Power_point\ЖКХ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031" y="6021422"/>
            <a:ext cx="238045" cy="255591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617499"/>
            <a:ext cx="8412222" cy="642969"/>
          </a:xfrm>
          <a:prstGeom prst="rect">
            <a:avLst/>
          </a:prstGeom>
        </p:spPr>
        <p:txBody>
          <a:bodyPr/>
          <a:lstStyle>
            <a:lvl1pPr>
              <a:defRPr sz="2400" spc="-150">
                <a:solidFill>
                  <a:srgbClr val="005EA8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66328-6CB5-4C5A-84C7-FAE385792A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Содержимое 2"/>
          <p:cNvSpPr>
            <a:spLocks noGrp="1"/>
          </p:cNvSpPr>
          <p:nvPr>
            <p:ph sz="half" idx="13"/>
          </p:nvPr>
        </p:nvSpPr>
        <p:spPr>
          <a:xfrm>
            <a:off x="358772" y="1808163"/>
            <a:ext cx="5345131" cy="395766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8" name="Содержимое 3"/>
          <p:cNvSpPr>
            <a:spLocks noGrp="1"/>
          </p:cNvSpPr>
          <p:nvPr>
            <p:ph sz="half" idx="14"/>
          </p:nvPr>
        </p:nvSpPr>
        <p:spPr>
          <a:xfrm>
            <a:off x="5897634" y="1808163"/>
            <a:ext cx="2873362" cy="395766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 userDrawn="1"/>
        </p:nvSpPr>
        <p:spPr>
          <a:xfrm>
            <a:off x="665109" y="5984910"/>
            <a:ext cx="4328943" cy="328617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24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«Обеспечение доступным и комфортным жильем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24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 коммунальными услугами граждан Российской Федерации»</a:t>
            </a:r>
          </a:p>
        </p:txBody>
      </p:sp>
      <p:pic>
        <p:nvPicPr>
          <p:cNvPr id="9" name="Picture 3" descr="C:\Documents and Settings\DAYaroslavtsev\Мои документы\Power_point\ЖКХ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031" y="6021422"/>
            <a:ext cx="238045" cy="25559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617499"/>
            <a:ext cx="8412222" cy="642969"/>
          </a:xfrm>
          <a:prstGeom prst="rect">
            <a:avLst/>
          </a:prstGeom>
        </p:spPr>
        <p:txBody>
          <a:bodyPr/>
          <a:lstStyle>
            <a:lvl1pPr>
              <a:defRPr sz="2400" spc="-150">
                <a:solidFill>
                  <a:srgbClr val="005EA8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66328-6CB5-4C5A-84C7-FAE385792A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Содержимое 2"/>
          <p:cNvSpPr>
            <a:spLocks noGrp="1"/>
          </p:cNvSpPr>
          <p:nvPr>
            <p:ph sz="half" idx="13"/>
          </p:nvPr>
        </p:nvSpPr>
        <p:spPr>
          <a:xfrm>
            <a:off x="3425865" y="1808163"/>
            <a:ext cx="5345131" cy="395766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8" name="Содержимое 3"/>
          <p:cNvSpPr>
            <a:spLocks noGrp="1"/>
          </p:cNvSpPr>
          <p:nvPr>
            <p:ph sz="half" idx="14"/>
          </p:nvPr>
        </p:nvSpPr>
        <p:spPr>
          <a:xfrm>
            <a:off x="358774" y="1808163"/>
            <a:ext cx="2873362" cy="395766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 userDrawn="1"/>
        </p:nvSpPr>
        <p:spPr>
          <a:xfrm>
            <a:off x="665109" y="5984910"/>
            <a:ext cx="4328943" cy="328617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24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«Обеспечение доступным и комфортным жильем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24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 коммунальными услугами граждан Российской Федерации»</a:t>
            </a:r>
          </a:p>
        </p:txBody>
      </p:sp>
      <p:pic>
        <p:nvPicPr>
          <p:cNvPr id="9" name="Picture 3" descr="C:\Documents and Settings\DAYaroslavtsev\Мои документы\Power_point\ЖКХ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031" y="6021422"/>
            <a:ext cx="238045" cy="25559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8774" y="1808163"/>
            <a:ext cx="5345130" cy="431800"/>
          </a:xfrm>
        </p:spPr>
        <p:txBody>
          <a:bodyPr anchor="b">
            <a:normAutofit/>
          </a:bodyPr>
          <a:lstStyle>
            <a:lvl1pPr marL="0" indent="0">
              <a:buNone/>
              <a:defRPr sz="1800" b="0" spc="-150">
                <a:solidFill>
                  <a:srgbClr val="005EA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49954" y="1808163"/>
            <a:ext cx="2921041" cy="431800"/>
          </a:xfrm>
        </p:spPr>
        <p:txBody>
          <a:bodyPr anchor="b">
            <a:normAutofit/>
          </a:bodyPr>
          <a:lstStyle>
            <a:lvl1pPr marL="0" indent="0">
              <a:buNone/>
              <a:defRPr sz="1800" b="0" spc="-150">
                <a:solidFill>
                  <a:srgbClr val="005EA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66328-6CB5-4C5A-84C7-FAE385792A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Содержимое 2"/>
          <p:cNvSpPr>
            <a:spLocks noGrp="1"/>
          </p:cNvSpPr>
          <p:nvPr>
            <p:ph sz="half" idx="13"/>
          </p:nvPr>
        </p:nvSpPr>
        <p:spPr>
          <a:xfrm>
            <a:off x="358772" y="2239963"/>
            <a:ext cx="5345131" cy="3525869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Содержимое 3"/>
          <p:cNvSpPr>
            <a:spLocks noGrp="1"/>
          </p:cNvSpPr>
          <p:nvPr>
            <p:ph sz="half" idx="14"/>
          </p:nvPr>
        </p:nvSpPr>
        <p:spPr>
          <a:xfrm>
            <a:off x="5849954" y="2239963"/>
            <a:ext cx="2921042" cy="3525869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58774" y="617499"/>
            <a:ext cx="8412221" cy="646118"/>
          </a:xfrm>
          <a:prstGeom prst="rect">
            <a:avLst/>
          </a:prstGeom>
        </p:spPr>
        <p:txBody>
          <a:bodyPr/>
          <a:lstStyle>
            <a:lvl1pPr>
              <a:defRPr sz="2400" spc="-150">
                <a:solidFill>
                  <a:srgbClr val="005EA8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65109" y="5984910"/>
            <a:ext cx="4328943" cy="328617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24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«Обеспечение доступным и комфортным жильем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24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 коммунальными услугами граждан Российской Федерации»</a:t>
            </a:r>
          </a:p>
        </p:txBody>
      </p:sp>
      <p:pic>
        <p:nvPicPr>
          <p:cNvPr id="15" name="Picture 3" descr="C:\Documents and Settings\DAYaroslavtsev\Мои документы\Power_point\ЖКХ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031" y="6021422"/>
            <a:ext cx="238045" cy="25559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44546" y="5948397"/>
            <a:ext cx="8426449" cy="3873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4546" y="1808163"/>
            <a:ext cx="8426449" cy="3957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37395" y="59706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2241"/>
                </a:solidFill>
              </a:defRPr>
            </a:lvl1pPr>
          </a:lstStyle>
          <a:p>
            <a:fld id="{36566328-6CB5-4C5A-84C7-FAE385792AF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8" r:id="rId4"/>
    <p:sldLayoutId id="2147483657" r:id="rId5"/>
    <p:sldLayoutId id="2147483652" r:id="rId6"/>
    <p:sldLayoutId id="2147483654" r:id="rId7"/>
    <p:sldLayoutId id="2147483656" r:id="rId8"/>
    <p:sldLayoutId id="2147483653" r:id="rId9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rgbClr val="00224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rgbClr val="00224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rgbClr val="00224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1600" kern="1200">
          <a:solidFill>
            <a:srgbClr val="00224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1400" kern="1200">
          <a:solidFill>
            <a:srgbClr val="00224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1400" kern="1200">
          <a:solidFill>
            <a:srgbClr val="00224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1.png"/><Relationship Id="rId7" Type="http://schemas.openxmlformats.org/officeDocument/2006/relationships/image" Target="../media/image5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microsoft.com/office/2007/relationships/hdphoto" Target="../media/hdphoto4.wdp"/><Relationship Id="rId7" Type="http://schemas.openxmlformats.org/officeDocument/2006/relationships/diagramLayout" Target="../diagrams/layout2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2.xml"/><Relationship Id="rId5" Type="http://schemas.openxmlformats.org/officeDocument/2006/relationships/image" Target="../media/image5.png"/><Relationship Id="rId10" Type="http://schemas.microsoft.com/office/2007/relationships/diagramDrawing" Target="../diagrams/drawing2.xml"/><Relationship Id="rId4" Type="http://schemas.openxmlformats.org/officeDocument/2006/relationships/image" Target="../media/image88.png"/><Relationship Id="rId9" Type="http://schemas.openxmlformats.org/officeDocument/2006/relationships/diagramColors" Target="../diagrams/colors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chart" Target="../charts/char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diagramData" Target="../diagrams/data1.xml"/><Relationship Id="rId12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7.xml"/><Relationship Id="rId11" Type="http://schemas.microsoft.com/office/2007/relationships/diagramDrawing" Target="../diagrams/drawing1.xml"/><Relationship Id="rId5" Type="http://schemas.openxmlformats.org/officeDocument/2006/relationships/image" Target="../media/image5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8.png"/><Relationship Id="rId9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813116" y="2883529"/>
            <a:ext cx="7079364" cy="764549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  <a:defRPr/>
            </a:pPr>
            <a:r>
              <a:rPr lang="ru-RU" sz="2000" dirty="0" smtClean="0">
                <a:solidFill>
                  <a:srgbClr val="002241"/>
                </a:solidFill>
                <a:latin typeface="+mj-lt"/>
                <a:ea typeface="+mj-ea"/>
                <a:cs typeface="+mj-cs"/>
              </a:rPr>
              <a:t>О </a:t>
            </a:r>
            <a:r>
              <a:rPr lang="ru-RU" sz="2000" dirty="0">
                <a:solidFill>
                  <a:srgbClr val="002241"/>
                </a:solidFill>
                <a:latin typeface="+mj-lt"/>
                <a:ea typeface="+mj-ea"/>
                <a:cs typeface="+mj-cs"/>
              </a:rPr>
              <a:t>ходе строительства, реконструкции, капитальном ремонте и финансировании объектов государственной и муниципальной собственности, включенных в государственные программы и областную адресную инвестиционную программу, в 2020 году и текущем периоде 2021 года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508" y="2564904"/>
            <a:ext cx="1264777" cy="1343826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174454" y="839885"/>
            <a:ext cx="3277323" cy="1019386"/>
            <a:chOff x="250800" y="1113470"/>
            <a:chExt cx="1784834" cy="460279"/>
          </a:xfrm>
        </p:grpSpPr>
        <p:sp>
          <p:nvSpPr>
            <p:cNvPr id="23" name="Заголовок 1"/>
            <p:cNvSpPr txBox="1">
              <a:spLocks/>
            </p:cNvSpPr>
            <p:nvPr/>
          </p:nvSpPr>
          <p:spPr>
            <a:xfrm>
              <a:off x="250800" y="1121176"/>
              <a:ext cx="1784834" cy="39516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effectLst>
              <a:softEdge rad="0"/>
            </a:effectLst>
          </p:spPr>
          <p:txBody>
            <a:bodyPr anchor="ctr"/>
            <a:lstStyle/>
            <a:p>
              <a:pPr lvl="0" algn="ctr">
                <a:spcBef>
                  <a:spcPct val="0"/>
                </a:spcBef>
              </a:pPr>
              <a:r>
                <a:rPr lang="ru-RU" sz="1400" spc="100" dirty="0">
                  <a:solidFill>
                    <a:srgbClr val="002241"/>
                  </a:solidFill>
                  <a:latin typeface="+mj-lt"/>
                  <a:ea typeface="+mj-ea"/>
                  <a:cs typeface="+mj-cs"/>
                </a:rPr>
                <a:t>ПРАВИТЕЛЬСТВО АРХАНГЕЛЬСКОЙ ОБЛАСТИ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846104" y="1113470"/>
              <a:ext cx="594945" cy="48083"/>
            </a:xfrm>
            <a:prstGeom prst="rect">
              <a:avLst/>
            </a:prstGeom>
            <a:solidFill>
              <a:schemeClr val="accent2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440689" y="1113470"/>
              <a:ext cx="594945" cy="48083"/>
            </a:xfrm>
            <a:prstGeom prst="rect">
              <a:avLst/>
            </a:prstGeom>
            <a:solidFill>
              <a:schemeClr val="accent5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51520" y="1113470"/>
              <a:ext cx="594945" cy="48083"/>
            </a:xfrm>
            <a:prstGeom prst="rect">
              <a:avLst/>
            </a:prstGeom>
            <a:solidFill>
              <a:schemeClr val="bg1">
                <a:lumMod val="9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ый треугольник 23"/>
            <p:cNvSpPr/>
            <p:nvPr/>
          </p:nvSpPr>
          <p:spPr>
            <a:xfrm flipH="1" flipV="1">
              <a:off x="251520" y="1507324"/>
              <a:ext cx="103063" cy="66425"/>
            </a:xfrm>
            <a:prstGeom prst="rt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350044" y="5957247"/>
            <a:ext cx="8420951" cy="370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760289" y="5957247"/>
            <a:ext cx="7574372" cy="370567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002241"/>
                </a:solidFill>
                <a:latin typeface="+mj-lt"/>
                <a:ea typeface="+mj-ea"/>
                <a:cs typeface="+mj-cs"/>
              </a:rPr>
              <a:t>АРХАНГЕЛЬСК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8183" y="380981"/>
            <a:ext cx="7952905" cy="34771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338609" y="791756"/>
            <a:ext cx="7656849" cy="3186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spc="-133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в сфере здравоохранения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38609" y="5987848"/>
            <a:ext cx="7923686" cy="3293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119" y="5981831"/>
            <a:ext cx="292176" cy="310437"/>
          </a:xfrm>
          <a:prstGeom prst="rect">
            <a:avLst/>
          </a:prstGeom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299566" y="480223"/>
            <a:ext cx="8615284" cy="4088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>
                <a:solidFill>
                  <a:srgbClr val="005EA8"/>
                </a:solidFill>
              </a:rPr>
              <a:t>Результаты реализации ОАИП</a:t>
            </a:r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760289" y="5957247"/>
            <a:ext cx="7574372" cy="568097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>
                <a:solidFill>
                  <a:srgbClr val="002241"/>
                </a:solidFill>
                <a:latin typeface="+mj-lt"/>
                <a:ea typeface="+mj-ea"/>
                <a:cs typeface="+mj-cs"/>
              </a:rPr>
              <a:t>О ходе строительства, реконструкции, капитальном ремонте и финансировании объектов государственной и муниципальной собственности, включенных в государственные программы Архангельской области и областную адресную инвестиционную программу, в 2020 году и текущем периоде 2021 года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46546" y="1161965"/>
            <a:ext cx="2785294" cy="422171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9" name="Содержимое 4"/>
          <p:cNvSpPr>
            <a:spLocks noGrp="1"/>
          </p:cNvSpPr>
          <p:nvPr>
            <p:ph sz="half" idx="4294967295"/>
          </p:nvPr>
        </p:nvSpPr>
        <p:spPr>
          <a:xfrm>
            <a:off x="382549" y="1177929"/>
            <a:ext cx="2749291" cy="345061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ФАП 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в дер. </a:t>
            </a:r>
            <a:r>
              <a:rPr lang="ru-RU" sz="1067" dirty="0" err="1">
                <a:solidFill>
                  <a:schemeClr val="accent1">
                    <a:lumMod val="50000"/>
                  </a:schemeClr>
                </a:solidFill>
              </a:rPr>
              <a:t>Федотовская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Котласского района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46546" y="1160748"/>
            <a:ext cx="48573" cy="2308497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3203848" y="1167817"/>
            <a:ext cx="2785294" cy="422171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75" name="Содержимое 4"/>
          <p:cNvSpPr>
            <a:spLocks noGrp="1"/>
          </p:cNvSpPr>
          <p:nvPr>
            <p:ph sz="half" idx="4294967295"/>
          </p:nvPr>
        </p:nvSpPr>
        <p:spPr>
          <a:xfrm>
            <a:off x="3252421" y="1183781"/>
            <a:ext cx="2736721" cy="345061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ФАП 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в дер. </a:t>
            </a:r>
            <a:r>
              <a:rPr lang="ru-RU" sz="1067" dirty="0" err="1">
                <a:solidFill>
                  <a:schemeClr val="accent1">
                    <a:lumMod val="50000"/>
                  </a:schemeClr>
                </a:solidFill>
              </a:rPr>
              <a:t>Осташевская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Коношского района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3203848" y="1166600"/>
            <a:ext cx="48573" cy="2308497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6048164" y="1174953"/>
            <a:ext cx="2785294" cy="422171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78" name="Содержимое 4"/>
          <p:cNvSpPr>
            <a:spLocks noGrp="1"/>
          </p:cNvSpPr>
          <p:nvPr>
            <p:ph sz="half" idx="4294967295"/>
          </p:nvPr>
        </p:nvSpPr>
        <p:spPr>
          <a:xfrm>
            <a:off x="6084167" y="1190917"/>
            <a:ext cx="2749291" cy="345061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ФАП 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в пос. Волошка </a:t>
            </a:r>
          </a:p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Коношского района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6048164" y="1173736"/>
            <a:ext cx="48573" cy="2308497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343553" y="3538229"/>
            <a:ext cx="2785294" cy="422171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6" name="Содержимое 4"/>
          <p:cNvSpPr>
            <a:spLocks noGrp="1"/>
          </p:cNvSpPr>
          <p:nvPr>
            <p:ph sz="half" idx="4294967295"/>
          </p:nvPr>
        </p:nvSpPr>
        <p:spPr>
          <a:xfrm>
            <a:off x="379556" y="3554193"/>
            <a:ext cx="2749291" cy="345061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ФАП 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в дер. </a:t>
            </a:r>
            <a:r>
              <a:rPr lang="ru-RU" sz="1067" dirty="0" err="1">
                <a:solidFill>
                  <a:schemeClr val="accent1">
                    <a:lumMod val="50000"/>
                  </a:schemeClr>
                </a:solidFill>
              </a:rPr>
              <a:t>Хомяковская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Холмогорского района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343553" y="3537012"/>
            <a:ext cx="48573" cy="2308497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3200855" y="3544081"/>
            <a:ext cx="2785294" cy="422171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9" name="Содержимое 4"/>
          <p:cNvSpPr>
            <a:spLocks noGrp="1"/>
          </p:cNvSpPr>
          <p:nvPr>
            <p:ph sz="half" idx="4294967295"/>
          </p:nvPr>
        </p:nvSpPr>
        <p:spPr>
          <a:xfrm>
            <a:off x="3249428" y="3560045"/>
            <a:ext cx="2736721" cy="345061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ФАП 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в дер. Никольская </a:t>
            </a:r>
          </a:p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Шенкурского района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3200855" y="3542864"/>
            <a:ext cx="48573" cy="2308497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6045171" y="3551217"/>
            <a:ext cx="2785294" cy="422171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02" name="Содержимое 4"/>
          <p:cNvSpPr>
            <a:spLocks noGrp="1"/>
          </p:cNvSpPr>
          <p:nvPr>
            <p:ph sz="half" idx="4294967295"/>
          </p:nvPr>
        </p:nvSpPr>
        <p:spPr>
          <a:xfrm>
            <a:off x="6081174" y="3567181"/>
            <a:ext cx="2749291" cy="345061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ФАП 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в дер. </a:t>
            </a:r>
            <a:r>
              <a:rPr lang="ru-RU" sz="1067" dirty="0" err="1">
                <a:solidFill>
                  <a:schemeClr val="accent1">
                    <a:lumMod val="50000"/>
                  </a:schemeClr>
                </a:solidFill>
              </a:rPr>
              <a:t>Копачево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Холмогорского района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6045171" y="3550000"/>
            <a:ext cx="48573" cy="2308497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3" name="Номер слайда 3">
            <a:extLst>
              <a:ext uri="{FF2B5EF4-FFF2-40B4-BE49-F238E27FC236}">
                <a16:creationId xmlns="" xmlns:a16="http://schemas.microsoft.com/office/drawing/2014/main" id="{5703641C-B5F9-4204-8A6E-2F16D2757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37395" y="5959968"/>
            <a:ext cx="2133600" cy="365125"/>
          </a:xfrm>
        </p:spPr>
        <p:txBody>
          <a:bodyPr/>
          <a:lstStyle/>
          <a:p>
            <a:fld id="{2EB5BAA1-4879-41D4-9BBD-F90B131AF937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36" t="5849" r="23226" b="11680"/>
          <a:stretch/>
        </p:blipFill>
        <p:spPr>
          <a:xfrm>
            <a:off x="3239852" y="1625919"/>
            <a:ext cx="2763410" cy="18433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13084" r="17757"/>
          <a:stretch/>
        </p:blipFill>
        <p:spPr>
          <a:xfrm>
            <a:off x="6130846" y="1634728"/>
            <a:ext cx="2664296" cy="18208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/>
          <a:srcRect l="31244" r="23407" b="34172"/>
          <a:stretch/>
        </p:blipFill>
        <p:spPr>
          <a:xfrm>
            <a:off x="6111710" y="3992866"/>
            <a:ext cx="2708762" cy="18584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225"/>
          <a:stretch/>
        </p:blipFill>
        <p:spPr>
          <a:xfrm>
            <a:off x="3258743" y="3977055"/>
            <a:ext cx="2727406" cy="18475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216"/>
          <a:stretch/>
        </p:blipFill>
        <p:spPr>
          <a:xfrm>
            <a:off x="392126" y="1584136"/>
            <a:ext cx="2739715" cy="18448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9" r="41975" b="36289"/>
          <a:stretch/>
        </p:blipFill>
        <p:spPr>
          <a:xfrm>
            <a:off x="382549" y="3960400"/>
            <a:ext cx="2737187" cy="184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8332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/>
          <p:cNvSpPr/>
          <p:nvPr/>
        </p:nvSpPr>
        <p:spPr>
          <a:xfrm>
            <a:off x="349902" y="677119"/>
            <a:ext cx="7951188" cy="34771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034953" y="3165091"/>
            <a:ext cx="3725186" cy="428187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49902" y="5979766"/>
            <a:ext cx="8393586" cy="3293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540" y="5998411"/>
            <a:ext cx="292176" cy="310437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359532" y="1177716"/>
            <a:ext cx="59568" cy="3051384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90882" y="1167496"/>
            <a:ext cx="4331136" cy="526323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6" name="Содержимое 4"/>
          <p:cNvSpPr>
            <a:spLocks noGrp="1"/>
          </p:cNvSpPr>
          <p:nvPr>
            <p:ph sz="half" idx="4294967295"/>
          </p:nvPr>
        </p:nvSpPr>
        <p:spPr>
          <a:xfrm>
            <a:off x="443348" y="1160748"/>
            <a:ext cx="4278670" cy="523942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00" dirty="0">
                <a:solidFill>
                  <a:srgbClr val="C00000"/>
                </a:solidFill>
              </a:rPr>
              <a:t>Физкультурно-оздоровительный комплекс </a:t>
            </a:r>
            <a:endParaRPr lang="ru-RU" sz="1000" dirty="0">
              <a:solidFill>
                <a:srgbClr val="1054A0"/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ru-RU" sz="1000" dirty="0">
                <a:solidFill>
                  <a:srgbClr val="1054A0"/>
                </a:solidFill>
              </a:rPr>
              <a:t>в территориальном округе </a:t>
            </a:r>
            <a:r>
              <a:rPr lang="ru-RU" sz="1000" dirty="0" err="1">
                <a:solidFill>
                  <a:srgbClr val="1054A0"/>
                </a:solidFill>
              </a:rPr>
              <a:t>Варавино</a:t>
            </a:r>
            <a:r>
              <a:rPr lang="ru-RU" sz="1000" dirty="0">
                <a:solidFill>
                  <a:srgbClr val="1054A0"/>
                </a:solidFill>
              </a:rPr>
              <a:t>-Фактория </a:t>
            </a:r>
          </a:p>
          <a:p>
            <a:pPr marL="0" indent="0">
              <a:spcBef>
                <a:spcPts val="0"/>
              </a:spcBef>
            </a:pPr>
            <a:r>
              <a:rPr lang="ru-RU" sz="1000" dirty="0">
                <a:solidFill>
                  <a:srgbClr val="1054A0"/>
                </a:solidFill>
              </a:rPr>
              <a:t>г. Архангельска</a:t>
            </a:r>
            <a:endParaRPr lang="ru-RU" sz="1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989236" y="3162778"/>
            <a:ext cx="58184" cy="2642486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2" name="Содержимое 4"/>
          <p:cNvSpPr>
            <a:spLocks noGrp="1"/>
          </p:cNvSpPr>
          <p:nvPr>
            <p:ph sz="half" idx="4294967295"/>
          </p:nvPr>
        </p:nvSpPr>
        <p:spPr>
          <a:xfrm>
            <a:off x="5090216" y="3209483"/>
            <a:ext cx="3681787" cy="338755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00" dirty="0">
                <a:solidFill>
                  <a:srgbClr val="C00000"/>
                </a:solidFill>
              </a:rPr>
              <a:t>Лыжная база</a:t>
            </a:r>
            <a:r>
              <a:rPr lang="ru-RU" sz="1000" dirty="0">
                <a:solidFill>
                  <a:srgbClr val="1054A0"/>
                </a:solidFill>
              </a:rPr>
              <a:t> в г. Северодвинске</a:t>
            </a:r>
            <a:endParaRPr lang="ru-RU" sz="1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760289" y="5957247"/>
            <a:ext cx="7574372" cy="594492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>
                <a:solidFill>
                  <a:srgbClr val="002241"/>
                </a:solidFill>
                <a:latin typeface="+mj-lt"/>
                <a:ea typeface="+mj-ea"/>
                <a:cs typeface="+mj-cs"/>
              </a:rPr>
              <a:t>О ходе строительства, реконструкции, капитальном ремонте и финансировании объектов государственной и муниципальной собственности, включенных в государственные программы Архангельской области и областную адресную инвестиционную программу, в 2020 году и текущем периоде 2021 года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4993184" y="542719"/>
            <a:ext cx="49311" cy="2441562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8" name="Содержимое 4"/>
          <p:cNvSpPr>
            <a:spLocks noGrp="1"/>
          </p:cNvSpPr>
          <p:nvPr>
            <p:ph sz="half" idx="4294967295"/>
          </p:nvPr>
        </p:nvSpPr>
        <p:spPr>
          <a:xfrm>
            <a:off x="5088213" y="542719"/>
            <a:ext cx="3602292" cy="415394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00" dirty="0">
                <a:solidFill>
                  <a:srgbClr val="C00000"/>
                </a:solidFill>
              </a:rPr>
              <a:t>Центр культурного развития </a:t>
            </a:r>
            <a:r>
              <a:rPr lang="ru-RU" sz="1000" dirty="0">
                <a:solidFill>
                  <a:srgbClr val="1054A0"/>
                </a:solidFill>
              </a:rPr>
              <a:t>на 120 мест </a:t>
            </a:r>
          </a:p>
          <a:p>
            <a:pPr marL="0" indent="0">
              <a:spcBef>
                <a:spcPts val="0"/>
              </a:spcBef>
            </a:pPr>
            <a:r>
              <a:rPr lang="ru-RU" sz="1000" dirty="0">
                <a:solidFill>
                  <a:srgbClr val="1054A0"/>
                </a:solidFill>
              </a:rPr>
              <a:t>в с. </a:t>
            </a:r>
            <a:r>
              <a:rPr lang="ru-RU" sz="1000" dirty="0" err="1">
                <a:solidFill>
                  <a:srgbClr val="1054A0"/>
                </a:solidFill>
              </a:rPr>
              <a:t>Ильинско-Подомское</a:t>
            </a:r>
            <a:r>
              <a:rPr lang="ru-RU" sz="1000" dirty="0">
                <a:solidFill>
                  <a:srgbClr val="1054A0"/>
                </a:solidFill>
              </a:rPr>
              <a:t> Вилегодского района</a:t>
            </a:r>
            <a:endParaRPr lang="ru-RU" sz="1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338609" y="791756"/>
            <a:ext cx="7656849" cy="3186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spc="-133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в сфере культуры и спорта</a:t>
            </a: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99566" y="480223"/>
            <a:ext cx="8615284" cy="4088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>
                <a:solidFill>
                  <a:srgbClr val="005EA8"/>
                </a:solidFill>
              </a:rPr>
              <a:t>Результаты реализации ОАИП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042495" y="547502"/>
            <a:ext cx="3697357" cy="412924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9" name="Номер слайда 3">
            <a:extLst>
              <a:ext uri="{FF2B5EF4-FFF2-40B4-BE49-F238E27FC236}">
                <a16:creationId xmlns="" xmlns:a16="http://schemas.microsoft.com/office/drawing/2014/main" id="{B2940A50-32D2-4FE6-8ECA-D66B1D83E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37395" y="5959968"/>
            <a:ext cx="2133600" cy="365125"/>
          </a:xfrm>
        </p:spPr>
        <p:txBody>
          <a:bodyPr/>
          <a:lstStyle/>
          <a:p>
            <a:fld id="{2EB5BAA1-4879-41D4-9BBD-F90B131AF937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t="11675" r="20863" b="22700"/>
          <a:stretch/>
        </p:blipFill>
        <p:spPr>
          <a:xfrm>
            <a:off x="5181913" y="3604722"/>
            <a:ext cx="3512352" cy="218445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47" b="21816"/>
          <a:stretch/>
        </p:blipFill>
        <p:spPr>
          <a:xfrm>
            <a:off x="5042495" y="958113"/>
            <a:ext cx="3700993" cy="20162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30" t="23107" b="16239"/>
          <a:stretch/>
        </p:blipFill>
        <p:spPr>
          <a:xfrm>
            <a:off x="419100" y="1718202"/>
            <a:ext cx="4284475" cy="25321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861" b="14384"/>
          <a:stretch/>
        </p:blipFill>
        <p:spPr>
          <a:xfrm>
            <a:off x="586816" y="4323406"/>
            <a:ext cx="3939268" cy="154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8398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5301747" y="483963"/>
            <a:ext cx="3244767" cy="500033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49902" y="677119"/>
            <a:ext cx="4974815" cy="34771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7" name="Прямоугольник 26"/>
          <p:cNvSpPr/>
          <p:nvPr/>
        </p:nvSpPr>
        <p:spPr>
          <a:xfrm>
            <a:off x="352545" y="5985247"/>
            <a:ext cx="7923686" cy="3293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bg1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764" y="5994699"/>
            <a:ext cx="292176" cy="310437"/>
          </a:xfrm>
          <a:prstGeom prst="rect">
            <a:avLst/>
          </a:prstGeom>
        </p:spPr>
      </p:pic>
      <p:sp>
        <p:nvSpPr>
          <p:cNvPr id="3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1545" y="5972440"/>
            <a:ext cx="2228202" cy="324505"/>
          </a:xfrm>
        </p:spPr>
        <p:txBody>
          <a:bodyPr/>
          <a:lstStyle/>
          <a:p>
            <a:r>
              <a:rPr lang="ru-RU" dirty="0"/>
              <a:t>12</a:t>
            </a: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760289" y="5957247"/>
            <a:ext cx="7574372" cy="570254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>
                <a:solidFill>
                  <a:srgbClr val="002241"/>
                </a:solidFill>
                <a:latin typeface="+mj-lt"/>
                <a:ea typeface="+mj-ea"/>
                <a:cs typeface="+mj-cs"/>
              </a:rPr>
              <a:t>О ходе строительства, реконструкции, капитальном ремонте и финансировании объектов государственной и муниципальной собственности, включенных в государственные программы Архангельской области и областную адресную инвестиционную программу, в 2020 году и текущем периоде 2021 года</a:t>
            </a:r>
          </a:p>
        </p:txBody>
      </p:sp>
      <p:sp>
        <p:nvSpPr>
          <p:cNvPr id="20" name="Содержимое 4"/>
          <p:cNvSpPr>
            <a:spLocks noGrp="1"/>
          </p:cNvSpPr>
          <p:nvPr>
            <p:ph sz="half" idx="4294967295"/>
          </p:nvPr>
        </p:nvSpPr>
        <p:spPr>
          <a:xfrm>
            <a:off x="5342135" y="525738"/>
            <a:ext cx="3446168" cy="467852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228600" indent="-228600">
              <a:spcBef>
                <a:spcPts val="0"/>
              </a:spcBef>
              <a:buAutoNum type="arabicPeriod"/>
            </a:pPr>
            <a:r>
              <a:rPr lang="ru-RU" sz="1067" dirty="0">
                <a:solidFill>
                  <a:srgbClr val="C00000"/>
                </a:solidFill>
              </a:rPr>
              <a:t>300-КВАРТИРНЫЙ ДОМ </a:t>
            </a:r>
          </a:p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1054A0"/>
                </a:solidFill>
              </a:rPr>
              <a:t>по пр. Московский в  г. Архангельске</a:t>
            </a:r>
            <a:endParaRPr lang="ru-RU" sz="1067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279751" y="483963"/>
            <a:ext cx="48333" cy="2494996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36387" y="3140377"/>
            <a:ext cx="3210127" cy="564916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0" name="Содержимое 4"/>
          <p:cNvSpPr>
            <a:spLocks noGrp="1"/>
          </p:cNvSpPr>
          <p:nvPr>
            <p:ph sz="half" idx="4294967295"/>
          </p:nvPr>
        </p:nvSpPr>
        <p:spPr>
          <a:xfrm>
            <a:off x="5342136" y="3179683"/>
            <a:ext cx="3446167" cy="483724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2. 108-КВАРТИРНЫЙ ДОМ </a:t>
            </a:r>
          </a:p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1054A0"/>
                </a:solidFill>
              </a:rPr>
              <a:t>по ул. </a:t>
            </a:r>
            <a:r>
              <a:rPr lang="ru-RU" sz="1067" dirty="0" err="1">
                <a:solidFill>
                  <a:srgbClr val="1054A0"/>
                </a:solidFill>
              </a:rPr>
              <a:t>Карпогорской</a:t>
            </a:r>
            <a:r>
              <a:rPr lang="ru-RU" sz="1067" dirty="0">
                <a:solidFill>
                  <a:srgbClr val="1054A0"/>
                </a:solidFill>
              </a:rPr>
              <a:t> в г. Архангельске</a:t>
            </a:r>
            <a:endParaRPr lang="ru-RU" sz="1067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292080" y="3137909"/>
            <a:ext cx="50056" cy="2631351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338610" y="791756"/>
            <a:ext cx="5086174" cy="3186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spc="-133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в сфере жилищного строительства</a:t>
            </a: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299566" y="480223"/>
            <a:ext cx="8615284" cy="4088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>
                <a:solidFill>
                  <a:srgbClr val="005EA8"/>
                </a:solidFill>
              </a:rPr>
              <a:t>Результаты реализации ОАИП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A5C3EEBF-454A-4AA8-A226-11A3D6123A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91" t="6674" r="16010" b="4823"/>
          <a:stretch/>
        </p:blipFill>
        <p:spPr>
          <a:xfrm>
            <a:off x="405764" y="1482844"/>
            <a:ext cx="4823338" cy="4253085"/>
          </a:xfrm>
          <a:prstGeom prst="rect">
            <a:avLst/>
          </a:prstGeom>
        </p:spPr>
      </p:pic>
      <p:sp>
        <p:nvSpPr>
          <p:cNvPr id="42" name="Овал 41">
            <a:extLst>
              <a:ext uri="{FF2B5EF4-FFF2-40B4-BE49-F238E27FC236}">
                <a16:creationId xmlns="" xmlns:a16="http://schemas.microsoft.com/office/drawing/2014/main" id="{C1999653-2395-452E-9652-6ED3E137D5D1}"/>
              </a:ext>
            </a:extLst>
          </p:cNvPr>
          <p:cNvSpPr/>
          <p:nvPr/>
        </p:nvSpPr>
        <p:spPr>
          <a:xfrm>
            <a:off x="2013494" y="2838264"/>
            <a:ext cx="148705" cy="14870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3" name="Овал 42">
            <a:extLst>
              <a:ext uri="{FF2B5EF4-FFF2-40B4-BE49-F238E27FC236}">
                <a16:creationId xmlns="" xmlns:a16="http://schemas.microsoft.com/office/drawing/2014/main" id="{FDCAD58C-24D1-49D3-8FA9-92F07AB5C104}"/>
              </a:ext>
            </a:extLst>
          </p:cNvPr>
          <p:cNvSpPr/>
          <p:nvPr/>
        </p:nvSpPr>
        <p:spPr>
          <a:xfrm>
            <a:off x="2111486" y="2881916"/>
            <a:ext cx="144419" cy="1444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Овал 43">
            <a:extLst>
              <a:ext uri="{FF2B5EF4-FFF2-40B4-BE49-F238E27FC236}">
                <a16:creationId xmlns="" xmlns:a16="http://schemas.microsoft.com/office/drawing/2014/main" id="{60C9B551-26CE-4B3E-B9F9-6AFCC06F0774}"/>
              </a:ext>
            </a:extLst>
          </p:cNvPr>
          <p:cNvSpPr/>
          <p:nvPr/>
        </p:nvSpPr>
        <p:spPr>
          <a:xfrm>
            <a:off x="1728836" y="2959925"/>
            <a:ext cx="162888" cy="1628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Овал 44">
            <a:extLst>
              <a:ext uri="{FF2B5EF4-FFF2-40B4-BE49-F238E27FC236}">
                <a16:creationId xmlns="" xmlns:a16="http://schemas.microsoft.com/office/drawing/2014/main" id="{E3757880-4A63-41B9-8E93-411C720F944B}"/>
              </a:ext>
            </a:extLst>
          </p:cNvPr>
          <p:cNvSpPr/>
          <p:nvPr/>
        </p:nvSpPr>
        <p:spPr>
          <a:xfrm>
            <a:off x="1863171" y="2978959"/>
            <a:ext cx="148639" cy="1486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C86B0481-8694-4467-B080-D2FC400F0B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792"/>
          <a:stretch/>
        </p:blipFill>
        <p:spPr>
          <a:xfrm>
            <a:off x="5328084" y="980728"/>
            <a:ext cx="3202117" cy="199823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65C52ED9-BF54-4275-BCCD-06C4F44BBC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24" t="749" r="24201" b="3751"/>
          <a:stretch/>
        </p:blipFill>
        <p:spPr>
          <a:xfrm>
            <a:off x="5342135" y="3700487"/>
            <a:ext cx="3204379" cy="2063443"/>
          </a:xfrm>
          <a:prstGeom prst="rect">
            <a:avLst/>
          </a:prstGeom>
        </p:spPr>
      </p:pic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0117D7A6-7123-46B1-966B-857B3ABFEF16}"/>
              </a:ext>
            </a:extLst>
          </p:cNvPr>
          <p:cNvSpPr/>
          <p:nvPr/>
        </p:nvSpPr>
        <p:spPr>
          <a:xfrm>
            <a:off x="3808809" y="5036640"/>
            <a:ext cx="267002" cy="26700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9" name="Овал 48">
            <a:extLst>
              <a:ext uri="{FF2B5EF4-FFF2-40B4-BE49-F238E27FC236}">
                <a16:creationId xmlns="" xmlns:a16="http://schemas.microsoft.com/office/drawing/2014/main" id="{0117D7A6-7123-46B1-966B-857B3ABFEF16}"/>
              </a:ext>
            </a:extLst>
          </p:cNvPr>
          <p:cNvSpPr/>
          <p:nvPr/>
        </p:nvSpPr>
        <p:spPr>
          <a:xfrm>
            <a:off x="3920530" y="5226828"/>
            <a:ext cx="218259" cy="21825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0" name="Овал 49">
            <a:extLst>
              <a:ext uri="{FF2B5EF4-FFF2-40B4-BE49-F238E27FC236}">
                <a16:creationId xmlns="" xmlns:a16="http://schemas.microsoft.com/office/drawing/2014/main" id="{0117D7A6-7123-46B1-966B-857B3ABFEF16}"/>
              </a:ext>
            </a:extLst>
          </p:cNvPr>
          <p:cNvSpPr/>
          <p:nvPr/>
        </p:nvSpPr>
        <p:spPr>
          <a:xfrm>
            <a:off x="3563888" y="4887532"/>
            <a:ext cx="244921" cy="24492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1" name="Овал 50">
            <a:extLst>
              <a:ext uri="{FF2B5EF4-FFF2-40B4-BE49-F238E27FC236}">
                <a16:creationId xmlns="" xmlns:a16="http://schemas.microsoft.com/office/drawing/2014/main" id="{0117D7A6-7123-46B1-966B-857B3ABFEF16}"/>
              </a:ext>
            </a:extLst>
          </p:cNvPr>
          <p:cNvSpPr/>
          <p:nvPr/>
        </p:nvSpPr>
        <p:spPr>
          <a:xfrm>
            <a:off x="2739792" y="5208458"/>
            <a:ext cx="284036" cy="28403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2" name="Овал 51">
            <a:extLst>
              <a:ext uri="{FF2B5EF4-FFF2-40B4-BE49-F238E27FC236}">
                <a16:creationId xmlns="" xmlns:a16="http://schemas.microsoft.com/office/drawing/2014/main" id="{60C9B551-26CE-4B3E-B9F9-6AFCC06F0774}"/>
              </a:ext>
            </a:extLst>
          </p:cNvPr>
          <p:cNvSpPr/>
          <p:nvPr/>
        </p:nvSpPr>
        <p:spPr>
          <a:xfrm>
            <a:off x="2339752" y="3246313"/>
            <a:ext cx="252028" cy="25202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xmlns="" val="2578997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/>
          <p:cNvSpPr/>
          <p:nvPr/>
        </p:nvSpPr>
        <p:spPr>
          <a:xfrm>
            <a:off x="349902" y="677119"/>
            <a:ext cx="4974815" cy="34771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7" name="Прямоугольник 26"/>
          <p:cNvSpPr/>
          <p:nvPr/>
        </p:nvSpPr>
        <p:spPr>
          <a:xfrm>
            <a:off x="352545" y="5985247"/>
            <a:ext cx="7923686" cy="3293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bg1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764" y="5994699"/>
            <a:ext cx="292176" cy="310437"/>
          </a:xfrm>
          <a:prstGeom prst="rect">
            <a:avLst/>
          </a:prstGeom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760289" y="5957247"/>
            <a:ext cx="7574372" cy="604101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>
                <a:solidFill>
                  <a:srgbClr val="002241"/>
                </a:solidFill>
                <a:latin typeface="+mj-lt"/>
                <a:ea typeface="+mj-ea"/>
                <a:cs typeface="+mj-cs"/>
              </a:rPr>
              <a:t>О ходе строительства, реконструкции, капитальном ремонте и финансировании объектов государственной и муниципальной собственности, включенных в государственные программы Архангельской области и областную адресную инвестиционную программу, в 2020 году и текущем периоде 2021 года</a:t>
            </a: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338610" y="791756"/>
            <a:ext cx="5086174" cy="3186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spc="-133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в сфере жилищного строительства</a:t>
            </a: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299566" y="480223"/>
            <a:ext cx="8615284" cy="4088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>
                <a:solidFill>
                  <a:srgbClr val="005EA8"/>
                </a:solidFill>
              </a:rPr>
              <a:t>Результаты реализации ОАИП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460306" y="1153419"/>
            <a:ext cx="3504204" cy="439377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9" name="Содержимое 4"/>
          <p:cNvSpPr>
            <a:spLocks noGrp="1"/>
          </p:cNvSpPr>
          <p:nvPr>
            <p:ph sz="half" idx="4294967295"/>
          </p:nvPr>
        </p:nvSpPr>
        <p:spPr>
          <a:xfrm>
            <a:off x="500694" y="1160748"/>
            <a:ext cx="3446168" cy="397602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3. МНОГОКВАРТИРНЫЙ ДОМ </a:t>
            </a:r>
          </a:p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1054A0"/>
                </a:solidFill>
              </a:rPr>
              <a:t>в квартале 018 г. Северодвинска</a:t>
            </a:r>
            <a:endParaRPr lang="ru-RU" sz="1067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38310" y="1153419"/>
            <a:ext cx="45719" cy="2311585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D2C69141-C138-42A9-BA8A-B407865209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6" t="1752" r="4015" b="12891"/>
          <a:stretch/>
        </p:blipFill>
        <p:spPr>
          <a:xfrm>
            <a:off x="490250" y="1567403"/>
            <a:ext cx="3469682" cy="1905119"/>
          </a:xfrm>
          <a:prstGeom prst="rect">
            <a:avLst/>
          </a:prstGeom>
        </p:spPr>
      </p:pic>
      <p:sp>
        <p:nvSpPr>
          <p:cNvPr id="57" name="Прямоугольник 56"/>
          <p:cNvSpPr/>
          <p:nvPr/>
        </p:nvSpPr>
        <p:spPr>
          <a:xfrm>
            <a:off x="460306" y="3524429"/>
            <a:ext cx="3504204" cy="439377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58" name="Содержимое 4"/>
          <p:cNvSpPr>
            <a:spLocks noGrp="1"/>
          </p:cNvSpPr>
          <p:nvPr>
            <p:ph sz="half" idx="4294967295"/>
          </p:nvPr>
        </p:nvSpPr>
        <p:spPr>
          <a:xfrm>
            <a:off x="500694" y="3531758"/>
            <a:ext cx="3446168" cy="397602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4. МНОГОКВАРТИРНЫЙ ДОМ </a:t>
            </a:r>
          </a:p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1054A0"/>
                </a:solidFill>
              </a:rPr>
              <a:t>в квартале 014 г. Северодвинска</a:t>
            </a:r>
            <a:endParaRPr lang="ru-RU" sz="1067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438310" y="3524429"/>
            <a:ext cx="45719" cy="2311585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4434043" y="610854"/>
            <a:ext cx="4305703" cy="439377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63" name="Содержимое 4"/>
          <p:cNvSpPr>
            <a:spLocks noGrp="1"/>
          </p:cNvSpPr>
          <p:nvPr>
            <p:ph sz="half" idx="4294967295"/>
          </p:nvPr>
        </p:nvSpPr>
        <p:spPr>
          <a:xfrm>
            <a:off x="4474432" y="618183"/>
            <a:ext cx="3446168" cy="397602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5. МНОГОКВАРТИРНЫЙ ДОМ </a:t>
            </a:r>
          </a:p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1054A0"/>
                </a:solidFill>
              </a:rPr>
              <a:t>по ул. Ушинского, д. 36 в г. Котласе</a:t>
            </a:r>
            <a:endParaRPr lang="ru-RU" sz="1067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4412048" y="610854"/>
            <a:ext cx="45719" cy="2566118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4431463" y="3266830"/>
            <a:ext cx="4305703" cy="439377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76" name="Содержимое 4"/>
          <p:cNvSpPr>
            <a:spLocks noGrp="1"/>
          </p:cNvSpPr>
          <p:nvPr>
            <p:ph sz="half" idx="4294967295"/>
          </p:nvPr>
        </p:nvSpPr>
        <p:spPr>
          <a:xfrm>
            <a:off x="4471852" y="3274159"/>
            <a:ext cx="3446168" cy="397602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6. МНОГОКВАРТИРНЫЙ ДОМ </a:t>
            </a:r>
          </a:p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1054A0"/>
                </a:solidFill>
              </a:rPr>
              <a:t>по ул. Ушинского, д. 34 в г. Котласе</a:t>
            </a:r>
            <a:endParaRPr lang="ru-RU" sz="1067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4409468" y="3266830"/>
            <a:ext cx="48299" cy="2569184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5" name="Номер слайда 3">
            <a:extLst>
              <a:ext uri="{FF2B5EF4-FFF2-40B4-BE49-F238E27FC236}">
                <a16:creationId xmlns="" xmlns:a16="http://schemas.microsoft.com/office/drawing/2014/main" id="{579A5EDE-46D0-4222-B2DE-1F8E27DEA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37395" y="5959968"/>
            <a:ext cx="2133600" cy="365125"/>
          </a:xfrm>
        </p:spPr>
        <p:txBody>
          <a:bodyPr/>
          <a:lstStyle/>
          <a:p>
            <a:fld id="{2EB5BAA1-4879-41D4-9BBD-F90B131AF937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964"/>
          <a:stretch/>
        </p:blipFill>
        <p:spPr>
          <a:xfrm>
            <a:off x="4457516" y="1057560"/>
            <a:ext cx="4279901" cy="21194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200"/>
          <a:stretch/>
        </p:blipFill>
        <p:spPr>
          <a:xfrm>
            <a:off x="4470998" y="3697040"/>
            <a:ext cx="4268747" cy="21082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13" r="3475" b="12939"/>
          <a:stretch/>
        </p:blipFill>
        <p:spPr>
          <a:xfrm>
            <a:off x="481721" y="3969060"/>
            <a:ext cx="3501019" cy="185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5866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A5C3EEBF-454A-4AA8-A226-11A3D6123A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91" t="6674" r="16010" b="4823"/>
          <a:stretch/>
        </p:blipFill>
        <p:spPr>
          <a:xfrm>
            <a:off x="5639550" y="480223"/>
            <a:ext cx="3158125" cy="2969789"/>
          </a:xfrm>
          <a:prstGeom prst="rect">
            <a:avLst/>
          </a:prstGeom>
        </p:spPr>
      </p:pic>
      <p:sp>
        <p:nvSpPr>
          <p:cNvPr id="73" name="Овал 72">
            <a:extLst>
              <a:ext uri="{FF2B5EF4-FFF2-40B4-BE49-F238E27FC236}">
                <a16:creationId xmlns="" xmlns:a16="http://schemas.microsoft.com/office/drawing/2014/main" id="{C1999653-2395-452E-9652-6ED3E137D5D1}"/>
              </a:ext>
            </a:extLst>
          </p:cNvPr>
          <p:cNvSpPr/>
          <p:nvPr/>
        </p:nvSpPr>
        <p:spPr>
          <a:xfrm>
            <a:off x="6707496" y="1381938"/>
            <a:ext cx="132756" cy="1327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4" name="Овал 73">
            <a:extLst>
              <a:ext uri="{FF2B5EF4-FFF2-40B4-BE49-F238E27FC236}">
                <a16:creationId xmlns="" xmlns:a16="http://schemas.microsoft.com/office/drawing/2014/main" id="{FDCAD58C-24D1-49D3-8FA9-92F07AB5C104}"/>
              </a:ext>
            </a:extLst>
          </p:cNvPr>
          <p:cNvSpPr/>
          <p:nvPr/>
        </p:nvSpPr>
        <p:spPr>
          <a:xfrm>
            <a:off x="6805488" y="1411284"/>
            <a:ext cx="142776" cy="1427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8" name="Овал 77">
            <a:extLst>
              <a:ext uri="{FF2B5EF4-FFF2-40B4-BE49-F238E27FC236}">
                <a16:creationId xmlns="" xmlns:a16="http://schemas.microsoft.com/office/drawing/2014/main" id="{60C9B551-26CE-4B3E-B9F9-6AFCC06F0774}"/>
              </a:ext>
            </a:extLst>
          </p:cNvPr>
          <p:cNvSpPr/>
          <p:nvPr/>
        </p:nvSpPr>
        <p:spPr>
          <a:xfrm>
            <a:off x="6479506" y="1500578"/>
            <a:ext cx="128222" cy="12822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Овал 79">
            <a:extLst>
              <a:ext uri="{FF2B5EF4-FFF2-40B4-BE49-F238E27FC236}">
                <a16:creationId xmlns="" xmlns:a16="http://schemas.microsoft.com/office/drawing/2014/main" id="{E3757880-4A63-41B9-8E93-411C720F944B}"/>
              </a:ext>
            </a:extLst>
          </p:cNvPr>
          <p:cNvSpPr/>
          <p:nvPr/>
        </p:nvSpPr>
        <p:spPr>
          <a:xfrm>
            <a:off x="6580582" y="1540490"/>
            <a:ext cx="134979" cy="13497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1" name="Овал 80">
            <a:extLst>
              <a:ext uri="{FF2B5EF4-FFF2-40B4-BE49-F238E27FC236}">
                <a16:creationId xmlns="" xmlns:a16="http://schemas.microsoft.com/office/drawing/2014/main" id="{0117D7A6-7123-46B1-966B-857B3ABFEF16}"/>
              </a:ext>
            </a:extLst>
          </p:cNvPr>
          <p:cNvSpPr/>
          <p:nvPr/>
        </p:nvSpPr>
        <p:spPr>
          <a:xfrm>
            <a:off x="7844655" y="2989066"/>
            <a:ext cx="147726" cy="14772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2" name="Овал 81">
            <a:extLst>
              <a:ext uri="{FF2B5EF4-FFF2-40B4-BE49-F238E27FC236}">
                <a16:creationId xmlns="" xmlns:a16="http://schemas.microsoft.com/office/drawing/2014/main" id="{0117D7A6-7123-46B1-966B-857B3ABFEF16}"/>
              </a:ext>
            </a:extLst>
          </p:cNvPr>
          <p:cNvSpPr/>
          <p:nvPr/>
        </p:nvSpPr>
        <p:spPr>
          <a:xfrm>
            <a:off x="7951805" y="3044035"/>
            <a:ext cx="148587" cy="1485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3" name="Овал 82">
            <a:extLst>
              <a:ext uri="{FF2B5EF4-FFF2-40B4-BE49-F238E27FC236}">
                <a16:creationId xmlns="" xmlns:a16="http://schemas.microsoft.com/office/drawing/2014/main" id="{0117D7A6-7123-46B1-966B-857B3ABFEF16}"/>
              </a:ext>
            </a:extLst>
          </p:cNvPr>
          <p:cNvSpPr/>
          <p:nvPr/>
        </p:nvSpPr>
        <p:spPr>
          <a:xfrm>
            <a:off x="7740352" y="2827406"/>
            <a:ext cx="144016" cy="1440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4" name="Овал 83">
            <a:extLst>
              <a:ext uri="{FF2B5EF4-FFF2-40B4-BE49-F238E27FC236}">
                <a16:creationId xmlns="" xmlns:a16="http://schemas.microsoft.com/office/drawing/2014/main" id="{0117D7A6-7123-46B1-966B-857B3ABFEF16}"/>
              </a:ext>
            </a:extLst>
          </p:cNvPr>
          <p:cNvSpPr/>
          <p:nvPr/>
        </p:nvSpPr>
        <p:spPr>
          <a:xfrm>
            <a:off x="7060749" y="3140968"/>
            <a:ext cx="146676" cy="1466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5" name="Овал 84">
            <a:extLst>
              <a:ext uri="{FF2B5EF4-FFF2-40B4-BE49-F238E27FC236}">
                <a16:creationId xmlns="" xmlns:a16="http://schemas.microsoft.com/office/drawing/2014/main" id="{60C9B551-26CE-4B3E-B9F9-6AFCC06F0774}"/>
              </a:ext>
            </a:extLst>
          </p:cNvPr>
          <p:cNvSpPr/>
          <p:nvPr/>
        </p:nvSpPr>
        <p:spPr>
          <a:xfrm>
            <a:off x="6912260" y="1730362"/>
            <a:ext cx="144016" cy="1440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349902" y="677119"/>
            <a:ext cx="4974815" cy="34771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7" name="Прямоугольник 26"/>
          <p:cNvSpPr/>
          <p:nvPr/>
        </p:nvSpPr>
        <p:spPr>
          <a:xfrm>
            <a:off x="352545" y="5985247"/>
            <a:ext cx="7923686" cy="3293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bg1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764" y="5994699"/>
            <a:ext cx="292176" cy="310437"/>
          </a:xfrm>
          <a:prstGeom prst="rect">
            <a:avLst/>
          </a:prstGeom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760289" y="5957247"/>
            <a:ext cx="7574372" cy="532093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>
                <a:solidFill>
                  <a:srgbClr val="002241"/>
                </a:solidFill>
                <a:latin typeface="+mj-lt"/>
                <a:ea typeface="+mj-ea"/>
                <a:cs typeface="+mj-cs"/>
              </a:rPr>
              <a:t>О ходе строительства, реконструкции, капитальном ремонте и финансировании объектов государственной и муниципальной собственности, включенных в государственные программы Архангельской области и областную адресную инвестиционную программу, в 2020 году и текущем периоде 2021 года</a:t>
            </a: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338610" y="791756"/>
            <a:ext cx="5086174" cy="3186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spc="-133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в сфере жилищного строительства</a:t>
            </a: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299566" y="480223"/>
            <a:ext cx="8615284" cy="4088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>
                <a:solidFill>
                  <a:srgbClr val="005EA8"/>
                </a:solidFill>
              </a:rPr>
              <a:t>Результаты реализации ОАИП</a:t>
            </a:r>
          </a:p>
        </p:txBody>
      </p:sp>
      <p:sp>
        <p:nvSpPr>
          <p:cNvPr id="26" name="Содержимое 4"/>
          <p:cNvSpPr>
            <a:spLocks noGrp="1"/>
          </p:cNvSpPr>
          <p:nvPr>
            <p:ph sz="half" idx="4294967295"/>
          </p:nvPr>
        </p:nvSpPr>
        <p:spPr>
          <a:xfrm>
            <a:off x="382549" y="1177929"/>
            <a:ext cx="2749291" cy="345061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7. ДВА МНОГОКВАРТИРНЫХ ДОМА </a:t>
            </a:r>
          </a:p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в с. Красноборске Свердлова, 54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46546" y="1160748"/>
            <a:ext cx="48573" cy="2308497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680012" y="3544568"/>
            <a:ext cx="4146093" cy="422171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9" name="Содержимое 4"/>
          <p:cNvSpPr>
            <a:spLocks noGrp="1"/>
          </p:cNvSpPr>
          <p:nvPr>
            <p:ph sz="half" idx="4294967295"/>
          </p:nvPr>
        </p:nvSpPr>
        <p:spPr>
          <a:xfrm>
            <a:off x="4716016" y="3560532"/>
            <a:ext cx="3142341" cy="345061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9. МНОГОКВАРТИРНЫЙ ДОМ </a:t>
            </a:r>
          </a:p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в с. Холмогоры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4680013" y="3543351"/>
            <a:ext cx="48573" cy="2308497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43552" y="3538229"/>
            <a:ext cx="4212469" cy="422171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5" name="Содержимое 4"/>
          <p:cNvSpPr>
            <a:spLocks noGrp="1"/>
          </p:cNvSpPr>
          <p:nvPr>
            <p:ph sz="half" idx="4294967295"/>
          </p:nvPr>
        </p:nvSpPr>
        <p:spPr>
          <a:xfrm>
            <a:off x="379556" y="3554193"/>
            <a:ext cx="5045227" cy="345061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8. ТРИ МНОГОКВАРТИРНЫХ ДОМА </a:t>
            </a:r>
          </a:p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в пос. Октябрьском </a:t>
            </a:r>
            <a:r>
              <a:rPr lang="ru-RU" sz="1067" dirty="0" err="1">
                <a:solidFill>
                  <a:schemeClr val="accent1">
                    <a:lumMod val="50000"/>
                  </a:schemeClr>
                </a:solidFill>
              </a:rPr>
              <a:t>Устьянского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 района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343553" y="3537012"/>
            <a:ext cx="48573" cy="2308497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794C90B1-6D18-429A-AAF4-0DBCD64E43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104" r="8449" b="17426"/>
          <a:stretch/>
        </p:blipFill>
        <p:spPr>
          <a:xfrm>
            <a:off x="390036" y="1576733"/>
            <a:ext cx="3322953" cy="1891114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346546" y="1161965"/>
            <a:ext cx="5078238" cy="422171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4B5DA4EA-455C-4952-BE18-8352F6385B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313"/>
          <a:stretch/>
        </p:blipFill>
        <p:spPr>
          <a:xfrm>
            <a:off x="3247854" y="1355352"/>
            <a:ext cx="2176930" cy="14316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8586" y="3961724"/>
            <a:ext cx="4097519" cy="1879544"/>
          </a:xfrm>
          <a:prstGeom prst="rect">
            <a:avLst/>
          </a:prstGeom>
        </p:spPr>
      </p:pic>
      <p:sp>
        <p:nvSpPr>
          <p:cNvPr id="32" name="Номер слайда 3">
            <a:extLst>
              <a:ext uri="{FF2B5EF4-FFF2-40B4-BE49-F238E27FC236}">
                <a16:creationId xmlns="" xmlns:a16="http://schemas.microsoft.com/office/drawing/2014/main" id="{740815F1-005E-45C4-B253-7A05C81D8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37395" y="5959968"/>
            <a:ext cx="2133600" cy="365125"/>
          </a:xfrm>
        </p:spPr>
        <p:txBody>
          <a:bodyPr/>
          <a:lstStyle/>
          <a:p>
            <a:fld id="{2EB5BAA1-4879-41D4-9BBD-F90B131AF937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43" b="21522"/>
          <a:stretch/>
        </p:blipFill>
        <p:spPr>
          <a:xfrm>
            <a:off x="390036" y="3979574"/>
            <a:ext cx="4166668" cy="186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5136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120" y="1069606"/>
            <a:ext cx="8357730" cy="478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8183" y="380981"/>
            <a:ext cx="7952905" cy="34771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338609" y="791756"/>
            <a:ext cx="7656849" cy="3186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spc="-133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в сфере дорожного строительства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38609" y="5987848"/>
            <a:ext cx="7923686" cy="3293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119" y="5981831"/>
            <a:ext cx="292176" cy="310437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431541" y="1180788"/>
            <a:ext cx="4843864" cy="55933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9" name="Содержимое 4"/>
          <p:cNvSpPr>
            <a:spLocks noGrp="1"/>
          </p:cNvSpPr>
          <p:nvPr>
            <p:ph sz="half" idx="4294967295"/>
          </p:nvPr>
        </p:nvSpPr>
        <p:spPr>
          <a:xfrm>
            <a:off x="431540" y="1160748"/>
            <a:ext cx="4762461" cy="582240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Строительство автомобильной дороги Подъезд к дер. </a:t>
            </a:r>
            <a:r>
              <a:rPr lang="ru-RU" sz="1067" dirty="0" err="1">
                <a:solidFill>
                  <a:schemeClr val="accent1">
                    <a:lumMod val="50000"/>
                  </a:schemeClr>
                </a:solidFill>
              </a:rPr>
              <a:t>Петариха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 от автомобильной дороги "Подъезд к дер. </a:t>
            </a:r>
            <a:r>
              <a:rPr lang="ru-RU" sz="1067" dirty="0" err="1">
                <a:solidFill>
                  <a:schemeClr val="accent1">
                    <a:lumMod val="50000"/>
                  </a:schemeClr>
                </a:solidFill>
              </a:rPr>
              <a:t>Макаровская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" в </a:t>
            </a:r>
            <a:r>
              <a:rPr lang="ru-RU" sz="1067" dirty="0" err="1">
                <a:solidFill>
                  <a:schemeClr val="accent1">
                    <a:lumMod val="50000"/>
                  </a:schemeClr>
                </a:solidFill>
              </a:rPr>
              <a:t>Няндомском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 районе Архангельской области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431540" y="1179570"/>
            <a:ext cx="55642" cy="2221317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367506" y="2091559"/>
            <a:ext cx="3377041" cy="90539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3" name="Содержимое 4"/>
          <p:cNvSpPr>
            <a:spLocks noGrp="1"/>
          </p:cNvSpPr>
          <p:nvPr>
            <p:ph sz="half" idx="4294967295"/>
          </p:nvPr>
        </p:nvSpPr>
        <p:spPr>
          <a:xfrm>
            <a:off x="5409808" y="2096852"/>
            <a:ext cx="3281493" cy="412145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Строительство мостового перехода через реку </a:t>
            </a:r>
            <a:r>
              <a:rPr lang="ru-RU" sz="1067" dirty="0" err="1">
                <a:solidFill>
                  <a:schemeClr val="accent1">
                    <a:lumMod val="50000"/>
                  </a:schemeClr>
                </a:solidFill>
              </a:rPr>
              <a:t>Сельменьга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 на а/д Усть-Ваеньга – </a:t>
            </a:r>
            <a:r>
              <a:rPr lang="ru-RU" sz="1067" dirty="0" err="1">
                <a:solidFill>
                  <a:schemeClr val="accent1">
                    <a:lumMod val="50000"/>
                  </a:schemeClr>
                </a:solidFill>
              </a:rPr>
              <a:t>Осиново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ru-RU" sz="1067" dirty="0" err="1">
                <a:solidFill>
                  <a:schemeClr val="accent1">
                    <a:lumMod val="50000"/>
                  </a:schemeClr>
                </a:solidFill>
              </a:rPr>
              <a:t>Фалюки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 (до дер. </a:t>
            </a:r>
            <a:r>
              <a:rPr lang="ru-RU" sz="1067" dirty="0" err="1">
                <a:solidFill>
                  <a:schemeClr val="accent1">
                    <a:lumMod val="50000"/>
                  </a:schemeClr>
                </a:solidFill>
              </a:rPr>
              <a:t>Задориха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) в </a:t>
            </a:r>
            <a:r>
              <a:rPr lang="ru-RU" sz="1067" dirty="0" err="1">
                <a:solidFill>
                  <a:schemeClr val="accent1">
                    <a:lumMod val="50000"/>
                  </a:schemeClr>
                </a:solidFill>
              </a:rPr>
              <a:t>Виноградовском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 районе Архангельской области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5364088" y="2096851"/>
            <a:ext cx="45719" cy="2842869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299566" y="480223"/>
            <a:ext cx="8615284" cy="4088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>
                <a:solidFill>
                  <a:srgbClr val="005EA8"/>
                </a:solidFill>
              </a:rPr>
              <a:t>Результаты реализации ОАИП</a:t>
            </a:r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760289" y="5957247"/>
            <a:ext cx="7574372" cy="578478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>
                <a:solidFill>
                  <a:srgbClr val="002241"/>
                </a:solidFill>
                <a:latin typeface="+mj-lt"/>
                <a:ea typeface="+mj-ea"/>
                <a:cs typeface="+mj-cs"/>
              </a:rPr>
              <a:t>О ходе строительства, реконструкции, капитальном ремонте и финансировании объектов государственной и муниципальной собственности, включенных в государственные программы Архангельской области и областную адресную инвестиционную программу, в 2020 году и текущем периоде 2021 года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31541" y="3580821"/>
            <a:ext cx="4843864" cy="44311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9" name="Содержимое 4"/>
          <p:cNvSpPr>
            <a:spLocks noGrp="1"/>
          </p:cNvSpPr>
          <p:nvPr>
            <p:ph sz="half" idx="4294967295"/>
          </p:nvPr>
        </p:nvSpPr>
        <p:spPr>
          <a:xfrm>
            <a:off x="431540" y="3622204"/>
            <a:ext cx="4880850" cy="356282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Строительство автомобильной дороги к селу Ненокса от автодороги "Северодвинск – Онега"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439223" y="3573015"/>
            <a:ext cx="49826" cy="2142893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2459" y="3006139"/>
            <a:ext cx="3340391" cy="19335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182" y="4029954"/>
            <a:ext cx="2529562" cy="16859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5830" y="4023938"/>
            <a:ext cx="2207258" cy="16919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44" t="8227" r="1044" b="14099"/>
          <a:stretch/>
        </p:blipFill>
        <p:spPr>
          <a:xfrm>
            <a:off x="472756" y="1740123"/>
            <a:ext cx="1574914" cy="16528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93" t="13217" r="-524" b="32081"/>
          <a:stretch/>
        </p:blipFill>
        <p:spPr>
          <a:xfrm>
            <a:off x="2102806" y="1740123"/>
            <a:ext cx="3180282" cy="1652873"/>
          </a:xfrm>
          <a:prstGeom prst="rect">
            <a:avLst/>
          </a:prstGeom>
        </p:spPr>
      </p:pic>
      <p:sp>
        <p:nvSpPr>
          <p:cNvPr id="24" name="Номер слайда 3">
            <a:extLst>
              <a:ext uri="{FF2B5EF4-FFF2-40B4-BE49-F238E27FC236}">
                <a16:creationId xmlns="" xmlns:a16="http://schemas.microsoft.com/office/drawing/2014/main" id="{0A5DDBE1-FF53-4F33-8375-47BF2C2FD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37395" y="5959968"/>
            <a:ext cx="2133600" cy="365125"/>
          </a:xfrm>
        </p:spPr>
        <p:txBody>
          <a:bodyPr/>
          <a:lstStyle/>
          <a:p>
            <a:fld id="{2EB5BAA1-4879-41D4-9BBD-F90B131AF937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98455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8183" y="416985"/>
            <a:ext cx="7952905" cy="34771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338609" y="791756"/>
            <a:ext cx="7656849" cy="3186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spc="-133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в сфере транспортной инфраструктуры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38609" y="5987848"/>
            <a:ext cx="7923686" cy="3293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119" y="5981831"/>
            <a:ext cx="292176" cy="310437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359532" y="1180788"/>
            <a:ext cx="8242983" cy="37444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9" name="Содержимое 4"/>
          <p:cNvSpPr>
            <a:spLocks noGrp="1"/>
          </p:cNvSpPr>
          <p:nvPr>
            <p:ph sz="half" idx="4294967295"/>
          </p:nvPr>
        </p:nvSpPr>
        <p:spPr>
          <a:xfrm>
            <a:off x="395536" y="1272518"/>
            <a:ext cx="8411301" cy="356282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Реконструкция аэропортового комплекса "Соловки", о. Соловецкий, Архангельская область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359532" y="1179571"/>
            <a:ext cx="45719" cy="4569114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299566" y="480223"/>
            <a:ext cx="8615284" cy="4088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>
                <a:solidFill>
                  <a:srgbClr val="005EA8"/>
                </a:solidFill>
              </a:rPr>
              <a:t>Результаты реализации ОАИП</a:t>
            </a:r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760289" y="5957247"/>
            <a:ext cx="7574372" cy="604101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>
                <a:solidFill>
                  <a:srgbClr val="002241"/>
                </a:solidFill>
                <a:latin typeface="+mj-lt"/>
                <a:ea typeface="+mj-ea"/>
                <a:cs typeface="+mj-cs"/>
              </a:rPr>
              <a:t>О ходе строительства, реконструкции, капитальном ремонте и финансировании объектов государственной и муниципальной собственности, включенных в государственные программы Архангельской области и областную адресную инвестиционную программу, в 2020 году и текущем периоде 2021 года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6014B69B-AF26-42C9-9FF8-0FCA3E0719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4720" b="17975"/>
          <a:stretch/>
        </p:blipFill>
        <p:spPr>
          <a:xfrm>
            <a:off x="407025" y="3869039"/>
            <a:ext cx="2797304" cy="178717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AFC1BCDA-AC5D-4CAE-9A16-1CB30C6FC6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3422" t="20601" r="16630" b="20075"/>
          <a:stretch/>
        </p:blipFill>
        <p:spPr>
          <a:xfrm>
            <a:off x="407652" y="1574041"/>
            <a:ext cx="2910266" cy="19182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335C1B1-E885-464F-8135-00259E8C43EF}"/>
              </a:ext>
            </a:extLst>
          </p:cNvPr>
          <p:cNvSpPr txBox="1"/>
          <p:nvPr/>
        </p:nvSpPr>
        <p:spPr>
          <a:xfrm>
            <a:off x="148735" y="3339967"/>
            <a:ext cx="2092554" cy="278410"/>
          </a:xfrm>
          <a:prstGeom prst="rect">
            <a:avLst/>
          </a:prstGeom>
          <a:solidFill>
            <a:srgbClr val="2194D2"/>
          </a:solidFill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105000"/>
              </a:lnSpc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algn="ctr"/>
            <a:r>
              <a:rPr lang="ru-RU" sz="12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ИВПП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F4786E2-2183-4512-9FDD-D1BA7C932874}"/>
              </a:ext>
            </a:extLst>
          </p:cNvPr>
          <p:cNvSpPr txBox="1"/>
          <p:nvPr/>
        </p:nvSpPr>
        <p:spPr>
          <a:xfrm>
            <a:off x="1225363" y="5517013"/>
            <a:ext cx="2347887" cy="286232"/>
          </a:xfrm>
          <a:prstGeom prst="rect">
            <a:avLst/>
          </a:prstGeom>
          <a:solidFill>
            <a:srgbClr val="2194D2"/>
          </a:solidFill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105000"/>
              </a:lnSpc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algn="ctr"/>
            <a:r>
              <a:rPr lang="ru-RU" sz="12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Ограждение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09440FEC-DED9-4002-BD3C-BF738732921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3251" y="2317364"/>
            <a:ext cx="2016200" cy="295901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2D1865E7-30CF-4D8B-8FD6-718F27CD59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20954" t="21042" r="27085" b="17450"/>
          <a:stretch/>
        </p:blipFill>
        <p:spPr>
          <a:xfrm>
            <a:off x="5945983" y="3587776"/>
            <a:ext cx="2632671" cy="192923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90DF0D33-7610-47A1-AED5-43423A4382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80"/>
          <a:stretch/>
        </p:blipFill>
        <p:spPr>
          <a:xfrm>
            <a:off x="5950411" y="1581989"/>
            <a:ext cx="2628243" cy="16765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E2CFFFD-AEBB-430B-9B07-AB315E73C65F}"/>
              </a:ext>
            </a:extLst>
          </p:cNvPr>
          <p:cNvSpPr txBox="1"/>
          <p:nvPr/>
        </p:nvSpPr>
        <p:spPr>
          <a:xfrm>
            <a:off x="6166967" y="3132491"/>
            <a:ext cx="2639870" cy="278410"/>
          </a:xfrm>
          <a:prstGeom prst="rect">
            <a:avLst/>
          </a:prstGeom>
          <a:solidFill>
            <a:srgbClr val="2194D2"/>
          </a:solidFill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105000"/>
              </a:lnSpc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algn="ctr"/>
            <a:r>
              <a:rPr lang="ru-RU" sz="12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Метеорологическое оборудование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F57933CC-50AE-4D7E-A7C7-B4A903A594B2}"/>
              </a:ext>
            </a:extLst>
          </p:cNvPr>
          <p:cNvSpPr txBox="1"/>
          <p:nvPr/>
        </p:nvSpPr>
        <p:spPr>
          <a:xfrm>
            <a:off x="6658573" y="5276376"/>
            <a:ext cx="2092554" cy="472309"/>
          </a:xfrm>
          <a:prstGeom prst="rect">
            <a:avLst/>
          </a:prstGeom>
          <a:solidFill>
            <a:srgbClr val="2194D2"/>
          </a:solidFill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105000"/>
              </a:lnSpc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algn="ctr"/>
            <a:r>
              <a:rPr lang="ru-RU" sz="12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Светосигнальное оборудование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49CC4B1C-94FE-4738-AFF4-32BCBF30854C}"/>
              </a:ext>
            </a:extLst>
          </p:cNvPr>
          <p:cNvSpPr txBox="1"/>
          <p:nvPr/>
        </p:nvSpPr>
        <p:spPr>
          <a:xfrm>
            <a:off x="4137353" y="1975143"/>
            <a:ext cx="1707431" cy="480131"/>
          </a:xfrm>
          <a:prstGeom prst="rect">
            <a:avLst/>
          </a:prstGeom>
          <a:solidFill>
            <a:srgbClr val="2194D2"/>
          </a:solidFill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105000"/>
              </a:lnSpc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algn="ctr"/>
            <a:r>
              <a:rPr lang="ru-RU" sz="120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Биоакустическая система</a:t>
            </a:r>
            <a:endParaRPr lang="ru-RU" sz="1200" dirty="0">
              <a:solidFill>
                <a:schemeClr val="bg1"/>
              </a:solidFill>
              <a:latin typeface="+mn-lt"/>
              <a:ea typeface="Verdana" panose="020B0604030504040204" pitchFamily="34" charset="0"/>
            </a:endParaRPr>
          </a:p>
        </p:txBody>
      </p:sp>
      <p:sp>
        <p:nvSpPr>
          <p:cNvPr id="26" name="Номер слайда 3">
            <a:extLst>
              <a:ext uri="{FF2B5EF4-FFF2-40B4-BE49-F238E27FC236}">
                <a16:creationId xmlns="" xmlns:a16="http://schemas.microsoft.com/office/drawing/2014/main" id="{3C1F6977-EDFB-4028-B1EA-25ACB4D7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37395" y="5959968"/>
            <a:ext cx="2133600" cy="365125"/>
          </a:xfrm>
        </p:spPr>
        <p:txBody>
          <a:bodyPr/>
          <a:lstStyle/>
          <a:p>
            <a:fld id="{2EB5BAA1-4879-41D4-9BBD-F90B131AF937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90385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044" y="5957247"/>
            <a:ext cx="8465955" cy="370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540" y="5967882"/>
            <a:ext cx="328749" cy="349296"/>
          </a:xfrm>
          <a:prstGeom prst="rect">
            <a:avLst/>
          </a:prstGeom>
        </p:spPr>
      </p:pic>
      <p:sp>
        <p:nvSpPr>
          <p:cNvPr id="1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17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6919" y="300719"/>
            <a:ext cx="8420951" cy="3912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TextBox 85"/>
          <p:cNvSpPr txBox="1"/>
          <p:nvPr/>
        </p:nvSpPr>
        <p:spPr>
          <a:xfrm>
            <a:off x="2750355" y="-53156"/>
            <a:ext cx="4274219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chemeClr val="bg1"/>
                </a:solidFill>
              </a:rPr>
              <a:t>В отчетном периоде завершено 36 объектов, в том числе: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409887" y="217413"/>
            <a:ext cx="8615284" cy="6429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>
                <a:solidFill>
                  <a:srgbClr val="005EA8"/>
                </a:solidFill>
              </a:rPr>
              <a:t>Проведение капитальных ремонтов в </a:t>
            </a:r>
            <a:r>
              <a:rPr lang="ru-RU" sz="1600" spc="-150" dirty="0">
                <a:solidFill>
                  <a:srgbClr val="005EA8"/>
                </a:solidFill>
              </a:rPr>
              <a:t>2020-2021 годах, тыс. рублей</a:t>
            </a:r>
            <a:endParaRPr lang="ru-RU" sz="2000" spc="-150" dirty="0">
              <a:solidFill>
                <a:srgbClr val="005EA8"/>
              </a:solidFill>
            </a:endParaRPr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752107" y="5967882"/>
            <a:ext cx="7574372" cy="431274"/>
          </a:xfrm>
          <a:prstGeom prst="rect">
            <a:avLst/>
          </a:prstGeom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ru-RU" sz="1000" dirty="0">
                <a:solidFill>
                  <a:srgbClr val="002241"/>
                </a:solidFill>
              </a:rPr>
              <a:t>О ходе строительства, реконструкции, капитальном ремонте и финансировании объектов государственной и муниципальной собственности, включенных в государственные программы Архангельской области и областную адресную инвестиционную программу, в 2020 году и текущем периоде 2021 года</a:t>
            </a:r>
            <a:endParaRPr lang="ru-RU" altLang="ru-RU" sz="1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354517" y="628145"/>
          <a:ext cx="8465955" cy="5169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11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881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601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3214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8813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66705">
                <a:tc rowSpan="2">
                  <a:txBody>
                    <a:bodyPr/>
                    <a:lstStyle/>
                    <a:p>
                      <a:r>
                        <a:rPr lang="ru-RU" sz="1050" dirty="0"/>
                        <a:t>Наименование ИОГВ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2020 год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0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05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2021 год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0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05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363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Запланирован-</a:t>
                      </a:r>
                      <a:r>
                        <a:rPr lang="ru-RU" sz="900" dirty="0" err="1"/>
                        <a:t>ные</a:t>
                      </a:r>
                      <a:r>
                        <a:rPr lang="ru-RU" sz="900" baseline="0" dirty="0"/>
                        <a:t> </a:t>
                      </a:r>
                      <a:r>
                        <a:rPr lang="ru-RU" sz="900" dirty="0"/>
                        <a:t>средства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Израсходованные </a:t>
                      </a:r>
                      <a:r>
                        <a:rPr lang="ru-RU" sz="900" baseline="0" dirty="0"/>
                        <a:t>средства 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Количество объектов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/>
                        <a:t>Запланированные</a:t>
                      </a:r>
                      <a:r>
                        <a:rPr lang="ru-RU" sz="900" baseline="0" dirty="0"/>
                        <a:t> </a:t>
                      </a:r>
                      <a:r>
                        <a:rPr lang="ru-RU" sz="900" dirty="0"/>
                        <a:t>средства</a:t>
                      </a:r>
                    </a:p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/>
                        <a:t>Израсходован-</a:t>
                      </a:r>
                      <a:r>
                        <a:rPr lang="ru-RU" sz="900" dirty="0" err="1"/>
                        <a:t>ные</a:t>
                      </a:r>
                      <a:r>
                        <a:rPr lang="ru-RU" sz="900" dirty="0"/>
                        <a:t> </a:t>
                      </a:r>
                      <a:r>
                        <a:rPr lang="ru-RU" sz="900" baseline="0" dirty="0"/>
                        <a:t>средства </a:t>
                      </a:r>
                      <a:endParaRPr lang="ru-RU" sz="900" dirty="0"/>
                    </a:p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/>
                        <a:t>Количество объектов</a:t>
                      </a:r>
                    </a:p>
                    <a:p>
                      <a:endParaRPr lang="ru-RU" sz="9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670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Министерство транспорта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1 342 364,21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1 308 586,40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1 004 657,40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181 508,66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670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Министерство здравоохранения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395 100,00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395 100,00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153 900,00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2 264,50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670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Министерство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383 780,38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383 780,38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539 226,50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50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670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Министерство культуры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156 318,00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156 318,00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114 293,60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11 700,50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670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Verdana" panose="020B0604030504040204" pitchFamily="34" charset="0"/>
                        </a:rPr>
                        <a:t>Министерство</a:t>
                      </a:r>
                      <a:br>
                        <a:rPr lang="ru-RU" sz="1050" b="0" i="0" u="none" strike="noStrike" dirty="0" smtClean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ru-RU" sz="1050" b="0" i="0" u="none" strike="noStrike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Verdana" panose="020B0604030504040204" pitchFamily="34" charset="0"/>
                        </a:rPr>
                        <a:t>АПК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Verdana" panose="020B0604030504040204" pitchFamily="34" charset="0"/>
                        </a:rPr>
                        <a:t>151 947,64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Verdana" panose="020B0604030504040204" pitchFamily="34" charset="0"/>
                        </a:rPr>
                        <a:t>128 781,56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Verdana" panose="020B060403050404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Verdana" panose="020B0604030504040204" pitchFamily="34" charset="0"/>
                        </a:rPr>
                        <a:t>113 490,19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Verdana" panose="020B060403050404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6670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Министерство по делам молодежи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39 144,20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38 386,44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18 000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6670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Министерство труда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2 880,90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2 880,90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6670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Министерство имущества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4 548,17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154,35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244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66705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ИТОГО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2 471 535,33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2 413 833,68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200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1 948 115,86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195 628,01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120</a:t>
                      </a:r>
                      <a:endParaRPr lang="ru-RU" sz="105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36345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/>
          <p:cNvSpPr/>
          <p:nvPr/>
        </p:nvSpPr>
        <p:spPr>
          <a:xfrm>
            <a:off x="349250" y="677863"/>
            <a:ext cx="7951788" cy="34766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49250" y="5980113"/>
            <a:ext cx="8394700" cy="328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25604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075" y="5999163"/>
            <a:ext cx="29210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32563" y="5981700"/>
            <a:ext cx="2227262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002241"/>
                </a:solidFill>
              </a:rPr>
              <a:t>18</a:t>
            </a:r>
            <a:endParaRPr lang="ru-RU" altLang="ru-RU" dirty="0">
              <a:solidFill>
                <a:srgbClr val="00224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98463" y="1214438"/>
            <a:ext cx="44450" cy="3067050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01638" y="1203325"/>
            <a:ext cx="3997325" cy="628650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6" name="Содержимое 4"/>
          <p:cNvSpPr>
            <a:spLocks noGrp="1"/>
          </p:cNvSpPr>
          <p:nvPr>
            <p:ph sz="half" idx="4294967295"/>
          </p:nvPr>
        </p:nvSpPr>
        <p:spPr>
          <a:xfrm>
            <a:off x="447675" y="1235075"/>
            <a:ext cx="3871913" cy="596900"/>
          </a:xfrm>
        </p:spPr>
        <p:txBody>
          <a:bodyPr lIns="81267" tIns="40634" rIns="81267" bIns="40634" rtlCol="0">
            <a:noAutofit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Капитальный ремонт спортивных залов </a:t>
            </a:r>
            <a:br>
              <a:rPr lang="ru-RU" sz="11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в образовательных учреждениях, расположенных в сельской местности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538663" y="855663"/>
            <a:ext cx="63500" cy="3384550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2" name="Содержимое 4"/>
          <p:cNvSpPr>
            <a:spLocks noGrp="1"/>
          </p:cNvSpPr>
          <p:nvPr>
            <p:ph sz="half" idx="4294967295"/>
          </p:nvPr>
        </p:nvSpPr>
        <p:spPr>
          <a:xfrm>
            <a:off x="4602163" y="865188"/>
            <a:ext cx="3681412" cy="349250"/>
          </a:xfrm>
        </p:spPr>
        <p:txBody>
          <a:bodyPr lIns="81267" tIns="40634" rIns="81267" bIns="40634" rtlCol="0" anchor="ctr">
            <a:noAutofit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67" dirty="0">
                <a:solidFill>
                  <a:srgbClr val="1054A0"/>
                </a:solidFill>
              </a:rPr>
              <a:t>Капитальный ремонт объектов дорожной инфраструктуры</a:t>
            </a:r>
            <a:endParaRPr lang="ru-RU" sz="1067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608513" y="855663"/>
            <a:ext cx="3725862" cy="381000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56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350838" y="406400"/>
            <a:ext cx="7424737" cy="309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1600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выполнения в 2020 году работ по капитальному ремонту</a:t>
            </a: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782638" y="5968999"/>
            <a:ext cx="7575550" cy="563563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ru-RU" sz="1000" dirty="0">
                <a:solidFill>
                  <a:srgbClr val="002241"/>
                </a:solidFill>
              </a:rPr>
              <a:t>О ходе строительства, реконструкции, капитальном ремонте и финансировании объектов государственной и муниципальной собственности, включенных в государственные программы Архангельской области и областную адресную инвестиционную программу, в 2020 году и текущем периоде 2021 года</a:t>
            </a:r>
          </a:p>
        </p:txBody>
      </p:sp>
      <p:pic>
        <p:nvPicPr>
          <p:cNvPr id="25615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3" y="1843088"/>
            <a:ext cx="1770062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463" y="1839913"/>
            <a:ext cx="1627187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013" y="4124325"/>
            <a:ext cx="28892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8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2163" y="1250950"/>
            <a:ext cx="2474912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9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2363" y="2743200"/>
            <a:ext cx="248285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0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4238" y="4032250"/>
            <a:ext cx="3389312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09361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8183" y="380981"/>
            <a:ext cx="7952905" cy="34771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38609" y="5987848"/>
            <a:ext cx="7923686" cy="3293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119" y="5981831"/>
            <a:ext cx="292176" cy="310437"/>
          </a:xfrm>
          <a:prstGeom prst="rect">
            <a:avLst/>
          </a:prstGeom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299566" y="480223"/>
            <a:ext cx="8615284" cy="4088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>
                <a:solidFill>
                  <a:srgbClr val="005EA8"/>
                </a:solidFill>
              </a:rPr>
              <a:t>Результаты проведения капитального ремонта</a:t>
            </a:r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760289" y="5957247"/>
            <a:ext cx="7574372" cy="568097"/>
          </a:xfrm>
          <a:prstGeom prst="rect">
            <a:avLst/>
          </a:prstGeom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ru-RU" sz="1000" dirty="0">
                <a:solidFill>
                  <a:srgbClr val="002241"/>
                </a:solidFill>
              </a:rPr>
              <a:t>О ходе строительства, реконструкции, капитальном ремонте и финансировании объектов государственной и муниципальной собственности, включенных в государственные программы Архангельской области и областную адресную инвестиционную программу, в 2020 году и текущем периоде 2021 года</a:t>
            </a:r>
            <a:endParaRPr lang="ru-RU" altLang="ru-RU" sz="10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46546" y="1161965"/>
            <a:ext cx="2785294" cy="422171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9" name="Содержимое 4"/>
          <p:cNvSpPr>
            <a:spLocks noGrp="1"/>
          </p:cNvSpPr>
          <p:nvPr>
            <p:ph sz="half" idx="4294967295"/>
          </p:nvPr>
        </p:nvSpPr>
        <p:spPr>
          <a:xfrm>
            <a:off x="382549" y="1177929"/>
            <a:ext cx="2749291" cy="345061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Устьянский центр народного творчества	</a:t>
            </a:r>
            <a:endParaRPr lang="ru-RU" sz="1067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46546" y="1160748"/>
            <a:ext cx="48573" cy="2308497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3203848" y="1167817"/>
            <a:ext cx="2785294" cy="422171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75" name="Содержимое 4"/>
          <p:cNvSpPr>
            <a:spLocks noGrp="1"/>
          </p:cNvSpPr>
          <p:nvPr>
            <p:ph sz="half" idx="4294967295"/>
          </p:nvPr>
        </p:nvSpPr>
        <p:spPr>
          <a:xfrm>
            <a:off x="3252421" y="1183781"/>
            <a:ext cx="2736721" cy="345061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100" dirty="0">
                <a:solidFill>
                  <a:srgbClr val="FF0000"/>
                </a:solidFill>
              </a:rPr>
              <a:t>д/с «</a:t>
            </a:r>
            <a:r>
              <a:rPr lang="ru-RU" sz="1100" dirty="0" err="1">
                <a:solidFill>
                  <a:srgbClr val="FF0000"/>
                </a:solidFill>
              </a:rPr>
              <a:t>Рябинушка</a:t>
            </a:r>
            <a:r>
              <a:rPr lang="ru-RU" sz="1100" dirty="0">
                <a:solidFill>
                  <a:srgbClr val="FF0000"/>
                </a:solidFill>
              </a:rPr>
              <a:t>» пос. Октябрьский Устьянский район</a:t>
            </a:r>
            <a:r>
              <a:rPr lang="ru-RU" sz="1067" dirty="0">
                <a:solidFill>
                  <a:srgbClr val="C00000"/>
                </a:solidFill>
              </a:rPr>
              <a:t>	</a:t>
            </a:r>
            <a:endParaRPr lang="ru-RU" sz="1067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3203848" y="1166600"/>
            <a:ext cx="48573" cy="2308497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6048164" y="1174953"/>
            <a:ext cx="2785294" cy="422171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78" name="Содержимое 4"/>
          <p:cNvSpPr>
            <a:spLocks noGrp="1"/>
          </p:cNvSpPr>
          <p:nvPr>
            <p:ph sz="half" idx="4294967295"/>
          </p:nvPr>
        </p:nvSpPr>
        <p:spPr>
          <a:xfrm>
            <a:off x="6084167" y="1190917"/>
            <a:ext cx="2749291" cy="345061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Военкомат в с. Карпогоры</a:t>
            </a:r>
            <a:endParaRPr lang="ru-RU" sz="1067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6048164" y="1173736"/>
            <a:ext cx="48573" cy="2308497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343553" y="3538229"/>
            <a:ext cx="2785294" cy="422171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6" name="Содержимое 4"/>
          <p:cNvSpPr>
            <a:spLocks noGrp="1"/>
          </p:cNvSpPr>
          <p:nvPr>
            <p:ph sz="half" idx="4294967295"/>
          </p:nvPr>
        </p:nvSpPr>
        <p:spPr>
          <a:xfrm>
            <a:off x="379556" y="3554193"/>
            <a:ext cx="2749291" cy="345061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100" dirty="0" smtClean="0">
                <a:solidFill>
                  <a:srgbClr val="FF0000"/>
                </a:solidFill>
              </a:rPr>
              <a:t>Лифт </a:t>
            </a:r>
            <a:r>
              <a:rPr lang="ru-RU" sz="1100" dirty="0">
                <a:solidFill>
                  <a:srgbClr val="FF0000"/>
                </a:solidFill>
              </a:rPr>
              <a:t>в </a:t>
            </a:r>
            <a:r>
              <a:rPr lang="ru-RU" sz="1100" dirty="0" err="1">
                <a:solidFill>
                  <a:srgbClr val="FF0000"/>
                </a:solidFill>
              </a:rPr>
              <a:t>Ширшинском</a:t>
            </a:r>
            <a:r>
              <a:rPr lang="ru-RU" sz="1100" dirty="0">
                <a:solidFill>
                  <a:srgbClr val="FF0000"/>
                </a:solidFill>
              </a:rPr>
              <a:t> психоневрологическом интернате</a:t>
            </a:r>
            <a:endParaRPr lang="ru-RU" sz="1067" dirty="0">
              <a:solidFill>
                <a:srgbClr val="FF0000"/>
              </a:solidFill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343553" y="3537012"/>
            <a:ext cx="48573" cy="2308497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3200855" y="3544081"/>
            <a:ext cx="2785294" cy="422171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9" name="Содержимое 4"/>
          <p:cNvSpPr>
            <a:spLocks noGrp="1"/>
          </p:cNvSpPr>
          <p:nvPr>
            <p:ph sz="half" idx="4294967295"/>
          </p:nvPr>
        </p:nvSpPr>
        <p:spPr>
          <a:xfrm>
            <a:off x="3249428" y="3560045"/>
            <a:ext cx="2736721" cy="345061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«Лыжный стадион им. В.С. Кузина»</a:t>
            </a:r>
            <a:endParaRPr lang="ru-RU" sz="1067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3200855" y="3542864"/>
            <a:ext cx="48573" cy="2308497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6045171" y="3551217"/>
            <a:ext cx="2785294" cy="422171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02" name="Содержимое 4"/>
          <p:cNvSpPr>
            <a:spLocks noGrp="1"/>
          </p:cNvSpPr>
          <p:nvPr>
            <p:ph sz="half" idx="4294967295"/>
          </p:nvPr>
        </p:nvSpPr>
        <p:spPr>
          <a:xfrm>
            <a:off x="6081174" y="3567181"/>
            <a:ext cx="2749291" cy="345061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 err="1">
                <a:solidFill>
                  <a:srgbClr val="C00000"/>
                </a:solidFill>
              </a:rPr>
              <a:t>Киземский</a:t>
            </a:r>
            <a:r>
              <a:rPr lang="ru-RU" sz="1067" dirty="0">
                <a:solidFill>
                  <a:srgbClr val="C00000"/>
                </a:solidFill>
              </a:rPr>
              <a:t> Дом Культуры</a:t>
            </a:r>
            <a:endParaRPr lang="ru-RU" sz="1067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3" name="Прямоугольник 102"/>
          <p:cNvSpPr/>
          <p:nvPr/>
        </p:nvSpPr>
        <p:spPr>
          <a:xfrm>
            <a:off x="6045171" y="3550000"/>
            <a:ext cx="48573" cy="2308497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3" name="Номер слайда 3">
            <a:extLst>
              <a:ext uri="{FF2B5EF4-FFF2-40B4-BE49-F238E27FC236}">
                <a16:creationId xmlns="" xmlns:a16="http://schemas.microsoft.com/office/drawing/2014/main" id="{5703641C-B5F9-4204-8A6E-2F16D2757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74449" y="6090413"/>
            <a:ext cx="2133600" cy="365125"/>
          </a:xfrm>
        </p:spPr>
        <p:txBody>
          <a:bodyPr/>
          <a:lstStyle/>
          <a:p>
            <a:fld id="{2EB5BAA1-4879-41D4-9BBD-F90B131AF937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529" y="1584136"/>
            <a:ext cx="2745312" cy="18851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737" y="1589373"/>
            <a:ext cx="2733728" cy="18994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1091" y="3967469"/>
            <a:ext cx="2720384" cy="1911772"/>
          </a:xfrm>
          <a:prstGeom prst="rect">
            <a:avLst/>
          </a:prstGeom>
        </p:spPr>
      </p:pic>
      <p:pic>
        <p:nvPicPr>
          <p:cNvPr id="43" name="Рисунок 42" descr="C:\Users\gintov\AppData\Local\Temp\PHOTO-2020-12-06-13-20-2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9428" y="1605952"/>
            <a:ext cx="2720694" cy="187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438" t="7690" r="7941" b="4669"/>
          <a:stretch/>
        </p:blipFill>
        <p:spPr>
          <a:xfrm rot="5400000">
            <a:off x="867242" y="3631946"/>
            <a:ext cx="1851997" cy="25562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15" r="6258" b="17025"/>
          <a:stretch/>
        </p:blipFill>
        <p:spPr>
          <a:xfrm>
            <a:off x="6139609" y="3912242"/>
            <a:ext cx="2700300" cy="197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0454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Диаграмма 22">
            <a:extLst>
              <a:ext uri="{FF2B5EF4-FFF2-40B4-BE49-F238E27FC236}">
                <a16:creationId xmlns="" xmlns:a16="http://schemas.microsoft.com/office/drawing/2014/main" id="{3B5A34C5-2C02-4EC3-A9FD-F8B1124959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270204215"/>
              </p:ext>
            </p:extLst>
          </p:nvPr>
        </p:nvGraphicFramePr>
        <p:xfrm>
          <a:off x="350045" y="1106868"/>
          <a:ext cx="8362762" cy="4839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4" name="Диаграмма 33">
            <a:extLst>
              <a:ext uri="{FF2B5EF4-FFF2-40B4-BE49-F238E27FC236}">
                <a16:creationId xmlns="" xmlns:a16="http://schemas.microsoft.com/office/drawing/2014/main" id="{5EF40F77-1529-41F0-849D-34B49C65E3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37203152"/>
              </p:ext>
            </p:extLst>
          </p:nvPr>
        </p:nvGraphicFramePr>
        <p:xfrm>
          <a:off x="5571229" y="1223342"/>
          <a:ext cx="3861311" cy="4676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50044" y="5957247"/>
            <a:ext cx="8420951" cy="370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540" y="5967882"/>
            <a:ext cx="328749" cy="349296"/>
          </a:xfrm>
          <a:prstGeom prst="rect">
            <a:avLst/>
          </a:prstGeom>
        </p:spPr>
      </p:pic>
      <p:sp>
        <p:nvSpPr>
          <p:cNvPr id="1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37395" y="5959968"/>
            <a:ext cx="2133600" cy="365125"/>
          </a:xfrm>
        </p:spPr>
        <p:txBody>
          <a:bodyPr/>
          <a:lstStyle/>
          <a:p>
            <a:fld id="{2EB5BAA1-4879-41D4-9BBD-F90B131AF937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31540" y="296652"/>
            <a:ext cx="8543276" cy="4221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>
                <a:solidFill>
                  <a:srgbClr val="005EA8"/>
                </a:solidFill>
              </a:rPr>
              <a:t>Финансирование областной адресной инвестиционной программы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60289" y="5957247"/>
            <a:ext cx="7574372" cy="572857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>
                <a:solidFill>
                  <a:srgbClr val="002241"/>
                </a:solidFill>
                <a:latin typeface="+mj-lt"/>
                <a:ea typeface="+mj-ea"/>
                <a:cs typeface="+mj-cs"/>
              </a:rPr>
              <a:t>О ходе строительства, реконструкции, капитальном ремонте и финансировании объектов государственной и муниципальной собственности, включенных в государственные программы Архангельской области и областную адресную инвестиционную программу, в 2020 году и текущем периоде 2021 года</a:t>
            </a:r>
          </a:p>
        </p:txBody>
      </p:sp>
      <p:sp>
        <p:nvSpPr>
          <p:cNvPr id="26" name="Стрелка вправо 5">
            <a:extLst>
              <a:ext uri="{FF2B5EF4-FFF2-40B4-BE49-F238E27FC236}">
                <a16:creationId xmlns="" xmlns:a16="http://schemas.microsoft.com/office/drawing/2014/main" id="{8E3F3E6B-D2B7-48D4-8BCF-F07F436CD3A8}"/>
              </a:ext>
            </a:extLst>
          </p:cNvPr>
          <p:cNvSpPr/>
          <p:nvPr/>
        </p:nvSpPr>
        <p:spPr>
          <a:xfrm rot="20637710">
            <a:off x="2720240" y="2330581"/>
            <a:ext cx="1026079" cy="82337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  <a:effectLst>
            <a:glow rad="762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8CF48CE-827A-485C-A27B-1F6849F7C4AF}"/>
              </a:ext>
            </a:extLst>
          </p:cNvPr>
          <p:cNvSpPr txBox="1"/>
          <p:nvPr/>
        </p:nvSpPr>
        <p:spPr>
          <a:xfrm>
            <a:off x="2735796" y="2555612"/>
            <a:ext cx="97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+ 4,4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936C4D5-7745-418F-8760-E63C382E4B06}"/>
              </a:ext>
            </a:extLst>
          </p:cNvPr>
          <p:cNvSpPr txBox="1"/>
          <p:nvPr/>
        </p:nvSpPr>
        <p:spPr>
          <a:xfrm>
            <a:off x="2555776" y="3024245"/>
            <a:ext cx="1390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рублей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40C5E79-29B9-4550-B614-354A7190EEB5}"/>
              </a:ext>
            </a:extLst>
          </p:cNvPr>
          <p:cNvSpPr txBox="1"/>
          <p:nvPr/>
        </p:nvSpPr>
        <p:spPr>
          <a:xfrm>
            <a:off x="760290" y="1737593"/>
            <a:ext cx="2227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>
                <a:solidFill>
                  <a:srgbClr val="005E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Освоение ОБ: 79,4 %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502A8EEA-5FD6-413F-A13D-2C596BABE530}"/>
              </a:ext>
            </a:extLst>
          </p:cNvPr>
          <p:cNvSpPr txBox="1"/>
          <p:nvPr/>
        </p:nvSpPr>
        <p:spPr>
          <a:xfrm>
            <a:off x="3214440" y="987258"/>
            <a:ext cx="2340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>
                <a:solidFill>
                  <a:srgbClr val="005E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Освоение ОБ: 87,1 %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C7F851C9-B199-45C6-9036-E37F43624A39}"/>
              </a:ext>
            </a:extLst>
          </p:cNvPr>
          <p:cNvSpPr/>
          <p:nvPr/>
        </p:nvSpPr>
        <p:spPr>
          <a:xfrm>
            <a:off x="5833899" y="1295035"/>
            <a:ext cx="26957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600" b="1" i="0" u="none" strike="noStrike" kern="1200" spc="0" baseline="0">
                <a:solidFill>
                  <a:srgbClr val="0D66AC"/>
                </a:solidFill>
                <a:latin typeface="+mn-lt"/>
                <a:ea typeface="+mn-ea"/>
                <a:cs typeface="+mn-cs"/>
              </a:defRPr>
            </a:pPr>
            <a:r>
              <a:rPr lang="ru-RU" sz="1400" b="1" u="sng" dirty="0">
                <a:solidFill>
                  <a:srgbClr val="0D66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объектов ОАИП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00026E2-AF4F-46EA-8A68-CB1B248C64FB}"/>
              </a:ext>
            </a:extLst>
          </p:cNvPr>
          <p:cNvSpPr txBox="1"/>
          <p:nvPr/>
        </p:nvSpPr>
        <p:spPr>
          <a:xfrm>
            <a:off x="1140421" y="3034178"/>
            <a:ext cx="554287" cy="286232"/>
          </a:xfrm>
          <a:prstGeom prst="rect">
            <a:avLst/>
          </a:prstGeom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kern="1200" cap="none" spc="0" normalizeH="0" baseline="0" noProof="0" dirty="0">
                <a:ln>
                  <a:solidFill>
                    <a:srgbClr val="005EA8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3,4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EE73B4B-853C-4971-B6A0-197AB8569712}"/>
              </a:ext>
            </a:extLst>
          </p:cNvPr>
          <p:cNvSpPr txBox="1"/>
          <p:nvPr/>
        </p:nvSpPr>
        <p:spPr>
          <a:xfrm>
            <a:off x="4613260" y="2529800"/>
            <a:ext cx="644402" cy="286232"/>
          </a:xfrm>
          <a:prstGeom prst="rect">
            <a:avLst/>
          </a:prstGeom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kern="1200" cap="none" spc="0" normalizeH="0" baseline="0" noProof="0" dirty="0">
                <a:ln>
                  <a:solidFill>
                    <a:srgbClr val="005EA8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21,1</a:t>
            </a:r>
          </a:p>
        </p:txBody>
      </p:sp>
    </p:spTree>
    <p:extLst>
      <p:ext uri="{BB962C8B-B14F-4D97-AF65-F5344CB8AC3E}">
        <p14:creationId xmlns:p14="http://schemas.microsoft.com/office/powerpoint/2010/main" xmlns="" val="4055184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7663" y="333375"/>
            <a:ext cx="8420100" cy="39528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50838" y="5957888"/>
            <a:ext cx="8420100" cy="369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316" name="Рисунок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800" y="5967413"/>
            <a:ext cx="32861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Заголовок 1"/>
          <p:cNvSpPr txBox="1"/>
          <p:nvPr/>
        </p:nvSpPr>
        <p:spPr>
          <a:xfrm>
            <a:off x="760413" y="5957888"/>
            <a:ext cx="7573962" cy="631239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>
                <a:solidFill>
                  <a:srgbClr val="002241"/>
                </a:solidFill>
              </a:rPr>
              <a:t>О ходе строительства, реконструкции, капитальном ремонте и финансировании объектов государственной и муниципальной собственности, включенных в государственные программы Архангельской области и областную адресную инвестиционную программу, в 2020 году и текущем периоде 2021 года</a:t>
            </a:r>
          </a:p>
        </p:txBody>
      </p:sp>
      <p:graphicFrame>
        <p:nvGraphicFramePr>
          <p:cNvPr id="2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38411822"/>
              </p:ext>
            </p:extLst>
          </p:nvPr>
        </p:nvGraphicFramePr>
        <p:xfrm>
          <a:off x="539552" y="1731963"/>
          <a:ext cx="8100900" cy="3300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Заголовок 1"/>
          <p:cNvSpPr txBox="1"/>
          <p:nvPr/>
        </p:nvSpPr>
        <p:spPr>
          <a:xfrm>
            <a:off x="431800" y="445802"/>
            <a:ext cx="8147050" cy="6429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000" spc="-150" dirty="0">
                <a:solidFill>
                  <a:srgbClr val="005EA8"/>
                </a:solidFill>
              </a:rPr>
              <a:t>Объемы финансирования ОАИП и программы переселения</a:t>
            </a:r>
            <a:endParaRPr lang="ru-RU" sz="1600" spc="-150" dirty="0">
              <a:solidFill>
                <a:srgbClr val="005EA8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47989" y="1052513"/>
            <a:ext cx="2218843" cy="633413"/>
          </a:xfrm>
          <a:prstGeom prst="rect">
            <a:avLst/>
          </a:prstGeom>
          <a:solidFill>
            <a:srgbClr val="15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en-US" sz="1200" dirty="0">
                <a:solidFill>
                  <a:schemeClr val="bg1"/>
                </a:solidFill>
              </a:rPr>
              <a:t>ОБЛАСТНОЙ БЮДЖЕТ</a:t>
            </a:r>
          </a:p>
          <a:p>
            <a:pPr algn="ctr">
              <a:defRPr/>
            </a:pPr>
            <a:r>
              <a:rPr lang="ru-RU" altLang="en-US" sz="1200" dirty="0">
                <a:solidFill>
                  <a:schemeClr val="bg1"/>
                </a:solidFill>
              </a:rPr>
              <a:t>1 547,6 МЛН. РУБЛЕЙ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78965" y="1052513"/>
            <a:ext cx="2381029" cy="6334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en-US" sz="1200" dirty="0">
                <a:solidFill>
                  <a:schemeClr val="bg1"/>
                </a:solidFill>
              </a:rPr>
              <a:t>ФЕДЕРАЛЬНЫЙ БЮДЖЕТ</a:t>
            </a:r>
          </a:p>
          <a:p>
            <a:pPr algn="ctr">
              <a:defRPr/>
            </a:pPr>
            <a:r>
              <a:rPr lang="ru-RU" altLang="en-US" sz="1200" dirty="0">
                <a:solidFill>
                  <a:schemeClr val="bg1"/>
                </a:solidFill>
              </a:rPr>
              <a:t>7 597,4 МЛН.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448907" y="1052513"/>
            <a:ext cx="2318856" cy="633413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en-US" sz="1200" dirty="0">
                <a:solidFill>
                  <a:schemeClr val="bg1"/>
                </a:solidFill>
              </a:rPr>
              <a:t>ФОНД ЖКХ</a:t>
            </a:r>
          </a:p>
          <a:p>
            <a:pPr algn="ctr">
              <a:defRPr/>
            </a:pPr>
            <a:r>
              <a:rPr lang="ru-RU" altLang="en-US" sz="1200" dirty="0">
                <a:solidFill>
                  <a:schemeClr val="bg1"/>
                </a:solidFill>
              </a:rPr>
              <a:t>5 471,0 МЛН. РУБЛЕЙ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04587" y="5068700"/>
            <a:ext cx="1385316" cy="75713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4800" dirty="0">
                <a:solidFill>
                  <a:srgbClr val="1054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164: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5599" y="5107248"/>
            <a:ext cx="1204177" cy="61555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2000" dirty="0">
                <a:solidFill>
                  <a:srgbClr val="005EA8"/>
                </a:solidFill>
                <a:latin typeface="+mj-lt"/>
                <a:ea typeface="+mj-ea"/>
                <a:cs typeface="+mj-cs"/>
              </a:rPr>
              <a:t>ВСЕГО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1400" dirty="0">
                <a:solidFill>
                  <a:srgbClr val="005EA8"/>
                </a:solidFill>
              </a:rPr>
              <a:t>ОБЪЕКТОВ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15599" y="5690414"/>
            <a:ext cx="2944812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1200" dirty="0">
                <a:solidFill>
                  <a:srgbClr val="005EA8"/>
                </a:solidFill>
                <a:latin typeface="+mj-lt"/>
                <a:ea typeface="+mj-ea"/>
                <a:cs typeface="+mj-cs"/>
              </a:rPr>
              <a:t>НА СУММУ 14 616,0 МЛН. РУБЛЕЙ</a:t>
            </a:r>
            <a:endParaRPr lang="ru-RU" sz="1000" dirty="0">
              <a:solidFill>
                <a:srgbClr val="005EA8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59600" y="5032350"/>
            <a:ext cx="676932" cy="8449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en-US" sz="1400" dirty="0">
                <a:solidFill>
                  <a:schemeClr val="tx1"/>
                </a:solidFill>
              </a:rPr>
              <a:t>2021 год:</a:t>
            </a:r>
            <a:endParaRPr lang="ru-RU" altLang="en-US" sz="1200" dirty="0">
              <a:solidFill>
                <a:schemeClr val="tx1"/>
              </a:solidFill>
            </a:endParaRPr>
          </a:p>
        </p:txBody>
      </p:sp>
      <p:sp>
        <p:nvSpPr>
          <p:cNvPr id="18" name="Номер слайда 3">
            <a:extLst>
              <a:ext uri="{FF2B5EF4-FFF2-40B4-BE49-F238E27FC236}">
                <a16:creationId xmlns="" xmlns:a16="http://schemas.microsoft.com/office/drawing/2014/main" id="{9DA8C502-A7B7-4ACE-8607-74BF5B24D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37395" y="5959968"/>
            <a:ext cx="2133600" cy="365125"/>
          </a:xfrm>
        </p:spPr>
        <p:txBody>
          <a:bodyPr/>
          <a:lstStyle/>
          <a:p>
            <a:fld id="{2EB5BAA1-4879-41D4-9BBD-F90B131AF937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59600" y="1063570"/>
            <a:ext cx="952539" cy="6344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en-US" dirty="0">
                <a:solidFill>
                  <a:schemeClr val="tx1"/>
                </a:solidFill>
              </a:rPr>
              <a:t>2021 </a:t>
            </a:r>
            <a:br>
              <a:rPr lang="ru-RU" altLang="en-US" dirty="0">
                <a:solidFill>
                  <a:schemeClr val="tx1"/>
                </a:solidFill>
              </a:rPr>
            </a:br>
            <a:r>
              <a:rPr lang="ru-RU" altLang="en-US" dirty="0">
                <a:solidFill>
                  <a:schemeClr val="tx1"/>
                </a:solidFill>
              </a:rPr>
              <a:t>год: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87831" y="4985881"/>
            <a:ext cx="2155334" cy="5355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dirty="0">
                <a:solidFill>
                  <a:srgbClr val="1054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106 ОАИП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80112" y="5426531"/>
            <a:ext cx="3389069" cy="4801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2800" dirty="0">
                <a:solidFill>
                  <a:srgbClr val="1054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58 ПЕРЕСЕЛЕНИЕ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903731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>
            <a:graphicFrameLocks/>
          </p:cNvGraphicFramePr>
          <p:nvPr/>
        </p:nvGraphicFramePr>
        <p:xfrm>
          <a:off x="-1085366" y="4185084"/>
          <a:ext cx="1029714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/>
        </p:nvGraphicFramePr>
        <p:xfrm>
          <a:off x="294606" y="1019421"/>
          <a:ext cx="8420100" cy="3996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/>
          <p:cNvSpPr/>
          <p:nvPr/>
        </p:nvSpPr>
        <p:spPr>
          <a:xfrm>
            <a:off x="350838" y="5957888"/>
            <a:ext cx="8420100" cy="369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536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800" y="5967413"/>
            <a:ext cx="32861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Заголовок 1"/>
          <p:cNvSpPr txBox="1"/>
          <p:nvPr/>
        </p:nvSpPr>
        <p:spPr>
          <a:xfrm>
            <a:off x="841375" y="5983743"/>
            <a:ext cx="7573962" cy="510637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>
                <a:solidFill>
                  <a:srgbClr val="002241"/>
                </a:solidFill>
              </a:rPr>
              <a:t>О ходе строительства, реконструкции, капитальном ремонте и финансировании объектов государственной и муниципальной собственности, включенных в государственные программы Архангельской области и областную адресную инвестиционную программу, в 2020 году и текущем периоде 2021 года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47663" y="333375"/>
            <a:ext cx="8420100" cy="39528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Заголовок 1"/>
          <p:cNvSpPr txBox="1"/>
          <p:nvPr/>
        </p:nvSpPr>
        <p:spPr>
          <a:xfrm>
            <a:off x="350838" y="365125"/>
            <a:ext cx="8253610" cy="6429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000" spc="-150" dirty="0">
                <a:solidFill>
                  <a:srgbClr val="005EA8"/>
                </a:solidFill>
              </a:rPr>
              <a:t>Распределение объектов и средств областного бюджета</a:t>
            </a:r>
            <a:r>
              <a:rPr lang="en-US" sz="2000" spc="-150" dirty="0">
                <a:solidFill>
                  <a:srgbClr val="005EA8"/>
                </a:solidFill>
              </a:rPr>
              <a:t> </a:t>
            </a:r>
            <a:endParaRPr lang="ru-RU" sz="2000" spc="-150" dirty="0">
              <a:solidFill>
                <a:srgbClr val="005EA8"/>
              </a:solidFill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2000" spc="-150" dirty="0">
                <a:solidFill>
                  <a:srgbClr val="005EA8"/>
                </a:solidFill>
              </a:rPr>
              <a:t>на 20</a:t>
            </a:r>
            <a:r>
              <a:rPr lang="en-US" sz="2000" spc="-150" dirty="0">
                <a:solidFill>
                  <a:srgbClr val="005EA8"/>
                </a:solidFill>
              </a:rPr>
              <a:t>2</a:t>
            </a:r>
            <a:r>
              <a:rPr lang="ru-RU" sz="2000" spc="-150" dirty="0">
                <a:solidFill>
                  <a:srgbClr val="005EA8"/>
                </a:solidFill>
              </a:rPr>
              <a:t>1 год по отраслям </a:t>
            </a:r>
            <a:r>
              <a:rPr lang="en-US" sz="2000" spc="-150" dirty="0">
                <a:solidFill>
                  <a:srgbClr val="005EA8"/>
                </a:solidFill>
              </a:rPr>
              <a:t>(</a:t>
            </a:r>
            <a:r>
              <a:rPr lang="ru-RU" sz="2000" spc="-150" dirty="0">
                <a:solidFill>
                  <a:srgbClr val="005EA8"/>
                </a:solidFill>
              </a:rPr>
              <a:t>млн. рублей</a:t>
            </a:r>
            <a:r>
              <a:rPr lang="en-US" sz="2000" spc="-150" dirty="0">
                <a:solidFill>
                  <a:srgbClr val="005EA8"/>
                </a:solidFill>
              </a:rPr>
              <a:t>)</a:t>
            </a:r>
            <a:endParaRPr lang="ru-RU" sz="2000" spc="-150" dirty="0">
              <a:solidFill>
                <a:srgbClr val="005EA8"/>
              </a:solidFill>
            </a:endParaRPr>
          </a:p>
        </p:txBody>
      </p:sp>
      <p:sp>
        <p:nvSpPr>
          <p:cNvPr id="10" name="Номер слайда 3">
            <a:extLst>
              <a:ext uri="{FF2B5EF4-FFF2-40B4-BE49-F238E27FC236}">
                <a16:creationId xmlns="" xmlns:a16="http://schemas.microsoft.com/office/drawing/2014/main" id="{B90A4F9C-2CFF-4DCA-AFAE-1298E1821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37395" y="5959968"/>
            <a:ext cx="2133600" cy="365125"/>
          </a:xfrm>
        </p:spPr>
        <p:txBody>
          <a:bodyPr/>
          <a:lstStyle/>
          <a:p>
            <a:fld id="{2EB5BAA1-4879-41D4-9BBD-F90B131AF937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0A2E489-99FD-4970-9420-584434C56010}"/>
              </a:ext>
            </a:extLst>
          </p:cNvPr>
          <p:cNvSpPr txBox="1"/>
          <p:nvPr/>
        </p:nvSpPr>
        <p:spPr>
          <a:xfrm>
            <a:off x="-358216" y="5058414"/>
            <a:ext cx="8604956" cy="307777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rgbClr val="00244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/>
              <a:t>Привлечено средств ФОНДА ЖКХ на 2021 год (млн. рублей)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BC6A1E8A-5722-499B-B061-7031C969751A}"/>
              </a:ext>
            </a:extLst>
          </p:cNvPr>
          <p:cNvGrpSpPr/>
          <p:nvPr/>
        </p:nvGrpSpPr>
        <p:grpSpPr>
          <a:xfrm>
            <a:off x="3239852" y="1148069"/>
            <a:ext cx="980366" cy="3441549"/>
            <a:chOff x="6853990" y="1138349"/>
            <a:chExt cx="872354" cy="3441549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07A2ADCF-332A-43B4-AEB2-E15A786BB741}"/>
                </a:ext>
              </a:extLst>
            </p:cNvPr>
            <p:cNvSpPr txBox="1"/>
            <p:nvPr/>
          </p:nvSpPr>
          <p:spPr>
            <a:xfrm>
              <a:off x="6853990" y="1138349"/>
              <a:ext cx="872354" cy="369332"/>
            </a:xfrm>
            <a:prstGeom prst="rect">
              <a:avLst/>
            </a:prstGeom>
          </p:spPr>
          <p:txBody>
            <a:bodyPr wrap="none" rtlCol="0" anchor="ctr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10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ea typeface="+mj-ea"/>
                  <a:cs typeface="+mj-cs"/>
                </a:rPr>
                <a:t>Кол-во </a:t>
              </a:r>
            </a:p>
            <a:p>
              <a:pPr marL="0" marR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10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ea typeface="+mj-ea"/>
                  <a:cs typeface="+mj-cs"/>
                </a:rPr>
                <a:t>объектов</a:t>
              </a: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3" name="TextBox 1">
              <a:extLst>
                <a:ext uri="{FF2B5EF4-FFF2-40B4-BE49-F238E27FC236}">
                  <a16:creationId xmlns="" xmlns:a16="http://schemas.microsoft.com/office/drawing/2014/main" id="{3693B6A1-0E5F-4E96-AF54-6E2CA2BA7F25}"/>
                </a:ext>
              </a:extLst>
            </p:cNvPr>
            <p:cNvSpPr txBox="1"/>
            <p:nvPr/>
          </p:nvSpPr>
          <p:spPr>
            <a:xfrm>
              <a:off x="7191088" y="1599760"/>
              <a:ext cx="360040" cy="230831"/>
            </a:xfrm>
            <a:prstGeom prst="rect">
              <a:avLst/>
            </a:prstGeom>
          </p:spPr>
          <p:txBody>
            <a:bodyPr wrap="square" rtlCol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2</a:t>
              </a:r>
            </a:p>
          </p:txBody>
        </p:sp>
        <p:sp>
          <p:nvSpPr>
            <p:cNvPr id="15" name="TextBox 2">
              <a:extLst>
                <a:ext uri="{FF2B5EF4-FFF2-40B4-BE49-F238E27FC236}">
                  <a16:creationId xmlns="" xmlns:a16="http://schemas.microsoft.com/office/drawing/2014/main" id="{C4B859ED-2350-431A-9083-2A526F0A3451}"/>
                </a:ext>
              </a:extLst>
            </p:cNvPr>
            <p:cNvSpPr txBox="1"/>
            <p:nvPr/>
          </p:nvSpPr>
          <p:spPr>
            <a:xfrm>
              <a:off x="7203154" y="1901539"/>
              <a:ext cx="360040" cy="230831"/>
            </a:xfrm>
            <a:prstGeom prst="rect">
              <a:avLst/>
            </a:prstGeom>
          </p:spPr>
          <p:txBody>
            <a:bodyPr wrap="square" rtlCol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b="1" kern="1200" dirty="0">
                  <a:solidFill>
                    <a:schemeClr val="accent6">
                      <a:lumMod val="75000"/>
                    </a:schemeClr>
                  </a:solidFill>
                  <a:latin typeface="+mj-lt"/>
                  <a:ea typeface="+mj-ea"/>
                  <a:cs typeface="+mj-cs"/>
                </a:rPr>
                <a:t>1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6" name="TextBox 3">
              <a:extLst>
                <a:ext uri="{FF2B5EF4-FFF2-40B4-BE49-F238E27FC236}">
                  <a16:creationId xmlns="" xmlns:a16="http://schemas.microsoft.com/office/drawing/2014/main" id="{FEA6FB72-B5BD-4683-9A4D-8061B02346BD}"/>
                </a:ext>
              </a:extLst>
            </p:cNvPr>
            <p:cNvSpPr txBox="1"/>
            <p:nvPr/>
          </p:nvSpPr>
          <p:spPr>
            <a:xfrm>
              <a:off x="7203154" y="2253005"/>
              <a:ext cx="360040" cy="230831"/>
            </a:xfrm>
            <a:prstGeom prst="rect">
              <a:avLst/>
            </a:prstGeom>
          </p:spPr>
          <p:txBody>
            <a:bodyPr wrap="square" rtlCol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b="1" kern="1200" dirty="0">
                  <a:solidFill>
                    <a:schemeClr val="accent6">
                      <a:lumMod val="75000"/>
                    </a:schemeClr>
                  </a:solidFill>
                  <a:latin typeface="+mj-lt"/>
                  <a:ea typeface="+mj-ea"/>
                  <a:cs typeface="+mj-cs"/>
                </a:rPr>
                <a:t>1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7" name="TextBox 4">
              <a:extLst>
                <a:ext uri="{FF2B5EF4-FFF2-40B4-BE49-F238E27FC236}">
                  <a16:creationId xmlns="" xmlns:a16="http://schemas.microsoft.com/office/drawing/2014/main" id="{A6A90FEA-ABAC-4FDA-AC38-1518200231F8}"/>
                </a:ext>
              </a:extLst>
            </p:cNvPr>
            <p:cNvSpPr txBox="1"/>
            <p:nvPr/>
          </p:nvSpPr>
          <p:spPr>
            <a:xfrm>
              <a:off x="7203154" y="2620897"/>
              <a:ext cx="360040" cy="230831"/>
            </a:xfrm>
            <a:prstGeom prst="rect">
              <a:avLst/>
            </a:prstGeom>
          </p:spPr>
          <p:txBody>
            <a:bodyPr wrap="square" rtlCol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b="1" kern="1200" dirty="0">
                  <a:solidFill>
                    <a:schemeClr val="accent6">
                      <a:lumMod val="75000"/>
                    </a:schemeClr>
                  </a:solidFill>
                  <a:latin typeface="+mj-lt"/>
                  <a:ea typeface="+mj-ea"/>
                  <a:cs typeface="+mj-cs"/>
                </a:rPr>
                <a:t>6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20" name="TextBox 5">
              <a:extLst>
                <a:ext uri="{FF2B5EF4-FFF2-40B4-BE49-F238E27FC236}">
                  <a16:creationId xmlns="" xmlns:a16="http://schemas.microsoft.com/office/drawing/2014/main" id="{89348F62-32C2-4C29-8C5B-65A033CEB5E0}"/>
                </a:ext>
              </a:extLst>
            </p:cNvPr>
            <p:cNvSpPr txBox="1"/>
            <p:nvPr/>
          </p:nvSpPr>
          <p:spPr>
            <a:xfrm>
              <a:off x="7191088" y="2969800"/>
              <a:ext cx="372106" cy="230831"/>
            </a:xfrm>
            <a:prstGeom prst="rect">
              <a:avLst/>
            </a:prstGeom>
          </p:spPr>
          <p:txBody>
            <a:bodyPr wrap="square" rtlCol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b="1" kern="1200" dirty="0">
                  <a:solidFill>
                    <a:schemeClr val="accent6">
                      <a:lumMod val="75000"/>
                    </a:schemeClr>
                  </a:solidFill>
                  <a:latin typeface="+mj-lt"/>
                  <a:ea typeface="+mj-ea"/>
                  <a:cs typeface="+mj-cs"/>
                </a:rPr>
                <a:t>16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21" name="TextBox 6">
              <a:extLst>
                <a:ext uri="{FF2B5EF4-FFF2-40B4-BE49-F238E27FC236}">
                  <a16:creationId xmlns="" xmlns:a16="http://schemas.microsoft.com/office/drawing/2014/main" id="{3E993321-CD2C-4990-8AC9-EE70E25C398B}"/>
                </a:ext>
              </a:extLst>
            </p:cNvPr>
            <p:cNvSpPr txBox="1"/>
            <p:nvPr/>
          </p:nvSpPr>
          <p:spPr>
            <a:xfrm>
              <a:off x="7203154" y="3321974"/>
              <a:ext cx="360040" cy="230831"/>
            </a:xfrm>
            <a:prstGeom prst="rect">
              <a:avLst/>
            </a:prstGeom>
          </p:spPr>
          <p:txBody>
            <a:bodyPr wrap="square" rtlCol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b="1" kern="1200" dirty="0">
                  <a:solidFill>
                    <a:schemeClr val="accent6">
                      <a:lumMod val="75000"/>
                    </a:schemeClr>
                  </a:solidFill>
                  <a:latin typeface="+mj-lt"/>
                  <a:ea typeface="+mj-ea"/>
                  <a:cs typeface="+mj-cs"/>
                </a:rPr>
                <a:t>14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22" name="TextBox 7">
              <a:extLst>
                <a:ext uri="{FF2B5EF4-FFF2-40B4-BE49-F238E27FC236}">
                  <a16:creationId xmlns="" xmlns:a16="http://schemas.microsoft.com/office/drawing/2014/main" id="{5278373D-4371-4F75-8ED0-2B688C2C3C03}"/>
                </a:ext>
              </a:extLst>
            </p:cNvPr>
            <p:cNvSpPr txBox="1"/>
            <p:nvPr/>
          </p:nvSpPr>
          <p:spPr>
            <a:xfrm>
              <a:off x="7203154" y="3667351"/>
              <a:ext cx="360040" cy="230831"/>
            </a:xfrm>
            <a:prstGeom prst="rect">
              <a:avLst/>
            </a:prstGeom>
          </p:spPr>
          <p:txBody>
            <a:bodyPr wrap="square" rtlCol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b="1" kern="1200" dirty="0">
                  <a:solidFill>
                    <a:schemeClr val="accent6">
                      <a:lumMod val="75000"/>
                    </a:schemeClr>
                  </a:solidFill>
                  <a:latin typeface="+mj-lt"/>
                  <a:ea typeface="+mj-ea"/>
                  <a:cs typeface="+mj-cs"/>
                </a:rPr>
                <a:t>18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23" name="TextBox 8">
              <a:extLst>
                <a:ext uri="{FF2B5EF4-FFF2-40B4-BE49-F238E27FC236}">
                  <a16:creationId xmlns="" xmlns:a16="http://schemas.microsoft.com/office/drawing/2014/main" id="{E98D805C-12A9-495D-A4BC-C473B1FC65B2}"/>
                </a:ext>
              </a:extLst>
            </p:cNvPr>
            <p:cNvSpPr txBox="1"/>
            <p:nvPr/>
          </p:nvSpPr>
          <p:spPr>
            <a:xfrm>
              <a:off x="7203154" y="4004785"/>
              <a:ext cx="360040" cy="230831"/>
            </a:xfrm>
            <a:prstGeom prst="rect">
              <a:avLst/>
            </a:prstGeom>
          </p:spPr>
          <p:txBody>
            <a:bodyPr wrap="square" rtlCol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b="1" kern="1200" dirty="0">
                  <a:solidFill>
                    <a:schemeClr val="accent6">
                      <a:lumMod val="75000"/>
                    </a:schemeClr>
                  </a:solidFill>
                  <a:latin typeface="+mj-lt"/>
                  <a:ea typeface="+mj-ea"/>
                  <a:cs typeface="+mj-cs"/>
                </a:rPr>
                <a:t>29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24" name="TextBox 1">
              <a:extLst>
                <a:ext uri="{FF2B5EF4-FFF2-40B4-BE49-F238E27FC236}">
                  <a16:creationId xmlns="" xmlns:a16="http://schemas.microsoft.com/office/drawing/2014/main" id="{B675CDAD-B064-4C66-9957-C15CDABFF21F}"/>
                </a:ext>
              </a:extLst>
            </p:cNvPr>
            <p:cNvSpPr txBox="1"/>
            <p:nvPr/>
          </p:nvSpPr>
          <p:spPr>
            <a:xfrm>
              <a:off x="7191088" y="4349067"/>
              <a:ext cx="360040" cy="230831"/>
            </a:xfrm>
            <a:prstGeom prst="rect">
              <a:avLst/>
            </a:prstGeom>
          </p:spPr>
          <p:txBody>
            <a:bodyPr wrap="square" rtlCol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b="1" kern="1200" dirty="0">
                  <a:solidFill>
                    <a:schemeClr val="accent6">
                      <a:lumMod val="75000"/>
                    </a:schemeClr>
                  </a:solidFill>
                  <a:latin typeface="+mj-lt"/>
                  <a:ea typeface="+mj-ea"/>
                  <a:cs typeface="+mj-cs"/>
                </a:rPr>
                <a:t>19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11876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044" y="5957247"/>
            <a:ext cx="8420951" cy="370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540" y="5967882"/>
            <a:ext cx="328749" cy="349296"/>
          </a:xfrm>
          <a:prstGeom prst="rect">
            <a:avLst/>
          </a:prstGeom>
        </p:spPr>
      </p:pic>
      <p:sp>
        <p:nvSpPr>
          <p:cNvPr id="1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37395" y="5959968"/>
            <a:ext cx="2133600" cy="365125"/>
          </a:xfrm>
        </p:spPr>
        <p:txBody>
          <a:bodyPr/>
          <a:lstStyle/>
          <a:p>
            <a:r>
              <a:rPr lang="ru-RU" dirty="0" smtClean="0"/>
              <a:t>22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6919" y="332656"/>
            <a:ext cx="8420951" cy="3912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31193" y="427592"/>
            <a:ext cx="8615284" cy="4880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>
                <a:solidFill>
                  <a:srgbClr val="005EA8"/>
                </a:solidFill>
              </a:rPr>
              <a:t>Расходование средств </a:t>
            </a:r>
            <a:r>
              <a:rPr lang="ru-RU" sz="2000" spc="-150" dirty="0" smtClean="0">
                <a:solidFill>
                  <a:srgbClr val="005EA8"/>
                </a:solidFill>
              </a:rPr>
              <a:t>ОАИП по </a:t>
            </a:r>
            <a:r>
              <a:rPr lang="ru-RU" sz="2000" spc="-150" dirty="0">
                <a:solidFill>
                  <a:srgbClr val="005EA8"/>
                </a:solidFill>
              </a:rPr>
              <a:t>состоянию на 1 мая 2021 года 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750355" y="-53156"/>
            <a:ext cx="4274219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chemeClr val="bg1"/>
                </a:solidFill>
              </a:rPr>
              <a:t>В отчетном периоде завершено 36 объектов, в том числе:</a:t>
            </a:r>
          </a:p>
        </p:txBody>
      </p:sp>
      <p:sp>
        <p:nvSpPr>
          <p:cNvPr id="10" name="Содержимое 4"/>
          <p:cNvSpPr>
            <a:spLocks noGrp="1"/>
          </p:cNvSpPr>
          <p:nvPr>
            <p:ph sz="half" idx="4294967295"/>
          </p:nvPr>
        </p:nvSpPr>
        <p:spPr>
          <a:xfrm>
            <a:off x="561645" y="895508"/>
            <a:ext cx="8330835" cy="3958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marL="0" indent="0">
              <a:lnSpc>
                <a:spcPct val="70000"/>
              </a:lnSpc>
              <a:spcBef>
                <a:spcPts val="0"/>
              </a:spcBef>
            </a:pPr>
            <a:r>
              <a:rPr lang="ru-RU" sz="1400" dirty="0">
                <a:solidFill>
                  <a:srgbClr val="C00000"/>
                </a:solidFill>
              </a:rPr>
              <a:t>Объем </a:t>
            </a:r>
            <a:r>
              <a:rPr lang="ru-RU" sz="1400" dirty="0" smtClean="0">
                <a:solidFill>
                  <a:srgbClr val="C00000"/>
                </a:solidFill>
              </a:rPr>
              <a:t>осуществленных инвестиций </a:t>
            </a:r>
            <a:r>
              <a:rPr lang="ru-RU" sz="1400" dirty="0">
                <a:solidFill>
                  <a:srgbClr val="C00000"/>
                </a:solidFill>
              </a:rPr>
              <a:t>– </a:t>
            </a:r>
            <a:r>
              <a:rPr lang="ru-RU" sz="1400" dirty="0" smtClean="0">
                <a:solidFill>
                  <a:srgbClr val="C00000"/>
                </a:solidFill>
              </a:rPr>
              <a:t>1,6 </a:t>
            </a:r>
            <a:r>
              <a:rPr lang="ru-RU" sz="1600" dirty="0" smtClean="0">
                <a:solidFill>
                  <a:srgbClr val="C00000"/>
                </a:solidFill>
              </a:rPr>
              <a:t>млрд. </a:t>
            </a:r>
            <a:r>
              <a:rPr lang="ru-RU" sz="1600" dirty="0">
                <a:solidFill>
                  <a:srgbClr val="C00000"/>
                </a:solidFill>
              </a:rPr>
              <a:t>рублей</a:t>
            </a:r>
            <a:r>
              <a:rPr lang="ru-RU" sz="1400" dirty="0">
                <a:solidFill>
                  <a:srgbClr val="C00000"/>
                </a:solidFill>
              </a:rPr>
              <a:t>, в том числе:</a:t>
            </a:r>
          </a:p>
        </p:txBody>
      </p:sp>
      <p:sp>
        <p:nvSpPr>
          <p:cNvPr id="13" name="TextBox 3"/>
          <p:cNvSpPr txBox="1"/>
          <p:nvPr/>
        </p:nvSpPr>
        <p:spPr>
          <a:xfrm>
            <a:off x="739889" y="1448780"/>
            <a:ext cx="4963839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000"/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 главным распорядителям бюджетных средств, млн. руб.</a:t>
            </a:r>
          </a:p>
        </p:txBody>
      </p:sp>
      <p:graphicFrame>
        <p:nvGraphicFramePr>
          <p:cNvPr id="6" name="Диаграмма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24311130"/>
              </p:ext>
            </p:extLst>
          </p:nvPr>
        </p:nvGraphicFramePr>
        <p:xfrm>
          <a:off x="350045" y="2129466"/>
          <a:ext cx="5353684" cy="3817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3"/>
          <p:cNvSpPr txBox="1"/>
          <p:nvPr/>
        </p:nvSpPr>
        <p:spPr>
          <a:xfrm>
            <a:off x="5976156" y="1518458"/>
            <a:ext cx="2416405" cy="1200329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ru-RU" sz="1800" b="0" i="0" u="none" strike="noStrike" baseline="0" dirty="0" smtClean="0">
                <a:latin typeface="+mj-lt"/>
              </a:rPr>
              <a:t>Исполнение ОАИП </a:t>
            </a:r>
            <a:r>
              <a:rPr lang="ru-RU" sz="1800" dirty="0" smtClean="0">
                <a:latin typeface="+mj-lt"/>
              </a:rPr>
              <a:t>за январь – апрель 2020 и 2021 гг. </a:t>
            </a:r>
            <a:endParaRPr lang="ru-RU" sz="1400" b="1" i="0" u="none" strike="noStrike" baseline="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752107" y="5967882"/>
            <a:ext cx="7574372" cy="556780"/>
          </a:xfrm>
          <a:prstGeom prst="rect">
            <a:avLst/>
          </a:prstGeom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ru-RU" sz="1000" dirty="0">
                <a:solidFill>
                  <a:srgbClr val="002241"/>
                </a:solidFill>
              </a:rPr>
              <a:t>О ходе строительства, реконструкции, капитальном ремонте и финансировании объектов государственной и муниципальной собственности, включенных в государственные программы Архангельской области и областную адресную инвестиционную программу, в 2020 году и текущем периоде 2021 года</a:t>
            </a:r>
          </a:p>
        </p:txBody>
      </p:sp>
      <p:graphicFrame>
        <p:nvGraphicFramePr>
          <p:cNvPr id="3" name="Диаграмма 15"/>
          <p:cNvGraphicFramePr>
            <a:graphicFrameLocks/>
          </p:cNvGraphicFramePr>
          <p:nvPr/>
        </p:nvGraphicFramePr>
        <p:xfrm>
          <a:off x="5486896" y="2939740"/>
          <a:ext cx="3689350" cy="2882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07587409"/>
              </p:ext>
            </p:extLst>
          </p:nvPr>
        </p:nvGraphicFramePr>
        <p:xfrm>
          <a:off x="5220072" y="2804813"/>
          <a:ext cx="3672408" cy="2568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818031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8183" y="380981"/>
            <a:ext cx="7952905" cy="34771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38609" y="5987848"/>
            <a:ext cx="7923686" cy="3293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119" y="5981831"/>
            <a:ext cx="292176" cy="310437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431539" y="1449997"/>
            <a:ext cx="4176465" cy="577758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9" name="Содержимое 4"/>
          <p:cNvSpPr>
            <a:spLocks noGrp="1"/>
          </p:cNvSpPr>
          <p:nvPr>
            <p:ph sz="half" idx="4294967295"/>
          </p:nvPr>
        </p:nvSpPr>
        <p:spPr>
          <a:xfrm>
            <a:off x="467542" y="1465961"/>
            <a:ext cx="4320483" cy="345061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Фельдшерско-акушерский пункт в с. Лена Ленского района</a:t>
            </a:r>
            <a:endParaRPr lang="ru-RU" sz="1067" dirty="0">
              <a:solidFill>
                <a:schemeClr val="tx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31540" y="1448780"/>
            <a:ext cx="45719" cy="3438182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299566" y="480223"/>
            <a:ext cx="8615284" cy="4088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>
                <a:solidFill>
                  <a:srgbClr val="005EA8"/>
                </a:solidFill>
              </a:rPr>
              <a:t>Введены в эксплуатацию в 2021 году</a:t>
            </a:r>
          </a:p>
          <a:p>
            <a:endParaRPr lang="ru-RU" sz="2000" spc="-150" dirty="0">
              <a:solidFill>
                <a:srgbClr val="005EA8"/>
              </a:solidFill>
            </a:endParaRPr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760289" y="5957247"/>
            <a:ext cx="7574372" cy="640105"/>
          </a:xfrm>
          <a:prstGeom prst="rect">
            <a:avLst/>
          </a:prstGeom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ru-RU" sz="1000" dirty="0">
                <a:solidFill>
                  <a:srgbClr val="002241"/>
                </a:solidFill>
              </a:rPr>
              <a:t>О ходе строительства, реконструкции, капитальном ремонте и финансировании объектов государственной и муниципальной собственности, включенных в государственные программы Архангельской области и областную адресную инвестиционную программу, в 2020 году и текущем периоде 2021 года</a:t>
            </a:r>
            <a:endParaRPr lang="ru-RU" altLang="ru-RU" sz="1000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4786451" y="1474661"/>
            <a:ext cx="3759960" cy="553094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61" name="Содержимое 4"/>
          <p:cNvSpPr>
            <a:spLocks noGrp="1"/>
          </p:cNvSpPr>
          <p:nvPr>
            <p:ph sz="half" idx="4294967295"/>
          </p:nvPr>
        </p:nvSpPr>
        <p:spPr>
          <a:xfrm>
            <a:off x="4913470" y="1511524"/>
            <a:ext cx="3570106" cy="345061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Фельдшерско-акушерский пункт </a:t>
            </a:r>
            <a:r>
              <a:rPr lang="ru-RU" sz="1067" dirty="0" smtClean="0">
                <a:solidFill>
                  <a:srgbClr val="C00000"/>
                </a:solidFill>
              </a:rPr>
              <a:t>в пос</a:t>
            </a:r>
            <a:r>
              <a:rPr lang="ru-RU" sz="1067" dirty="0">
                <a:solidFill>
                  <a:srgbClr val="C00000"/>
                </a:solidFill>
              </a:rPr>
              <a:t>. Красная </a:t>
            </a:r>
            <a:r>
              <a:rPr lang="ru-RU" sz="1067" dirty="0" err="1">
                <a:solidFill>
                  <a:srgbClr val="C00000"/>
                </a:solidFill>
              </a:rPr>
              <a:t>Верхнетоемского</a:t>
            </a:r>
            <a:r>
              <a:rPr lang="ru-RU" sz="1067" dirty="0">
                <a:solidFill>
                  <a:srgbClr val="C00000"/>
                </a:solidFill>
              </a:rPr>
              <a:t> района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4735023" y="1466159"/>
            <a:ext cx="68280" cy="3420803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1" name="Номер слайда 3">
            <a:extLst>
              <a:ext uri="{FF2B5EF4-FFF2-40B4-BE49-F238E27FC236}">
                <a16:creationId xmlns="" xmlns:a16="http://schemas.microsoft.com/office/drawing/2014/main" id="{EC367B31-BB15-4EEF-B8E0-B27A678B5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37395" y="5959968"/>
            <a:ext cx="2133600" cy="365125"/>
          </a:xfrm>
        </p:spPr>
        <p:txBody>
          <a:bodyPr/>
          <a:lstStyle/>
          <a:p>
            <a:fld id="{2EB5BAA1-4879-41D4-9BBD-F90B131AF937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21" t="-4255" r="12048" b="22930"/>
          <a:stretch/>
        </p:blipFill>
        <p:spPr>
          <a:xfrm>
            <a:off x="4803303" y="1924334"/>
            <a:ext cx="3801145" cy="29448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88" t="21125" r="31494" b="39500"/>
          <a:stretch/>
        </p:blipFill>
        <p:spPr>
          <a:xfrm>
            <a:off x="475826" y="2043719"/>
            <a:ext cx="4132178" cy="284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4444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8183" y="380981"/>
            <a:ext cx="7952905" cy="34771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299566" y="1037907"/>
            <a:ext cx="7656849" cy="3186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spc="-133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здравоохранение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38609" y="5987848"/>
            <a:ext cx="7923686" cy="3293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119" y="5981831"/>
            <a:ext cx="292176" cy="310437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431539" y="1449997"/>
            <a:ext cx="4356486" cy="577758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9" name="Содержимое 4"/>
          <p:cNvSpPr>
            <a:spLocks noGrp="1"/>
          </p:cNvSpPr>
          <p:nvPr>
            <p:ph sz="half" idx="4294967295"/>
          </p:nvPr>
        </p:nvSpPr>
        <p:spPr>
          <a:xfrm>
            <a:off x="467542" y="1465961"/>
            <a:ext cx="4320483" cy="345061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ПРИСТРОЙКА К ЗДАНИЮ ХИРУРГИЧЕСКОГО КОРПУСА </a:t>
            </a:r>
            <a:r>
              <a:rPr lang="ru-RU" sz="1067" dirty="0">
                <a:solidFill>
                  <a:schemeClr val="tx1"/>
                </a:solidFill>
              </a:rPr>
              <a:t>Мезенской центральной районной больницы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431540" y="1448779"/>
            <a:ext cx="45719" cy="3766885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299566" y="480223"/>
            <a:ext cx="8615284" cy="4088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>
                <a:solidFill>
                  <a:srgbClr val="005EA8"/>
                </a:solidFill>
              </a:rPr>
              <a:t>Результаты реализации ОАИП</a:t>
            </a:r>
          </a:p>
          <a:p>
            <a:r>
              <a:rPr lang="ru-RU" sz="2000" spc="-150" dirty="0">
                <a:solidFill>
                  <a:srgbClr val="005EA8"/>
                </a:solidFill>
              </a:rPr>
              <a:t>в январе – апреле 2021 года</a:t>
            </a:r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760289" y="5957247"/>
            <a:ext cx="7574372" cy="424081"/>
          </a:xfrm>
          <a:prstGeom prst="rect">
            <a:avLst/>
          </a:prstGeom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ru-RU" sz="1000" dirty="0">
                <a:solidFill>
                  <a:srgbClr val="002241"/>
                </a:solidFill>
              </a:rPr>
              <a:t>О ходе строительства, реконструкции, капитальном ремонте и финансировании объектов государственной и муниципальной собственности, включенных в государственные программы Архангельской области и областную адресную инвестиционную программу, в 2020 году и текущем периоде 2021 года</a:t>
            </a:r>
            <a:endParaRPr lang="ru-RU" altLang="ru-RU" sz="10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5258930" y="563607"/>
            <a:ext cx="3398346" cy="422171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9" name="Содержимое 4"/>
          <p:cNvSpPr>
            <a:spLocks noGrp="1"/>
          </p:cNvSpPr>
          <p:nvPr>
            <p:ph sz="half" idx="4294967295"/>
          </p:nvPr>
        </p:nvSpPr>
        <p:spPr>
          <a:xfrm>
            <a:off x="5294932" y="579571"/>
            <a:ext cx="3338657" cy="345061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Строительство больницы </a:t>
            </a:r>
            <a:r>
              <a:rPr lang="ru-RU" sz="1067" dirty="0">
                <a:solidFill>
                  <a:schemeClr val="tx1"/>
                </a:solidFill>
              </a:rPr>
              <a:t>в п. Березник Виноградовского района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258930" y="562390"/>
            <a:ext cx="48573" cy="2308497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5256076" y="3209402"/>
            <a:ext cx="3398346" cy="422171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61" name="Содержимое 4"/>
          <p:cNvSpPr>
            <a:spLocks noGrp="1"/>
          </p:cNvSpPr>
          <p:nvPr>
            <p:ph sz="half" idx="4294967295"/>
          </p:nvPr>
        </p:nvSpPr>
        <p:spPr>
          <a:xfrm>
            <a:off x="5292078" y="3225366"/>
            <a:ext cx="3338657" cy="345061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Строительство лечебно-диагностического корпуса АОДКБ им. П.Г. </a:t>
            </a:r>
            <a:r>
              <a:rPr lang="ru-RU" sz="1067" dirty="0" err="1">
                <a:solidFill>
                  <a:srgbClr val="C00000"/>
                </a:solidFill>
              </a:rPr>
              <a:t>Выжлецова</a:t>
            </a:r>
            <a:endParaRPr lang="ru-RU" sz="1067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5256076" y="3208185"/>
            <a:ext cx="51427" cy="2417059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1" name="Номер слайда 3">
            <a:extLst>
              <a:ext uri="{FF2B5EF4-FFF2-40B4-BE49-F238E27FC236}">
                <a16:creationId xmlns="" xmlns:a16="http://schemas.microsoft.com/office/drawing/2014/main" id="{EC367B31-BB15-4EEF-B8E0-B27A678B5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37395" y="5959968"/>
            <a:ext cx="2133600" cy="365125"/>
          </a:xfrm>
        </p:spPr>
        <p:txBody>
          <a:bodyPr/>
          <a:lstStyle/>
          <a:p>
            <a:fld id="{2EB5BAA1-4879-41D4-9BBD-F90B131AF937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962" r="13239"/>
          <a:stretch/>
        </p:blipFill>
        <p:spPr>
          <a:xfrm>
            <a:off x="5307503" y="985778"/>
            <a:ext cx="3332949" cy="18851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995"/>
          <a:stretch/>
        </p:blipFill>
        <p:spPr>
          <a:xfrm>
            <a:off x="467542" y="2027755"/>
            <a:ext cx="4320483" cy="32014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891"/>
          <a:stretch/>
        </p:blipFill>
        <p:spPr>
          <a:xfrm>
            <a:off x="5307503" y="3645882"/>
            <a:ext cx="3332949" cy="197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3588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044" y="5957247"/>
            <a:ext cx="8420951" cy="370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540" y="5967882"/>
            <a:ext cx="328749" cy="349296"/>
          </a:xfrm>
          <a:prstGeom prst="rect">
            <a:avLst/>
          </a:prstGeom>
        </p:spPr>
      </p:pic>
      <p:sp>
        <p:nvSpPr>
          <p:cNvPr id="1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25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6919" y="332656"/>
            <a:ext cx="8420951" cy="3912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TextBox 85"/>
          <p:cNvSpPr txBox="1"/>
          <p:nvPr/>
        </p:nvSpPr>
        <p:spPr>
          <a:xfrm>
            <a:off x="2750355" y="-53156"/>
            <a:ext cx="4274219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chemeClr val="bg1"/>
                </a:solidFill>
              </a:rPr>
              <a:t>В отчетном периоде завершено 36 объектов, в том числе:</a:t>
            </a:r>
          </a:p>
        </p:txBody>
      </p:sp>
      <p:sp>
        <p:nvSpPr>
          <p:cNvPr id="23" name="Содержимое 4"/>
          <p:cNvSpPr>
            <a:spLocks noGrp="1"/>
          </p:cNvSpPr>
          <p:nvPr>
            <p:ph sz="half" idx="4294967295"/>
          </p:nvPr>
        </p:nvSpPr>
        <p:spPr>
          <a:xfrm>
            <a:off x="440161" y="836712"/>
            <a:ext cx="8327709" cy="3958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marL="0" indent="0">
              <a:lnSpc>
                <a:spcPct val="70000"/>
              </a:lnSpc>
              <a:spcBef>
                <a:spcPts val="0"/>
              </a:spcBef>
            </a:pPr>
            <a:r>
              <a:rPr lang="ru-RU" sz="1400" dirty="0">
                <a:solidFill>
                  <a:srgbClr val="C00000"/>
                </a:solidFill>
              </a:rPr>
              <a:t>Образование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431193" y="427592"/>
            <a:ext cx="8615284" cy="6429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>
                <a:solidFill>
                  <a:srgbClr val="005EA8"/>
                </a:solidFill>
              </a:rPr>
              <a:t>Результаты реализации ОАИП </a:t>
            </a:r>
            <a:r>
              <a:rPr lang="ru-RU" sz="1600" spc="-150" dirty="0">
                <a:solidFill>
                  <a:srgbClr val="005EA8"/>
                </a:solidFill>
              </a:rPr>
              <a:t>в январе – апреле 2021 года</a:t>
            </a:r>
            <a:endParaRPr lang="ru-RU" sz="2000" spc="-150" dirty="0">
              <a:solidFill>
                <a:srgbClr val="005EA8"/>
              </a:solidFill>
            </a:endParaRPr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752107" y="5967882"/>
            <a:ext cx="7574372" cy="481848"/>
          </a:xfrm>
          <a:prstGeom prst="rect">
            <a:avLst/>
          </a:prstGeom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ru-RU" sz="1000" dirty="0">
                <a:solidFill>
                  <a:srgbClr val="002241"/>
                </a:solidFill>
              </a:rPr>
              <a:t>О ходе строительства, реконструкции, капитальном ремонте и финансировании объектов государственной и муниципальной собственности, включенных в государственные программы Архангельской области и областную адресную инвестиционную программу, в 2020 году и текущем периоде 2021 года</a:t>
            </a:r>
            <a:endParaRPr lang="ru-RU" altLang="ru-RU" sz="1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666198" y="1258101"/>
            <a:ext cx="3420380" cy="422171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ru-RU" sz="1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ДЕТСКИЙ САД </a:t>
            </a:r>
            <a:r>
              <a:rPr lang="ru-RU" sz="107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280 мест в 167 квартале города Северодвинска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652310" y="1261097"/>
            <a:ext cx="45719" cy="2226221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331019" y="1261097"/>
            <a:ext cx="3420380" cy="404314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ru-RU" sz="1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ДЕТСКИЙ САД  </a:t>
            </a:r>
            <a:r>
              <a:rPr lang="ru-RU" sz="107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</a:t>
            </a:r>
            <a:r>
              <a:rPr lang="ru-RU" sz="1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07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280 мест по ул. Первомайская г. Архангельска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5296442" y="1232519"/>
            <a:ext cx="45719" cy="2283679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09752" y="3475737"/>
            <a:ext cx="2856527" cy="568296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ru-RU" sz="1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ШКОЛА </a:t>
            </a:r>
            <a:r>
              <a:rPr lang="ru-RU" sz="107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320 учащихся в селе Ильинско-Подомское Вилегодского района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3347864" y="3586510"/>
            <a:ext cx="2610888" cy="422171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ru-RU" sz="1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ШКОЛА </a:t>
            </a:r>
            <a:r>
              <a:rPr lang="ru-RU" sz="107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1600 мест в округе Майская горка г. Архангельска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5976156" y="3568217"/>
            <a:ext cx="2790426" cy="422171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ru-RU" sz="1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ДЕТСКИЙ САД </a:t>
            </a:r>
            <a:r>
              <a:rPr lang="ru-RU" sz="107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220 мест в пос. Урдома Ленского района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481844" y="3482161"/>
            <a:ext cx="45719" cy="2345131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310847" y="3593823"/>
            <a:ext cx="45719" cy="2233469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961997" y="3575790"/>
            <a:ext cx="45719" cy="2226221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1654" y="1695009"/>
            <a:ext cx="3374924" cy="17871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42161" y="1695009"/>
            <a:ext cx="3423396" cy="18211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5788" y="4019316"/>
            <a:ext cx="2537678" cy="17995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003" y="4035098"/>
            <a:ext cx="2734041" cy="17921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011"/>
          <a:stretch/>
        </p:blipFill>
        <p:spPr>
          <a:xfrm>
            <a:off x="6007716" y="3999811"/>
            <a:ext cx="2743683" cy="176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2356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8183" y="380981"/>
            <a:ext cx="7952905" cy="34771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315958" y="924778"/>
            <a:ext cx="7656849" cy="3186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spc="-133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Создание условий для обеспечения доступным и комфортным жильем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38609" y="5987848"/>
            <a:ext cx="7923686" cy="3293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119" y="5981831"/>
            <a:ext cx="292176" cy="310437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431539" y="1449997"/>
            <a:ext cx="4176465" cy="577758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9" name="Содержимое 4"/>
          <p:cNvSpPr>
            <a:spLocks noGrp="1"/>
          </p:cNvSpPr>
          <p:nvPr>
            <p:ph sz="half" idx="4294967295"/>
          </p:nvPr>
        </p:nvSpPr>
        <p:spPr>
          <a:xfrm>
            <a:off x="467542" y="1465961"/>
            <a:ext cx="4320483" cy="345061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 smtClean="0">
                <a:solidFill>
                  <a:srgbClr val="C00000"/>
                </a:solidFill>
              </a:rPr>
              <a:t>ШКОЛА НА 860мест округ </a:t>
            </a:r>
            <a:r>
              <a:rPr lang="ru-RU" sz="1067" dirty="0" err="1">
                <a:solidFill>
                  <a:srgbClr val="C00000"/>
                </a:solidFill>
              </a:rPr>
              <a:t>Варавино</a:t>
            </a:r>
            <a:r>
              <a:rPr lang="ru-RU" sz="1067" dirty="0">
                <a:solidFill>
                  <a:srgbClr val="C00000"/>
                </a:solidFill>
              </a:rPr>
              <a:t>-Фактория г. Архангельска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431540" y="1448779"/>
            <a:ext cx="45719" cy="3766885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299566" y="480223"/>
            <a:ext cx="8615284" cy="4088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>
                <a:solidFill>
                  <a:srgbClr val="005EA8"/>
                </a:solidFill>
              </a:rPr>
              <a:t>Результаты реализации ОАИП в январе – апреле 2021 года</a:t>
            </a:r>
          </a:p>
          <a:p>
            <a:endParaRPr lang="ru-RU" sz="2000" spc="-150" dirty="0">
              <a:solidFill>
                <a:srgbClr val="005EA8"/>
              </a:solidFill>
            </a:endParaRPr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760289" y="5957247"/>
            <a:ext cx="7574372" cy="496089"/>
          </a:xfrm>
          <a:prstGeom prst="rect">
            <a:avLst/>
          </a:prstGeom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ru-RU" sz="1000" dirty="0">
                <a:solidFill>
                  <a:srgbClr val="002241"/>
                </a:solidFill>
              </a:rPr>
              <a:t>О ходе строительства, реконструкции, капитальном ремонте и финансировании объектов государственной и муниципальной собственности, включенных в государственные программы Архангельской области и областную адресную инвестиционную программу, в 2020 году и текущем периоде 2021 года</a:t>
            </a:r>
            <a:endParaRPr lang="ru-RU" altLang="ru-RU" sz="1000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4786451" y="1474661"/>
            <a:ext cx="3759960" cy="553094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61" name="Содержимое 4"/>
          <p:cNvSpPr>
            <a:spLocks noGrp="1"/>
          </p:cNvSpPr>
          <p:nvPr>
            <p:ph sz="half" idx="4294967295"/>
          </p:nvPr>
        </p:nvSpPr>
        <p:spPr>
          <a:xfrm>
            <a:off x="4913470" y="1511524"/>
            <a:ext cx="3570106" cy="345061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 smtClean="0">
                <a:solidFill>
                  <a:srgbClr val="C00000"/>
                </a:solidFill>
              </a:rPr>
              <a:t>ШКОЛА </a:t>
            </a:r>
            <a:r>
              <a:rPr lang="ru-RU" sz="1067" dirty="0">
                <a:solidFill>
                  <a:srgbClr val="C00000"/>
                </a:solidFill>
              </a:rPr>
              <a:t>на 860 мест в г. Котласе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4735023" y="1466159"/>
            <a:ext cx="51427" cy="3732124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1" name="Номер слайда 3">
            <a:extLst>
              <a:ext uri="{FF2B5EF4-FFF2-40B4-BE49-F238E27FC236}">
                <a16:creationId xmlns="" xmlns:a16="http://schemas.microsoft.com/office/drawing/2014/main" id="{EC367B31-BB15-4EEF-B8E0-B27A678B5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37395" y="5959968"/>
            <a:ext cx="2133600" cy="365125"/>
          </a:xfrm>
        </p:spPr>
        <p:txBody>
          <a:bodyPr/>
          <a:lstStyle/>
          <a:p>
            <a:fld id="{2EB5BAA1-4879-41D4-9BBD-F90B131AF937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r="20704" b="-1291"/>
          <a:stretch/>
        </p:blipFill>
        <p:spPr>
          <a:xfrm>
            <a:off x="4801277" y="2055634"/>
            <a:ext cx="3731163" cy="31600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353" b="35685"/>
          <a:stretch/>
        </p:blipFill>
        <p:spPr>
          <a:xfrm>
            <a:off x="467542" y="2039183"/>
            <a:ext cx="4124329" cy="31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6077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044" y="5957247"/>
            <a:ext cx="8420951" cy="370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540" y="5967882"/>
            <a:ext cx="328749" cy="349296"/>
          </a:xfrm>
          <a:prstGeom prst="rect">
            <a:avLst/>
          </a:prstGeom>
        </p:spPr>
      </p:pic>
      <p:sp>
        <p:nvSpPr>
          <p:cNvPr id="1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27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6919" y="332656"/>
            <a:ext cx="8420951" cy="3912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TextBox 85"/>
          <p:cNvSpPr txBox="1"/>
          <p:nvPr/>
        </p:nvSpPr>
        <p:spPr>
          <a:xfrm>
            <a:off x="2750355" y="-53156"/>
            <a:ext cx="4274219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chemeClr val="bg1"/>
                </a:solidFill>
              </a:rPr>
              <a:t>В отчетном периоде завершено 36 объектов, в том числе:</a:t>
            </a:r>
          </a:p>
        </p:txBody>
      </p:sp>
      <p:sp>
        <p:nvSpPr>
          <p:cNvPr id="23" name="Содержимое 4"/>
          <p:cNvSpPr>
            <a:spLocks noGrp="1"/>
          </p:cNvSpPr>
          <p:nvPr>
            <p:ph sz="half" idx="4294967295"/>
          </p:nvPr>
        </p:nvSpPr>
        <p:spPr>
          <a:xfrm>
            <a:off x="440161" y="836712"/>
            <a:ext cx="8327709" cy="3958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marL="0" indent="0">
              <a:lnSpc>
                <a:spcPct val="70000"/>
              </a:lnSpc>
              <a:spcBef>
                <a:spcPts val="0"/>
              </a:spcBef>
            </a:pPr>
            <a:r>
              <a:rPr lang="ru-RU" sz="1400" dirty="0">
                <a:solidFill>
                  <a:srgbClr val="C00000"/>
                </a:solidFill>
              </a:rPr>
              <a:t>Прочие объекты 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431193" y="427592"/>
            <a:ext cx="8615284" cy="6429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>
                <a:solidFill>
                  <a:srgbClr val="005EA8"/>
                </a:solidFill>
              </a:rPr>
              <a:t>Результаты реализации ОАИП </a:t>
            </a:r>
            <a:r>
              <a:rPr lang="ru-RU" sz="1600" spc="-150" dirty="0">
                <a:solidFill>
                  <a:srgbClr val="005EA8"/>
                </a:solidFill>
              </a:rPr>
              <a:t>в январе – апреле 2021 года</a:t>
            </a:r>
            <a:endParaRPr lang="ru-RU" sz="2000" spc="-150" dirty="0">
              <a:solidFill>
                <a:srgbClr val="005EA8"/>
              </a:solidFill>
            </a:endParaRPr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752107" y="5967882"/>
            <a:ext cx="7574372" cy="497072"/>
          </a:xfrm>
          <a:prstGeom prst="rect">
            <a:avLst/>
          </a:prstGeom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ru-RU" sz="1000" dirty="0">
                <a:solidFill>
                  <a:srgbClr val="002241"/>
                </a:solidFill>
              </a:rPr>
              <a:t>О ходе строительства, реконструкции, капитальном ремонте и финансировании объектов государственной и муниципальной собственности, включенных в государственные программы Архангельской области и областную адресную инвестиционную программу, в 2020 году и текущем периоде 2021 года</a:t>
            </a:r>
            <a:endParaRPr lang="ru-RU" altLang="ru-RU" sz="1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666198" y="1258101"/>
            <a:ext cx="3420380" cy="422171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ru-RU" sz="107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Строительство здания </a:t>
            </a:r>
            <a:r>
              <a:rPr lang="ru-RU" sz="107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специального учреждения УФМС в г. Архангельске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652310" y="1261097"/>
            <a:ext cx="45719" cy="2226221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296442" y="1183373"/>
            <a:ext cx="45719" cy="2332825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319301" y="1253788"/>
            <a:ext cx="2962923" cy="405553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ru-RU" sz="107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Реконструкция </a:t>
            </a:r>
            <a:r>
              <a:rPr lang="ru-RU" sz="107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 в пос. Октябрьский</a:t>
            </a:r>
            <a:endParaRPr lang="ru-RU" sz="107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97764" y="3554441"/>
            <a:ext cx="2610888" cy="507066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ru-RU" sz="107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Строительство детского сада на 60 мест в </a:t>
            </a:r>
            <a:r>
              <a:rPr lang="ru-RU" sz="107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п. Лайский док Приморского района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5224781" y="3560869"/>
            <a:ext cx="2825229" cy="539520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ru-RU" sz="107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Социально-культурный центр </a:t>
            </a:r>
            <a:r>
              <a:rPr lang="ru-RU" sz="107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п. Лайский док Приморского района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2060747" y="3554442"/>
            <a:ext cx="45719" cy="2325676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205550" y="3552902"/>
            <a:ext cx="45719" cy="2364520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6342" y="4111879"/>
            <a:ext cx="2793668" cy="18055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6304" y="4069662"/>
            <a:ext cx="2612347" cy="18529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1916" y="1665978"/>
            <a:ext cx="3374661" cy="1824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256"/>
          <a:stretch/>
        </p:blipFill>
        <p:spPr>
          <a:xfrm>
            <a:off x="5342405" y="1678743"/>
            <a:ext cx="2939819" cy="182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5855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U:\common\семинар август 2015\подложка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LineDrawing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50" t="14992" r="150" b="20539"/>
          <a:stretch/>
        </p:blipFill>
        <p:spPr bwMode="auto">
          <a:xfrm>
            <a:off x="215145" y="858172"/>
            <a:ext cx="8429919" cy="464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U:\common\семинар август 2015\подложка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4" b="2203"/>
          <a:stretch>
            <a:fillRect/>
          </a:stretch>
        </p:blipFill>
        <p:spPr bwMode="auto">
          <a:xfrm>
            <a:off x="1475655" y="90418"/>
            <a:ext cx="5908898" cy="489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0044" y="5957247"/>
            <a:ext cx="8420951" cy="370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540" y="5967882"/>
            <a:ext cx="328749" cy="349296"/>
          </a:xfrm>
          <a:prstGeom prst="rect">
            <a:avLst/>
          </a:prstGeom>
        </p:spPr>
      </p:pic>
      <p:sp>
        <p:nvSpPr>
          <p:cNvPr id="1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28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6919" y="332656"/>
            <a:ext cx="8420951" cy="3912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одержимое 4"/>
          <p:cNvSpPr>
            <a:spLocks noGrp="1"/>
          </p:cNvSpPr>
          <p:nvPr>
            <p:ph sz="half" idx="4294967295"/>
          </p:nvPr>
        </p:nvSpPr>
        <p:spPr>
          <a:xfrm>
            <a:off x="375438" y="749076"/>
            <a:ext cx="8327709" cy="3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spcCol="144000" anchor="ctr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200" dirty="0">
                <a:solidFill>
                  <a:srgbClr val="C00000"/>
                </a:solidFill>
              </a:rPr>
              <a:t>Объекты дорожной инфраструктуры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431193" y="427592"/>
            <a:ext cx="8615284" cy="6429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>
                <a:solidFill>
                  <a:srgbClr val="005EA8"/>
                </a:solidFill>
              </a:rPr>
              <a:t>Результаты реализации ОАИП в январе – апреле 2021 года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4877895" y="1210989"/>
          <a:ext cx="3541716" cy="2068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cxnSp>
        <p:nvCxnSpPr>
          <p:cNvPr id="37" name="Прямая со стрелкой 36"/>
          <p:cNvCxnSpPr/>
          <p:nvPr/>
        </p:nvCxnSpPr>
        <p:spPr>
          <a:xfrm flipV="1">
            <a:off x="3098293" y="1582089"/>
            <a:ext cx="305389" cy="206918"/>
          </a:xfrm>
          <a:prstGeom prst="straightConnector1">
            <a:avLst/>
          </a:prstGeom>
          <a:ln w="57150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Группа 31"/>
          <p:cNvGrpSpPr/>
          <p:nvPr/>
        </p:nvGrpSpPr>
        <p:grpSpPr>
          <a:xfrm>
            <a:off x="1806303" y="1433901"/>
            <a:ext cx="1440414" cy="1240432"/>
            <a:chOff x="44695" y="706176"/>
            <a:chExt cx="1570684" cy="1352616"/>
          </a:xfrm>
        </p:grpSpPr>
        <p:sp>
          <p:nvSpPr>
            <p:cNvPr id="33" name="Шестиугольник 32"/>
            <p:cNvSpPr/>
            <p:nvPr/>
          </p:nvSpPr>
          <p:spPr>
            <a:xfrm>
              <a:off x="44695" y="706176"/>
              <a:ext cx="1570684" cy="1352616"/>
            </a:xfrm>
            <a:prstGeom prst="hexagon">
              <a:avLst>
                <a:gd name="adj" fmla="val 25000"/>
                <a:gd name="vf" fmla="val 115470"/>
              </a:avLst>
            </a:prstGeom>
            <a:gradFill>
              <a:gsLst>
                <a:gs pos="0">
                  <a:schemeClr val="accent1">
                    <a:hueOff val="0"/>
                    <a:satOff val="0"/>
                    <a:lumOff val="0"/>
                    <a:shade val="51000"/>
                    <a:satMod val="130000"/>
                  </a:schemeClr>
                </a:gs>
                <a:gs pos="80000">
                  <a:schemeClr val="accent1">
                    <a:hueOff val="0"/>
                    <a:satOff val="0"/>
                    <a:lumOff val="0"/>
                    <a:alphaOff val="0"/>
                    <a:shade val="93000"/>
                    <a:satMod val="13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shade val="94000"/>
                    <a:satMod val="135000"/>
                  </a:schemeClr>
                </a:gs>
              </a:gsLst>
            </a:gra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Шестиугольник 4"/>
            <p:cNvSpPr/>
            <p:nvPr/>
          </p:nvSpPr>
          <p:spPr>
            <a:xfrm>
              <a:off x="288303" y="915963"/>
              <a:ext cx="1083468" cy="9330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1430" rIns="0" bIns="1143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sz="9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Реконструкция моста через Никольское устье Северной Двины в г. Северодвинске</a:t>
              </a:r>
            </a:p>
          </p:txBody>
        </p:sp>
      </p:grpSp>
      <p:cxnSp>
        <p:nvCxnSpPr>
          <p:cNvPr id="41" name="Прямая со стрелкой 40"/>
          <p:cNvCxnSpPr/>
          <p:nvPr/>
        </p:nvCxnSpPr>
        <p:spPr>
          <a:xfrm>
            <a:off x="4060719" y="4257813"/>
            <a:ext cx="644098" cy="180658"/>
          </a:xfrm>
          <a:prstGeom prst="straightConnector1">
            <a:avLst/>
          </a:prstGeom>
          <a:ln w="57150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Группа 37"/>
          <p:cNvGrpSpPr/>
          <p:nvPr/>
        </p:nvGrpSpPr>
        <p:grpSpPr>
          <a:xfrm>
            <a:off x="2699904" y="3521886"/>
            <a:ext cx="1440414" cy="1240432"/>
            <a:chOff x="947276" y="1023389"/>
            <a:chExt cx="1570684" cy="1352616"/>
          </a:xfrm>
        </p:grpSpPr>
        <p:sp>
          <p:nvSpPr>
            <p:cNvPr id="39" name="Шестиугольник 38"/>
            <p:cNvSpPr/>
            <p:nvPr/>
          </p:nvSpPr>
          <p:spPr>
            <a:xfrm>
              <a:off x="947276" y="1023389"/>
              <a:ext cx="1570684" cy="135261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Шестиугольник 4"/>
            <p:cNvSpPr/>
            <p:nvPr/>
          </p:nvSpPr>
          <p:spPr>
            <a:xfrm>
              <a:off x="1151470" y="1219582"/>
              <a:ext cx="1083468" cy="9330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1430" rIns="0" bIns="1143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sz="9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Строительство мостового перехода через реку Устья на км 139 + 309 автомобильной дороги Шангалы – </a:t>
              </a:r>
              <a:r>
                <a:rPr lang="ru-RU" altLang="ru-RU" sz="900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Квазеньга</a:t>
              </a:r>
              <a:r>
                <a:rPr lang="ru-RU" altLang="ru-RU" sz="9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– Кизема</a:t>
              </a:r>
            </a:p>
          </p:txBody>
        </p:sp>
      </p:grpSp>
      <p:sp>
        <p:nvSpPr>
          <p:cNvPr id="52" name="12-конечная звезда 51"/>
          <p:cNvSpPr/>
          <p:nvPr/>
        </p:nvSpPr>
        <p:spPr>
          <a:xfrm>
            <a:off x="6156176" y="3896607"/>
            <a:ext cx="204304" cy="204304"/>
          </a:xfrm>
          <a:prstGeom prst="star12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2" name="Прямая со стрелкой 41"/>
          <p:cNvCxnSpPr/>
          <p:nvPr/>
        </p:nvCxnSpPr>
        <p:spPr>
          <a:xfrm>
            <a:off x="5832140" y="3548739"/>
            <a:ext cx="325830" cy="312209"/>
          </a:xfrm>
          <a:prstGeom prst="straightConnector1">
            <a:avLst/>
          </a:prstGeom>
          <a:ln w="57150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Группа 42"/>
          <p:cNvGrpSpPr/>
          <p:nvPr/>
        </p:nvGrpSpPr>
        <p:grpSpPr>
          <a:xfrm>
            <a:off x="4652580" y="2376709"/>
            <a:ext cx="1440414" cy="1240432"/>
            <a:chOff x="308043" y="-1660915"/>
            <a:chExt cx="1570684" cy="1352616"/>
          </a:xfrm>
        </p:grpSpPr>
        <p:sp>
          <p:nvSpPr>
            <p:cNvPr id="44" name="Шестиугольник 43"/>
            <p:cNvSpPr/>
            <p:nvPr/>
          </p:nvSpPr>
          <p:spPr>
            <a:xfrm>
              <a:off x="308043" y="-1660915"/>
              <a:ext cx="1570684" cy="135261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Шестиугольник 4"/>
            <p:cNvSpPr/>
            <p:nvPr/>
          </p:nvSpPr>
          <p:spPr>
            <a:xfrm>
              <a:off x="548754" y="-1407128"/>
              <a:ext cx="1083468" cy="9330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1430" rIns="0" bIns="1143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sz="9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Строительство </a:t>
              </a:r>
              <a:r>
                <a:rPr lang="ru-RU" altLang="ru-RU" sz="9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автодороги </a:t>
              </a:r>
              <a:r>
                <a:rPr lang="ru-RU" altLang="ru-RU" sz="9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 </a:t>
              </a:r>
              <a:r>
                <a:rPr lang="ru-RU" altLang="ru-RU" sz="9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пр. </a:t>
              </a:r>
              <a:r>
                <a:rPr lang="ru-RU" altLang="ru-RU" sz="9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Мира на участке от ул. Ушинского до объездной </a:t>
              </a:r>
              <a:r>
                <a:rPr lang="ru-RU" altLang="ru-RU" sz="9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автодороги </a:t>
              </a:r>
              <a:r>
                <a:rPr lang="ru-RU" altLang="ru-RU" sz="9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"Котлас – Коряжма, км 0 – км 41"</a:t>
              </a:r>
            </a:p>
          </p:txBody>
        </p:sp>
      </p:grpSp>
      <p:sp>
        <p:nvSpPr>
          <p:cNvPr id="48" name="Шестиугольник 4"/>
          <p:cNvSpPr/>
          <p:nvPr/>
        </p:nvSpPr>
        <p:spPr>
          <a:xfrm>
            <a:off x="5458490" y="4922612"/>
            <a:ext cx="993607" cy="85565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altLang="ru-RU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50" name="12-конечная звезда 49"/>
          <p:cNvSpPr/>
          <p:nvPr/>
        </p:nvSpPr>
        <p:spPr>
          <a:xfrm>
            <a:off x="3317959" y="1367149"/>
            <a:ext cx="204304" cy="204304"/>
          </a:xfrm>
          <a:prstGeom prst="star12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12-конечная звезда 50"/>
          <p:cNvSpPr/>
          <p:nvPr/>
        </p:nvSpPr>
        <p:spPr>
          <a:xfrm>
            <a:off x="4661375" y="4292095"/>
            <a:ext cx="204304" cy="204304"/>
          </a:xfrm>
          <a:prstGeom prst="star12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752107" y="5967882"/>
            <a:ext cx="7574372" cy="475440"/>
          </a:xfrm>
          <a:prstGeom prst="rect">
            <a:avLst/>
          </a:prstGeom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ru-RU" sz="1000" dirty="0">
                <a:solidFill>
                  <a:srgbClr val="002241"/>
                </a:solidFill>
              </a:rPr>
              <a:t>О ходе строительства, реконструкции, капитальном ремонте и финансировании объектов государственной и муниципальной собственности, включенных в государственные программы Архангельской области и областную адресную инвестиционную программу, в 2020 году и текущем периоде 2021 года</a:t>
            </a:r>
            <a:endParaRPr lang="ru-RU" altLang="ru-RU" sz="1000" dirty="0"/>
          </a:p>
        </p:txBody>
      </p:sp>
    </p:spTree>
    <p:extLst>
      <p:ext uri="{BB962C8B-B14F-4D97-AF65-F5344CB8AC3E}">
        <p14:creationId xmlns:p14="http://schemas.microsoft.com/office/powerpoint/2010/main" xmlns="" val="2505009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813116" y="2883529"/>
            <a:ext cx="7079364" cy="764549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  <a:defRPr/>
            </a:pPr>
            <a:r>
              <a:rPr lang="ru-RU" sz="2000" dirty="0">
                <a:solidFill>
                  <a:srgbClr val="002241"/>
                </a:solidFill>
                <a:latin typeface="+mj-lt"/>
                <a:ea typeface="+mj-ea"/>
                <a:cs typeface="+mj-cs"/>
              </a:rPr>
              <a:t>            СПАСИБО ЗА ВНИМАНИЕ!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508" y="2564904"/>
            <a:ext cx="1264777" cy="1343826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174454" y="839885"/>
            <a:ext cx="3277323" cy="1019386"/>
            <a:chOff x="250800" y="1113470"/>
            <a:chExt cx="1784834" cy="460279"/>
          </a:xfrm>
        </p:grpSpPr>
        <p:sp>
          <p:nvSpPr>
            <p:cNvPr id="23" name="Заголовок 1"/>
            <p:cNvSpPr txBox="1">
              <a:spLocks/>
            </p:cNvSpPr>
            <p:nvPr/>
          </p:nvSpPr>
          <p:spPr>
            <a:xfrm>
              <a:off x="250800" y="1121176"/>
              <a:ext cx="1784834" cy="39516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effectLst>
              <a:softEdge rad="0"/>
            </a:effectLst>
          </p:spPr>
          <p:txBody>
            <a:bodyPr anchor="ctr"/>
            <a:lstStyle/>
            <a:p>
              <a:pPr lvl="0" algn="ctr">
                <a:spcBef>
                  <a:spcPct val="0"/>
                </a:spcBef>
              </a:pPr>
              <a:r>
                <a:rPr lang="ru-RU" sz="1400" spc="100" dirty="0">
                  <a:solidFill>
                    <a:srgbClr val="002241"/>
                  </a:solidFill>
                  <a:latin typeface="+mj-lt"/>
                  <a:ea typeface="+mj-ea"/>
                  <a:cs typeface="+mj-cs"/>
                </a:rPr>
                <a:t>ПРАВИТЕЛЬСТВО АРХАНГЕЛЬСКОЙ ОБЛАСТИ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846104" y="1113470"/>
              <a:ext cx="594945" cy="48083"/>
            </a:xfrm>
            <a:prstGeom prst="rect">
              <a:avLst/>
            </a:prstGeom>
            <a:solidFill>
              <a:schemeClr val="accent2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440689" y="1113470"/>
              <a:ext cx="594945" cy="48083"/>
            </a:xfrm>
            <a:prstGeom prst="rect">
              <a:avLst/>
            </a:prstGeom>
            <a:solidFill>
              <a:schemeClr val="accent5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51520" y="1113470"/>
              <a:ext cx="594945" cy="48083"/>
            </a:xfrm>
            <a:prstGeom prst="rect">
              <a:avLst/>
            </a:prstGeom>
            <a:solidFill>
              <a:schemeClr val="bg1">
                <a:lumMod val="9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ый треугольник 23"/>
            <p:cNvSpPr/>
            <p:nvPr/>
          </p:nvSpPr>
          <p:spPr>
            <a:xfrm flipH="1" flipV="1">
              <a:off x="251520" y="1507324"/>
              <a:ext cx="103063" cy="66425"/>
            </a:xfrm>
            <a:prstGeom prst="rt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350044" y="5957247"/>
            <a:ext cx="8420951" cy="370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760289" y="5957247"/>
            <a:ext cx="7574372" cy="370567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002241"/>
                </a:solidFill>
                <a:latin typeface="+mj-lt"/>
                <a:ea typeface="+mj-ea"/>
                <a:cs typeface="+mj-cs"/>
              </a:rPr>
              <a:t>АРХАНГЕЛЬСК 2021</a:t>
            </a:r>
          </a:p>
        </p:txBody>
      </p:sp>
    </p:spTree>
    <p:extLst>
      <p:ext uri="{BB962C8B-B14F-4D97-AF65-F5344CB8AC3E}">
        <p14:creationId xmlns:p14="http://schemas.microsoft.com/office/powerpoint/2010/main" xmlns="" val="4129591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044" y="5957247"/>
            <a:ext cx="8420951" cy="370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540" y="5967882"/>
            <a:ext cx="328749" cy="3492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6919" y="332656"/>
            <a:ext cx="8420951" cy="3912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31193" y="427592"/>
            <a:ext cx="8615284" cy="6429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>
                <a:solidFill>
                  <a:srgbClr val="005EA8"/>
                </a:solidFill>
              </a:rPr>
              <a:t>Распределение лимитов ОАИП 2020 года по главным распорядителям </a:t>
            </a:r>
            <a:endParaRPr lang="en-US" sz="2000" spc="-150" dirty="0">
              <a:solidFill>
                <a:srgbClr val="005EA8"/>
              </a:solidFill>
            </a:endParaRPr>
          </a:p>
          <a:p>
            <a:r>
              <a:rPr lang="ru-RU" sz="1600" spc="-150" dirty="0">
                <a:solidFill>
                  <a:srgbClr val="005EA8"/>
                </a:solidFill>
              </a:rPr>
              <a:t>(млн. рублей)</a:t>
            </a:r>
            <a:endParaRPr lang="ru-RU" sz="1200" spc="-150" dirty="0">
              <a:solidFill>
                <a:srgbClr val="005EA8"/>
              </a:solidFill>
            </a:endParaRPr>
          </a:p>
          <a:p>
            <a:endParaRPr lang="ru-RU" sz="2000" spc="-150" dirty="0">
              <a:solidFill>
                <a:srgbClr val="005EA8"/>
              </a:solidFill>
            </a:endParaRPr>
          </a:p>
        </p:txBody>
      </p:sp>
      <p:graphicFrame>
        <p:nvGraphicFramePr>
          <p:cNvPr id="3" name="Диаграмма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17365424"/>
              </p:ext>
            </p:extLst>
          </p:nvPr>
        </p:nvGraphicFramePr>
        <p:xfrm>
          <a:off x="346922" y="1479681"/>
          <a:ext cx="8545557" cy="4437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Содержимое 4"/>
          <p:cNvSpPr>
            <a:spLocks noGrp="1"/>
          </p:cNvSpPr>
          <p:nvPr>
            <p:ph sz="half" idx="4294967295"/>
          </p:nvPr>
        </p:nvSpPr>
        <p:spPr>
          <a:xfrm>
            <a:off x="440160" y="1052973"/>
            <a:ext cx="8330835" cy="3958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marL="0" indent="0">
              <a:lnSpc>
                <a:spcPct val="70000"/>
              </a:lnSpc>
              <a:spcBef>
                <a:spcPts val="0"/>
              </a:spcBef>
            </a:pPr>
            <a:r>
              <a:rPr lang="ru-RU" sz="1400" dirty="0">
                <a:solidFill>
                  <a:srgbClr val="C00000"/>
                </a:solidFill>
              </a:rPr>
              <a:t>Всего израсходовано – </a:t>
            </a:r>
            <a:r>
              <a:rPr lang="ru-RU" sz="1600" dirty="0">
                <a:solidFill>
                  <a:srgbClr val="C00000"/>
                </a:solidFill>
              </a:rPr>
              <a:t>1 млрд. 932 млн. рублей</a:t>
            </a:r>
            <a:r>
              <a:rPr lang="ru-RU" sz="1400" dirty="0">
                <a:solidFill>
                  <a:srgbClr val="C00000"/>
                </a:solidFill>
              </a:rPr>
              <a:t>, в том числе: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760289" y="5957247"/>
            <a:ext cx="7574372" cy="604101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>
                <a:solidFill>
                  <a:srgbClr val="002241"/>
                </a:solidFill>
                <a:latin typeface="+mj-lt"/>
                <a:ea typeface="+mj-ea"/>
                <a:cs typeface="+mj-cs"/>
              </a:rPr>
              <a:t>О ходе строительства, реконструкции, капитальном ремонте и финансировании объектов государственной и муниципальной собственности, включенных в государственные программы Архангельской области и областную адресную инвестиционную программу, в 2020 году и текущем периоде 2021 </a:t>
            </a:r>
            <a:r>
              <a:rPr lang="ru-RU" sz="1000" dirty="0" smtClean="0">
                <a:solidFill>
                  <a:srgbClr val="002241"/>
                </a:solidFill>
                <a:latin typeface="+mj-lt"/>
                <a:ea typeface="+mj-ea"/>
                <a:cs typeface="+mj-cs"/>
              </a:rPr>
              <a:t>года</a:t>
            </a:r>
            <a:endParaRPr lang="ru-RU" sz="1000" dirty="0">
              <a:solidFill>
                <a:srgbClr val="00224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Номер слайда 3">
            <a:extLst>
              <a:ext uri="{FF2B5EF4-FFF2-40B4-BE49-F238E27FC236}">
                <a16:creationId xmlns="" xmlns:a16="http://schemas.microsoft.com/office/drawing/2014/main" id="{8F80F221-CC6F-46FD-A34A-36407DD2F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37395" y="5959968"/>
            <a:ext cx="2133600" cy="365125"/>
          </a:xfrm>
        </p:spPr>
        <p:txBody>
          <a:bodyPr/>
          <a:lstStyle/>
          <a:p>
            <a:fld id="{2EB5BAA1-4879-41D4-9BBD-F90B131AF937}" type="slidenum">
              <a:rPr lang="ru-RU" smtClean="0"/>
              <a:pPr/>
              <a:t>3</a:t>
            </a:fld>
            <a:endParaRPr lang="ru-RU" dirty="0"/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="" xmlns:a16="http://schemas.microsoft.com/office/drawing/2014/main" id="{F8C9B078-A4A5-4C3A-960F-A57684B055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334879982"/>
              </p:ext>
            </p:extLst>
          </p:nvPr>
        </p:nvGraphicFramePr>
        <p:xfrm>
          <a:off x="5436096" y="1739184"/>
          <a:ext cx="3024336" cy="2229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2A5902F-E50C-428F-AD6D-AE487AAB736D}"/>
              </a:ext>
            </a:extLst>
          </p:cNvPr>
          <p:cNvSpPr txBox="1"/>
          <p:nvPr/>
        </p:nvSpPr>
        <p:spPr>
          <a:xfrm>
            <a:off x="5868500" y="2487156"/>
            <a:ext cx="1038169" cy="286232"/>
          </a:xfrm>
          <a:prstGeom prst="rect">
            <a:avLst/>
          </a:prstGeom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kern="1200" cap="none" spc="0" normalizeH="0" baseline="0" noProof="0" dirty="0">
                <a:ln>
                  <a:solidFill>
                    <a:srgbClr val="005EA8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87,1 %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98114" y="1714784"/>
            <a:ext cx="2700299" cy="286232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rgbClr val="C00000"/>
                </a:solidFill>
              </a:rPr>
              <a:t>ИТОГО ПО ПРОГРАММЕ</a:t>
            </a:r>
          </a:p>
        </p:txBody>
      </p:sp>
    </p:spTree>
    <p:extLst>
      <p:ext uri="{BB962C8B-B14F-4D97-AF65-F5344CB8AC3E}">
        <p14:creationId xmlns:p14="http://schemas.microsoft.com/office/powerpoint/2010/main" xmlns="" val="3604047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" name="Диаграмма 52"/>
          <p:cNvGraphicFramePr/>
          <p:nvPr>
            <p:extLst>
              <p:ext uri="{D42A27DB-BD31-4B8C-83A1-F6EECF244321}">
                <p14:modId xmlns:p14="http://schemas.microsoft.com/office/powerpoint/2010/main" xmlns="" val="1978013820"/>
              </p:ext>
            </p:extLst>
          </p:nvPr>
        </p:nvGraphicFramePr>
        <p:xfrm>
          <a:off x="490082" y="2433053"/>
          <a:ext cx="8639169" cy="3451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4" name="Прямоугольник 53"/>
          <p:cNvSpPr/>
          <p:nvPr/>
        </p:nvSpPr>
        <p:spPr>
          <a:xfrm>
            <a:off x="760289" y="3026165"/>
            <a:ext cx="2263541" cy="584775"/>
          </a:xfrm>
          <a:prstGeom prst="rect">
            <a:avLst/>
          </a:prstGeom>
          <a:solidFill>
            <a:srgbClr val="1570D5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Дорожное строительство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3023828" y="3069831"/>
            <a:ext cx="1878035" cy="323165"/>
          </a:xfrm>
          <a:prstGeom prst="rect">
            <a:avLst/>
          </a:prstGeom>
          <a:solidFill>
            <a:srgbClr val="F25A29"/>
          </a:solidFill>
          <a:effectLst>
            <a:outerShdw blurRad="152400" dist="76200" dir="5400000" sx="90000" sy="90000" algn="ctr" rotWithShape="0">
              <a:srgbClr val="000000">
                <a:alpha val="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solidFill>
                  <a:schemeClr val="bg1"/>
                </a:solidFill>
              </a:rPr>
              <a:t>Образование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4901864" y="3068960"/>
            <a:ext cx="1223365" cy="215444"/>
          </a:xfrm>
          <a:prstGeom prst="rect">
            <a:avLst/>
          </a:prstGeom>
          <a:solidFill>
            <a:srgbClr val="8EC63F"/>
          </a:solidFill>
        </p:spPr>
        <p:txBody>
          <a:bodyPr wrap="square" lIns="31995" rIns="31995">
            <a:spAutoFit/>
          </a:bodyPr>
          <a:lstStyle/>
          <a:p>
            <a:pPr algn="ctr"/>
            <a:r>
              <a:rPr lang="ru-RU" sz="800" dirty="0">
                <a:solidFill>
                  <a:schemeClr val="bg1"/>
                </a:solidFill>
              </a:rPr>
              <a:t>Здравоохранение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7127482" y="3068960"/>
            <a:ext cx="540862" cy="246221"/>
          </a:xfrm>
          <a:prstGeom prst="rect">
            <a:avLst/>
          </a:prstGeom>
          <a:solidFill>
            <a:srgbClr val="0183A3"/>
          </a:solidFill>
        </p:spPr>
        <p:txBody>
          <a:bodyPr wrap="square" lIns="0" rIns="0">
            <a:spAutoFit/>
          </a:bodyPr>
          <a:lstStyle/>
          <a:p>
            <a:pPr algn="ctr"/>
            <a:r>
              <a:rPr lang="ru-RU" sz="500" dirty="0">
                <a:solidFill>
                  <a:schemeClr val="bg1"/>
                </a:solidFill>
              </a:rPr>
              <a:t>Национальная безопасность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7671726" y="3068960"/>
            <a:ext cx="369220" cy="400110"/>
          </a:xfrm>
          <a:prstGeom prst="rect">
            <a:avLst/>
          </a:prstGeom>
          <a:solidFill>
            <a:srgbClr val="C90019"/>
          </a:solidFill>
        </p:spPr>
        <p:txBody>
          <a:bodyPr wrap="square" lIns="0" rIns="0">
            <a:spAutoFit/>
          </a:bodyPr>
          <a:lstStyle/>
          <a:p>
            <a:pPr algn="ctr"/>
            <a:r>
              <a:rPr lang="ru-RU" sz="500" dirty="0">
                <a:solidFill>
                  <a:schemeClr val="bg1"/>
                </a:solidFill>
              </a:rPr>
              <a:t>Транс-</a:t>
            </a:r>
            <a:r>
              <a:rPr lang="ru-RU" sz="500" dirty="0" err="1">
                <a:solidFill>
                  <a:schemeClr val="bg1"/>
                </a:solidFill>
              </a:rPr>
              <a:t>портная</a:t>
            </a:r>
            <a:r>
              <a:rPr lang="ru-RU" sz="500" dirty="0">
                <a:solidFill>
                  <a:schemeClr val="bg1"/>
                </a:solidFill>
              </a:rPr>
              <a:t> </a:t>
            </a:r>
            <a:r>
              <a:rPr lang="ru-RU" sz="500" dirty="0" err="1">
                <a:solidFill>
                  <a:schemeClr val="bg1"/>
                </a:solidFill>
              </a:rPr>
              <a:t>инфраст-руктура</a:t>
            </a:r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92693" y="5997203"/>
            <a:ext cx="7923686" cy="3293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60289" y="944724"/>
            <a:ext cx="8058432" cy="6205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44" dirty="0">
                <a:solidFill>
                  <a:schemeClr val="tx1"/>
                </a:solidFill>
              </a:rPr>
              <a:t>ВСЕГО на осуществление капитальных вложений израсходовано </a:t>
            </a:r>
            <a:br>
              <a:rPr lang="ru-RU" sz="1244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9 907,0 </a:t>
            </a:r>
            <a:r>
              <a:rPr lang="ru-RU" sz="1400" dirty="0">
                <a:solidFill>
                  <a:srgbClr val="002060"/>
                </a:solidFill>
              </a:rPr>
              <a:t>МЛН. РУБЛЕЙ</a:t>
            </a:r>
            <a:r>
              <a:rPr lang="ru-RU" sz="1244" dirty="0">
                <a:solidFill>
                  <a:schemeClr val="tx1"/>
                </a:solidFill>
              </a:rPr>
              <a:t>, в том числе:</a:t>
            </a:r>
          </a:p>
        </p:txBody>
      </p:sp>
      <p:graphicFrame>
        <p:nvGraphicFramePr>
          <p:cNvPr id="42" name="Диаграмма 41"/>
          <p:cNvGraphicFramePr/>
          <p:nvPr/>
        </p:nvGraphicFramePr>
        <p:xfrm>
          <a:off x="560850" y="1448780"/>
          <a:ext cx="8511650" cy="1099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3" name="Прямоугольник 42"/>
          <p:cNvSpPr/>
          <p:nvPr/>
        </p:nvSpPr>
        <p:spPr>
          <a:xfrm>
            <a:off x="760288" y="2741019"/>
            <a:ext cx="8060183" cy="3279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1 931,9 </a:t>
            </a:r>
            <a:r>
              <a:rPr lang="ru-RU" sz="1400" dirty="0">
                <a:solidFill>
                  <a:srgbClr val="002060"/>
                </a:solidFill>
              </a:rPr>
              <a:t>МЛН. РУБЛЕЙ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83792" y="1774639"/>
            <a:ext cx="213202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ФЕДЕРАЛЬНЫЙ БЮДЖЕТ</a:t>
            </a:r>
          </a:p>
          <a:p>
            <a:pPr algn="ctr"/>
            <a:r>
              <a:rPr lang="ru-RU" sz="15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5 654,6</a:t>
            </a: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МЛН. РУБЛЕЙ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915505" y="1665664"/>
            <a:ext cx="2124547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22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Фонд содействия реформированию ЖКХ</a:t>
            </a:r>
          </a:p>
          <a:p>
            <a:pPr algn="ctr"/>
            <a:r>
              <a:rPr lang="ru-RU" sz="15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2 299,3 </a:t>
            </a: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МЛН. РУБЛЕЙ</a:t>
            </a:r>
            <a:endParaRPr lang="ru-RU" sz="1400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59647" y="5269581"/>
          <a:ext cx="8059715" cy="43425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2635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7799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83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8535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7607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6576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7264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3425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rgbClr val="343642"/>
                          </a:solidFill>
                          <a:effectLst/>
                        </a:rPr>
                        <a:t>28%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>
                          <a:solidFill>
                            <a:srgbClr val="343642"/>
                          </a:solidFill>
                          <a:effectLst/>
                        </a:rPr>
                        <a:t>23,4%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solidFill>
                            <a:srgbClr val="343642"/>
                          </a:solidFill>
                          <a:effectLst/>
                        </a:rPr>
                        <a:t>15,2%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343642"/>
                          </a:solidFill>
                          <a:effectLst/>
                        </a:rPr>
                        <a:t>12,2%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rgbClr val="343642"/>
                          </a:solidFill>
                          <a:effectLst/>
                        </a:rPr>
                        <a:t>6,8%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rgbClr val="343642"/>
                          </a:solidFill>
                          <a:effectLst/>
                        </a:rPr>
                        <a:t>4,7%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343642"/>
                          </a:solidFill>
                          <a:effectLst/>
                        </a:rPr>
                        <a:t>9,7%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" name="Заголовок 1"/>
          <p:cNvSpPr txBox="1">
            <a:spLocks/>
          </p:cNvSpPr>
          <p:nvPr/>
        </p:nvSpPr>
        <p:spPr>
          <a:xfrm>
            <a:off x="760289" y="5957247"/>
            <a:ext cx="7574372" cy="532093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>
                <a:solidFill>
                  <a:srgbClr val="002241"/>
                </a:solidFill>
                <a:latin typeface="+mj-lt"/>
                <a:ea typeface="+mj-ea"/>
                <a:cs typeface="+mj-cs"/>
              </a:rPr>
              <a:t>О ходе строительства, реконструкции, капитальном ремонте и финансировании объектов государственной и муниципальной собственности, включенных в государственные программы Архангельской области и областную адресную инвестиционную программу, в 2020 году и текущем периоде 2021 года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540" y="5967882"/>
            <a:ext cx="328749" cy="349296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7457704" y="1716554"/>
            <a:ext cx="136276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ВНЕБЮДЖЕТНЫЕ СРЕДСТВА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21,1 МЛН. РУБЛЕЙ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070560" y="1839858"/>
            <a:ext cx="241776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ОБЛАСТНОЙ БЮДЖЕТ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8045025" y="3068960"/>
            <a:ext cx="781200" cy="215444"/>
          </a:xfrm>
          <a:prstGeom prst="rect">
            <a:avLst/>
          </a:prstGeom>
          <a:solidFill>
            <a:srgbClr val="0D4380"/>
          </a:solidFill>
        </p:spPr>
        <p:txBody>
          <a:bodyPr wrap="square" lIns="0" rIns="0">
            <a:spAutoFit/>
          </a:bodyPr>
          <a:lstStyle/>
          <a:p>
            <a:pPr algn="ctr"/>
            <a:r>
              <a:rPr lang="ru-RU" sz="800" dirty="0">
                <a:solidFill>
                  <a:schemeClr val="bg1"/>
                </a:solidFill>
              </a:rPr>
              <a:t>Прочее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125230" y="3068960"/>
            <a:ext cx="990000" cy="338554"/>
          </a:xfrm>
          <a:prstGeom prst="rect">
            <a:avLst/>
          </a:prstGeom>
          <a:solidFill>
            <a:srgbClr val="F7941D"/>
          </a:solidFill>
        </p:spPr>
        <p:txBody>
          <a:bodyPr wrap="square" lIns="31995" rIns="31995">
            <a:spAutoFit/>
          </a:bodyPr>
          <a:lstStyle/>
          <a:p>
            <a:pPr algn="ctr"/>
            <a:r>
              <a:rPr lang="ru-RU" sz="800" dirty="0">
                <a:solidFill>
                  <a:schemeClr val="bg1"/>
                </a:solidFill>
              </a:rPr>
              <a:t>Жилищное строительство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46919" y="332656"/>
            <a:ext cx="8420951" cy="3912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647564" y="224644"/>
            <a:ext cx="6960771" cy="5876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33" dirty="0">
                <a:solidFill>
                  <a:srgbClr val="005EA8"/>
                </a:solidFill>
              </a:rPr>
              <a:t>Распределение расходов в разрезе отраслей</a:t>
            </a:r>
          </a:p>
          <a:p>
            <a:r>
              <a:rPr lang="ru-RU" sz="1600" spc="-133" dirty="0">
                <a:solidFill>
                  <a:srgbClr val="005EA8"/>
                </a:solidFill>
              </a:rPr>
              <a:t>(млн. рублей)</a:t>
            </a:r>
          </a:p>
        </p:txBody>
      </p:sp>
      <p:sp>
        <p:nvSpPr>
          <p:cNvPr id="2" name="Стрелка: вниз 1">
            <a:extLst>
              <a:ext uri="{FF2B5EF4-FFF2-40B4-BE49-F238E27FC236}">
                <a16:creationId xmlns="" xmlns:a16="http://schemas.microsoft.com/office/drawing/2014/main" id="{D8FFF22B-9958-4C39-AB48-15DF7D7E3ABB}"/>
              </a:ext>
            </a:extLst>
          </p:cNvPr>
          <p:cNvSpPr/>
          <p:nvPr/>
        </p:nvSpPr>
        <p:spPr>
          <a:xfrm>
            <a:off x="5752977" y="2468378"/>
            <a:ext cx="1052930" cy="264826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Номер слайда 3">
            <a:extLst>
              <a:ext uri="{FF2B5EF4-FFF2-40B4-BE49-F238E27FC236}">
                <a16:creationId xmlns="" xmlns:a16="http://schemas.microsoft.com/office/drawing/2014/main" id="{D64B1FCA-5E0A-49DF-8F8E-2BA321ACA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37395" y="5959968"/>
            <a:ext cx="2133600" cy="365125"/>
          </a:xfrm>
        </p:spPr>
        <p:txBody>
          <a:bodyPr/>
          <a:lstStyle/>
          <a:p>
            <a:fld id="{2EB5BAA1-4879-41D4-9BBD-F90B131AF937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74719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4BBA6F61-FAE4-42D7-BEA2-FBEA0325EF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9537" y="2276872"/>
            <a:ext cx="1825756" cy="1825756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BEE49E81-E601-4641-BFA2-4444AC5B9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8545" y="3958576"/>
            <a:ext cx="1821184" cy="1821184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="" xmlns:a16="http://schemas.microsoft.com/office/drawing/2014/main" id="{155C5A0E-022E-434D-935C-F8931ECADF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7811" y="2300219"/>
            <a:ext cx="1805182" cy="18051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0044" y="5957247"/>
            <a:ext cx="8420951" cy="370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540" y="5967882"/>
            <a:ext cx="328749" cy="3492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6919" y="332656"/>
            <a:ext cx="8420951" cy="3912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06515" y="368660"/>
            <a:ext cx="8615284" cy="6429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>
                <a:solidFill>
                  <a:srgbClr val="005EA8"/>
                </a:solidFill>
              </a:rPr>
              <a:t>Результаты реализации ОАИП</a:t>
            </a:r>
          </a:p>
        </p:txBody>
      </p:sp>
      <p:sp>
        <p:nvSpPr>
          <p:cNvPr id="84" name="Содержимое 4"/>
          <p:cNvSpPr>
            <a:spLocks noGrp="1"/>
          </p:cNvSpPr>
          <p:nvPr>
            <p:ph sz="half" idx="4294967295"/>
          </p:nvPr>
        </p:nvSpPr>
        <p:spPr>
          <a:xfrm>
            <a:off x="639183" y="980728"/>
            <a:ext cx="3248741" cy="3958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400" dirty="0">
                <a:solidFill>
                  <a:srgbClr val="C00000"/>
                </a:solidFill>
              </a:rPr>
              <a:t>В отчетном периоде завершено </a:t>
            </a:r>
          </a:p>
          <a:p>
            <a:pPr marL="0" indent="0">
              <a:spcBef>
                <a:spcPts val="0"/>
              </a:spcBef>
            </a:pPr>
            <a:r>
              <a:rPr lang="ru-RU" sz="1400" dirty="0">
                <a:solidFill>
                  <a:srgbClr val="C00000"/>
                </a:solidFill>
              </a:rPr>
              <a:t>55 мероприятий, в том числе:</a:t>
            </a:r>
          </a:p>
        </p:txBody>
      </p:sp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xmlns="" val="4181983656"/>
              </p:ext>
            </p:extLst>
          </p:nvPr>
        </p:nvGraphicFramePr>
        <p:xfrm>
          <a:off x="440411" y="3304991"/>
          <a:ext cx="3050266" cy="2608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2033750959"/>
              </p:ext>
            </p:extLst>
          </p:nvPr>
        </p:nvGraphicFramePr>
        <p:xfrm>
          <a:off x="588743" y="1467188"/>
          <a:ext cx="3109578" cy="1480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Рамка 11"/>
          <p:cNvSpPr/>
          <p:nvPr/>
        </p:nvSpPr>
        <p:spPr>
          <a:xfrm>
            <a:off x="1672476" y="1715875"/>
            <a:ext cx="942111" cy="942111"/>
          </a:xfrm>
          <a:prstGeom prst="frame">
            <a:avLst>
              <a:gd name="adj1" fmla="val 16197"/>
            </a:avLst>
          </a:prstGeom>
          <a:solidFill>
            <a:srgbClr val="C0000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>
                    <a:alpha val="73000"/>
                  </a:srgbClr>
                </a:solidFill>
                <a:latin typeface="Trebuchet MS" panose="020B0603020202020204" pitchFamily="34" charset="0"/>
              </a:rPr>
              <a:t>55</a:t>
            </a:r>
          </a:p>
        </p:txBody>
      </p:sp>
      <p:sp>
        <p:nvSpPr>
          <p:cNvPr id="39" name="Содержимое 4"/>
          <p:cNvSpPr>
            <a:spLocks noGrp="1"/>
          </p:cNvSpPr>
          <p:nvPr>
            <p:ph sz="half" idx="4294967295"/>
          </p:nvPr>
        </p:nvSpPr>
        <p:spPr>
          <a:xfrm>
            <a:off x="534396" y="3582811"/>
            <a:ext cx="2446037" cy="268774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marL="0" indent="0" algn="ctr">
              <a:lnSpc>
                <a:spcPct val="70000"/>
              </a:lnSpc>
              <a:spcBef>
                <a:spcPts val="0"/>
              </a:spcBef>
            </a:pPr>
            <a:r>
              <a:rPr lang="ru-RU" sz="1200" dirty="0">
                <a:solidFill>
                  <a:schemeClr val="tx2">
                    <a:lumMod val="10000"/>
                  </a:schemeClr>
                </a:solidFill>
              </a:rPr>
              <a:t>Мероприятия ОАИП</a:t>
            </a: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760289" y="5957247"/>
            <a:ext cx="7574372" cy="582609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>
                <a:solidFill>
                  <a:srgbClr val="002241"/>
                </a:solidFill>
                <a:latin typeface="+mj-lt"/>
                <a:ea typeface="+mj-ea"/>
                <a:cs typeface="+mj-cs"/>
              </a:rPr>
              <a:t>О ходе строительства, реконструкции, капитальном ремонте и финансировании объектов государственной и муниципальной собственности, включенных в государственные программы Архангельской области и областную адресную инвестиционную программу, в 2020 году и текущем периоде 2021 года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4701074F-E5D2-42FD-B96D-7C4D9244508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9347" y="679801"/>
            <a:ext cx="1766558" cy="176655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0EC8EE8B-BE20-4A46-BF75-023CDC1F2680}"/>
              </a:ext>
            </a:extLst>
          </p:cNvPr>
          <p:cNvSpPr txBox="1"/>
          <p:nvPr/>
        </p:nvSpPr>
        <p:spPr>
          <a:xfrm>
            <a:off x="4298647" y="2027907"/>
            <a:ext cx="813413" cy="229973"/>
          </a:xfrm>
          <a:prstGeom prst="rect">
            <a:avLst/>
          </a:prstGeom>
          <a:solidFill>
            <a:srgbClr val="DA124A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1050" b="1" dirty="0">
                <a:solidFill>
                  <a:schemeClr val="bg1"/>
                </a:solidFill>
              </a:rPr>
              <a:t>2019 </a:t>
            </a:r>
            <a:r>
              <a:rPr lang="ru-RU" sz="825" b="1" dirty="0">
                <a:solidFill>
                  <a:schemeClr val="bg1"/>
                </a:solidFill>
              </a:rPr>
              <a:t>год</a:t>
            </a:r>
            <a:endParaRPr lang="ru-RU" sz="375" b="1" dirty="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107146AC-9EE4-4C7B-A576-3F800642CC4A}"/>
              </a:ext>
            </a:extLst>
          </p:cNvPr>
          <p:cNvSpPr txBox="1"/>
          <p:nvPr/>
        </p:nvSpPr>
        <p:spPr>
          <a:xfrm>
            <a:off x="4291877" y="2240868"/>
            <a:ext cx="90506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700" b="1" dirty="0">
                <a:solidFill>
                  <a:srgbClr val="DA124A"/>
                </a:solidFill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FF6433A1-8A52-458A-9BBB-8D64ABC669A8}"/>
              </a:ext>
            </a:extLst>
          </p:cNvPr>
          <p:cNvSpPr txBox="1"/>
          <p:nvPr/>
        </p:nvSpPr>
        <p:spPr>
          <a:xfrm>
            <a:off x="5663612" y="2027907"/>
            <a:ext cx="739560" cy="219096"/>
          </a:xfrm>
          <a:prstGeom prst="rect">
            <a:avLst/>
          </a:prstGeom>
          <a:solidFill>
            <a:srgbClr val="DA124A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1050" b="1" dirty="0">
                <a:solidFill>
                  <a:schemeClr val="bg1"/>
                </a:solidFill>
              </a:rPr>
              <a:t>2020 </a:t>
            </a:r>
            <a:r>
              <a:rPr lang="ru-RU" sz="825" b="1" dirty="0">
                <a:solidFill>
                  <a:schemeClr val="bg1"/>
                </a:solidFill>
              </a:rPr>
              <a:t>год</a:t>
            </a:r>
            <a:endParaRPr lang="ru-RU" sz="375" b="1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B11CC276-C776-4724-A3BE-5C3234537714}"/>
              </a:ext>
            </a:extLst>
          </p:cNvPr>
          <p:cNvSpPr txBox="1"/>
          <p:nvPr/>
        </p:nvSpPr>
        <p:spPr>
          <a:xfrm>
            <a:off x="5668644" y="2240868"/>
            <a:ext cx="739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700" b="1" dirty="0">
                <a:solidFill>
                  <a:srgbClr val="DA124A"/>
                </a:solidFill>
              </a:rPr>
              <a:t>11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A24CA5FA-6C79-40A9-A8D2-B354FC600A1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5707" y="665378"/>
            <a:ext cx="1831090" cy="183109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5228E958-70CB-4ED5-AA24-30636CDBA069}"/>
              </a:ext>
            </a:extLst>
          </p:cNvPr>
          <p:cNvSpPr txBox="1"/>
          <p:nvPr/>
        </p:nvSpPr>
        <p:spPr>
          <a:xfrm>
            <a:off x="6856776" y="2027907"/>
            <a:ext cx="739560" cy="219096"/>
          </a:xfrm>
          <a:prstGeom prst="rect">
            <a:avLst/>
          </a:prstGeom>
          <a:solidFill>
            <a:srgbClr val="63BDE1"/>
          </a:solidFill>
          <a:ln w="9525"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1050" b="1" dirty="0">
                <a:solidFill>
                  <a:schemeClr val="bg1"/>
                </a:solidFill>
              </a:rPr>
              <a:t>2019 </a:t>
            </a:r>
            <a:r>
              <a:rPr lang="ru-RU" sz="825" b="1" dirty="0">
                <a:solidFill>
                  <a:schemeClr val="bg1"/>
                </a:solidFill>
              </a:rPr>
              <a:t>год</a:t>
            </a:r>
            <a:endParaRPr lang="ru-RU" sz="375" b="1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A95697F8-D326-437D-878E-41AA53FA54DF}"/>
              </a:ext>
            </a:extLst>
          </p:cNvPr>
          <p:cNvSpPr txBox="1"/>
          <p:nvPr/>
        </p:nvSpPr>
        <p:spPr>
          <a:xfrm>
            <a:off x="6850006" y="2240868"/>
            <a:ext cx="739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700" b="1" dirty="0">
                <a:solidFill>
                  <a:srgbClr val="63BDE1"/>
                </a:solidFill>
              </a:rPr>
              <a:t>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24579060-F899-4F45-B8E4-C24AE948EC1D}"/>
              </a:ext>
            </a:extLst>
          </p:cNvPr>
          <p:cNvSpPr txBox="1"/>
          <p:nvPr/>
        </p:nvSpPr>
        <p:spPr>
          <a:xfrm>
            <a:off x="8008687" y="2027907"/>
            <a:ext cx="739560" cy="219096"/>
          </a:xfrm>
          <a:prstGeom prst="rect">
            <a:avLst/>
          </a:prstGeom>
          <a:solidFill>
            <a:srgbClr val="63BDE1"/>
          </a:solidFill>
          <a:ln w="9525"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1050" b="1" dirty="0">
                <a:solidFill>
                  <a:schemeClr val="bg1"/>
                </a:solidFill>
              </a:rPr>
              <a:t>2020 </a:t>
            </a:r>
            <a:r>
              <a:rPr lang="ru-RU" sz="825" b="1" dirty="0">
                <a:solidFill>
                  <a:schemeClr val="bg1"/>
                </a:solidFill>
              </a:rPr>
              <a:t>год</a:t>
            </a:r>
            <a:endParaRPr lang="ru-RU" sz="375" b="1" dirty="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C48B422C-D12E-4CAA-B7BD-2F8467EACC25}"/>
              </a:ext>
            </a:extLst>
          </p:cNvPr>
          <p:cNvSpPr txBox="1"/>
          <p:nvPr/>
        </p:nvSpPr>
        <p:spPr>
          <a:xfrm>
            <a:off x="8044908" y="2240868"/>
            <a:ext cx="739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700" b="1" dirty="0">
                <a:solidFill>
                  <a:srgbClr val="63BDE1"/>
                </a:solidFill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AA6AD5FE-7D23-4027-8412-FF5DE1B7D84A}"/>
              </a:ext>
            </a:extLst>
          </p:cNvPr>
          <p:cNvSpPr txBox="1"/>
          <p:nvPr/>
        </p:nvSpPr>
        <p:spPr>
          <a:xfrm>
            <a:off x="4355976" y="3645024"/>
            <a:ext cx="739560" cy="219096"/>
          </a:xfrm>
          <a:prstGeom prst="rect">
            <a:avLst/>
          </a:prstGeom>
          <a:solidFill>
            <a:srgbClr val="41BA7C"/>
          </a:solidFill>
          <a:ln w="9525"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1050" b="1" dirty="0">
                <a:solidFill>
                  <a:schemeClr val="bg1"/>
                </a:solidFill>
              </a:rPr>
              <a:t>2019 </a:t>
            </a:r>
            <a:r>
              <a:rPr lang="ru-RU" sz="825" b="1" dirty="0">
                <a:solidFill>
                  <a:schemeClr val="bg1"/>
                </a:solidFill>
              </a:rPr>
              <a:t>год</a:t>
            </a:r>
            <a:endParaRPr lang="ru-RU" sz="375" b="1" dirty="0">
              <a:solidFill>
                <a:schemeClr val="bg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75F84368-B32B-4898-A882-0A168C9B2D20}"/>
              </a:ext>
            </a:extLst>
          </p:cNvPr>
          <p:cNvSpPr txBox="1"/>
          <p:nvPr/>
        </p:nvSpPr>
        <p:spPr>
          <a:xfrm>
            <a:off x="4355976" y="3855502"/>
            <a:ext cx="739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700" b="1" dirty="0">
                <a:solidFill>
                  <a:srgbClr val="41BA7C"/>
                </a:solidFill>
              </a:rPr>
              <a:t>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F68F1197-599E-4EB6-8451-F202C4F81D9E}"/>
              </a:ext>
            </a:extLst>
          </p:cNvPr>
          <p:cNvSpPr txBox="1"/>
          <p:nvPr/>
        </p:nvSpPr>
        <p:spPr>
          <a:xfrm>
            <a:off x="5668644" y="3645024"/>
            <a:ext cx="739560" cy="219096"/>
          </a:xfrm>
          <a:prstGeom prst="rect">
            <a:avLst/>
          </a:prstGeom>
          <a:solidFill>
            <a:srgbClr val="41BA7C"/>
          </a:solidFill>
          <a:ln w="9525"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1050" b="1" dirty="0">
                <a:solidFill>
                  <a:schemeClr val="bg1"/>
                </a:solidFill>
              </a:rPr>
              <a:t>2020 </a:t>
            </a:r>
            <a:r>
              <a:rPr lang="ru-RU" sz="825" b="1" dirty="0">
                <a:solidFill>
                  <a:schemeClr val="bg1"/>
                </a:solidFill>
              </a:rPr>
              <a:t>год</a:t>
            </a:r>
            <a:endParaRPr lang="ru-RU" sz="375" b="1" dirty="0">
              <a:solidFill>
                <a:schemeClr val="bg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344F7007-76A7-439B-B968-4C1E5F0788D6}"/>
              </a:ext>
            </a:extLst>
          </p:cNvPr>
          <p:cNvSpPr txBox="1"/>
          <p:nvPr/>
        </p:nvSpPr>
        <p:spPr>
          <a:xfrm>
            <a:off x="5668644" y="3855502"/>
            <a:ext cx="739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700" b="1" dirty="0">
                <a:solidFill>
                  <a:srgbClr val="41BA7C"/>
                </a:solidFill>
              </a:rPr>
              <a:t>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AB991B25-EB41-4E16-8EE0-A23F50678BD2}"/>
              </a:ext>
            </a:extLst>
          </p:cNvPr>
          <p:cNvSpPr txBox="1"/>
          <p:nvPr/>
        </p:nvSpPr>
        <p:spPr>
          <a:xfrm>
            <a:off x="6892780" y="3645024"/>
            <a:ext cx="739560" cy="219096"/>
          </a:xfrm>
          <a:prstGeom prst="rect">
            <a:avLst/>
          </a:prstGeom>
          <a:solidFill>
            <a:srgbClr val="7570B3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1050" b="1" dirty="0">
                <a:solidFill>
                  <a:schemeClr val="bg1"/>
                </a:solidFill>
              </a:rPr>
              <a:t>2019 </a:t>
            </a:r>
            <a:r>
              <a:rPr lang="ru-RU" sz="825" b="1" dirty="0">
                <a:solidFill>
                  <a:schemeClr val="bg1"/>
                </a:solidFill>
              </a:rPr>
              <a:t>год</a:t>
            </a:r>
            <a:endParaRPr lang="ru-RU" sz="375" b="1" dirty="0">
              <a:solidFill>
                <a:schemeClr val="bg1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D0F18A76-026F-4275-8930-3D971255A32A}"/>
              </a:ext>
            </a:extLst>
          </p:cNvPr>
          <p:cNvSpPr txBox="1"/>
          <p:nvPr/>
        </p:nvSpPr>
        <p:spPr>
          <a:xfrm>
            <a:off x="6886010" y="3855502"/>
            <a:ext cx="739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700" b="1" dirty="0">
                <a:solidFill>
                  <a:srgbClr val="7570B3"/>
                </a:solidFill>
              </a:rPr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A807964E-BEB8-4555-9C48-33D7348058E1}"/>
              </a:ext>
            </a:extLst>
          </p:cNvPr>
          <p:cNvSpPr txBox="1"/>
          <p:nvPr/>
        </p:nvSpPr>
        <p:spPr>
          <a:xfrm>
            <a:off x="7999557" y="3645024"/>
            <a:ext cx="739560" cy="219096"/>
          </a:xfrm>
          <a:prstGeom prst="rect">
            <a:avLst/>
          </a:prstGeom>
          <a:solidFill>
            <a:srgbClr val="7570B3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1050" b="1" dirty="0">
                <a:solidFill>
                  <a:schemeClr val="bg1"/>
                </a:solidFill>
              </a:rPr>
              <a:t>2020 </a:t>
            </a:r>
            <a:r>
              <a:rPr lang="ru-RU" sz="825" b="1" dirty="0">
                <a:solidFill>
                  <a:schemeClr val="bg1"/>
                </a:solidFill>
              </a:rPr>
              <a:t>год</a:t>
            </a:r>
            <a:endParaRPr lang="ru-RU" sz="375" b="1" dirty="0">
              <a:solidFill>
                <a:schemeClr val="bg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908FABCD-A07F-47F2-B4A7-A4732F785758}"/>
              </a:ext>
            </a:extLst>
          </p:cNvPr>
          <p:cNvSpPr txBox="1"/>
          <p:nvPr/>
        </p:nvSpPr>
        <p:spPr>
          <a:xfrm>
            <a:off x="7992786" y="3855502"/>
            <a:ext cx="739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700" b="1" dirty="0">
                <a:solidFill>
                  <a:srgbClr val="7570B3"/>
                </a:solidFill>
              </a:rPr>
              <a:t>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B0A4C996-362F-48B5-8BAE-DC258AA7311D}"/>
              </a:ext>
            </a:extLst>
          </p:cNvPr>
          <p:cNvSpPr txBox="1"/>
          <p:nvPr/>
        </p:nvSpPr>
        <p:spPr>
          <a:xfrm>
            <a:off x="7376616" y="4912297"/>
            <a:ext cx="15121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u="sng" dirty="0">
                <a:solidFill>
                  <a:srgbClr val="01B3CE"/>
                </a:solidFill>
              </a:rPr>
              <a:t>Спортивные объекты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B7646163-0568-43D9-A3D5-DF1AD83874B3}"/>
              </a:ext>
            </a:extLst>
          </p:cNvPr>
          <p:cNvSpPr txBox="1"/>
          <p:nvPr/>
        </p:nvSpPr>
        <p:spPr>
          <a:xfrm>
            <a:off x="3830939" y="4865497"/>
            <a:ext cx="2835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u="sng" dirty="0">
                <a:solidFill>
                  <a:srgbClr val="01B3CE"/>
                </a:solidFill>
              </a:rPr>
              <a:t>Дошкольные образовательные </a:t>
            </a:r>
          </a:p>
          <a:p>
            <a:pPr algn="ctr"/>
            <a:r>
              <a:rPr lang="ru-RU" sz="800" b="1" u="sng" dirty="0">
                <a:solidFill>
                  <a:srgbClr val="01B3CE"/>
                </a:solidFill>
              </a:rPr>
              <a:t>учреждения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DFCAC5C3-56F7-466B-8261-2FE78D78AC16}"/>
              </a:ext>
            </a:extLst>
          </p:cNvPr>
          <p:cNvSpPr txBox="1"/>
          <p:nvPr/>
        </p:nvSpPr>
        <p:spPr>
          <a:xfrm>
            <a:off x="6919031" y="5245632"/>
            <a:ext cx="739560" cy="219096"/>
          </a:xfrm>
          <a:prstGeom prst="rect">
            <a:avLst/>
          </a:prstGeom>
          <a:solidFill>
            <a:srgbClr val="01B3CE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1050" b="1" dirty="0">
                <a:solidFill>
                  <a:schemeClr val="bg1"/>
                </a:solidFill>
              </a:rPr>
              <a:t>2019 </a:t>
            </a:r>
            <a:r>
              <a:rPr lang="ru-RU" sz="825" b="1" dirty="0">
                <a:solidFill>
                  <a:schemeClr val="bg1"/>
                </a:solidFill>
              </a:rPr>
              <a:t>год</a:t>
            </a:r>
            <a:endParaRPr lang="ru-RU" sz="375" b="1" dirty="0">
              <a:solidFill>
                <a:schemeClr val="bg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A924E309-89A3-42E7-9896-B84BBB324BEE}"/>
              </a:ext>
            </a:extLst>
          </p:cNvPr>
          <p:cNvSpPr txBox="1"/>
          <p:nvPr/>
        </p:nvSpPr>
        <p:spPr>
          <a:xfrm>
            <a:off x="6912260" y="5456110"/>
            <a:ext cx="739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700" b="1" dirty="0">
                <a:solidFill>
                  <a:srgbClr val="01B3CE"/>
                </a:solidFill>
              </a:rPr>
              <a:t>3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C436B6E0-5331-41B9-A7B0-06FC85835A75}"/>
              </a:ext>
            </a:extLst>
          </p:cNvPr>
          <p:cNvSpPr txBox="1"/>
          <p:nvPr/>
        </p:nvSpPr>
        <p:spPr>
          <a:xfrm>
            <a:off x="7992786" y="5245632"/>
            <a:ext cx="739560" cy="219096"/>
          </a:xfrm>
          <a:prstGeom prst="rect">
            <a:avLst/>
          </a:prstGeom>
          <a:solidFill>
            <a:srgbClr val="01B3CE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1050" b="1" dirty="0">
                <a:solidFill>
                  <a:schemeClr val="bg1"/>
                </a:solidFill>
              </a:rPr>
              <a:t>2020 </a:t>
            </a:r>
            <a:r>
              <a:rPr lang="ru-RU" sz="825" b="1" dirty="0">
                <a:solidFill>
                  <a:schemeClr val="bg1"/>
                </a:solidFill>
              </a:rPr>
              <a:t>год</a:t>
            </a:r>
            <a:endParaRPr lang="ru-RU" sz="375" b="1" dirty="0">
              <a:solidFill>
                <a:schemeClr val="bg1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C98CC246-E0A0-4637-ADA7-EDAA2EE84594}"/>
              </a:ext>
            </a:extLst>
          </p:cNvPr>
          <p:cNvSpPr txBox="1"/>
          <p:nvPr/>
        </p:nvSpPr>
        <p:spPr>
          <a:xfrm>
            <a:off x="7986016" y="5456110"/>
            <a:ext cx="739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700" b="1" dirty="0">
                <a:solidFill>
                  <a:srgbClr val="01B3CE"/>
                </a:solidFill>
              </a:rPr>
              <a:t>3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D60B8B31-F0C9-42F0-A0D5-AF8BF0F0FD1A}"/>
              </a:ext>
            </a:extLst>
          </p:cNvPr>
          <p:cNvSpPr txBox="1"/>
          <p:nvPr/>
        </p:nvSpPr>
        <p:spPr>
          <a:xfrm>
            <a:off x="4391980" y="5245632"/>
            <a:ext cx="739560" cy="219096"/>
          </a:xfrm>
          <a:prstGeom prst="rect">
            <a:avLst/>
          </a:prstGeom>
          <a:solidFill>
            <a:srgbClr val="01B3CE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1050" b="1" dirty="0">
                <a:solidFill>
                  <a:schemeClr val="bg1"/>
                </a:solidFill>
              </a:rPr>
              <a:t>2019 </a:t>
            </a:r>
            <a:r>
              <a:rPr lang="ru-RU" sz="825" b="1" dirty="0">
                <a:solidFill>
                  <a:schemeClr val="bg1"/>
                </a:solidFill>
              </a:rPr>
              <a:t>год</a:t>
            </a:r>
            <a:endParaRPr lang="ru-RU" sz="375" b="1" dirty="0">
              <a:solidFill>
                <a:schemeClr val="bg1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90439F0B-E47C-4E32-A61B-1DDB88BC6828}"/>
              </a:ext>
            </a:extLst>
          </p:cNvPr>
          <p:cNvSpPr txBox="1"/>
          <p:nvPr/>
        </p:nvSpPr>
        <p:spPr>
          <a:xfrm>
            <a:off x="4372500" y="5456110"/>
            <a:ext cx="739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700" b="1" dirty="0">
                <a:solidFill>
                  <a:srgbClr val="01B3CE"/>
                </a:solidFill>
              </a:rPr>
              <a:t>17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B1C4071E-10FF-4771-A3A7-FCE67B54DF22}"/>
              </a:ext>
            </a:extLst>
          </p:cNvPr>
          <p:cNvSpPr txBox="1"/>
          <p:nvPr/>
        </p:nvSpPr>
        <p:spPr>
          <a:xfrm>
            <a:off x="5632640" y="5245632"/>
            <a:ext cx="739560" cy="219096"/>
          </a:xfrm>
          <a:prstGeom prst="rect">
            <a:avLst/>
          </a:prstGeom>
          <a:solidFill>
            <a:srgbClr val="01B3CE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1050" b="1" dirty="0">
                <a:solidFill>
                  <a:schemeClr val="bg1"/>
                </a:solidFill>
              </a:rPr>
              <a:t>2020 </a:t>
            </a:r>
            <a:r>
              <a:rPr lang="ru-RU" sz="825" b="1" dirty="0">
                <a:solidFill>
                  <a:schemeClr val="bg1"/>
                </a:solidFill>
              </a:rPr>
              <a:t>год</a:t>
            </a:r>
            <a:endParaRPr lang="ru-RU" sz="375" b="1" dirty="0">
              <a:solidFill>
                <a:schemeClr val="bg1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9CD1B2FE-2E92-4614-A151-2A013B8FEF93}"/>
              </a:ext>
            </a:extLst>
          </p:cNvPr>
          <p:cNvSpPr txBox="1"/>
          <p:nvPr/>
        </p:nvSpPr>
        <p:spPr>
          <a:xfrm>
            <a:off x="5632640" y="5456110"/>
            <a:ext cx="7395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700" b="1" dirty="0">
                <a:solidFill>
                  <a:srgbClr val="01B3CE"/>
                </a:solidFill>
              </a:rPr>
              <a:t>17</a:t>
            </a:r>
          </a:p>
        </p:txBody>
      </p:sp>
      <p:sp>
        <p:nvSpPr>
          <p:cNvPr id="68" name="Номер слайда 3">
            <a:extLst>
              <a:ext uri="{FF2B5EF4-FFF2-40B4-BE49-F238E27FC236}">
                <a16:creationId xmlns="" xmlns:a16="http://schemas.microsoft.com/office/drawing/2014/main" id="{E4649D04-9AE6-4824-86DA-FB46D7484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37395" y="5959968"/>
            <a:ext cx="2133600" cy="365125"/>
          </a:xfrm>
        </p:spPr>
        <p:txBody>
          <a:bodyPr/>
          <a:lstStyle/>
          <a:p>
            <a:fld id="{2EB5BAA1-4879-41D4-9BBD-F90B131AF937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70" name="Содержимое 4"/>
          <p:cNvSpPr>
            <a:spLocks noGrp="1"/>
          </p:cNvSpPr>
          <p:nvPr>
            <p:ph sz="half" idx="4294967295"/>
          </p:nvPr>
        </p:nvSpPr>
        <p:spPr>
          <a:xfrm>
            <a:off x="4556347" y="539214"/>
            <a:ext cx="4363040" cy="3958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400" dirty="0">
                <a:solidFill>
                  <a:srgbClr val="C00000"/>
                </a:solidFill>
              </a:rPr>
              <a:t>В рамках национальных проектов реализовывалось:</a:t>
            </a:r>
          </a:p>
        </p:txBody>
      </p:sp>
    </p:spTree>
    <p:extLst>
      <p:ext uri="{BB962C8B-B14F-4D97-AF65-F5344CB8AC3E}">
        <p14:creationId xmlns:p14="http://schemas.microsoft.com/office/powerpoint/2010/main" xmlns="" val="2407546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8183" y="380981"/>
            <a:ext cx="7952905" cy="34771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338609" y="791756"/>
            <a:ext cx="7656849" cy="3186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spc="-133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в сфере образования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38609" y="5987848"/>
            <a:ext cx="7923686" cy="3293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119" y="5981831"/>
            <a:ext cx="292176" cy="310437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431540" y="1180788"/>
            <a:ext cx="3420380" cy="422171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9" name="Содержимое 4"/>
          <p:cNvSpPr>
            <a:spLocks noGrp="1"/>
          </p:cNvSpPr>
          <p:nvPr>
            <p:ph sz="half" idx="4294967295"/>
          </p:nvPr>
        </p:nvSpPr>
        <p:spPr>
          <a:xfrm>
            <a:off x="467542" y="1196752"/>
            <a:ext cx="3384377" cy="345061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ДЕТСКИЙ САД 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на 120 мест в пос. Каменка Мезенского района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431540" y="1179571"/>
            <a:ext cx="45719" cy="2226221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72662" y="3587060"/>
            <a:ext cx="3379257" cy="444917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3" name="Содержимое 4"/>
          <p:cNvSpPr>
            <a:spLocks noGrp="1"/>
          </p:cNvSpPr>
          <p:nvPr>
            <p:ph sz="half" idx="4294967295"/>
          </p:nvPr>
        </p:nvSpPr>
        <p:spPr>
          <a:xfrm>
            <a:off x="467544" y="3618363"/>
            <a:ext cx="3384375" cy="370512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ДЕТСКИЙ САД 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на 220 мест в округе </a:t>
            </a:r>
            <a:r>
              <a:rPr lang="ru-RU" sz="1067" dirty="0" err="1">
                <a:solidFill>
                  <a:schemeClr val="accent1">
                    <a:lumMod val="50000"/>
                  </a:schemeClr>
                </a:solidFill>
              </a:rPr>
              <a:t>Варавино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-Фактория г. Архангельска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431540" y="3582359"/>
            <a:ext cx="45719" cy="2217658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299566" y="480223"/>
            <a:ext cx="8615284" cy="4088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>
                <a:solidFill>
                  <a:srgbClr val="005EA8"/>
                </a:solidFill>
              </a:rPr>
              <a:t>Результаты реализации ОАИП</a:t>
            </a:r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760289" y="5957247"/>
            <a:ext cx="7574372" cy="568097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>
                <a:solidFill>
                  <a:srgbClr val="002241"/>
                </a:solidFill>
                <a:latin typeface="+mj-lt"/>
                <a:ea typeface="+mj-ea"/>
                <a:cs typeface="+mj-cs"/>
              </a:rPr>
              <a:t>О ходе строительства, реконструкции, капитальном ремонте и финансировании объектов государственной и муниципальной собственности, включенных в государственные программы Архангельской области и областную адресную инвестиционную программу, в 2020 году и текущем периоде 2021 года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8952" b="8650"/>
          <a:stretch/>
        </p:blipFill>
        <p:spPr>
          <a:xfrm>
            <a:off x="477259" y="4022298"/>
            <a:ext cx="3374660" cy="1774549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4977760" y="1180788"/>
            <a:ext cx="3398346" cy="422171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9" name="Содержимое 4"/>
          <p:cNvSpPr>
            <a:spLocks noGrp="1"/>
          </p:cNvSpPr>
          <p:nvPr>
            <p:ph sz="half" idx="4294967295"/>
          </p:nvPr>
        </p:nvSpPr>
        <p:spPr>
          <a:xfrm>
            <a:off x="5013762" y="1196752"/>
            <a:ext cx="3338657" cy="345061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ДЕТСКИЙ САД 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на 280 мест в г. Котласе </a:t>
            </a:r>
          </a:p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по пр. Мира, 24а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977760" y="1179571"/>
            <a:ext cx="45719" cy="2226221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5" cstate="print"/>
          <a:srcRect l="-492" t="11057" r="492" b="12166"/>
          <a:stretch/>
        </p:blipFill>
        <p:spPr>
          <a:xfrm>
            <a:off x="5006090" y="1606206"/>
            <a:ext cx="3370016" cy="1793879"/>
          </a:xfrm>
          <a:prstGeom prst="rect">
            <a:avLst/>
          </a:prstGeom>
        </p:spPr>
      </p:pic>
      <p:sp>
        <p:nvSpPr>
          <p:cNvPr id="56" name="Прямоугольник 55"/>
          <p:cNvSpPr/>
          <p:nvPr/>
        </p:nvSpPr>
        <p:spPr>
          <a:xfrm>
            <a:off x="4968044" y="3583544"/>
            <a:ext cx="3408062" cy="422171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57" name="Содержимое 4"/>
          <p:cNvSpPr>
            <a:spLocks noGrp="1"/>
          </p:cNvSpPr>
          <p:nvPr>
            <p:ph sz="half" idx="4294967295"/>
          </p:nvPr>
        </p:nvSpPr>
        <p:spPr>
          <a:xfrm>
            <a:off x="5004047" y="3599508"/>
            <a:ext cx="3348372" cy="345061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ДЕТСКИЙ САД 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на 280 мест в 162 квартале </a:t>
            </a:r>
          </a:p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г. Северодвинска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4968044" y="3582327"/>
            <a:ext cx="45719" cy="2226221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1" name="Номер слайда 3">
            <a:extLst>
              <a:ext uri="{FF2B5EF4-FFF2-40B4-BE49-F238E27FC236}">
                <a16:creationId xmlns="" xmlns:a16="http://schemas.microsoft.com/office/drawing/2014/main" id="{B267C097-C151-47DF-ACAF-CDFA0AAD7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37395" y="5959968"/>
            <a:ext cx="2133600" cy="365125"/>
          </a:xfrm>
        </p:spPr>
        <p:txBody>
          <a:bodyPr/>
          <a:lstStyle/>
          <a:p>
            <a:fld id="{2EB5BAA1-4879-41D4-9BBD-F90B131AF937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3" t="-577" r="1309" b="29256"/>
          <a:stretch/>
        </p:blipFill>
        <p:spPr>
          <a:xfrm>
            <a:off x="485974" y="1578132"/>
            <a:ext cx="3329942" cy="18148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/>
          <a:srcRect l="297" t="18571" r="-297" b="2589"/>
          <a:stretch/>
        </p:blipFill>
        <p:spPr>
          <a:xfrm>
            <a:off x="5013762" y="4014479"/>
            <a:ext cx="3397174" cy="17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3336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8183" y="380981"/>
            <a:ext cx="7952905" cy="34771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338609" y="791756"/>
            <a:ext cx="7656849" cy="3186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spc="-133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в сфере образования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38609" y="5987848"/>
            <a:ext cx="7923686" cy="3293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119" y="5981831"/>
            <a:ext cx="292176" cy="310437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431540" y="1180788"/>
            <a:ext cx="3420380" cy="422171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9" name="Содержимое 4"/>
          <p:cNvSpPr>
            <a:spLocks noGrp="1"/>
          </p:cNvSpPr>
          <p:nvPr>
            <p:ph sz="half" idx="4294967295"/>
          </p:nvPr>
        </p:nvSpPr>
        <p:spPr>
          <a:xfrm>
            <a:off x="467542" y="1196752"/>
            <a:ext cx="3384377" cy="345061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ДЕТСКИЙ САД 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на 280 мест в округе Майская горка города Архангельска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431540" y="1179571"/>
            <a:ext cx="45719" cy="2226221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72662" y="3587060"/>
            <a:ext cx="3379257" cy="444917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3" name="Содержимое 4"/>
          <p:cNvSpPr>
            <a:spLocks noGrp="1"/>
          </p:cNvSpPr>
          <p:nvPr>
            <p:ph sz="half" idx="4294967295"/>
          </p:nvPr>
        </p:nvSpPr>
        <p:spPr>
          <a:xfrm>
            <a:off x="467544" y="3618363"/>
            <a:ext cx="3384375" cy="370512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ДЕТСКИЙ САД 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на 220 мест в микрорайоне Южный города Котласа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431540" y="3582359"/>
            <a:ext cx="45719" cy="2217658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299566" y="480223"/>
            <a:ext cx="8615284" cy="4088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>
                <a:solidFill>
                  <a:srgbClr val="005EA8"/>
                </a:solidFill>
              </a:rPr>
              <a:t>Результаты реализации ОАИП</a:t>
            </a:r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760289" y="5957247"/>
            <a:ext cx="7574372" cy="568097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>
                <a:solidFill>
                  <a:srgbClr val="002241"/>
                </a:solidFill>
                <a:latin typeface="+mj-lt"/>
                <a:ea typeface="+mj-ea"/>
                <a:cs typeface="+mj-cs"/>
              </a:rPr>
              <a:t>О ходе строительства, реконструкции, капитальном ремонте и финансировании объектов государственной и муниципальной собственности, включенных в государственные программы Архангельской области и областную адресную инвестиционную программу, в 2020 году и текущем периоде 2021 года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977760" y="1180788"/>
            <a:ext cx="3398346" cy="422171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9" name="Содержимое 4"/>
          <p:cNvSpPr>
            <a:spLocks noGrp="1"/>
          </p:cNvSpPr>
          <p:nvPr>
            <p:ph sz="half" idx="4294967295"/>
          </p:nvPr>
        </p:nvSpPr>
        <p:spPr>
          <a:xfrm>
            <a:off x="5013762" y="1196752"/>
            <a:ext cx="3338657" cy="345061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ДЕТСКИЙ САД 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на 60 мест в д. </a:t>
            </a:r>
            <a:r>
              <a:rPr lang="ru-RU" sz="1067" dirty="0" err="1">
                <a:solidFill>
                  <a:schemeClr val="accent1">
                    <a:lumMod val="50000"/>
                  </a:schemeClr>
                </a:solidFill>
              </a:rPr>
              <a:t>Курцево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 Котласского района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977760" y="1179571"/>
            <a:ext cx="45719" cy="2226221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4968044" y="3583544"/>
            <a:ext cx="3408062" cy="422171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57" name="Содержимое 4"/>
          <p:cNvSpPr>
            <a:spLocks noGrp="1"/>
          </p:cNvSpPr>
          <p:nvPr>
            <p:ph sz="half" idx="4294967295"/>
          </p:nvPr>
        </p:nvSpPr>
        <p:spPr>
          <a:xfrm>
            <a:off x="5004047" y="3599508"/>
            <a:ext cx="3348372" cy="345061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ДЕТСКИЙ САД 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на 220 мест в г. Вельске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4968044" y="3582327"/>
            <a:ext cx="45719" cy="2226221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82" t="22544" r="582" b="1557"/>
          <a:stretch/>
        </p:blipFill>
        <p:spPr>
          <a:xfrm>
            <a:off x="459317" y="1618438"/>
            <a:ext cx="3392603" cy="1782107"/>
          </a:xfrm>
          <a:prstGeom prst="rect">
            <a:avLst/>
          </a:prstGeom>
        </p:spPr>
      </p:pic>
      <p:sp>
        <p:nvSpPr>
          <p:cNvPr id="26" name="Номер слайда 3">
            <a:extLst>
              <a:ext uri="{FF2B5EF4-FFF2-40B4-BE49-F238E27FC236}">
                <a16:creationId xmlns="" xmlns:a16="http://schemas.microsoft.com/office/drawing/2014/main" id="{CF5EF0B5-AE24-4C99-A6ED-D41FBEE9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37395" y="5959968"/>
            <a:ext cx="2133600" cy="365125"/>
          </a:xfrm>
        </p:spPr>
        <p:txBody>
          <a:bodyPr/>
          <a:lstStyle/>
          <a:p>
            <a:fld id="{2EB5BAA1-4879-41D4-9BBD-F90B131AF937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13" b="19699"/>
          <a:stretch/>
        </p:blipFill>
        <p:spPr>
          <a:xfrm>
            <a:off x="5023479" y="1594443"/>
            <a:ext cx="3328941" cy="18048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8742"/>
          <a:stretch/>
        </p:blipFill>
        <p:spPr>
          <a:xfrm>
            <a:off x="5023905" y="4013723"/>
            <a:ext cx="3352201" cy="17915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97" b="17201"/>
          <a:stretch/>
        </p:blipFill>
        <p:spPr>
          <a:xfrm>
            <a:off x="482378" y="4023473"/>
            <a:ext cx="3369542" cy="178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9773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8183" y="380981"/>
            <a:ext cx="7952905" cy="34771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338609" y="791756"/>
            <a:ext cx="7656849" cy="3186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spc="-133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в сфере образования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38609" y="5987848"/>
            <a:ext cx="7923686" cy="3293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119" y="5981831"/>
            <a:ext cx="292176" cy="310437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431540" y="1180788"/>
            <a:ext cx="3420380" cy="422171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9" name="Содержимое 4"/>
          <p:cNvSpPr>
            <a:spLocks noGrp="1"/>
          </p:cNvSpPr>
          <p:nvPr>
            <p:ph sz="half" idx="4294967295"/>
          </p:nvPr>
        </p:nvSpPr>
        <p:spPr>
          <a:xfrm>
            <a:off x="467542" y="1196752"/>
            <a:ext cx="3384377" cy="345061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ДЕТСКИЙ САД 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на 220 мест в с. Карпогоры Пинежского района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431540" y="1179571"/>
            <a:ext cx="45719" cy="2226221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308866" y="3587060"/>
            <a:ext cx="4567389" cy="444917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3" name="Содержимое 4"/>
          <p:cNvSpPr>
            <a:spLocks noGrp="1"/>
          </p:cNvSpPr>
          <p:nvPr>
            <p:ph sz="half" idx="4294967295"/>
          </p:nvPr>
        </p:nvSpPr>
        <p:spPr>
          <a:xfrm>
            <a:off x="2303748" y="3618363"/>
            <a:ext cx="4500499" cy="370512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ДЕТСКИЙ САД 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на 60 мест в пос. Боброво </a:t>
            </a:r>
          </a:p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Приморского района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2267744" y="3582359"/>
            <a:ext cx="45719" cy="2217658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299566" y="480223"/>
            <a:ext cx="8615284" cy="4088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>
                <a:solidFill>
                  <a:srgbClr val="005EA8"/>
                </a:solidFill>
              </a:rPr>
              <a:t>Результаты реализации ОАИП</a:t>
            </a:r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760288" y="5957247"/>
            <a:ext cx="7736147" cy="551373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>
                <a:solidFill>
                  <a:srgbClr val="002241"/>
                </a:solidFill>
                <a:latin typeface="+mj-lt"/>
                <a:ea typeface="+mj-ea"/>
                <a:cs typeface="+mj-cs"/>
              </a:rPr>
              <a:t>О ходе строительства, реконструкции, капитальном ремонте и финансировании объектов государственной и муниципальной собственности, включенных в государственные программы Архангельской области и областную адресную инвестиционную программу, в 2020 году и текущем периоде 2021 года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977760" y="1180788"/>
            <a:ext cx="3398346" cy="422171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9" name="Содержимое 4"/>
          <p:cNvSpPr>
            <a:spLocks noGrp="1"/>
          </p:cNvSpPr>
          <p:nvPr>
            <p:ph sz="half" idx="4294967295"/>
          </p:nvPr>
        </p:nvSpPr>
        <p:spPr>
          <a:xfrm>
            <a:off x="5013762" y="1196752"/>
            <a:ext cx="3338657" cy="345061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ДЕТСКИЙ САД 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на 280 мест в округе </a:t>
            </a:r>
            <a:r>
              <a:rPr lang="ru-RU" sz="1067" dirty="0" err="1">
                <a:solidFill>
                  <a:schemeClr val="accent1">
                    <a:lumMod val="50000"/>
                  </a:schemeClr>
                </a:solidFill>
              </a:rPr>
              <a:t>Варавино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-Фактория г. Архангельска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977760" y="1179571"/>
            <a:ext cx="45719" cy="2226221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4" name="Номер слайда 3">
            <a:extLst>
              <a:ext uri="{FF2B5EF4-FFF2-40B4-BE49-F238E27FC236}">
                <a16:creationId xmlns="" xmlns:a16="http://schemas.microsoft.com/office/drawing/2014/main" id="{112CA163-DC89-46F8-8695-EA64D78F3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37395" y="5959968"/>
            <a:ext cx="2133600" cy="365125"/>
          </a:xfrm>
        </p:spPr>
        <p:txBody>
          <a:bodyPr/>
          <a:lstStyle/>
          <a:p>
            <a:fld id="{2EB5BAA1-4879-41D4-9BBD-F90B131AF937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574" b="12242"/>
          <a:stretch/>
        </p:blipFill>
        <p:spPr>
          <a:xfrm>
            <a:off x="480053" y="1592797"/>
            <a:ext cx="3371867" cy="1800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821" b="18153"/>
          <a:stretch/>
        </p:blipFill>
        <p:spPr>
          <a:xfrm>
            <a:off x="5023479" y="1619663"/>
            <a:ext cx="3328940" cy="17733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313" r="7102" b="52930"/>
          <a:stretch/>
        </p:blipFill>
        <p:spPr>
          <a:xfrm>
            <a:off x="2298405" y="3987504"/>
            <a:ext cx="4562792" cy="181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4495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8183" y="380981"/>
            <a:ext cx="7952905" cy="34771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338609" y="791756"/>
            <a:ext cx="7656849" cy="3186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spc="-133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в сфере здравоохранения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38609" y="5987848"/>
            <a:ext cx="7923686" cy="3293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119" y="5981831"/>
            <a:ext cx="292176" cy="310437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431539" y="1449997"/>
            <a:ext cx="4356486" cy="577758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9" name="Содержимое 4"/>
          <p:cNvSpPr>
            <a:spLocks noGrp="1"/>
          </p:cNvSpPr>
          <p:nvPr>
            <p:ph sz="half" idx="4294967295"/>
          </p:nvPr>
        </p:nvSpPr>
        <p:spPr>
          <a:xfrm>
            <a:off x="467542" y="1465961"/>
            <a:ext cx="4320483" cy="345061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ТЕРАПЕВТИЧЕСКОЕ ОТДЕЛЕНИЕ 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на 20 коек круглосуточного стационара и 10 коек дневного стационара ГБУЗ АО «</a:t>
            </a:r>
            <a:r>
              <a:rPr lang="ru-RU" sz="1067" dirty="0" err="1">
                <a:solidFill>
                  <a:schemeClr val="accent1">
                    <a:lumMod val="50000"/>
                  </a:schemeClr>
                </a:solidFill>
              </a:rPr>
              <a:t>Красноборская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 ЦРБ»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431540" y="1448779"/>
            <a:ext cx="45719" cy="3766885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299566" y="480223"/>
            <a:ext cx="8615284" cy="4088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>
                <a:solidFill>
                  <a:srgbClr val="005EA8"/>
                </a:solidFill>
              </a:rPr>
              <a:t>Результаты реализации ОАИП</a:t>
            </a:r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760289" y="5957247"/>
            <a:ext cx="7574372" cy="568097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>
                <a:solidFill>
                  <a:srgbClr val="002241"/>
                </a:solidFill>
                <a:latin typeface="+mj-lt"/>
                <a:ea typeface="+mj-ea"/>
                <a:cs typeface="+mj-cs"/>
              </a:rPr>
              <a:t>О ходе строительства, реконструкции, капитальном ремонте и финансировании объектов государственной и муниципальной собственности, включенных в государственные программы Архангельской области и областную адресную инвестиционную программу, в 2020 году и текущем периоде 2021 года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258930" y="563607"/>
            <a:ext cx="3398346" cy="422171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9" name="Содержимое 4"/>
          <p:cNvSpPr>
            <a:spLocks noGrp="1"/>
          </p:cNvSpPr>
          <p:nvPr>
            <p:ph sz="half" idx="4294967295"/>
          </p:nvPr>
        </p:nvSpPr>
        <p:spPr>
          <a:xfrm>
            <a:off x="5294932" y="579571"/>
            <a:ext cx="3338657" cy="345061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ФАП 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в пос. Зеленый Бор Вельского района Архангельской области (приобретение)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258930" y="562390"/>
            <a:ext cx="48573" cy="2308497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5256076" y="3209402"/>
            <a:ext cx="3354599" cy="422171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61" name="Содержимое 4"/>
          <p:cNvSpPr>
            <a:spLocks noGrp="1"/>
          </p:cNvSpPr>
          <p:nvPr>
            <p:ph sz="half" idx="4294967295"/>
          </p:nvPr>
        </p:nvSpPr>
        <p:spPr>
          <a:xfrm>
            <a:off x="5292078" y="3225366"/>
            <a:ext cx="3318597" cy="408928"/>
          </a:xfrm>
          <a:prstGeom prst="rect">
            <a:avLst/>
          </a:prstGeom>
          <a:noFill/>
        </p:spPr>
        <p:txBody>
          <a:bodyPr vert="horz" wrap="square" lIns="81267" tIns="40634" rIns="81267" bIns="4063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067" dirty="0">
                <a:solidFill>
                  <a:srgbClr val="C00000"/>
                </a:solidFill>
              </a:rPr>
              <a:t>ФАП 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в пос. Глубокий </a:t>
            </a:r>
            <a:r>
              <a:rPr lang="ru-RU" sz="1067" dirty="0" err="1">
                <a:solidFill>
                  <a:schemeClr val="accent1">
                    <a:lumMod val="50000"/>
                  </a:schemeClr>
                </a:solidFill>
              </a:rPr>
              <a:t>Устьянского</a:t>
            </a:r>
            <a:r>
              <a:rPr lang="ru-RU" sz="1067" dirty="0">
                <a:solidFill>
                  <a:schemeClr val="accent1">
                    <a:lumMod val="50000"/>
                  </a:schemeClr>
                </a:solidFill>
              </a:rPr>
              <a:t> района Архангельской области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5256076" y="3208185"/>
            <a:ext cx="51427" cy="2417059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1" name="Номер слайда 3">
            <a:extLst>
              <a:ext uri="{FF2B5EF4-FFF2-40B4-BE49-F238E27FC236}">
                <a16:creationId xmlns="" xmlns:a16="http://schemas.microsoft.com/office/drawing/2014/main" id="{EC367B31-BB15-4EEF-B8E0-B27A678B5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37395" y="5959968"/>
            <a:ext cx="2133600" cy="365125"/>
          </a:xfrm>
        </p:spPr>
        <p:txBody>
          <a:bodyPr/>
          <a:lstStyle/>
          <a:p>
            <a:fld id="{2EB5BAA1-4879-41D4-9BBD-F90B131AF937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78"/>
          <a:stretch/>
        </p:blipFill>
        <p:spPr>
          <a:xfrm>
            <a:off x="477259" y="2027756"/>
            <a:ext cx="4310766" cy="32014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69" b="16822"/>
          <a:stretch/>
        </p:blipFill>
        <p:spPr>
          <a:xfrm>
            <a:off x="5310589" y="960858"/>
            <a:ext cx="3360626" cy="19082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993"/>
          <a:stretch/>
        </p:blipFill>
        <p:spPr>
          <a:xfrm>
            <a:off x="5299823" y="3689691"/>
            <a:ext cx="3310852" cy="193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6658104"/>
      </p:ext>
    </p:extLst>
  </p:cSld>
  <p:clrMapOvr>
    <a:masterClrMapping/>
  </p:clrMapOvr>
</p:sld>
</file>

<file path=ppt/theme/theme1.xml><?xml version="1.0" encoding="utf-8"?>
<a:theme xmlns:a="http://schemas.openxmlformats.org/drawingml/2006/main" name="ahml_ppt_ns2">
  <a:themeElements>
    <a:clrScheme name="АИЖК">
      <a:dk1>
        <a:srgbClr val="002440"/>
      </a:dk1>
      <a:lt1>
        <a:srgbClr val="FFFFFF"/>
      </a:lt1>
      <a:dk2>
        <a:srgbClr val="E5EDF1"/>
      </a:dk2>
      <a:lt2>
        <a:srgbClr val="FFFFFF"/>
      </a:lt2>
      <a:accent1>
        <a:srgbClr val="1570D5"/>
      </a:accent1>
      <a:accent2>
        <a:srgbClr val="7795C9"/>
      </a:accent2>
      <a:accent3>
        <a:srgbClr val="B4C3E2"/>
      </a:accent3>
      <a:accent4>
        <a:srgbClr val="EFB4A2"/>
      </a:accent4>
      <a:accent5>
        <a:srgbClr val="E1795E"/>
      </a:accent5>
      <a:accent6>
        <a:srgbClr val="C90019"/>
      </a:accent6>
      <a:hlink>
        <a:srgbClr val="002440"/>
      </a:hlink>
      <a:folHlink>
        <a:srgbClr val="002440"/>
      </a:folHlink>
    </a:clrScheme>
    <a:fontScheme name="АИЖК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6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anchor="ctr"/>
      <a:lstStyle>
        <a:defPPr marL="0" marR="0" indent="0" algn="l" defTabSz="914400" rtl="0" eaLnBrk="1" fontAlgn="auto" latinLnBrk="0" hangingPunct="1">
          <a:lnSpc>
            <a:spcPct val="9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1000" b="0" i="0" u="none" strike="noStrike" kern="1200" cap="none" spc="0" normalizeH="0" baseline="0" noProof="0" dirty="0" smtClean="0">
            <a:ln>
              <a:noFill/>
            </a:ln>
            <a:solidFill>
              <a:srgbClr val="002241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АИЖК">
    <a:dk1>
      <a:srgbClr val="002440"/>
    </a:dk1>
    <a:lt1>
      <a:srgbClr val="FFFFFF"/>
    </a:lt1>
    <a:dk2>
      <a:srgbClr val="E5EDF1"/>
    </a:dk2>
    <a:lt2>
      <a:srgbClr val="FFFFFF"/>
    </a:lt2>
    <a:accent1>
      <a:srgbClr val="1570D5"/>
    </a:accent1>
    <a:accent2>
      <a:srgbClr val="7795C9"/>
    </a:accent2>
    <a:accent3>
      <a:srgbClr val="B4C3E2"/>
    </a:accent3>
    <a:accent4>
      <a:srgbClr val="EFB4A2"/>
    </a:accent4>
    <a:accent5>
      <a:srgbClr val="E1795E"/>
    </a:accent5>
    <a:accent6>
      <a:srgbClr val="C90019"/>
    </a:accent6>
    <a:hlink>
      <a:srgbClr val="002440"/>
    </a:hlink>
    <a:folHlink>
      <a:srgbClr val="002440"/>
    </a:folHlink>
  </a:clrScheme>
  <a:fontScheme name="АИЖК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АИЖК">
    <a:dk1>
      <a:srgbClr val="002440"/>
    </a:dk1>
    <a:lt1>
      <a:srgbClr val="FFFFFF"/>
    </a:lt1>
    <a:dk2>
      <a:srgbClr val="E5EDF1"/>
    </a:dk2>
    <a:lt2>
      <a:srgbClr val="FFFFFF"/>
    </a:lt2>
    <a:accent1>
      <a:srgbClr val="1570D5"/>
    </a:accent1>
    <a:accent2>
      <a:srgbClr val="7795C9"/>
    </a:accent2>
    <a:accent3>
      <a:srgbClr val="B4C3E2"/>
    </a:accent3>
    <a:accent4>
      <a:srgbClr val="EFB4A2"/>
    </a:accent4>
    <a:accent5>
      <a:srgbClr val="E1795E"/>
    </a:accent5>
    <a:accent6>
      <a:srgbClr val="C90019"/>
    </a:accent6>
    <a:hlink>
      <a:srgbClr val="002440"/>
    </a:hlink>
    <a:folHlink>
      <a:srgbClr val="002440"/>
    </a:folHlink>
  </a:clrScheme>
  <a:fontScheme name="АИЖК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АИЖК">
    <a:dk1>
      <a:srgbClr val="002440"/>
    </a:dk1>
    <a:lt1>
      <a:srgbClr val="FFFFFF"/>
    </a:lt1>
    <a:dk2>
      <a:srgbClr val="E5EDF1"/>
    </a:dk2>
    <a:lt2>
      <a:srgbClr val="FFFFFF"/>
    </a:lt2>
    <a:accent1>
      <a:srgbClr val="1570D5"/>
    </a:accent1>
    <a:accent2>
      <a:srgbClr val="7795C9"/>
    </a:accent2>
    <a:accent3>
      <a:srgbClr val="B4C3E2"/>
    </a:accent3>
    <a:accent4>
      <a:srgbClr val="EFB4A2"/>
    </a:accent4>
    <a:accent5>
      <a:srgbClr val="E1795E"/>
    </a:accent5>
    <a:accent6>
      <a:srgbClr val="C90019"/>
    </a:accent6>
    <a:hlink>
      <a:srgbClr val="002440"/>
    </a:hlink>
    <a:folHlink>
      <a:srgbClr val="002440"/>
    </a:folHlink>
  </a:clrScheme>
  <a:fontScheme name="АИЖК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АИЖК">
    <a:dk1>
      <a:srgbClr val="002440"/>
    </a:dk1>
    <a:lt1>
      <a:srgbClr val="FFFFFF"/>
    </a:lt1>
    <a:dk2>
      <a:srgbClr val="E5EDF1"/>
    </a:dk2>
    <a:lt2>
      <a:srgbClr val="FFFFFF"/>
    </a:lt2>
    <a:accent1>
      <a:srgbClr val="1570D5"/>
    </a:accent1>
    <a:accent2>
      <a:srgbClr val="7795C9"/>
    </a:accent2>
    <a:accent3>
      <a:srgbClr val="B4C3E2"/>
    </a:accent3>
    <a:accent4>
      <a:srgbClr val="EFB4A2"/>
    </a:accent4>
    <a:accent5>
      <a:srgbClr val="E1795E"/>
    </a:accent5>
    <a:accent6>
      <a:srgbClr val="C90019"/>
    </a:accent6>
    <a:hlink>
      <a:srgbClr val="002440"/>
    </a:hlink>
    <a:folHlink>
      <a:srgbClr val="002440"/>
    </a:folHlink>
  </a:clrScheme>
  <a:fontScheme name="АИЖК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12880</TotalTime>
  <Words>2432</Words>
  <Application>Microsoft Office PowerPoint</Application>
  <PresentationFormat>Экран (4:3)</PresentationFormat>
  <Paragraphs>411</Paragraphs>
  <Slides>29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ahml_ppt_ns2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специальных ипотечных программ  ОАО «АИЖК»</dc:title>
  <dc:creator>DAYaroslavtsev</dc:creator>
  <cp:lastModifiedBy>Костяева</cp:lastModifiedBy>
  <cp:revision>920</cp:revision>
  <cp:lastPrinted>2021-05-25T11:27:34Z</cp:lastPrinted>
  <dcterms:created xsi:type="dcterms:W3CDTF">2013-04-08T07:17:16Z</dcterms:created>
  <dcterms:modified xsi:type="dcterms:W3CDTF">2021-05-25T12:11:49Z</dcterms:modified>
</cp:coreProperties>
</file>