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  <p:sldMasterId id="2147483997" r:id="rId2"/>
  </p:sldMasterIdLst>
  <p:notesMasterIdLst>
    <p:notesMasterId r:id="rId20"/>
  </p:notesMasterIdLst>
  <p:handoutMasterIdLst>
    <p:handoutMasterId r:id="rId21"/>
  </p:handoutMasterIdLst>
  <p:sldIdLst>
    <p:sldId id="355" r:id="rId3"/>
    <p:sldId id="343" r:id="rId4"/>
    <p:sldId id="318" r:id="rId5"/>
    <p:sldId id="360" r:id="rId6"/>
    <p:sldId id="380" r:id="rId7"/>
    <p:sldId id="378" r:id="rId8"/>
    <p:sldId id="363" r:id="rId9"/>
    <p:sldId id="384" r:id="rId10"/>
    <p:sldId id="383" r:id="rId11"/>
    <p:sldId id="366" r:id="rId12"/>
    <p:sldId id="379" r:id="rId13"/>
    <p:sldId id="382" r:id="rId14"/>
    <p:sldId id="368" r:id="rId15"/>
    <p:sldId id="361" r:id="rId16"/>
    <p:sldId id="381" r:id="rId17"/>
    <p:sldId id="359" r:id="rId18"/>
    <p:sldId id="354" r:id="rId19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удошубина Анна Евгеньевна" initials="ХАЕ" lastIdx="1" clrIdx="0">
    <p:extLst>
      <p:ext uri="{19B8F6BF-5375-455C-9EA6-DF929625EA0E}">
        <p15:presenceInfo xmlns:p15="http://schemas.microsoft.com/office/powerpoint/2012/main" xmlns="" userId="S-1-5-21-4082694516-2826748780-398493862-1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  <a:srgbClr val="BABA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22" autoAdjust="0"/>
  </p:normalViewPr>
  <p:slideViewPr>
    <p:cSldViewPr>
      <p:cViewPr>
        <p:scale>
          <a:sx n="150" d="100"/>
          <a:sy n="150" d="100"/>
        </p:scale>
        <p:origin x="-528" y="1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1EB06-D7BE-43E2-A9CE-0EA14BE65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418E4-EEED-4DB9-B669-CD728DBFA12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wrap="square"/>
        <a:lstStyle/>
        <a:p>
          <a:pPr marL="0" algn="ctr" defTabSz="914400" rtl="0" eaLnBrk="1" latinLnBrk="0" hangingPunct="1">
            <a:lnSpc>
              <a:spcPct val="85000"/>
            </a:lnSpc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Количество оцениваемых объектов недвижимости в 2021 году </a:t>
          </a:r>
        </a:p>
      </dgm:t>
    </dgm:pt>
    <dgm:pt modelId="{E85D9B45-BD34-4FAD-8524-0BC16BDAF4A7}" type="parTrans" cxnId="{E2C48340-6DB0-4121-85D2-982F63B72972}">
      <dgm:prSet/>
      <dgm:spPr/>
      <dgm:t>
        <a:bodyPr/>
        <a:lstStyle/>
        <a:p>
          <a:endParaRPr lang="ru-RU" sz="1800"/>
        </a:p>
      </dgm:t>
    </dgm:pt>
    <dgm:pt modelId="{9D17FE5E-0FF9-41EA-ABF5-998181453461}" type="sibTrans" cxnId="{E2C48340-6DB0-4121-85D2-982F63B72972}">
      <dgm:prSet/>
      <dgm:spPr/>
      <dgm:t>
        <a:bodyPr/>
        <a:lstStyle/>
        <a:p>
          <a:endParaRPr lang="ru-RU" sz="1800"/>
        </a:p>
      </dgm:t>
    </dgm:pt>
    <dgm:pt modelId="{40F02355-6F5D-454C-AE89-3560E5F021B3}" type="pres">
      <dgm:prSet presAssocID="{16D1EB06-D7BE-43E2-A9CE-0EA14BE65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BEC6E-83A4-41D7-88E0-72728E718A9E}" type="pres">
      <dgm:prSet presAssocID="{582418E4-EEED-4DB9-B669-CD728DBFA12F}" presName="parentText" presStyleLbl="node1" presStyleIdx="0" presStyleCnt="1" custLinFactNeighborX="-114" custLinFactNeighborY="-6163">
        <dgm:presLayoutVars>
          <dgm:chMax val="0"/>
          <dgm:bulletEnabled val="1"/>
        </dgm:presLayoutVars>
      </dgm:prSet>
      <dgm:spPr>
        <a:xfrm>
          <a:off x="0" y="0"/>
          <a:ext cx="8301608" cy="711360"/>
        </a:xfrm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2C48340-6DB0-4121-85D2-982F63B72972}" srcId="{16D1EB06-D7BE-43E2-A9CE-0EA14BE65E02}" destId="{582418E4-EEED-4DB9-B669-CD728DBFA12F}" srcOrd="0" destOrd="0" parTransId="{E85D9B45-BD34-4FAD-8524-0BC16BDAF4A7}" sibTransId="{9D17FE5E-0FF9-41EA-ABF5-998181453461}"/>
    <dgm:cxn modelId="{82F6535B-06BC-46DE-A219-5EDCEC25090F}" type="presOf" srcId="{582418E4-EEED-4DB9-B669-CD728DBFA12F}" destId="{9C2BEC6E-83A4-41D7-88E0-72728E718A9E}" srcOrd="0" destOrd="0" presId="urn:microsoft.com/office/officeart/2005/8/layout/vList2"/>
    <dgm:cxn modelId="{7ABD9AD9-1CF0-43F3-AFBC-4903BB32761E}" type="presOf" srcId="{16D1EB06-D7BE-43E2-A9CE-0EA14BE65E02}" destId="{40F02355-6F5D-454C-AE89-3560E5F021B3}" srcOrd="0" destOrd="0" presId="urn:microsoft.com/office/officeart/2005/8/layout/vList2"/>
    <dgm:cxn modelId="{B0B20D04-8CD2-41B9-90D2-C2D6FE47BF8A}" type="presParOf" srcId="{40F02355-6F5D-454C-AE89-3560E5F021B3}" destId="{9C2BEC6E-83A4-41D7-88E0-72728E718A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1EB06-D7BE-43E2-A9CE-0EA14BE65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418E4-EEED-4DB9-B669-CD728DBFA12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wrap="square"/>
        <a:lstStyle/>
        <a:p>
          <a:pPr marL="0" algn="l" defTabSz="914400" rtl="0" eaLnBrk="1" latinLnBrk="0" hangingPunct="1">
            <a:lnSpc>
              <a:spcPct val="85000"/>
            </a:lnSpc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Распределение объектов оценки по способам определения КС, действующей на 01.01.2021</a:t>
          </a:r>
        </a:p>
      </dgm:t>
    </dgm:pt>
    <dgm:pt modelId="{E85D9B45-BD34-4FAD-8524-0BC16BDAF4A7}" type="parTrans" cxnId="{E2C48340-6DB0-4121-85D2-982F63B72972}">
      <dgm:prSet/>
      <dgm:spPr/>
      <dgm:t>
        <a:bodyPr/>
        <a:lstStyle/>
        <a:p>
          <a:endParaRPr lang="ru-RU" sz="1400"/>
        </a:p>
      </dgm:t>
    </dgm:pt>
    <dgm:pt modelId="{9D17FE5E-0FF9-41EA-ABF5-998181453461}" type="sibTrans" cxnId="{E2C48340-6DB0-4121-85D2-982F63B72972}">
      <dgm:prSet/>
      <dgm:spPr/>
      <dgm:t>
        <a:bodyPr/>
        <a:lstStyle/>
        <a:p>
          <a:endParaRPr lang="ru-RU" sz="1400"/>
        </a:p>
      </dgm:t>
    </dgm:pt>
    <dgm:pt modelId="{40F02355-6F5D-454C-AE89-3560E5F021B3}" type="pres">
      <dgm:prSet presAssocID="{16D1EB06-D7BE-43E2-A9CE-0EA14BE65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BEC6E-83A4-41D7-88E0-72728E718A9E}" type="pres">
      <dgm:prSet presAssocID="{582418E4-EEED-4DB9-B669-CD728DBFA12F}" presName="parentText" presStyleLbl="node1" presStyleIdx="0" presStyleCnt="1" custLinFactY="-91315" custLinFactNeighborX="0" custLinFactNeighborY="-100000">
        <dgm:presLayoutVars>
          <dgm:chMax val="0"/>
          <dgm:bulletEnabled val="1"/>
        </dgm:presLayoutVars>
      </dgm:prSet>
      <dgm:spPr>
        <a:xfrm>
          <a:off x="0" y="0"/>
          <a:ext cx="6226206" cy="524160"/>
        </a:xfrm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2C48340-6DB0-4121-85D2-982F63B72972}" srcId="{16D1EB06-D7BE-43E2-A9CE-0EA14BE65E02}" destId="{582418E4-EEED-4DB9-B669-CD728DBFA12F}" srcOrd="0" destOrd="0" parTransId="{E85D9B45-BD34-4FAD-8524-0BC16BDAF4A7}" sibTransId="{9D17FE5E-0FF9-41EA-ABF5-998181453461}"/>
    <dgm:cxn modelId="{82F6535B-06BC-46DE-A219-5EDCEC25090F}" type="presOf" srcId="{582418E4-EEED-4DB9-B669-CD728DBFA12F}" destId="{9C2BEC6E-83A4-41D7-88E0-72728E718A9E}" srcOrd="0" destOrd="0" presId="urn:microsoft.com/office/officeart/2005/8/layout/vList2"/>
    <dgm:cxn modelId="{7ABD9AD9-1CF0-43F3-AFBC-4903BB32761E}" type="presOf" srcId="{16D1EB06-D7BE-43E2-A9CE-0EA14BE65E02}" destId="{40F02355-6F5D-454C-AE89-3560E5F021B3}" srcOrd="0" destOrd="0" presId="urn:microsoft.com/office/officeart/2005/8/layout/vList2"/>
    <dgm:cxn modelId="{B0B20D04-8CD2-41B9-90D2-C2D6FE47BF8A}" type="presParOf" srcId="{40F02355-6F5D-454C-AE89-3560E5F021B3}" destId="{9C2BEC6E-83A4-41D7-88E0-72728E718A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BEC6E-83A4-41D7-88E0-72728E718A9E}">
      <dsp:nvSpPr>
        <dsp:cNvPr id="0" name=""/>
        <dsp:cNvSpPr/>
      </dsp:nvSpPr>
      <dsp:spPr>
        <a:xfrm>
          <a:off x="0" y="0"/>
          <a:ext cx="7653536" cy="542880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Количество оцениваемых объектов недвижимости в 2021 году </a:t>
          </a:r>
        </a:p>
      </dsp:txBody>
      <dsp:txXfrm>
        <a:off x="0" y="0"/>
        <a:ext cx="7653536" cy="542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BEC6E-83A4-41D7-88E0-72728E718A9E}">
      <dsp:nvSpPr>
        <dsp:cNvPr id="0" name=""/>
        <dsp:cNvSpPr/>
      </dsp:nvSpPr>
      <dsp:spPr>
        <a:xfrm>
          <a:off x="0" y="0"/>
          <a:ext cx="3911525" cy="524160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Распределение объектов оценки по способам определения КС, действующей на 01.01.2021</a:t>
          </a:r>
        </a:p>
      </dsp:txBody>
      <dsp:txXfrm>
        <a:off x="0" y="0"/>
        <a:ext cx="3911525" cy="5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3" y="1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3818317-825F-4B9F-B89B-70D27652365B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6570DA6-564F-4F87-871F-DF71A7C236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014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1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52CE761-66E6-40AE-93AD-56257C9F9FE4}" type="datetimeFigureOut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5" y="4785193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3C07CBF-9A98-4CF5-B80D-3D0C44598D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31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695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07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D3C07CBF-9A98-4CF5-B80D-3D0C44598D60}" type="slidenum">
              <a:rPr lang="ru-RU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D3C07CBF-9A98-4CF5-B80D-3D0C44598D60}" type="slidenum">
              <a:rPr lang="ru-RU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06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658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714-D6C4-4837-B038-68C4BF776F37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AF66-1042-4240-8FAF-0B2352F0AA21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963-51FE-43B4-A574-9F8E66489F7F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310-36D4-4585-8C8C-8D815CD76236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42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714-D6C4-4837-B038-68C4BF776F37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43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310-36D4-4585-8C8C-8D815CD76236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97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3956-B602-4FB6-A911-0BF982A04E72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988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53A4-B4F3-407A-9E65-57EDA665A51F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67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3FAC-8B7A-46FF-8472-CA6B4CD4BA86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95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B22-FFC8-4BBB-8251-E959E3A919B8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70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CC92-491E-4EF0-94BA-D2286606D0EC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69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310-36D4-4585-8C8C-8D815CD76236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794A-5E98-4490-A0B2-488A74B9CF76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7982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135F-FDE1-444E-9D90-F5E121385449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392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AF66-1042-4240-8FAF-0B2352F0AA21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048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963-51FE-43B4-A574-9F8E66489F7F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9363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310-36D4-4585-8C8C-8D815CD76236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76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3956-B602-4FB6-A911-0BF982A04E72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53A4-B4F3-407A-9E65-57EDA665A51F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3FAC-8B7A-46FF-8472-CA6B4CD4BA86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B22-FFC8-4BBB-8251-E959E3A919B8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CC92-491E-4EF0-94BA-D2286606D0EC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794A-5E98-4490-A0B2-488A74B9CF76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135F-FDE1-444E-9D90-F5E121385449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391FB9-B3E6-4A68-A8CE-941EDD6D16B7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391FB9-B3E6-4A68-A8CE-941EDD6D16B7}" type="datetime1">
              <a:rPr lang="ru-RU" smtClean="0"/>
              <a:pPr/>
              <a:t>17.12.2021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043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hf hdr="0" ftr="0" dt="0"/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135" y="908720"/>
            <a:ext cx="7772400" cy="5220182"/>
          </a:xfr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algn="ctr"/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58056"/>
            <a:ext cx="5040560" cy="353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1404"/>
            <a:ext cx="6688743" cy="7920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BA7B57-5231-4D9A-B707-3F2F353F8B57}"/>
              </a:ext>
            </a:extLst>
          </p:cNvPr>
          <p:cNvSpPr txBox="1"/>
          <p:nvPr/>
        </p:nvSpPr>
        <p:spPr>
          <a:xfrm>
            <a:off x="611560" y="980728"/>
            <a:ext cx="7987480" cy="9233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ysClr val="window" lastClr="FFFFFF"/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kern="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результатах государственной кадастровой оценки зданий, сооружений, помещений, </a:t>
            </a:r>
          </a:p>
          <a:p>
            <a:pPr lvl="0" algn="ctr">
              <a:defRPr/>
            </a:pPr>
            <a:r>
              <a:rPr lang="ru-RU" b="1" kern="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машино-мест и объектов незавершенного строительства, расположенных </a:t>
            </a:r>
          </a:p>
          <a:p>
            <a:pPr lvl="0" algn="ctr">
              <a:defRPr/>
            </a:pPr>
            <a:r>
              <a:rPr lang="ru-RU" b="1" kern="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Архангельской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76476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8F513-CA3F-4F1E-B011-2C539AFF3B63}"/>
              </a:ext>
            </a:extLst>
          </p:cNvPr>
          <p:cNvSpPr/>
          <p:nvPr/>
        </p:nvSpPr>
        <p:spPr>
          <a:xfrm>
            <a:off x="683568" y="365423"/>
            <a:ext cx="7848872" cy="3539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объектов оценки к разным группам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79D1CE9-C765-4BD0-9583-3872DA2C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79491"/>
            <a:ext cx="5432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5">
            <a:extLst>
              <a:ext uri="{FF2B5EF4-FFF2-40B4-BE49-F238E27FC236}">
                <a16:creationId xmlns="" xmlns:a16="http://schemas.microsoft.com/office/drawing/2014/main" id="{F3AAB7A9-6E94-4154-9BAC-22DC02AC2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2117157"/>
              </p:ext>
            </p:extLst>
          </p:nvPr>
        </p:nvGraphicFramePr>
        <p:xfrm>
          <a:off x="611560" y="1073309"/>
          <a:ext cx="7992888" cy="503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259798424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1766744445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8915325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46666301"/>
                    </a:ext>
                  </a:extLst>
                </a:gridCol>
              </a:tblGrid>
              <a:tr h="3356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ГКО ОКС 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ГКО ОКС 2012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61824231"/>
                  </a:ext>
                </a:extLst>
              </a:tr>
              <a:tr h="355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 по приложению № 2 к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Методическим указаниям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 по ГКО 2012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 2012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5496240"/>
                  </a:ext>
                </a:extLst>
              </a:tr>
              <a:tr h="355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Многоквартирные дома (дома средне - и многоэтажной жилой застройки)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многоквартирной жилой застройки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692799"/>
                  </a:ext>
                </a:extLst>
              </a:tr>
              <a:tr h="2987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 малоэтажной жилой застройки, в т.ч. индивидуальной жилой застройки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индивидуальной жилой застройки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790887"/>
                  </a:ext>
                </a:extLst>
              </a:tr>
              <a:tr h="222239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садового, огородного и дачного строительства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0867866"/>
                  </a:ext>
                </a:extLst>
              </a:tr>
              <a:tr h="298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Объекты, предназначенные для хранения транспорта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Объекты, предназначенные для хранения транспорта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1128451"/>
                  </a:ext>
                </a:extLst>
              </a:tr>
              <a:tr h="590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коммерческого назначения, предназначенные для оказания услуг населению, включая многофункционального назначения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торговли, общественного питания, бытового обслуживания, сервиса, отдыха и развлечений, включая объекты многофункционального назначения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6650246"/>
                  </a:ext>
                </a:extLst>
              </a:tr>
              <a:tr h="35558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временного проживания, включая объекты рекреационно - оздоровительного значения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Объекты, предназначенные для временного проживания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3993668"/>
                  </a:ext>
                </a:extLst>
              </a:tr>
              <a:tr h="298708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санаторно-курортного назначения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506184"/>
                  </a:ext>
                </a:extLst>
              </a:tr>
              <a:tr h="298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и бытовые объекты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офисно-делового назначения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0898303"/>
                  </a:ext>
                </a:extLst>
              </a:tr>
              <a:tr h="355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производственного назначения, за исключением передаточных устройств и сооружений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производственного назначения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группа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29488831"/>
                  </a:ext>
                </a:extLst>
              </a:tr>
              <a:tr h="29870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Учебные, спортивные объекты, объекты культуры и искусства, культовые объекты, музеи, лечебно - оздоровительные и общественного назначения объекты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портов, вокзалов, станций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2670411"/>
                  </a:ext>
                </a:extLst>
              </a:tr>
              <a:tr h="298708"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социальной инфраструктуры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группа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4552386"/>
                  </a:ext>
                </a:extLst>
              </a:tr>
              <a:tr h="298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иного назначения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4123279"/>
                  </a:ext>
                </a:extLst>
              </a:tr>
              <a:tr h="298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группа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65409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7F2A4A-B023-4306-94D6-B950DE3E0B45}"/>
              </a:ext>
            </a:extLst>
          </p:cNvPr>
          <p:cNvSpPr txBox="1"/>
          <p:nvPr/>
        </p:nvSpPr>
        <p:spPr>
          <a:xfrm>
            <a:off x="647564" y="719366"/>
            <a:ext cx="78620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фактор, оказавший влияние на изменение КС объектов всех групп</a:t>
            </a:r>
          </a:p>
        </p:txBody>
      </p:sp>
    </p:spTree>
    <p:extLst>
      <p:ext uri="{BB962C8B-B14F-4D97-AF65-F5344CB8AC3E}">
        <p14:creationId xmlns:p14="http://schemas.microsoft.com/office/powerpoint/2010/main" xmlns="" val="41626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8F513-CA3F-4F1E-B011-2C539AFF3B63}"/>
              </a:ext>
            </a:extLst>
          </p:cNvPr>
          <p:cNvSpPr/>
          <p:nvPr/>
        </p:nvSpPr>
        <p:spPr>
          <a:xfrm>
            <a:off x="755576" y="727441"/>
            <a:ext cx="7632848" cy="877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lnSpc>
                <a:spcPct val="85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</a:p>
          <a:p>
            <a:pPr algn="ctr" defTabSz="685800">
              <a:lnSpc>
                <a:spcPct val="85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ценообразующих факторов, используемых при расчете кадастровой стоимости жилых помещений </a:t>
            </a:r>
          </a:p>
          <a:p>
            <a:pPr algn="ctr" defTabSz="685800">
              <a:lnSpc>
                <a:spcPct val="85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домах средне- многоэтажной жилой застройки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79D1CE9-C765-4BD0-9583-3872DA2C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34514"/>
            <a:ext cx="4067944" cy="49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0D8E6E3-6B82-4CBC-ADDB-8354C4450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251992"/>
              </p:ext>
            </p:extLst>
          </p:nvPr>
        </p:nvGraphicFramePr>
        <p:xfrm>
          <a:off x="215516" y="1966496"/>
          <a:ext cx="8712968" cy="4357409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1601149532"/>
                    </a:ext>
                  </a:extLst>
                </a:gridCol>
                <a:gridCol w="217357">
                  <a:extLst>
                    <a:ext uri="{9D8B030D-6E8A-4147-A177-3AD203B41FA5}">
                      <a16:colId xmlns="" xmlns:a16="http://schemas.microsoft.com/office/drawing/2014/main" val="576000575"/>
                    </a:ext>
                  </a:extLst>
                </a:gridCol>
                <a:gridCol w="4679187">
                  <a:extLst>
                    <a:ext uri="{9D8B030D-6E8A-4147-A177-3AD203B41FA5}">
                      <a16:colId xmlns="" xmlns:a16="http://schemas.microsoft.com/office/drawing/2014/main" val="275233173"/>
                    </a:ext>
                  </a:extLst>
                </a:gridCol>
              </a:tblGrid>
              <a:tr h="4027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="" xmlns:a16="http://schemas.microsoft.com/office/drawing/2014/main" val="1705884705"/>
                  </a:ext>
                </a:extLst>
              </a:tr>
              <a:tr h="21360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стен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1329246"/>
                  </a:ext>
                </a:extLst>
              </a:tr>
              <a:tr h="2998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8855790"/>
                  </a:ext>
                </a:extLst>
              </a:tr>
              <a:tr h="3122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остановок общественного транспорта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3744665"/>
                  </a:ext>
                </a:extLst>
              </a:tr>
              <a:tr h="7888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от объекта до административного центра населенного пункта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примечание: расстояние до административного центра территориального округа в городе Архангельск</a:t>
                      </a:r>
                      <a:endParaRPr lang="ru-RU" sz="10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Местоположение относительно центра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примечание: расстояние до административного центра города</a:t>
                      </a:r>
                      <a:endParaRPr lang="ru-RU" sz="10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Местоположение относительно центра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примечание: расстояние до административного центра города</a:t>
                      </a:r>
                      <a:endParaRPr lang="ru-RU" sz="10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="" xmlns:a16="http://schemas.microsoft.com/office/drawing/2014/main" val="4153245301"/>
                  </a:ext>
                </a:extLst>
              </a:tr>
              <a:tr h="204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ближайшей из основных дорог города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Близость к Ж/Д (до 100м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="" xmlns:a16="http://schemas.microsoft.com/office/drawing/2014/main" val="3526926737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Принадлежность к зоне города</a:t>
                      </a:r>
                    </a:p>
                    <a:p>
                      <a:pPr marL="144000" algn="l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островные территории (о. Кего, о. Хабарка и о. Бревенник)</a:t>
                      </a:r>
                      <a:b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левобережная территория (Исакогорский округ)</a:t>
                      </a:r>
                      <a:b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Соломбальский, Северный, Маймаксанский округа</a:t>
                      </a:r>
                      <a:b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округа, расположенные в центральной части города и не имеющие водных преград до центра НП (Октябрьский, Ломоносовский, Майская Горка, Варавино-Фактория)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Принадлежность к зоне города</a:t>
                      </a:r>
                    </a:p>
                    <a:p>
                      <a:pPr marL="144000" algn="l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островные территории (о. </a:t>
                      </a:r>
                      <a:r>
                        <a:rPr lang="ru-RU" sz="11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Кего</a:t>
                      </a: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о. </a:t>
                      </a:r>
                      <a:r>
                        <a:rPr lang="ru-RU" sz="11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Хабарка</a:t>
                      </a: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о. </a:t>
                      </a:r>
                      <a:r>
                        <a:rPr lang="ru-RU" sz="11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Бревенник</a:t>
                      </a: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левобережная территория (</a:t>
                      </a:r>
                      <a:r>
                        <a:rPr lang="ru-RU" sz="11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Исакогорский</a:t>
                      </a: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округ)</a:t>
                      </a:r>
                      <a:b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</a:t>
                      </a:r>
                      <a:r>
                        <a:rPr lang="ru-RU" sz="11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Соломбальский</a:t>
                      </a: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Северный, </a:t>
                      </a:r>
                      <a:r>
                        <a:rPr lang="ru-RU" sz="11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Маймаксанский</a:t>
                      </a: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b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округа, расположенные в центральной части города и не имеющие водных преград до центра НП (Октябрьский, Ломоносовский, Майская Горка, </a:t>
                      </a:r>
                      <a:r>
                        <a:rPr lang="ru-RU" sz="11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Варавино</a:t>
                      </a: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-Фактория)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="" xmlns:a16="http://schemas.microsoft.com/office/drawing/2014/main" val="250741681"/>
                  </a:ext>
                </a:extLst>
              </a:tr>
              <a:tr h="181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Близость к Ж/Д (до 100м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="" xmlns:a16="http://schemas.microsoft.com/office/drawing/2014/main" val="1823654287"/>
                  </a:ext>
                </a:extLst>
              </a:tr>
              <a:tr h="181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 расположения помещения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 расположения помещения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" marR="5728" marT="5728" marB="0" anchor="ctr"/>
                </a:tc>
                <a:extLst>
                  <a:ext uri="{0D108BD9-81ED-4DB2-BD59-A6C34878D82A}">
                    <a16:rowId xmlns="" xmlns:a16="http://schemas.microsoft.com/office/drawing/2014/main" val="15713826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A0340FD-5A1E-4795-94A8-45746BFBFB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39" y="172657"/>
            <a:ext cx="786452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0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8F513-CA3F-4F1E-B011-2C539AFF3B63}"/>
              </a:ext>
            </a:extLst>
          </p:cNvPr>
          <p:cNvSpPr/>
          <p:nvPr/>
        </p:nvSpPr>
        <p:spPr>
          <a:xfrm>
            <a:off x="350350" y="548680"/>
            <a:ext cx="4869541" cy="1465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факторов, характеризующих местоположение ОО в пределах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центра на труднодоступных территориях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стоимости квартир в доме по адресу: г. Архангельск, Маймаксанский округ, ул. Луганская, д. 18 (остров Бревенник)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79D1CE9-C765-4BD0-9583-3872DA2C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7780"/>
            <a:ext cx="5019483" cy="58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4B8391-AECB-457A-9FDA-9AA1A5C2F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2656"/>
            <a:ext cx="3333239" cy="3655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C5DD11B-2B3C-4C83-B9D4-2339DAC11A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-71366"/>
            <a:ext cx="7864522" cy="554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E453782-254B-40F3-AEBB-30DE86236B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692" y="1826423"/>
            <a:ext cx="8707675" cy="46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7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8F513-CA3F-4F1E-B011-2C539AFF3B63}"/>
              </a:ext>
            </a:extLst>
          </p:cNvPr>
          <p:cNvSpPr/>
          <p:nvPr/>
        </p:nvSpPr>
        <p:spPr>
          <a:xfrm>
            <a:off x="647564" y="188640"/>
            <a:ext cx="7848872" cy="3539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изучение территории Архангельской области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79D1CE9-C765-4BD0-9583-3872DA2C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081" y="6525344"/>
            <a:ext cx="3816425" cy="4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D35E29-7958-4DA2-8DAE-6CEA782B7B5F}"/>
              </a:ext>
            </a:extLst>
          </p:cNvPr>
          <p:cNvSpPr txBox="1"/>
          <p:nvPr/>
        </p:nvSpPr>
        <p:spPr>
          <a:xfrm>
            <a:off x="431540" y="538422"/>
            <a:ext cx="8280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ОКС, признанных аварийными и (или) подлежащих сносу или реконструкции, на территории Архангельской области по состоянию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01.01.2021 </a:t>
            </a:r>
          </a:p>
        </p:txBody>
      </p:sp>
      <p:graphicFrame>
        <p:nvGraphicFramePr>
          <p:cNvPr id="6" name="Объект 7">
            <a:extLst>
              <a:ext uri="{FF2B5EF4-FFF2-40B4-BE49-F238E27FC236}">
                <a16:creationId xmlns="" xmlns:a16="http://schemas.microsoft.com/office/drawing/2014/main" id="{8063770F-D513-4602-BB93-F1EF76926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8395267"/>
              </p:ext>
            </p:extLst>
          </p:nvPr>
        </p:nvGraphicFramePr>
        <p:xfrm>
          <a:off x="572358" y="1092420"/>
          <a:ext cx="5151770" cy="558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22">
                  <a:extLst>
                    <a:ext uri="{9D8B030D-6E8A-4147-A177-3AD203B41FA5}">
                      <a16:colId xmlns="" xmlns:a16="http://schemas.microsoft.com/office/drawing/2014/main" val="3083281091"/>
                    </a:ext>
                  </a:extLst>
                </a:gridCol>
                <a:gridCol w="3471683">
                  <a:extLst>
                    <a:ext uri="{9D8B030D-6E8A-4147-A177-3AD203B41FA5}">
                      <a16:colId xmlns="" xmlns:a16="http://schemas.microsoft.com/office/drawing/2014/main" val="632815377"/>
                    </a:ext>
                  </a:extLst>
                </a:gridCol>
                <a:gridCol w="1118065">
                  <a:extLst>
                    <a:ext uri="{9D8B030D-6E8A-4147-A177-3AD203B41FA5}">
                      <a16:colId xmlns="" xmlns:a16="http://schemas.microsoft.com/office/drawing/2014/main" val="287770291"/>
                    </a:ext>
                  </a:extLst>
                </a:gridCol>
              </a:tblGrid>
              <a:tr h="4240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муниципального района (муниципального округа, городского округа)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2182209906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2341040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9435690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 муниципальный округ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39667731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41472500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 муниципальный округ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89036572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12468995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1146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62926713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14687213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68830852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Лешуконский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88530233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Мезенский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96177417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2654931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30053040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Пинежский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83398019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79695785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755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27732825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1116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26590241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Холмогорский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44443373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 муниципальный район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22870699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«Город Архангельск»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10269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5490286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АО «Город Коряжма»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4574575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АО «Котлас»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3561274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АО «Мирный»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14481299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АО «Новая Земля»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03296403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АО «Город Новодвинск»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1221698"/>
                  </a:ext>
                </a:extLst>
              </a:tr>
              <a:tr h="191113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АО «Северодвинск»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1494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81034018"/>
                  </a:ext>
                </a:extLst>
              </a:tr>
              <a:tr h="191113">
                <a:tc gridSpan="2">
                  <a:txBody>
                    <a:bodyPr/>
                    <a:lstStyle/>
                    <a:p>
                      <a:pPr algn="r"/>
                      <a:r>
                        <a:rPr lang="ru-RU" sz="9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объектов недвижимости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24425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41393280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C771AE-11F9-42A4-B60E-CCE23C003D97}"/>
              </a:ext>
            </a:extLst>
          </p:cNvPr>
          <p:cNvSpPr txBox="1"/>
          <p:nvPr/>
        </p:nvSpPr>
        <p:spPr>
          <a:xfrm>
            <a:off x="5868144" y="2912403"/>
            <a:ext cx="2772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фактор, оказавший влияние на изменение КС объектов всех групп.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наиболее ярко прослеживается на примере жилых объектов 1 и 2 группы</a:t>
            </a:r>
          </a:p>
        </p:txBody>
      </p:sp>
    </p:spTree>
    <p:extLst>
      <p:ext uri="{BB962C8B-B14F-4D97-AF65-F5344CB8AC3E}">
        <p14:creationId xmlns:p14="http://schemas.microsoft.com/office/powerpoint/2010/main" xmlns="" val="363537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8F513-CA3F-4F1E-B011-2C539AFF3B63}"/>
              </a:ext>
            </a:extLst>
          </p:cNvPr>
          <p:cNvSpPr/>
          <p:nvPr/>
        </p:nvSpPr>
        <p:spPr>
          <a:xfrm>
            <a:off x="529208" y="484193"/>
            <a:ext cx="8147248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изменения результатов кадастровой стоимости ОКС относительно результатов предыдущего тура оценки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79D1CE9-C765-4BD0-9583-3872DA2C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77272"/>
            <a:ext cx="5432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87E8DE81-A88F-4B55-902D-638D46DAC73D}"/>
              </a:ext>
            </a:extLst>
          </p:cNvPr>
          <p:cNvSpPr>
            <a:spLocks noGrp="1"/>
          </p:cNvSpPr>
          <p:nvPr/>
        </p:nvSpPr>
        <p:spPr>
          <a:xfrm>
            <a:off x="529208" y="1700808"/>
            <a:ext cx="8229600" cy="440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интервал между турами оценок;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и (или) противоречивые сведения ЕГРН, содержащиеся в перечне объектов оценки;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определения кадастровой стоимости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межоценочный период до 01.01.2021;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объекта оценки к разным группам;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изучение территории Архангельской области.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1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11389F3-157E-45A8-A728-50DE8391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0CCC157-01AC-4FEC-A722-E766D2EB1D34}"/>
              </a:ext>
            </a:extLst>
          </p:cNvPr>
          <p:cNvSpPr/>
          <p:nvPr/>
        </p:nvSpPr>
        <p:spPr>
          <a:xfrm>
            <a:off x="528985" y="548253"/>
            <a:ext cx="8136904" cy="5109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к проекту отчета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8610C61-2915-47FD-AF92-832000ADFE96}"/>
              </a:ext>
            </a:extLst>
          </p:cNvPr>
          <p:cNvSpPr/>
          <p:nvPr/>
        </p:nvSpPr>
        <p:spPr>
          <a:xfrm>
            <a:off x="2862457" y="1418650"/>
            <a:ext cx="3419086" cy="1057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поступило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замечание в отношении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 капитального строительства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BB5A3FAC-AAB7-4103-AE33-37941384F0BE}"/>
              </a:ext>
            </a:extLst>
          </p:cNvPr>
          <p:cNvSpPr/>
          <p:nvPr/>
        </p:nvSpPr>
        <p:spPr>
          <a:xfrm>
            <a:off x="879753" y="2814595"/>
            <a:ext cx="2016224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замечания в отношении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недвижимости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6B045B18-E80B-4895-AF1F-3956CFB2CDCC}"/>
              </a:ext>
            </a:extLst>
          </p:cNvPr>
          <p:cNvSpPr/>
          <p:nvPr/>
        </p:nvSpPr>
        <p:spPr>
          <a:xfrm>
            <a:off x="3517317" y="2835122"/>
            <a:ext cx="2160240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учтены замечания в отношении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недвижимости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803B4C9A-073C-4965-84E2-9AA2F1848A36}"/>
              </a:ext>
            </a:extLst>
          </p:cNvPr>
          <p:cNvSpPr/>
          <p:nvPr/>
        </p:nvSpPr>
        <p:spPr>
          <a:xfrm>
            <a:off x="6247633" y="2835122"/>
            <a:ext cx="2088232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учтены замечания в отношении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недвижимости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7A2BDCDF-4A81-4204-ABD5-8075CB614010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4572000" y="2476600"/>
            <a:ext cx="25437" cy="358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Таблица 27">
            <a:extLst>
              <a:ext uri="{FF2B5EF4-FFF2-40B4-BE49-F238E27FC236}">
                <a16:creationId xmlns="" xmlns:a16="http://schemas.microsoft.com/office/drawing/2014/main" id="{8DA1017C-2822-4496-9C58-1A85E210EF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9632" y="4437112"/>
          <a:ext cx="7973726" cy="1519977"/>
        </p:xfrm>
        <a:graphic>
          <a:graphicData uri="http://schemas.openxmlformats.org/drawingml/2006/table">
            <a:tbl>
              <a:tblPr firstRow="1" firstCol="1"/>
              <a:tblGrid>
                <a:gridCol w="4062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1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317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 - </a:t>
                      </a:r>
                      <a:r>
                        <a:rPr kumimoji="0" lang="ru-RU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учтено или частично учтено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- отказано в учете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90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20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Изменены функциональные группы и подгруппы;</a:t>
                      </a:r>
                      <a:endParaRPr kumimoji="0"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Не представлены документы, подтверждающие наличие ошибок в определении кадастровой стоимости.</a:t>
                      </a:r>
                    </a:p>
                    <a:p>
                      <a:pPr marL="0" algn="ctr" rtl="0" eaLnBrk="1" fontAlgn="b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Ошибок в определении кадастровой стоимости </a:t>
                      </a:r>
                      <a:b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объекта недвижимости не выявлено.</a:t>
                      </a:r>
                    </a:p>
                    <a:p>
                      <a:pPr marL="0" algn="ctr" rtl="0" eaLnBrk="1" fontAlgn="b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7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Уточнены характеристики объекта оценки;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7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Уточнен состав ценообразующих факторов;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7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Уточнена информация о значениях факторов стоимости.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5" name="Соединитель: уступ 44">
            <a:extLst>
              <a:ext uri="{FF2B5EF4-FFF2-40B4-BE49-F238E27FC236}">
                <a16:creationId xmlns="" xmlns:a16="http://schemas.microsoft.com/office/drawing/2014/main" id="{CEB06F98-9A9F-4ED6-824E-38CB9B89A71C}"/>
              </a:ext>
            </a:extLst>
          </p:cNvPr>
          <p:cNvCxnSpPr>
            <a:stCxn id="10" idx="1"/>
            <a:endCxn id="11" idx="0"/>
          </p:cNvCxnSpPr>
          <p:nvPr/>
        </p:nvCxnSpPr>
        <p:spPr>
          <a:xfrm rot="10800000" flipV="1">
            <a:off x="1887865" y="1947625"/>
            <a:ext cx="974592" cy="8669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уступ 46">
            <a:extLst>
              <a:ext uri="{FF2B5EF4-FFF2-40B4-BE49-F238E27FC236}">
                <a16:creationId xmlns="" xmlns:a16="http://schemas.microsoft.com/office/drawing/2014/main" id="{A24F3D07-401E-4023-A578-0CB34EA6DF5B}"/>
              </a:ext>
            </a:extLst>
          </p:cNvPr>
          <p:cNvCxnSpPr>
            <a:stCxn id="10" idx="3"/>
            <a:endCxn id="13" idx="0"/>
          </p:cNvCxnSpPr>
          <p:nvPr/>
        </p:nvCxnSpPr>
        <p:spPr>
          <a:xfrm>
            <a:off x="6281543" y="1947625"/>
            <a:ext cx="1010206" cy="8874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40CD77F6-CF40-431D-A892-19D490C895E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4572000" y="2476600"/>
            <a:ext cx="25437" cy="35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7EF9CE-9375-4F07-9E63-191CCF2E4D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126142"/>
            <a:ext cx="845588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84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CF393CB2-0C54-4566-A4C4-DFDDCE72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69941"/>
            <a:ext cx="5432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726C8FD-6B33-47F7-95D5-35A8E24258AB}"/>
              </a:ext>
            </a:extLst>
          </p:cNvPr>
          <p:cNvSpPr/>
          <p:nvPr/>
        </p:nvSpPr>
        <p:spPr>
          <a:xfrm>
            <a:off x="539552" y="332656"/>
            <a:ext cx="784887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государственной </a:t>
            </a:r>
          </a:p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оценки</a:t>
            </a:r>
          </a:p>
        </p:txBody>
      </p:sp>
      <p:pic>
        <p:nvPicPr>
          <p:cNvPr id="1026" name="Picture 2" descr="https://i.imgur.com/OFBr0ox.png">
            <a:extLst>
              <a:ext uri="{FF2B5EF4-FFF2-40B4-BE49-F238E27FC236}">
                <a16:creationId xmlns="" xmlns:a16="http://schemas.microsoft.com/office/drawing/2014/main" id="{302EB479-5C3C-4E08-882E-EBF962B9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54" y="1124744"/>
            <a:ext cx="3720256" cy="51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6909082"/>
              </p:ext>
            </p:extLst>
          </p:nvPr>
        </p:nvGraphicFramePr>
        <p:xfrm>
          <a:off x="755576" y="1124744"/>
          <a:ext cx="3456384" cy="5189354"/>
        </p:xfrm>
        <a:graphic>
          <a:graphicData uri="http://schemas.openxmlformats.org/presentationml/2006/ole">
            <p:oleObj spid="_x0000_s1045" name="Acrobat Document" r:id="rId5" imgW="5923800" imgH="836352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374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28471"/>
            <a:ext cx="6645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73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029480349"/>
              </p:ext>
            </p:extLst>
          </p:nvPr>
        </p:nvGraphicFramePr>
        <p:xfrm>
          <a:off x="745232" y="349225"/>
          <a:ext cx="7653536" cy="5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324" y="6232124"/>
            <a:ext cx="6074118" cy="5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226417D-F720-40A5-A518-762111F1E01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285199"/>
            <a:ext cx="8298654" cy="46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69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8EF78752-E0A3-4B0A-B140-D22F83DAA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2286158"/>
              </p:ext>
            </p:extLst>
          </p:nvPr>
        </p:nvGraphicFramePr>
        <p:xfrm>
          <a:off x="786408" y="1052736"/>
          <a:ext cx="7571184" cy="525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992">
                  <a:extLst>
                    <a:ext uri="{9D8B030D-6E8A-4147-A177-3AD203B41FA5}">
                      <a16:colId xmlns="" xmlns:a16="http://schemas.microsoft.com/office/drawing/2014/main" val="258403698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3380629513"/>
                    </a:ext>
                  </a:extLst>
                </a:gridCol>
              </a:tblGrid>
              <a:tr h="44272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группы в соответствии с приложением № 2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Методическим указаниям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ОКС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7507331"/>
                  </a:ext>
                </a:extLst>
              </a:tr>
              <a:tr h="48405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1.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Многоквартирные дома (дома средне - и многоэтажной жилой застройки)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94491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2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Дома малоэтажной жилой застройки, в том числе индивидуальной жилой застройки - индивидуальные, малоэтажные блокированные (таунхаусы)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355813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415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3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Объекты, предназначенные для хранения транспорта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4935725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4.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Объекты коммерческого назначения, предназначенные для оказания услуг населению, включая многофункционального назначения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321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5.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Объекты временного проживания, включая объекты рекреационно - оздоровительного значения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63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6.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Административные и бытовые объекты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3276624"/>
                  </a:ext>
                </a:extLst>
              </a:tr>
              <a:tr h="55446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7.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Объекты производственного назначения, за исключением передаточных устройств и сооружений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4635877"/>
                  </a:ext>
                </a:extLst>
              </a:tr>
              <a:tr h="55027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8.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Учебные, спортивные объекты, объекты культуры и искусства, культовые объекты, музеи, лечебно - оздоровительные и общественного назначения объекты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408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9.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Прочие объекты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481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10.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Сооружения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812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663157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545DEB-C61B-4745-87E8-12E235C22CA5}"/>
              </a:ext>
            </a:extLst>
          </p:cNvPr>
          <p:cNvSpPr/>
          <p:nvPr/>
        </p:nvSpPr>
        <p:spPr>
          <a:xfrm>
            <a:off x="611560" y="620688"/>
            <a:ext cx="7848872" cy="3539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объектов оценки по группам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C711397-29B3-48E1-8058-5E4289D52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93296"/>
            <a:ext cx="5432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278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545DEB-C61B-4745-87E8-12E235C22CA5}"/>
              </a:ext>
            </a:extLst>
          </p:cNvPr>
          <p:cNvSpPr/>
          <p:nvPr/>
        </p:nvSpPr>
        <p:spPr>
          <a:xfrm>
            <a:off x="647564" y="365423"/>
            <a:ext cx="784887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определения кадастровой стоимости объектов недвижимости в разрезе групп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C711397-29B3-48E1-8058-5E4289D52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93297"/>
            <a:ext cx="5432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7">
            <a:extLst>
              <a:ext uri="{FF2B5EF4-FFF2-40B4-BE49-F238E27FC236}">
                <a16:creationId xmlns="" xmlns:a16="http://schemas.microsoft.com/office/drawing/2014/main" id="{3CF67D66-929A-4CDD-9E22-2C2015703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6088322"/>
              </p:ext>
            </p:extLst>
          </p:nvPr>
        </p:nvGraphicFramePr>
        <p:xfrm>
          <a:off x="395536" y="1248787"/>
          <a:ext cx="8352928" cy="4844510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4507210">
                  <a:extLst>
                    <a:ext uri="{9D8B030D-6E8A-4147-A177-3AD203B41FA5}">
                      <a16:colId xmlns="" xmlns:a16="http://schemas.microsoft.com/office/drawing/2014/main" val="3263480747"/>
                    </a:ext>
                  </a:extLst>
                </a:gridCol>
                <a:gridCol w="1397446">
                  <a:extLst>
                    <a:ext uri="{9D8B030D-6E8A-4147-A177-3AD203B41FA5}">
                      <a16:colId xmlns="" xmlns:a16="http://schemas.microsoft.com/office/drawing/2014/main" val="13964038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181891361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472930410"/>
                    </a:ext>
                  </a:extLst>
                </a:gridCol>
              </a:tblGrid>
              <a:tr h="107692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группы в соответствии с приложением № 2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Методическим указаниям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КС по состоянию на 31.12.2020, руб.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КС по состоянию на 01.01.2021, руб.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/>
                </a:tc>
                <a:extLst>
                  <a:ext uri="{0D108BD9-81ED-4DB2-BD59-A6C34878D82A}">
                    <a16:rowId xmlns="" xmlns:a16="http://schemas.microsoft.com/office/drawing/2014/main" val="1990046537"/>
                  </a:ext>
                </a:extLst>
              </a:tr>
              <a:tr h="3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Многоквартирные дома (дома средне - и многоэтажной жилой застройки)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1 429 931 150 532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1 135 790 630 501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7152370"/>
                  </a:ext>
                </a:extLst>
              </a:tr>
              <a:tr h="530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 малоэтажной жилой застройки, в том числе индивидуальной жилой застройки - индивидуальные, малоэтажные блокированные (таунхаусы)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476 813 509 952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259 480 799 010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6906235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Объекты, предназначенные для хранения транспорта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31 285 136 469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22 250 375 136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868877"/>
                  </a:ext>
                </a:extLst>
              </a:tr>
              <a:tr h="388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коммерческого назначения, предназначенные для оказания услуг населению, включая многофункционального назначения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39 232 944 287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66 730 605 108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7806051"/>
                  </a:ext>
                </a:extLst>
              </a:tr>
              <a:tr h="355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5.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временного проживания, включая объекты рекреационно - оздоровительного значения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20 477 529 307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11 990 706 771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2993346"/>
                  </a:ext>
                </a:extLst>
              </a:tr>
              <a:tr h="252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6.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и бытовые объекты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20 230 391 179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19 685 426 761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7024554"/>
                  </a:ext>
                </a:extLst>
              </a:tr>
              <a:tr h="375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7.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производственного назначения, за исключением передаточных устройств и сооружений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87 765 268 794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136 340 366 006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4266381"/>
                  </a:ext>
                </a:extLst>
              </a:tr>
              <a:tr h="5418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8.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Учебные, спортивные объекты, объекты культуры и искусства, культовые объекты, музеи, лечебно - оздоровительные и общественного назначения объекты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82 788 439 621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51 148 140 133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7103146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9.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5 299 495 478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14 326 921 399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5656483"/>
                  </a:ext>
                </a:extLst>
              </a:tr>
              <a:tr h="225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10.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2 328 302 751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59 161 299 195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9726550"/>
                  </a:ext>
                </a:extLst>
              </a:tr>
              <a:tr h="357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итог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2 196 152 168 371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1 776 905 270 020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-19%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" marR="5826" marT="5826" marB="0" anchor="ctr"/>
                </a:tc>
                <a:extLst>
                  <a:ext uri="{0D108BD9-81ED-4DB2-BD59-A6C34878D82A}">
                    <a16:rowId xmlns="" xmlns:a16="http://schemas.microsoft.com/office/drawing/2014/main" val="255003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613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58E6ADA-36B9-4F34-9709-6FD4E5142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64" y="2097294"/>
            <a:ext cx="7883788" cy="38591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8F513-CA3F-4F1E-B011-2C539AFF3B63}"/>
              </a:ext>
            </a:extLst>
          </p:cNvPr>
          <p:cNvSpPr/>
          <p:nvPr/>
        </p:nvSpPr>
        <p:spPr>
          <a:xfrm>
            <a:off x="621907" y="149151"/>
            <a:ext cx="784887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и (или) противоречивые сведения ЕГРН, содержащиеся в перечне объектов оценки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C9CD1725-0AC1-4F4F-9D19-BE6ACCD10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4446977"/>
              </p:ext>
            </p:extLst>
          </p:nvPr>
        </p:nvGraphicFramePr>
        <p:xfrm>
          <a:off x="647564" y="1172983"/>
          <a:ext cx="7879855" cy="184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34">
                  <a:extLst>
                    <a:ext uri="{9D8B030D-6E8A-4147-A177-3AD203B41FA5}">
                      <a16:colId xmlns="" xmlns:a16="http://schemas.microsoft.com/office/drawing/2014/main" val="1045156361"/>
                    </a:ext>
                  </a:extLst>
                </a:gridCol>
                <a:gridCol w="1569963">
                  <a:extLst>
                    <a:ext uri="{9D8B030D-6E8A-4147-A177-3AD203B41FA5}">
                      <a16:colId xmlns="" xmlns:a16="http://schemas.microsoft.com/office/drawing/2014/main" val="1874169682"/>
                    </a:ext>
                  </a:extLst>
                </a:gridCol>
                <a:gridCol w="1335568">
                  <a:extLst>
                    <a:ext uri="{9D8B030D-6E8A-4147-A177-3AD203B41FA5}">
                      <a16:colId xmlns="" xmlns:a16="http://schemas.microsoft.com/office/drawing/2014/main" val="2000564094"/>
                    </a:ext>
                  </a:extLst>
                </a:gridCol>
                <a:gridCol w="1001676">
                  <a:extLst>
                    <a:ext uri="{9D8B030D-6E8A-4147-A177-3AD203B41FA5}">
                      <a16:colId xmlns="" xmlns:a16="http://schemas.microsoft.com/office/drawing/2014/main" val="2176517534"/>
                    </a:ext>
                  </a:extLst>
                </a:gridCol>
                <a:gridCol w="1068455">
                  <a:extLst>
                    <a:ext uri="{9D8B030D-6E8A-4147-A177-3AD203B41FA5}">
                      <a16:colId xmlns="" xmlns:a16="http://schemas.microsoft.com/office/drawing/2014/main" val="2352735993"/>
                    </a:ext>
                  </a:extLst>
                </a:gridCol>
                <a:gridCol w="801342">
                  <a:extLst>
                    <a:ext uri="{9D8B030D-6E8A-4147-A177-3AD203B41FA5}">
                      <a16:colId xmlns="" xmlns:a16="http://schemas.microsoft.com/office/drawing/2014/main" val="1110385677"/>
                    </a:ext>
                  </a:extLst>
                </a:gridCol>
                <a:gridCol w="1001676">
                  <a:extLst>
                    <a:ext uri="{9D8B030D-6E8A-4147-A177-3AD203B41FA5}">
                      <a16:colId xmlns="" xmlns:a16="http://schemas.microsoft.com/office/drawing/2014/main" val="1371634179"/>
                    </a:ext>
                  </a:extLst>
                </a:gridCol>
                <a:gridCol w="801341">
                  <a:extLst>
                    <a:ext uri="{9D8B030D-6E8A-4147-A177-3AD203B41FA5}">
                      <a16:colId xmlns="" xmlns:a16="http://schemas.microsoft.com/office/drawing/2014/main" val="2026682138"/>
                    </a:ext>
                  </a:extLst>
                </a:gridCol>
              </a:tblGrid>
              <a:tr h="297164">
                <a:tc gridSpan="8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 предыдущего и текущего (действующего) туров оценки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0902831"/>
                  </a:ext>
                </a:extLst>
              </a:tr>
              <a:tr h="3812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Протяженность, м</a:t>
                      </a:r>
                    </a:p>
                  </a:txBody>
                  <a:tcPr marL="18000" marR="1800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предыдущего тура</a:t>
                      </a:r>
                    </a:p>
                  </a:txBody>
                  <a:tcPr marL="54000" marR="5400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текущего тура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2267460"/>
                  </a:ext>
                </a:extLst>
              </a:tr>
              <a:tr h="381252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КС, руб.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УПКС, руб./м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КС, руб.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УПКС, руб./м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3623617"/>
                  </a:ext>
                </a:extLst>
              </a:tr>
              <a:tr h="2346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Архангельская область</a:t>
                      </a:r>
                    </a:p>
                  </a:txBody>
                  <a:tcPr marL="18000" marR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29:03:000000:860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2 528,95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2 528,95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55 610 156,25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1 482,94</a:t>
                      </a:r>
                      <a:endParaRPr lang="ru-RU" sz="10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5300031"/>
                  </a:ext>
                </a:extLst>
              </a:tr>
              <a:tr h="2346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</a:p>
                  </a:txBody>
                  <a:tcPr marL="18000" marR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35:27:0301057:2100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3 097 968,22</a:t>
                      </a:r>
                      <a:endParaRPr lang="ru-RU" sz="10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3 791,88</a:t>
                      </a:r>
                      <a:endParaRPr lang="ru-RU" sz="10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754 523,28</a:t>
                      </a:r>
                      <a:endParaRPr lang="ru-RU" sz="10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923,53</a:t>
                      </a:r>
                      <a:endParaRPr lang="ru-RU" sz="10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95588999"/>
                  </a:ext>
                </a:extLst>
              </a:tr>
              <a:tr h="2712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18000" marR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76:17:010101:1220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17 822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1 287,15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1 287,15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19 136 027,97</a:t>
                      </a:r>
                      <a:endParaRPr lang="ru-RU" sz="10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073,73</a:t>
                      </a:r>
                      <a:endParaRPr lang="ru-RU" sz="10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30491609"/>
                  </a:ext>
                </a:extLst>
              </a:tr>
            </a:tbl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DC9372FA-415F-47F9-A433-E1BB24BA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93296"/>
            <a:ext cx="5432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505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1CB5AB-D77D-4017-BCC8-FE5759E406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59" y="916921"/>
            <a:ext cx="7270801" cy="352269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771667801"/>
              </p:ext>
            </p:extLst>
          </p:nvPr>
        </p:nvGraphicFramePr>
        <p:xfrm>
          <a:off x="588467" y="963190"/>
          <a:ext cx="3911525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399837"/>
            <a:ext cx="4512469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25339A9F-B175-42B0-8C4C-0DF8C391D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9923826"/>
              </p:ext>
            </p:extLst>
          </p:nvPr>
        </p:nvGraphicFramePr>
        <p:xfrm>
          <a:off x="719572" y="4439613"/>
          <a:ext cx="7704856" cy="201622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837931">
                  <a:extLst>
                    <a:ext uri="{9D8B030D-6E8A-4147-A177-3AD203B41FA5}">
                      <a16:colId xmlns="" xmlns:a16="http://schemas.microsoft.com/office/drawing/2014/main" val="1537744538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3602392560"/>
                    </a:ext>
                  </a:extLst>
                </a:gridCol>
                <a:gridCol w="2111905">
                  <a:extLst>
                    <a:ext uri="{9D8B030D-6E8A-4147-A177-3AD203B41FA5}">
                      <a16:colId xmlns="" xmlns:a16="http://schemas.microsoft.com/office/drawing/2014/main" val="2284482316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3656063597"/>
                    </a:ext>
                  </a:extLst>
                </a:gridCol>
                <a:gridCol w="946708">
                  <a:extLst>
                    <a:ext uri="{9D8B030D-6E8A-4147-A177-3AD203B41FA5}">
                      <a16:colId xmlns="" xmlns:a16="http://schemas.microsoft.com/office/drawing/2014/main" val="659525349"/>
                    </a:ext>
                  </a:extLst>
                </a:gridCol>
              </a:tblGrid>
              <a:tr h="54512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4. Объекты коммерческого назначения, предназначенные для оказания услуг населению, включая многофункционального назначения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8192161"/>
                  </a:ext>
                </a:extLst>
              </a:tr>
              <a:tr h="528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Способ определения КС действующей на 01.01.2021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КС, действующая на 01.01.2021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 КС 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Изменение КС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extLst>
                  <a:ext uri="{0D108BD9-81ED-4DB2-BD59-A6C34878D82A}">
                    <a16:rowId xmlns="" xmlns:a16="http://schemas.microsoft.com/office/drawing/2014/main" val="4177656345"/>
                  </a:ext>
                </a:extLst>
              </a:tr>
              <a:tr h="188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21 297 603 581</a:t>
                      </a: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19 906 035 508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extLst>
                  <a:ext uri="{0D108BD9-81ED-4DB2-BD59-A6C34878D82A}">
                    <a16:rowId xmlns="" xmlns:a16="http://schemas.microsoft.com/office/drawing/2014/main" val="2088853039"/>
                  </a:ext>
                </a:extLst>
              </a:tr>
              <a:tr h="188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Оспаривание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991 436 131</a:t>
                      </a: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1 297 918 853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extLst>
                  <a:ext uri="{0D108BD9-81ED-4DB2-BD59-A6C34878D82A}">
                    <a16:rowId xmlns="" xmlns:a16="http://schemas.microsoft.com/office/drawing/2014/main" val="1041952507"/>
                  </a:ext>
                </a:extLst>
              </a:tr>
              <a:tr h="188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16 943 904 576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44 817 047 424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extLst>
                  <a:ext uri="{0D108BD9-81ED-4DB2-BD59-A6C34878D82A}">
                    <a16:rowId xmlns="" xmlns:a16="http://schemas.microsoft.com/office/drawing/2014/main" val="3490504607"/>
                  </a:ext>
                </a:extLst>
              </a:tr>
              <a:tr h="188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КС отсутствовала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709 603 323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8001" marB="0" anchor="ctr"/>
                </a:tc>
                <a:extLst>
                  <a:ext uri="{0D108BD9-81ED-4DB2-BD59-A6C34878D82A}">
                    <a16:rowId xmlns="" xmlns:a16="http://schemas.microsoft.com/office/drawing/2014/main" val="668146934"/>
                  </a:ext>
                </a:extLst>
              </a:tr>
              <a:tr h="1886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39 232 944 287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66 730 605 108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8001" marR="8001" marT="8001" marB="0" anchor="ctr"/>
                </a:tc>
                <a:extLst>
                  <a:ext uri="{0D108BD9-81ED-4DB2-BD59-A6C34878D82A}">
                    <a16:rowId xmlns="" xmlns:a16="http://schemas.microsoft.com/office/drawing/2014/main" val="3043956696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C3449F-4015-489D-AA66-A712DF75BC0C}"/>
              </a:ext>
            </a:extLst>
          </p:cNvPr>
          <p:cNvSpPr/>
          <p:nvPr/>
        </p:nvSpPr>
        <p:spPr>
          <a:xfrm>
            <a:off x="588467" y="257950"/>
            <a:ext cx="784887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определения кадастровой стоимости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межоценочный период до 01.01.2021</a:t>
            </a:r>
          </a:p>
        </p:txBody>
      </p:sp>
    </p:spTree>
    <p:extLst>
      <p:ext uri="{BB962C8B-B14F-4D97-AF65-F5344CB8AC3E}">
        <p14:creationId xmlns:p14="http://schemas.microsoft.com/office/powerpoint/2010/main" xmlns="" val="361852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79D1CE9-C765-4BD0-9583-3872DA2C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1575" y="6236009"/>
            <a:ext cx="5432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0423E74-F67D-4D2B-9E20-6E0212ED2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2519135"/>
              </p:ext>
            </p:extLst>
          </p:nvPr>
        </p:nvGraphicFramePr>
        <p:xfrm>
          <a:off x="485635" y="4486908"/>
          <a:ext cx="8172727" cy="169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943">
                  <a:extLst>
                    <a:ext uri="{9D8B030D-6E8A-4147-A177-3AD203B41FA5}">
                      <a16:colId xmlns="" xmlns:a16="http://schemas.microsoft.com/office/drawing/2014/main" val="2920130348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3214279725"/>
                    </a:ext>
                  </a:extLst>
                </a:gridCol>
                <a:gridCol w="1567441">
                  <a:extLst>
                    <a:ext uri="{9D8B030D-6E8A-4147-A177-3AD203B41FA5}">
                      <a16:colId xmlns="" xmlns:a16="http://schemas.microsoft.com/office/drawing/2014/main" val="534061011"/>
                    </a:ext>
                  </a:extLst>
                </a:gridCol>
                <a:gridCol w="520791">
                  <a:extLst>
                    <a:ext uri="{9D8B030D-6E8A-4147-A177-3AD203B41FA5}">
                      <a16:colId xmlns="" xmlns:a16="http://schemas.microsoft.com/office/drawing/2014/main" val="380413427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189616548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7895315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9003499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639149304"/>
                    </a:ext>
                  </a:extLst>
                </a:gridCol>
              </a:tblGrid>
              <a:tr h="71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indent="-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расположения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стен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определения стоимости в рамках предыдущего тура оценки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УПКС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предыдущего тура оценки,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руб./кв.м.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УПКС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ГКО 2021,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руб./кв.м.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extLst>
                  <a:ext uri="{0D108BD9-81ED-4DB2-BD59-A6C34878D82A}">
                    <a16:rowId xmlns="" xmlns:a16="http://schemas.microsoft.com/office/drawing/2014/main" val="2584244551"/>
                  </a:ext>
                </a:extLst>
              </a:tr>
              <a:tr h="249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29:22:050503:44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магазина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Архангельск, ул. Розы Люксембург, д.25, корп.1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29 948,00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25 233,52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extLst>
                  <a:ext uri="{0D108BD9-81ED-4DB2-BD59-A6C34878D82A}">
                    <a16:rowId xmlns="" xmlns:a16="http://schemas.microsoft.com/office/drawing/2014/main" val="783647454"/>
                  </a:ext>
                </a:extLst>
              </a:tr>
              <a:tr h="47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29:22:050503:1475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Архангельск,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пр-кт Новгородский, д. 58/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Выучейского, д. 28, корп. 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УПКС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кварталу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5 074,11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25 786,33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3" marR="48573" marT="0" marB="0" anchor="ctr"/>
                </a:tc>
                <a:extLst>
                  <a:ext uri="{0D108BD9-81ED-4DB2-BD59-A6C34878D82A}">
                    <a16:rowId xmlns="" xmlns:a16="http://schemas.microsoft.com/office/drawing/2014/main" val="184741977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327CEF-AB4D-4246-BD36-C42C4C4EBDA6}"/>
              </a:ext>
            </a:extLst>
          </p:cNvPr>
          <p:cNvSpPr txBox="1"/>
          <p:nvPr/>
        </p:nvSpPr>
        <p:spPr>
          <a:xfrm>
            <a:off x="612559" y="967374"/>
            <a:ext cx="7862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ключевой фактор, обусловивший увеличение КС объектов всех групп,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ярко прослеживается на примере объектов 4 группы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CA9086-80F0-41EC-AAFD-176298D05249}"/>
              </a:ext>
            </a:extLst>
          </p:cNvPr>
          <p:cNvSpPr txBox="1"/>
          <p:nvPr/>
        </p:nvSpPr>
        <p:spPr>
          <a:xfrm>
            <a:off x="479038" y="6184800"/>
            <a:ext cx="817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результатами предыдущего тура оценки стоимость характеризуется равномерностью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3B89957-56EB-4975-92CE-EA6C1A827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3000"/>
                    </a14:imgEffect>
                    <a14:imgEffect>
                      <a14:brightnessContrast bright="-5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875" y="1572581"/>
            <a:ext cx="8008249" cy="2809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5670671-CDAF-405E-9977-EECD36617D95}"/>
              </a:ext>
            </a:extLst>
          </p:cNvPr>
          <p:cNvSpPr/>
          <p:nvPr/>
        </p:nvSpPr>
        <p:spPr>
          <a:xfrm>
            <a:off x="544210" y="239107"/>
            <a:ext cx="784887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определения кадастровой стоимости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межоценочный период до 01.01.2021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5670671-CDAF-405E-9977-EECD36617D95}"/>
              </a:ext>
            </a:extLst>
          </p:cNvPr>
          <p:cNvSpPr/>
          <p:nvPr/>
        </p:nvSpPr>
        <p:spPr>
          <a:xfrm>
            <a:off x="567875" y="260648"/>
            <a:ext cx="784887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определения кадастровой стоимости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межоценочный период до 01.01.2021</a:t>
            </a:r>
          </a:p>
        </p:txBody>
      </p:sp>
    </p:spTree>
    <p:extLst>
      <p:ext uri="{BB962C8B-B14F-4D97-AF65-F5344CB8AC3E}">
        <p14:creationId xmlns:p14="http://schemas.microsoft.com/office/powerpoint/2010/main" xmlns="" val="29005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2593803"/>
              </p:ext>
            </p:extLst>
          </p:nvPr>
        </p:nvGraphicFramePr>
        <p:xfrm>
          <a:off x="567801" y="1069549"/>
          <a:ext cx="7488831" cy="3064300"/>
        </p:xfrm>
        <a:graphic>
          <a:graphicData uri="http://schemas.openxmlformats.org/drawingml/2006/table">
            <a:tbl>
              <a:tblPr/>
              <a:tblGrid>
                <a:gridCol w="1123879"/>
                <a:gridCol w="633316"/>
                <a:gridCol w="619068"/>
                <a:gridCol w="504056"/>
                <a:gridCol w="504056"/>
                <a:gridCol w="998113"/>
                <a:gridCol w="730079"/>
                <a:gridCol w="720080"/>
                <a:gridCol w="504056"/>
                <a:gridCol w="1152128"/>
              </a:tblGrid>
              <a:tr h="340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ТЦ/ТРЦ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Площадь,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кв.м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в расчет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этажей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подземных этажей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стен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 в привязку шифра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УПКС предыдущего тура, руб./кв.м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УПКС 2021, руб./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кв.м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Группа: оспаривание, среднее по кварталу 2012, массово 2012</a:t>
                      </a:r>
                    </a:p>
                  </a:txBody>
                  <a:tcPr marL="5305" marR="5305" marT="53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0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Октябрьский округ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ТЦ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«Меланж»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2075,1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Кирпичные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9 001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34 851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0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ТРК «Сафари»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24482,6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Железобетонные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9 001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45 599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0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 округ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2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ТРК «Титан арена»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58685,9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Смешанные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15 684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43 852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1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ТРК «Европарк»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26891,8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Смешанные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49 856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0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ТЦ «Терминал»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2713,6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Смешанные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36 226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Магазин «Петровский» </a:t>
                      </a:r>
                      <a:b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просп. Ленинградский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6935,9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прочих материалов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13 987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10 980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7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Гипермаркет «Лента» </a:t>
                      </a:r>
                      <a:b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просп. Московский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9656,3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Смешанные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11 677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18 899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0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 Майская Горка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3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ТРК «Вертикаль»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11964,2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Кирпичные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12 486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48 179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3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Супермаркет «Магнит» </a:t>
                      </a:r>
                      <a:b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просп. Московский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2620,7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Металлические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КС-6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2 738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17 902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Магазин «Макси» </a:t>
                      </a:r>
                      <a:b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просп. Московский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8569,3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прочих материалов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2 738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18 143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ТРЦ «Макси» на просп. Ленинградский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66140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прочих материалов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33 604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0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Соломбальский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округ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39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ТРЦ «Соломбала 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Молл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43268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Смешанные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17 794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38 947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ТЦ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«Адмиралтейский»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4853,1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Кирпичные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32 184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ТЦ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«Адмиралтейский»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2953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Кирпичные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КС-1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2 739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31 278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в ГКО 2012</a:t>
                      </a:r>
                    </a:p>
                  </a:txBody>
                  <a:tcPr marL="5305" marR="5305" marT="53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118696"/>
            <a:ext cx="80648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определении кадастровой стоимости в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межоценочный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период применялось среднее значение УПКС, которое определялось по принадлежности объекта оценки к кварталу без учета функционального назначения зданий (коммерческое, производственное, гараж, сарай и т.д.), </a:t>
            </a:r>
            <a:b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также не учитывалось местоположение объекта в пределах населенного пункта. Так, стоимость 1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кв.м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ТРЦ «Соломбала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Молл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(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Соломбальский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округ) составило - 17 794 руб., ТРЦ «Макси» на просп.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Ленинрадский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- 2 050 руб., ТРК «Европарк» 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- 2 160 руб., ТРК «Титан арена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- 15 684 руб., </a:t>
            </a:r>
            <a:b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ТРК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«Сафари» - 9 001 руб. При определении УПКС в 2021 учтен фактор местоположение.</a:t>
            </a:r>
            <a:r>
              <a:rPr lang="ru-RU" sz="900" dirty="0" smtClean="0"/>
              <a:t> </a:t>
            </a:r>
            <a:endParaRPr lang="ru-RU" sz="9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944739"/>
              </p:ext>
            </p:extLst>
          </p:nvPr>
        </p:nvGraphicFramePr>
        <p:xfrm>
          <a:off x="548615" y="4914936"/>
          <a:ext cx="8208911" cy="1166352"/>
        </p:xfrm>
        <a:graphic>
          <a:graphicData uri="http://schemas.openxmlformats.org/drawingml/2006/table">
            <a:tbl>
              <a:tblPr/>
              <a:tblGrid>
                <a:gridCol w="1152127"/>
                <a:gridCol w="563840"/>
                <a:gridCol w="648072"/>
                <a:gridCol w="504056"/>
                <a:gridCol w="516280"/>
                <a:gridCol w="995888"/>
                <a:gridCol w="804312"/>
                <a:gridCol w="720080"/>
                <a:gridCol w="504056"/>
                <a:gridCol w="1080120"/>
                <a:gridCol w="720080"/>
              </a:tblGrid>
              <a:tr h="2332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ТРК «Сафари»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24482,6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Железобетонные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9 001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45 599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ГКО 2012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Октябрьский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ТРК «Титан арена»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58685,9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Смешанные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15 684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43 852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ГКО 2012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ТРК «Европарк»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26891,8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Смешанные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2 160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49 856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ГКО 2012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ТРЦ «Макси» на просп. Ленинградский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66140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прочих материалов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2 050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33 604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ГКО 2012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Майская Горка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ТРЦ «Соломбала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Молл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43268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Смешанные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КС-3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17 794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38 947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кварталу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ГКО 2012</a:t>
                      </a: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Соломбальский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8" marR="4758" marT="4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C3449F-4015-489D-AA66-A712DF75BC0C}"/>
              </a:ext>
            </a:extLst>
          </p:cNvPr>
          <p:cNvSpPr/>
          <p:nvPr/>
        </p:nvSpPr>
        <p:spPr>
          <a:xfrm>
            <a:off x="799964" y="260648"/>
            <a:ext cx="784887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определения кадастровой стоимости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межоценочный период до 01.01.2021</a:t>
            </a:r>
          </a:p>
        </p:txBody>
      </p:sp>
    </p:spTree>
    <p:extLst>
      <p:ext uri="{BB962C8B-B14F-4D97-AF65-F5344CB8AC3E}">
        <p14:creationId xmlns:p14="http://schemas.microsoft.com/office/powerpoint/2010/main" xmlns="" val="28934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t="19930"/>
          <a:stretch/>
        </p:blipFill>
        <p:spPr bwMode="auto">
          <a:xfrm>
            <a:off x="251520" y="850291"/>
            <a:ext cx="8496944" cy="315636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4829958"/>
              </p:ext>
            </p:extLst>
          </p:nvPr>
        </p:nvGraphicFramePr>
        <p:xfrm>
          <a:off x="251520" y="3717033"/>
          <a:ext cx="8496944" cy="2544243"/>
        </p:xfrm>
        <a:graphic>
          <a:graphicData uri="http://schemas.openxmlformats.org/drawingml/2006/table">
            <a:tbl>
              <a:tblPr firstRow="1" firstCol="1" bandRow="1"/>
              <a:tblGrid>
                <a:gridCol w="810321"/>
                <a:gridCol w="773855"/>
                <a:gridCol w="432048"/>
                <a:gridCol w="502173"/>
                <a:gridCol w="325728"/>
                <a:gridCol w="418875"/>
                <a:gridCol w="564024"/>
                <a:gridCol w="722317"/>
                <a:gridCol w="570311"/>
                <a:gridCol w="729175"/>
                <a:gridCol w="566882"/>
                <a:gridCol w="729175"/>
                <a:gridCol w="711460"/>
                <a:gridCol w="640600"/>
              </a:tblGrid>
              <a:tr h="792087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постройки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этажей в расчет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подземных этажей в расчет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стен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Кадастровая стоимость 2021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(округлено до целых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УПКС 2021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(округлено до целых)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определения КС прошлого тура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акта об утверждении КС прошлого тура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Кадастровая стоимость предыдущего тура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(округлено до целых)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УПКС предыдущего тура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(округлено до целых)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расчет КС прошлого тура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268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29:22:040614:122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ТРК "Сафари"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24482,6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Железобетонные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1 116 386 239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45 599,17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21.01.2016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596-пп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220 360 783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9 001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по кварталу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38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29:22:040614:51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ТЦ "Меланж"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Кирпичные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22 608 403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25 712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596-ПП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31 697 886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36 049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818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29:22:040614:112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ТЦ "Меланж"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2075,1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Кирпичные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72 318 273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34 850,50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10.07.2014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03-20/20706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18 677 373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9 001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по кварталу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818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29:22:040615:44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Универсам</a:t>
                      </a:r>
                      <a:b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"Пятерочка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653,6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Крупнопанельные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7 929 416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12 132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596-ПП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23 561 626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36 049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38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29:22:040614:48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ТЦ "На Нагорной"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1557,7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Кирпичные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33 397 431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21 440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12.02.2014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03-20/4398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47 201 425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30 302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38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29:22:040610:91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ТЦ «Мебельная империя»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8970,7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Кирпичные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236 184 178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26 328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596-ПП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270 989 118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30 208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38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29:22:040611:43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ТЦ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"Флагман"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2126,1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Кирпичные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63 545 345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29 888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24.06.2016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596-пп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62 471 196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29 383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382"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29:22:040610:115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ТЦ "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Гиппо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Кирпичные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137 033 871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31 423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10.06.2019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103 224 870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23 670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92" marR="46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C3449F-4015-489D-AA66-A712DF75BC0C}"/>
              </a:ext>
            </a:extLst>
          </p:cNvPr>
          <p:cNvSpPr/>
          <p:nvPr/>
        </p:nvSpPr>
        <p:spPr>
          <a:xfrm>
            <a:off x="588467" y="257950"/>
            <a:ext cx="784887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кадастровой стоимости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межоценочный период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01.01.2021 и результатов предыдущего тура оценки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6842</TotalTime>
  <Words>2300</Words>
  <Application>Microsoft Office PowerPoint</Application>
  <PresentationFormat>Экран (4:3)</PresentationFormat>
  <Paragraphs>724</Paragraphs>
  <Slides>17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Воздушный поток</vt:lpstr>
      <vt:lpstr>1_Воздушный поток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кадастровая оценка 2018</dc:title>
  <dc:creator>Kopulov A.S.</dc:creator>
  <cp:lastModifiedBy>Маямсина</cp:lastModifiedBy>
  <cp:revision>369</cp:revision>
  <cp:lastPrinted>2021-12-15T10:24:34Z</cp:lastPrinted>
  <dcterms:created xsi:type="dcterms:W3CDTF">2017-09-07T06:07:40Z</dcterms:created>
  <dcterms:modified xsi:type="dcterms:W3CDTF">2021-12-17T07:45:35Z</dcterms:modified>
</cp:coreProperties>
</file>