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8"/>
  </p:notesMasterIdLst>
  <p:handoutMasterIdLst>
    <p:handoutMasterId r:id="rId9"/>
  </p:handoutMasterIdLst>
  <p:sldIdLst>
    <p:sldId id="257" r:id="rId2"/>
    <p:sldId id="330" r:id="rId3"/>
    <p:sldId id="286" r:id="rId4"/>
    <p:sldId id="333" r:id="rId5"/>
    <p:sldId id="292" r:id="rId6"/>
    <p:sldId id="310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 userDrawn="1">
          <p15:clr>
            <a:srgbClr val="A4A3A4"/>
          </p15:clr>
        </p15:guide>
        <p15:guide id="2" pos="2178" userDrawn="1">
          <p15:clr>
            <a:srgbClr val="A4A3A4"/>
          </p15:clr>
        </p15:guide>
        <p15:guide id="3" orient="horz" pos="3109" userDrawn="1">
          <p15:clr>
            <a:srgbClr val="A4A3A4"/>
          </p15:clr>
        </p15:guide>
        <p15:guide id="4" pos="2183" userDrawn="1">
          <p15:clr>
            <a:srgbClr val="A4A3A4"/>
          </p15:clr>
        </p15:guide>
        <p15:guide id="5" orient="horz" pos="3143" userDrawn="1">
          <p15:clr>
            <a:srgbClr val="A4A3A4"/>
          </p15:clr>
        </p15:guide>
        <p15:guide id="6" pos="2137" userDrawn="1">
          <p15:clr>
            <a:srgbClr val="A4A3A4"/>
          </p15:clr>
        </p15:guide>
        <p15:guide id="7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юдоговская Мария Владимировна" initials="ЛМВ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CECE7"/>
    <a:srgbClr val="FCEC9F"/>
    <a:srgbClr val="FFC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1" autoAdjust="0"/>
    <p:restoredTop sz="96568" autoAdjust="0"/>
  </p:normalViewPr>
  <p:slideViewPr>
    <p:cSldViewPr snapToGrid="0">
      <p:cViewPr varScale="1">
        <p:scale>
          <a:sx n="113" d="100"/>
          <a:sy n="113" d="100"/>
        </p:scale>
        <p:origin x="-31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3972" y="-96"/>
      </p:cViewPr>
      <p:guideLst>
        <p:guide orient="horz" pos="3126"/>
        <p:guide orient="horz" pos="3109"/>
        <p:guide orient="horz" pos="3143"/>
        <p:guide pos="2178"/>
        <p:guide pos="2183"/>
        <p:guide pos="213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20"/>
      <c:rAngAx val="0"/>
      <c:perspective val="30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>
          <a:outerShdw blurRad="50800" dist="50800" dir="5400000" algn="ctr" rotWithShape="0">
            <a:schemeClr val="bg1">
              <a:lumMod val="85000"/>
            </a:schemeClr>
          </a:outerShdw>
        </a:effectLst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047084969132683"/>
          <c:y val="2.7447369642647799E-2"/>
          <c:w val="0.64302084211855637"/>
          <c:h val="0.8632450607283943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605-4684-A9CF-97696B117BE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2.0070181697916672E-2"/>
                  <c:y val="-5.9866740183752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9508635386783111E-2"/>
                  <c:y val="-5.3088828432530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926851012477188E-2"/>
                  <c:y val="-7.8152903419958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6823472320530945E-2"/>
                  <c:y val="-7.951559511474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  <c:pt idx="3">
                  <c:v>2025 год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134.69999999999999</c:v>
                </c:pt>
                <c:pt idx="1">
                  <c:v>136.30000000000001</c:v>
                </c:pt>
                <c:pt idx="2">
                  <c:v>127.5</c:v>
                </c:pt>
                <c:pt idx="3">
                  <c:v>131.80000000000001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05-4684-A9CF-97696B117BE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84472960"/>
        <c:axId val="131189376"/>
        <c:axId val="0"/>
      </c:bar3DChart>
      <c:catAx>
        <c:axId val="8447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189376"/>
        <c:crosses val="autoZero"/>
        <c:auto val="1"/>
        <c:lblAlgn val="ctr"/>
        <c:lblOffset val="100"/>
        <c:noMultiLvlLbl val="0"/>
      </c:catAx>
      <c:valAx>
        <c:axId val="131189376"/>
        <c:scaling>
          <c:orientation val="minMax"/>
          <c:max val="15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minorGridlines>
          <c:spPr>
            <a:ln w="9525" cap="flat" cmpd="sng" algn="ctr">
              <a:noFill/>
              <a:prstDash val="solid"/>
              <a:round/>
            </a:ln>
            <a:effectLst/>
          </c:spPr>
        </c:minorGridlines>
        <c:numFmt formatCode="0.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4472960"/>
        <c:crosses val="autoZero"/>
        <c:crossBetween val="between"/>
        <c:majorUnit val="50"/>
      </c:valAx>
      <c:spPr>
        <a:noFill/>
        <a:ln>
          <a:noFill/>
        </a:ln>
        <a:effectLst>
          <a:glow rad="127000">
            <a:schemeClr val="accent1">
              <a:alpha val="97000"/>
            </a:schemeClr>
          </a:glow>
          <a:innerShdw blurRad="63500" dist="50800" dir="18900000">
            <a:prstClr val="black">
              <a:alpha val="50000"/>
            </a:prstClr>
          </a:innerShdw>
        </a:effectLst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4744F2-CE22-45C3-9BAA-6272D572FC82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F06FFF8E-090F-4F06-8984-DA6E38A6E117}">
      <dgm:prSet phldrT="[Текст]" custT="1"/>
      <dgm:spPr/>
      <dgm:t>
        <a:bodyPr/>
        <a:lstStyle/>
        <a:p>
          <a:r>
            <a:rPr lang="ru-RU" sz="1800" dirty="0" smtClean="0"/>
            <a:t>7,1 млн. рублей – средства областного бюджета</a:t>
          </a:r>
          <a:endParaRPr lang="ru-RU" sz="1800" dirty="0"/>
        </a:p>
      </dgm:t>
    </dgm:pt>
    <dgm:pt modelId="{C5F92D78-4B10-4F62-9804-1211F1CBC549}" type="parTrans" cxnId="{1E7100C5-1336-4217-AA15-B743760EF7CE}">
      <dgm:prSet/>
      <dgm:spPr/>
      <dgm:t>
        <a:bodyPr/>
        <a:lstStyle/>
        <a:p>
          <a:endParaRPr lang="ru-RU"/>
        </a:p>
      </dgm:t>
    </dgm:pt>
    <dgm:pt modelId="{245A0E9B-3A1F-41C9-86FB-A1A7FD38F9FB}" type="sibTrans" cxnId="{1E7100C5-1336-4217-AA15-B743760EF7CE}">
      <dgm:prSet/>
      <dgm:spPr/>
      <dgm:t>
        <a:bodyPr/>
        <a:lstStyle/>
        <a:p>
          <a:endParaRPr lang="ru-RU"/>
        </a:p>
      </dgm:t>
    </dgm:pt>
    <dgm:pt modelId="{CCFD2925-1177-4DE6-91F7-2F7D884C8FC2}">
      <dgm:prSet phldrT="[Текст]" custT="1"/>
      <dgm:spPr/>
      <dgm:t>
        <a:bodyPr/>
        <a:lstStyle/>
        <a:p>
          <a:r>
            <a:rPr lang="ru-RU" sz="1300" i="0" dirty="0" smtClean="0"/>
            <a:t>912,3 тыс. рублей – субсидия из федерального бюджета в целях </a:t>
          </a:r>
          <a:r>
            <a:rPr lang="ru-RU" sz="1300" i="0" dirty="0" err="1" smtClean="0"/>
            <a:t>софинансирования</a:t>
          </a:r>
          <a:r>
            <a:rPr lang="ru-RU" sz="1300" i="0" dirty="0" smtClean="0"/>
            <a:t> расходных обязательств субъектов Российской Федерации, возникающих при проведении комплексных кадастровых работ, в том числе для последующего предоставления субсидий из бюджетов субъектов Российской Федерации местным бюджетам на указанные цели. </a:t>
          </a:r>
          <a:endParaRPr lang="ru-RU" sz="1300" i="0" dirty="0"/>
        </a:p>
      </dgm:t>
    </dgm:pt>
    <dgm:pt modelId="{3512394C-3280-4726-80E6-17913894302D}" type="parTrans" cxnId="{CD55195A-62DB-44C5-924D-E7F70950F271}">
      <dgm:prSet/>
      <dgm:spPr/>
      <dgm:t>
        <a:bodyPr/>
        <a:lstStyle/>
        <a:p>
          <a:endParaRPr lang="ru-RU"/>
        </a:p>
      </dgm:t>
    </dgm:pt>
    <dgm:pt modelId="{75813F31-B194-4882-8B18-526F10BE1007}" type="sibTrans" cxnId="{CD55195A-62DB-44C5-924D-E7F70950F271}">
      <dgm:prSet/>
      <dgm:spPr>
        <a:solidFill>
          <a:schemeClr val="bg1"/>
        </a:solidFill>
      </dgm:spPr>
      <dgm:t>
        <a:bodyPr/>
        <a:lstStyle/>
        <a:p>
          <a:endParaRPr lang="ru-RU"/>
        </a:p>
      </dgm:t>
    </dgm:pt>
    <dgm:pt modelId="{73FC92F4-3602-4882-AC04-ACE1BCE987C9}">
      <dgm:prSet phldrT="[Текст]" custT="1"/>
      <dgm:spPr>
        <a:effectLst/>
      </dgm:spPr>
      <dgm:t>
        <a:bodyPr/>
        <a:lstStyle/>
        <a:p>
          <a:r>
            <a:rPr lang="ru-RU" sz="2000" dirty="0" err="1" smtClean="0"/>
            <a:t>Софинансирование</a:t>
          </a:r>
          <a:r>
            <a:rPr lang="ru-RU" sz="2000" dirty="0" smtClean="0"/>
            <a:t>  муниципальными образованиями Архангельской области проведения комплексных кадастровых работ в объеме не менее 5 % от общего объема</a:t>
          </a:r>
        </a:p>
        <a:p>
          <a:r>
            <a:rPr lang="ru-RU" sz="2000" dirty="0" smtClean="0"/>
            <a:t>(</a:t>
          </a:r>
          <a:r>
            <a:rPr lang="ru-RU" sz="2000" dirty="0" smtClean="0"/>
            <a:t>1,7 </a:t>
          </a:r>
          <a:r>
            <a:rPr lang="ru-RU" sz="2000" dirty="0" err="1" smtClean="0"/>
            <a:t>млн.рублей</a:t>
          </a:r>
          <a:r>
            <a:rPr lang="ru-RU" sz="2000" dirty="0" smtClean="0"/>
            <a:t>)</a:t>
          </a:r>
          <a:endParaRPr lang="ru-RU" sz="2000" dirty="0"/>
        </a:p>
      </dgm:t>
    </dgm:pt>
    <dgm:pt modelId="{4E6351D3-F5FE-4AD0-B5B2-A76A10236D61}" type="parTrans" cxnId="{9DFF2EF0-03AA-45EB-BA89-7E7A7FF9621F}">
      <dgm:prSet/>
      <dgm:spPr/>
      <dgm:t>
        <a:bodyPr/>
        <a:lstStyle/>
        <a:p>
          <a:endParaRPr lang="ru-RU"/>
        </a:p>
      </dgm:t>
    </dgm:pt>
    <dgm:pt modelId="{9CC745E6-8454-4DF4-AC8B-162F29490DA7}" type="sibTrans" cxnId="{9DFF2EF0-03AA-45EB-BA89-7E7A7FF9621F}">
      <dgm:prSet/>
      <dgm:spPr/>
      <dgm:t>
        <a:bodyPr/>
        <a:lstStyle/>
        <a:p>
          <a:endParaRPr lang="ru-RU"/>
        </a:p>
      </dgm:t>
    </dgm:pt>
    <dgm:pt modelId="{774E428E-0291-4673-92DC-4F2DF65CBB96}" type="pres">
      <dgm:prSet presAssocID="{E34744F2-CE22-45C3-9BAA-6272D572FC82}" presName="Name0" presStyleCnt="0">
        <dgm:presLayoutVars>
          <dgm:dir/>
          <dgm:resizeHandles val="exact"/>
        </dgm:presLayoutVars>
      </dgm:prSet>
      <dgm:spPr/>
    </dgm:pt>
    <dgm:pt modelId="{D17DD25E-38C0-4F4C-AD01-0CE185A6B849}" type="pres">
      <dgm:prSet presAssocID="{E34744F2-CE22-45C3-9BAA-6272D572FC82}" presName="vNodes" presStyleCnt="0"/>
      <dgm:spPr/>
    </dgm:pt>
    <dgm:pt modelId="{92EE4F14-1B33-499C-AA2C-4CA4E4103807}" type="pres">
      <dgm:prSet presAssocID="{F06FFF8E-090F-4F06-8984-DA6E38A6E117}" presName="node" presStyleLbl="node1" presStyleIdx="0" presStyleCnt="3" custScaleX="289136" custScaleY="1127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F9911-3E33-4F7E-B1F0-E0BA24E3ACA9}" type="pres">
      <dgm:prSet presAssocID="{245A0E9B-3A1F-41C9-86FB-A1A7FD38F9FB}" presName="spacerT" presStyleCnt="0"/>
      <dgm:spPr/>
    </dgm:pt>
    <dgm:pt modelId="{BB55B6F7-BE33-42B5-95E7-D36DB3B6288A}" type="pres">
      <dgm:prSet presAssocID="{245A0E9B-3A1F-41C9-86FB-A1A7FD38F9FB}" presName="sibTrans" presStyleLbl="sibTrans2D1" presStyleIdx="0" presStyleCnt="2" custScaleX="65395" custScaleY="63241" custLinFactNeighborX="-3065" custLinFactNeighborY="-7298"/>
      <dgm:spPr/>
      <dgm:t>
        <a:bodyPr/>
        <a:lstStyle/>
        <a:p>
          <a:endParaRPr lang="ru-RU"/>
        </a:p>
      </dgm:t>
    </dgm:pt>
    <dgm:pt modelId="{0A200C88-3FFA-442C-B47A-886460F1304C}" type="pres">
      <dgm:prSet presAssocID="{245A0E9B-3A1F-41C9-86FB-A1A7FD38F9FB}" presName="spacerB" presStyleCnt="0"/>
      <dgm:spPr/>
    </dgm:pt>
    <dgm:pt modelId="{5AFA0B3F-1ABD-4B40-AC11-77D2B8714314}" type="pres">
      <dgm:prSet presAssocID="{CCFD2925-1177-4DE6-91F7-2F7D884C8FC2}" presName="node" presStyleLbl="node1" presStyleIdx="1" presStyleCnt="3" custScaleX="355954" custScaleY="1393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3AFD93-4AD8-4487-97E1-8BE6297B68FF}" type="pres">
      <dgm:prSet presAssocID="{E34744F2-CE22-45C3-9BAA-6272D572FC82}" presName="sibTransLast" presStyleLbl="sibTrans2D1" presStyleIdx="1" presStyleCnt="2" custFlipVert="0" custScaleX="217474" custScaleY="67737" custLinFactX="-100000" custLinFactNeighborX="-171365" custLinFactNeighborY="-35327"/>
      <dgm:spPr/>
      <dgm:t>
        <a:bodyPr/>
        <a:lstStyle/>
        <a:p>
          <a:endParaRPr lang="ru-RU"/>
        </a:p>
      </dgm:t>
    </dgm:pt>
    <dgm:pt modelId="{97384E0C-B63E-40A2-A307-7071097F4A91}" type="pres">
      <dgm:prSet presAssocID="{E34744F2-CE22-45C3-9BAA-6272D572FC82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12838D1C-E079-4AC8-8C01-53343DBB3698}" type="pres">
      <dgm:prSet presAssocID="{E34744F2-CE22-45C3-9BAA-6272D572FC82}" presName="lastNode" presStyleLbl="node1" presStyleIdx="2" presStyleCnt="3" custScaleX="154403" custScaleY="149183" custLinFactNeighborX="-47957" custLinFactNeighborY="-29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B6ACF8-53E5-4C20-8338-D76A3A0F5FDD}" type="presOf" srcId="{75813F31-B194-4882-8B18-526F10BE1007}" destId="{97384E0C-B63E-40A2-A307-7071097F4A91}" srcOrd="1" destOrd="0" presId="urn:microsoft.com/office/officeart/2005/8/layout/equation2"/>
    <dgm:cxn modelId="{AE2E2AB8-929F-4F2D-A784-F5A1B66F2053}" type="presOf" srcId="{75813F31-B194-4882-8B18-526F10BE1007}" destId="{753AFD93-4AD8-4487-97E1-8BE6297B68FF}" srcOrd="0" destOrd="0" presId="urn:microsoft.com/office/officeart/2005/8/layout/equation2"/>
    <dgm:cxn modelId="{EDBBBCA3-2869-49C0-A240-055AF27A0D24}" type="presOf" srcId="{F06FFF8E-090F-4F06-8984-DA6E38A6E117}" destId="{92EE4F14-1B33-499C-AA2C-4CA4E4103807}" srcOrd="0" destOrd="0" presId="urn:microsoft.com/office/officeart/2005/8/layout/equation2"/>
    <dgm:cxn modelId="{01A984D7-2101-4F84-824D-329384FFC23A}" type="presOf" srcId="{245A0E9B-3A1F-41C9-86FB-A1A7FD38F9FB}" destId="{BB55B6F7-BE33-42B5-95E7-D36DB3B6288A}" srcOrd="0" destOrd="0" presId="urn:microsoft.com/office/officeart/2005/8/layout/equation2"/>
    <dgm:cxn modelId="{4ED0CDE0-9021-4251-B90A-E99C04099431}" type="presOf" srcId="{CCFD2925-1177-4DE6-91F7-2F7D884C8FC2}" destId="{5AFA0B3F-1ABD-4B40-AC11-77D2B8714314}" srcOrd="0" destOrd="0" presId="urn:microsoft.com/office/officeart/2005/8/layout/equation2"/>
    <dgm:cxn modelId="{1E7100C5-1336-4217-AA15-B743760EF7CE}" srcId="{E34744F2-CE22-45C3-9BAA-6272D572FC82}" destId="{F06FFF8E-090F-4F06-8984-DA6E38A6E117}" srcOrd="0" destOrd="0" parTransId="{C5F92D78-4B10-4F62-9804-1211F1CBC549}" sibTransId="{245A0E9B-3A1F-41C9-86FB-A1A7FD38F9FB}"/>
    <dgm:cxn modelId="{DE34E4A0-6A5A-4A47-88B3-4750DDC06443}" type="presOf" srcId="{73FC92F4-3602-4882-AC04-ACE1BCE987C9}" destId="{12838D1C-E079-4AC8-8C01-53343DBB3698}" srcOrd="0" destOrd="0" presId="urn:microsoft.com/office/officeart/2005/8/layout/equation2"/>
    <dgm:cxn modelId="{CD55195A-62DB-44C5-924D-E7F70950F271}" srcId="{E34744F2-CE22-45C3-9BAA-6272D572FC82}" destId="{CCFD2925-1177-4DE6-91F7-2F7D884C8FC2}" srcOrd="1" destOrd="0" parTransId="{3512394C-3280-4726-80E6-17913894302D}" sibTransId="{75813F31-B194-4882-8B18-526F10BE1007}"/>
    <dgm:cxn modelId="{77F50BCC-4988-4505-9156-DA52488491DE}" type="presOf" srcId="{E34744F2-CE22-45C3-9BAA-6272D572FC82}" destId="{774E428E-0291-4673-92DC-4F2DF65CBB96}" srcOrd="0" destOrd="0" presId="urn:microsoft.com/office/officeart/2005/8/layout/equation2"/>
    <dgm:cxn modelId="{9DFF2EF0-03AA-45EB-BA89-7E7A7FF9621F}" srcId="{E34744F2-CE22-45C3-9BAA-6272D572FC82}" destId="{73FC92F4-3602-4882-AC04-ACE1BCE987C9}" srcOrd="2" destOrd="0" parTransId="{4E6351D3-F5FE-4AD0-B5B2-A76A10236D61}" sibTransId="{9CC745E6-8454-4DF4-AC8B-162F29490DA7}"/>
    <dgm:cxn modelId="{3B8B93B4-DD6E-4649-898A-524E3B509D0D}" type="presParOf" srcId="{774E428E-0291-4673-92DC-4F2DF65CBB96}" destId="{D17DD25E-38C0-4F4C-AD01-0CE185A6B849}" srcOrd="0" destOrd="0" presId="urn:microsoft.com/office/officeart/2005/8/layout/equation2"/>
    <dgm:cxn modelId="{72FDB1C3-08F2-4621-B846-B0028F2DCB0C}" type="presParOf" srcId="{D17DD25E-38C0-4F4C-AD01-0CE185A6B849}" destId="{92EE4F14-1B33-499C-AA2C-4CA4E4103807}" srcOrd="0" destOrd="0" presId="urn:microsoft.com/office/officeart/2005/8/layout/equation2"/>
    <dgm:cxn modelId="{7F1AED06-283B-4833-9A48-416CB8C40763}" type="presParOf" srcId="{D17DD25E-38C0-4F4C-AD01-0CE185A6B849}" destId="{A92F9911-3E33-4F7E-B1F0-E0BA24E3ACA9}" srcOrd="1" destOrd="0" presId="urn:microsoft.com/office/officeart/2005/8/layout/equation2"/>
    <dgm:cxn modelId="{FD9FD290-0018-4B24-AD01-B7F6BD9B04E4}" type="presParOf" srcId="{D17DD25E-38C0-4F4C-AD01-0CE185A6B849}" destId="{BB55B6F7-BE33-42B5-95E7-D36DB3B6288A}" srcOrd="2" destOrd="0" presId="urn:microsoft.com/office/officeart/2005/8/layout/equation2"/>
    <dgm:cxn modelId="{9212D7C5-6048-4F34-8698-5B6CCE984EFE}" type="presParOf" srcId="{D17DD25E-38C0-4F4C-AD01-0CE185A6B849}" destId="{0A200C88-3FFA-442C-B47A-886460F1304C}" srcOrd="3" destOrd="0" presId="urn:microsoft.com/office/officeart/2005/8/layout/equation2"/>
    <dgm:cxn modelId="{6AD476CD-63F1-4A59-BFFD-61AA27C18F86}" type="presParOf" srcId="{D17DD25E-38C0-4F4C-AD01-0CE185A6B849}" destId="{5AFA0B3F-1ABD-4B40-AC11-77D2B8714314}" srcOrd="4" destOrd="0" presId="urn:microsoft.com/office/officeart/2005/8/layout/equation2"/>
    <dgm:cxn modelId="{BFE67AB3-45FD-4342-A193-497EDBB8AA2E}" type="presParOf" srcId="{774E428E-0291-4673-92DC-4F2DF65CBB96}" destId="{753AFD93-4AD8-4487-97E1-8BE6297B68FF}" srcOrd="1" destOrd="0" presId="urn:microsoft.com/office/officeart/2005/8/layout/equation2"/>
    <dgm:cxn modelId="{601C6CAA-B417-4FB8-9B37-DE33BD68F5AE}" type="presParOf" srcId="{753AFD93-4AD8-4487-97E1-8BE6297B68FF}" destId="{97384E0C-B63E-40A2-A307-7071097F4A91}" srcOrd="0" destOrd="0" presId="urn:microsoft.com/office/officeart/2005/8/layout/equation2"/>
    <dgm:cxn modelId="{458F3141-591D-4DD8-92AF-EDF6BAACA9AD}" type="presParOf" srcId="{774E428E-0291-4673-92DC-4F2DF65CBB96}" destId="{12838D1C-E079-4AC8-8C01-53343DBB369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01A487-3D96-4CAE-A9EC-38DFDB9378E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8D3853-1AB0-4573-A7EF-C8B8F5A8CA85}">
      <dgm:prSet custT="1"/>
      <dgm:spPr/>
      <dgm:t>
        <a:bodyPr/>
        <a:lstStyle/>
        <a:p>
          <a:pPr rtl="0"/>
          <a:r>
            <a:rPr lang="ru-RU" sz="1500" dirty="0" smtClean="0">
              <a:solidFill>
                <a:schemeClr val="bg1"/>
              </a:solidFill>
            </a:rPr>
            <a:t>100 тыс. рублей </a:t>
          </a:r>
        </a:p>
        <a:p>
          <a:pPr rtl="0"/>
          <a:r>
            <a:rPr lang="ru-RU" sz="1500" dirty="0" smtClean="0">
              <a:solidFill>
                <a:schemeClr val="bg1"/>
              </a:solidFill>
            </a:rPr>
            <a:t>оплата услуг по размещению </a:t>
          </a:r>
          <a:br>
            <a:rPr lang="ru-RU" sz="1500" dirty="0" smtClean="0">
              <a:solidFill>
                <a:schemeClr val="bg1"/>
              </a:solidFill>
            </a:rPr>
          </a:br>
          <a:r>
            <a:rPr lang="ru-RU" sz="1500" dirty="0" smtClean="0">
              <a:solidFill>
                <a:schemeClr val="bg1"/>
              </a:solidFill>
            </a:rPr>
            <a:t>в средствах массовой информации публикаций</a:t>
          </a:r>
          <a:br>
            <a:rPr lang="ru-RU" sz="1500" dirty="0" smtClean="0">
              <a:solidFill>
                <a:schemeClr val="bg1"/>
              </a:solidFill>
            </a:rPr>
          </a:br>
          <a:r>
            <a:rPr lang="ru-RU" sz="1500" dirty="0" smtClean="0">
              <a:solidFill>
                <a:schemeClr val="bg1"/>
              </a:solidFill>
            </a:rPr>
            <a:t>о проведении аукционов </a:t>
          </a:r>
          <a:br>
            <a:rPr lang="ru-RU" sz="1500" dirty="0" smtClean="0">
              <a:solidFill>
                <a:schemeClr val="bg1"/>
              </a:solidFill>
            </a:rPr>
          </a:br>
          <a:r>
            <a:rPr lang="ru-RU" sz="1500" dirty="0" smtClean="0">
              <a:solidFill>
                <a:schemeClr val="bg1"/>
              </a:solidFill>
            </a:rPr>
            <a:t>о продаже земельных участков</a:t>
          </a:r>
          <a:endParaRPr lang="ru-RU" sz="1500" dirty="0">
            <a:solidFill>
              <a:schemeClr val="bg1"/>
            </a:solidFill>
          </a:endParaRPr>
        </a:p>
      </dgm:t>
    </dgm:pt>
    <dgm:pt modelId="{5683A421-25BE-4D77-852C-FEE6C05777C0}" type="parTrans" cxnId="{71278F87-ADA6-4F19-9E48-152DF655E24E}">
      <dgm:prSet/>
      <dgm:spPr/>
      <dgm:t>
        <a:bodyPr/>
        <a:lstStyle/>
        <a:p>
          <a:endParaRPr lang="ru-RU"/>
        </a:p>
      </dgm:t>
    </dgm:pt>
    <dgm:pt modelId="{ABDC7BA9-931A-4BAD-8E64-14E4F212411B}" type="sibTrans" cxnId="{71278F87-ADA6-4F19-9E48-152DF655E24E}">
      <dgm:prSet/>
      <dgm:spPr/>
      <dgm:t>
        <a:bodyPr/>
        <a:lstStyle/>
        <a:p>
          <a:endParaRPr lang="ru-RU"/>
        </a:p>
      </dgm:t>
    </dgm:pt>
    <dgm:pt modelId="{90E80392-8AF3-40FD-AEA2-02BF94231C2D}">
      <dgm:prSet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864,4 тыс. рублей</a:t>
          </a:r>
        </a:p>
        <a:p>
          <a:r>
            <a:rPr lang="ru-RU" dirty="0" smtClean="0">
              <a:solidFill>
                <a:schemeClr val="bg1"/>
              </a:solidFill>
            </a:rPr>
            <a:t> проверка  отчетов  об оценке, судебная экспертиза отчетов об оценке</a:t>
          </a:r>
          <a:endParaRPr lang="ru-RU" dirty="0">
            <a:solidFill>
              <a:schemeClr val="bg1"/>
            </a:solidFill>
          </a:endParaRPr>
        </a:p>
      </dgm:t>
    </dgm:pt>
    <dgm:pt modelId="{D3E4E64F-DB89-4FC1-ADB9-57AFDE24D6EF}" type="parTrans" cxnId="{E1291FA2-EA84-42D1-AABE-D7736358A87B}">
      <dgm:prSet/>
      <dgm:spPr/>
      <dgm:t>
        <a:bodyPr/>
        <a:lstStyle/>
        <a:p>
          <a:endParaRPr lang="ru-RU"/>
        </a:p>
      </dgm:t>
    </dgm:pt>
    <dgm:pt modelId="{FEFCE1C7-B22E-4C5B-B27D-BB50E143A99B}" type="sibTrans" cxnId="{E1291FA2-EA84-42D1-AABE-D7736358A87B}">
      <dgm:prSet/>
      <dgm:spPr/>
      <dgm:t>
        <a:bodyPr/>
        <a:lstStyle/>
        <a:p>
          <a:endParaRPr lang="ru-RU"/>
        </a:p>
      </dgm:t>
    </dgm:pt>
    <dgm:pt modelId="{DE3C6599-8E86-42F8-874E-BAE3500BA8CB}" type="pres">
      <dgm:prSet presAssocID="{DA01A487-3D96-4CAE-A9EC-38DFDB9378E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29EAC9-9D90-43FF-B587-DF8E63A785CC}" type="pres">
      <dgm:prSet presAssocID="{DA01A487-3D96-4CAE-A9EC-38DFDB9378E9}" presName="arrow" presStyleLbl="bgShp" presStyleIdx="0" presStyleCnt="1"/>
      <dgm:spPr/>
    </dgm:pt>
    <dgm:pt modelId="{FFCF7E2D-230D-4763-BA4F-48CC8B5BB208}" type="pres">
      <dgm:prSet presAssocID="{DA01A487-3D96-4CAE-A9EC-38DFDB9378E9}" presName="linearProcess" presStyleCnt="0"/>
      <dgm:spPr/>
    </dgm:pt>
    <dgm:pt modelId="{1ED639A8-0FF2-4F40-A64A-C52C9BDA0D20}" type="pres">
      <dgm:prSet presAssocID="{408D3853-1AB0-4573-A7EF-C8B8F5A8CA85}" presName="textNode" presStyleLbl="node1" presStyleIdx="0" presStyleCnt="2" custScaleX="75559" custScaleY="121124" custLinFactX="-8347" custLinFactNeighborX="-100000" custLinFactNeighborY="-13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C35DC1-0841-46E2-BECA-EB31A921A55A}" type="pres">
      <dgm:prSet presAssocID="{ABDC7BA9-931A-4BAD-8E64-14E4F212411B}" presName="sibTrans" presStyleCnt="0"/>
      <dgm:spPr/>
    </dgm:pt>
    <dgm:pt modelId="{8EFC853F-B7E1-41C5-90ED-3403B9FED143}" type="pres">
      <dgm:prSet presAssocID="{90E80392-8AF3-40FD-AEA2-02BF94231C2D}" presName="textNode" presStyleLbl="node1" presStyleIdx="1" presStyleCnt="2" custScaleX="63056" custScaleY="125077" custLinFactX="-5837" custLinFactNeighborX="-100000" custLinFactNeighborY="2228">
        <dgm:presLayoutVars>
          <dgm:bulletEnabled val="1"/>
        </dgm:presLayoutVars>
      </dgm:prSet>
      <dgm:spPr/>
    </dgm:pt>
  </dgm:ptLst>
  <dgm:cxnLst>
    <dgm:cxn modelId="{33EDD196-7783-4E0A-A05E-18FD2744D372}" type="presOf" srcId="{90E80392-8AF3-40FD-AEA2-02BF94231C2D}" destId="{8EFC853F-B7E1-41C5-90ED-3403B9FED143}" srcOrd="0" destOrd="0" presId="urn:microsoft.com/office/officeart/2005/8/layout/hProcess9"/>
    <dgm:cxn modelId="{22E44221-4F62-42A3-B41D-F30E8B48F580}" type="presOf" srcId="{DA01A487-3D96-4CAE-A9EC-38DFDB9378E9}" destId="{DE3C6599-8E86-42F8-874E-BAE3500BA8CB}" srcOrd="0" destOrd="0" presId="urn:microsoft.com/office/officeart/2005/8/layout/hProcess9"/>
    <dgm:cxn modelId="{71278F87-ADA6-4F19-9E48-152DF655E24E}" srcId="{DA01A487-3D96-4CAE-A9EC-38DFDB9378E9}" destId="{408D3853-1AB0-4573-A7EF-C8B8F5A8CA85}" srcOrd="0" destOrd="0" parTransId="{5683A421-25BE-4D77-852C-FEE6C05777C0}" sibTransId="{ABDC7BA9-931A-4BAD-8E64-14E4F212411B}"/>
    <dgm:cxn modelId="{390C6C08-4B5B-4A93-98C2-25DD62C65137}" type="presOf" srcId="{408D3853-1AB0-4573-A7EF-C8B8F5A8CA85}" destId="{1ED639A8-0FF2-4F40-A64A-C52C9BDA0D20}" srcOrd="0" destOrd="0" presId="urn:microsoft.com/office/officeart/2005/8/layout/hProcess9"/>
    <dgm:cxn modelId="{E1291FA2-EA84-42D1-AABE-D7736358A87B}" srcId="{DA01A487-3D96-4CAE-A9EC-38DFDB9378E9}" destId="{90E80392-8AF3-40FD-AEA2-02BF94231C2D}" srcOrd="1" destOrd="0" parTransId="{D3E4E64F-DB89-4FC1-ADB9-57AFDE24D6EF}" sibTransId="{FEFCE1C7-B22E-4C5B-B27D-BB50E143A99B}"/>
    <dgm:cxn modelId="{176C9B97-FF34-47E1-AD32-A49B898CD8F4}" type="presParOf" srcId="{DE3C6599-8E86-42F8-874E-BAE3500BA8CB}" destId="{2D29EAC9-9D90-43FF-B587-DF8E63A785CC}" srcOrd="0" destOrd="0" presId="urn:microsoft.com/office/officeart/2005/8/layout/hProcess9"/>
    <dgm:cxn modelId="{08D514F7-8E48-4369-822F-40970D7D2AFD}" type="presParOf" srcId="{DE3C6599-8E86-42F8-874E-BAE3500BA8CB}" destId="{FFCF7E2D-230D-4763-BA4F-48CC8B5BB208}" srcOrd="1" destOrd="0" presId="urn:microsoft.com/office/officeart/2005/8/layout/hProcess9"/>
    <dgm:cxn modelId="{A25BCE2C-4E8A-42B1-A87C-42641A76C75A}" type="presParOf" srcId="{FFCF7E2D-230D-4763-BA4F-48CC8B5BB208}" destId="{1ED639A8-0FF2-4F40-A64A-C52C9BDA0D20}" srcOrd="0" destOrd="0" presId="urn:microsoft.com/office/officeart/2005/8/layout/hProcess9"/>
    <dgm:cxn modelId="{BD60B36C-9E5B-4DA5-B3AD-FCB4544596B7}" type="presParOf" srcId="{FFCF7E2D-230D-4763-BA4F-48CC8B5BB208}" destId="{8CC35DC1-0841-46E2-BECA-EB31A921A55A}" srcOrd="1" destOrd="0" presId="urn:microsoft.com/office/officeart/2005/8/layout/hProcess9"/>
    <dgm:cxn modelId="{4887349E-7C06-4582-9FB3-11AE7E1933D0}" type="presParOf" srcId="{FFCF7E2D-230D-4763-BA4F-48CC8B5BB208}" destId="{8EFC853F-B7E1-41C5-90ED-3403B9FED143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04AB84-9389-4743-BAC2-389CF9A7A28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AE29ED-73DC-43BE-832D-7DFE1FE9BC37}">
      <dgm:prSet custT="1"/>
      <dgm:spPr/>
      <dgm:t>
        <a:bodyPr/>
        <a:lstStyle/>
        <a:p>
          <a:pPr rtl="0"/>
          <a:r>
            <a:rPr lang="ru-RU" sz="1800" dirty="0" smtClean="0">
              <a:solidFill>
                <a:schemeClr val="bg1"/>
              </a:solidFill>
            </a:rPr>
            <a:t>310 тыс. рублей</a:t>
          </a:r>
        </a:p>
        <a:p>
          <a:pPr rtl="0"/>
          <a:r>
            <a:rPr lang="ru-RU" sz="1800" dirty="0" smtClean="0">
              <a:solidFill>
                <a:schemeClr val="bg1"/>
              </a:solidFill>
            </a:rPr>
            <a:t> оценка государственного имущества</a:t>
          </a:r>
          <a:endParaRPr lang="ru-RU" sz="1800" dirty="0">
            <a:solidFill>
              <a:schemeClr val="bg1"/>
            </a:solidFill>
          </a:endParaRPr>
        </a:p>
      </dgm:t>
    </dgm:pt>
    <dgm:pt modelId="{ADBDB689-DA77-4EF5-9D68-771C6D41482D}" type="parTrans" cxnId="{D629FABE-1B5C-40F2-B5DF-05CCADDC562E}">
      <dgm:prSet/>
      <dgm:spPr/>
      <dgm:t>
        <a:bodyPr/>
        <a:lstStyle/>
        <a:p>
          <a:endParaRPr lang="ru-RU"/>
        </a:p>
      </dgm:t>
    </dgm:pt>
    <dgm:pt modelId="{76F67A64-4FFD-45A3-AB6F-EC3FD05A4E22}" type="sibTrans" cxnId="{D629FABE-1B5C-40F2-B5DF-05CCADDC562E}">
      <dgm:prSet/>
      <dgm:spPr/>
      <dgm:t>
        <a:bodyPr/>
        <a:lstStyle/>
        <a:p>
          <a:endParaRPr lang="ru-RU"/>
        </a:p>
      </dgm:t>
    </dgm:pt>
    <dgm:pt modelId="{0A88C8B3-6C0B-4D01-BCE8-C851C24FB094}">
      <dgm:prSet custT="1"/>
      <dgm:spPr/>
      <dgm:t>
        <a:bodyPr/>
        <a:lstStyle/>
        <a:p>
          <a:pPr rtl="0"/>
          <a:r>
            <a:rPr lang="ru-RU" sz="1800" dirty="0" smtClean="0">
              <a:solidFill>
                <a:schemeClr val="bg1"/>
              </a:solidFill>
            </a:rPr>
            <a:t>2000 тыс. рублей</a:t>
          </a:r>
        </a:p>
        <a:p>
          <a:pPr rtl="0"/>
          <a:r>
            <a:rPr lang="ru-RU" sz="1800" dirty="0" smtClean="0">
              <a:solidFill>
                <a:schemeClr val="bg1"/>
              </a:solidFill>
            </a:rPr>
            <a:t> проведение кадастровых работ в отношении земельных участков</a:t>
          </a:r>
          <a:endParaRPr lang="ru-RU" sz="1800" dirty="0">
            <a:solidFill>
              <a:schemeClr val="bg1"/>
            </a:solidFill>
          </a:endParaRPr>
        </a:p>
      </dgm:t>
    </dgm:pt>
    <dgm:pt modelId="{524E04C5-630C-4F89-BA65-14A456152FF8}" type="parTrans" cxnId="{07842A6C-9723-48B4-9B92-3029272C47B0}">
      <dgm:prSet/>
      <dgm:spPr/>
      <dgm:t>
        <a:bodyPr/>
        <a:lstStyle/>
        <a:p>
          <a:endParaRPr lang="ru-RU"/>
        </a:p>
      </dgm:t>
    </dgm:pt>
    <dgm:pt modelId="{66CAE6BF-2327-415E-8E6C-647CD2C947AE}" type="sibTrans" cxnId="{07842A6C-9723-48B4-9B92-3029272C47B0}">
      <dgm:prSet/>
      <dgm:spPr/>
      <dgm:t>
        <a:bodyPr/>
        <a:lstStyle/>
        <a:p>
          <a:endParaRPr lang="ru-RU"/>
        </a:p>
      </dgm:t>
    </dgm:pt>
    <dgm:pt modelId="{AE39B624-F13D-446A-9406-E41BC42516DA}" type="pres">
      <dgm:prSet presAssocID="{C704AB84-9389-4743-BAC2-389CF9A7A285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BD31C1-BE64-4694-8D08-80A07EDA659C}" type="pres">
      <dgm:prSet presAssocID="{C704AB84-9389-4743-BAC2-389CF9A7A285}" presName="arrow" presStyleLbl="bgShp" presStyleIdx="0" presStyleCnt="1" custLinFactNeighborX="-95" custLinFactNeighborY="3231"/>
      <dgm:spPr/>
    </dgm:pt>
    <dgm:pt modelId="{37182C2A-6E4A-4599-A5E9-C3678286768D}" type="pres">
      <dgm:prSet presAssocID="{C704AB84-9389-4743-BAC2-389CF9A7A285}" presName="linearProcess" presStyleCnt="0"/>
      <dgm:spPr/>
    </dgm:pt>
    <dgm:pt modelId="{EF806C40-108A-49DD-B5CC-2186AF3AFBA3}" type="pres">
      <dgm:prSet presAssocID="{76AE29ED-73DC-43BE-832D-7DFE1FE9BC37}" presName="textNode" presStyleLbl="node1" presStyleIdx="0" presStyleCnt="2" custScaleY="129322" custLinFactX="-7589" custLinFactNeighborX="-100000" custLinFactNeighborY="13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32C235-3D48-491C-A6D4-F7B62C53719D}" type="pres">
      <dgm:prSet presAssocID="{76F67A64-4FFD-45A3-AB6F-EC3FD05A4E22}" presName="sibTrans" presStyleCnt="0"/>
      <dgm:spPr/>
    </dgm:pt>
    <dgm:pt modelId="{E9D81EFA-6062-42B1-9D85-333F59B423F8}" type="pres">
      <dgm:prSet presAssocID="{0A88C8B3-6C0B-4D01-BCE8-C851C24FB094}" presName="textNode" presStyleLbl="node1" presStyleIdx="1" presStyleCnt="2" custScaleX="99996" custScaleY="125346" custLinFactX="-16868" custLinFactNeighborX="-100000" custLinFactNeighborY="-1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842A6C-9723-48B4-9B92-3029272C47B0}" srcId="{C704AB84-9389-4743-BAC2-389CF9A7A285}" destId="{0A88C8B3-6C0B-4D01-BCE8-C851C24FB094}" srcOrd="1" destOrd="0" parTransId="{524E04C5-630C-4F89-BA65-14A456152FF8}" sibTransId="{66CAE6BF-2327-415E-8E6C-647CD2C947AE}"/>
    <dgm:cxn modelId="{D629FABE-1B5C-40F2-B5DF-05CCADDC562E}" srcId="{C704AB84-9389-4743-BAC2-389CF9A7A285}" destId="{76AE29ED-73DC-43BE-832D-7DFE1FE9BC37}" srcOrd="0" destOrd="0" parTransId="{ADBDB689-DA77-4EF5-9D68-771C6D41482D}" sibTransId="{76F67A64-4FFD-45A3-AB6F-EC3FD05A4E22}"/>
    <dgm:cxn modelId="{3BC57C9F-4432-4688-A43B-FDA87CC1333D}" type="presOf" srcId="{0A88C8B3-6C0B-4D01-BCE8-C851C24FB094}" destId="{E9D81EFA-6062-42B1-9D85-333F59B423F8}" srcOrd="0" destOrd="0" presId="urn:microsoft.com/office/officeart/2005/8/layout/hProcess9"/>
    <dgm:cxn modelId="{38A892FC-E264-4856-8353-606CE224E07A}" type="presOf" srcId="{76AE29ED-73DC-43BE-832D-7DFE1FE9BC37}" destId="{EF806C40-108A-49DD-B5CC-2186AF3AFBA3}" srcOrd="0" destOrd="0" presId="urn:microsoft.com/office/officeart/2005/8/layout/hProcess9"/>
    <dgm:cxn modelId="{BA3E104E-D262-40FC-94D4-92EF3BDBB4B6}" type="presOf" srcId="{C704AB84-9389-4743-BAC2-389CF9A7A285}" destId="{AE39B624-F13D-446A-9406-E41BC42516DA}" srcOrd="0" destOrd="0" presId="urn:microsoft.com/office/officeart/2005/8/layout/hProcess9"/>
    <dgm:cxn modelId="{013081D6-582F-40CE-982E-355C0B53CEEF}" type="presParOf" srcId="{AE39B624-F13D-446A-9406-E41BC42516DA}" destId="{F2BD31C1-BE64-4694-8D08-80A07EDA659C}" srcOrd="0" destOrd="0" presId="urn:microsoft.com/office/officeart/2005/8/layout/hProcess9"/>
    <dgm:cxn modelId="{2E4B422D-2901-4872-A01C-3AC17CD188CA}" type="presParOf" srcId="{AE39B624-F13D-446A-9406-E41BC42516DA}" destId="{37182C2A-6E4A-4599-A5E9-C3678286768D}" srcOrd="1" destOrd="0" presId="urn:microsoft.com/office/officeart/2005/8/layout/hProcess9"/>
    <dgm:cxn modelId="{2C98A48F-CCCA-41D8-9013-DE8E334B44FA}" type="presParOf" srcId="{37182C2A-6E4A-4599-A5E9-C3678286768D}" destId="{EF806C40-108A-49DD-B5CC-2186AF3AFBA3}" srcOrd="0" destOrd="0" presId="urn:microsoft.com/office/officeart/2005/8/layout/hProcess9"/>
    <dgm:cxn modelId="{F219CAB2-F44C-485A-8EA7-3B7FDE84498F}" type="presParOf" srcId="{37182C2A-6E4A-4599-A5E9-C3678286768D}" destId="{5B32C235-3D48-491C-A6D4-F7B62C53719D}" srcOrd="1" destOrd="0" presId="urn:microsoft.com/office/officeart/2005/8/layout/hProcess9"/>
    <dgm:cxn modelId="{9C990005-5B19-47C8-8B1C-E35E9F0A0232}" type="presParOf" srcId="{37182C2A-6E4A-4599-A5E9-C3678286768D}" destId="{E9D81EFA-6062-42B1-9D85-333F59B423F8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E4F14-1B33-499C-AA2C-4CA4E4103807}">
      <dsp:nvSpPr>
        <dsp:cNvPr id="0" name=""/>
        <dsp:cNvSpPr/>
      </dsp:nvSpPr>
      <dsp:spPr>
        <a:xfrm>
          <a:off x="492563" y="21206"/>
          <a:ext cx="4250404" cy="16574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7,1 млн. рублей – средства областного бюджета</a:t>
          </a:r>
          <a:endParaRPr lang="ru-RU" sz="1800" kern="1200" dirty="0"/>
        </a:p>
      </dsp:txBody>
      <dsp:txXfrm>
        <a:off x="1115020" y="263930"/>
        <a:ext cx="3005490" cy="1171974"/>
      </dsp:txXfrm>
    </dsp:sp>
    <dsp:sp modelId="{BB55B6F7-BE33-42B5-95E7-D36DB3B6288A}">
      <dsp:nvSpPr>
        <dsp:cNvPr id="0" name=""/>
        <dsp:cNvSpPr/>
      </dsp:nvSpPr>
      <dsp:spPr>
        <a:xfrm>
          <a:off x="2312846" y="1789284"/>
          <a:ext cx="557571" cy="53920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386752" y="1995476"/>
        <a:ext cx="409759" cy="126822"/>
      </dsp:txXfrm>
    </dsp:sp>
    <dsp:sp modelId="{5AFA0B3F-1ABD-4B40-AC11-77D2B8714314}">
      <dsp:nvSpPr>
        <dsp:cNvPr id="0" name=""/>
        <dsp:cNvSpPr/>
      </dsp:nvSpPr>
      <dsp:spPr>
        <a:xfrm>
          <a:off x="1438" y="2456568"/>
          <a:ext cx="5232653" cy="20481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i="0" kern="1200" dirty="0" smtClean="0"/>
            <a:t>912,3 тыс. рублей – субсидия из федерального бюджета в целях </a:t>
          </a:r>
          <a:r>
            <a:rPr lang="ru-RU" sz="1300" i="0" kern="1200" dirty="0" err="1" smtClean="0"/>
            <a:t>софинансирования</a:t>
          </a:r>
          <a:r>
            <a:rPr lang="ru-RU" sz="1300" i="0" kern="1200" dirty="0" smtClean="0"/>
            <a:t> расходных обязательств субъектов Российской Федерации, возникающих при проведении комплексных кадастровых работ, в том числе для последующего предоставления субсидий из бюджетов субъектов Российской Федерации местным бюджетам на указанные цели. </a:t>
          </a:r>
          <a:endParaRPr lang="ru-RU" sz="1300" i="0" kern="1200" dirty="0"/>
        </a:p>
      </dsp:txBody>
      <dsp:txXfrm>
        <a:off x="767742" y="2756518"/>
        <a:ext cx="3700045" cy="1448287"/>
      </dsp:txXfrm>
    </dsp:sp>
    <dsp:sp modelId="{753AFD93-4AD8-4487-97E1-8BE6297B68FF}">
      <dsp:nvSpPr>
        <dsp:cNvPr id="0" name=""/>
        <dsp:cNvSpPr/>
      </dsp:nvSpPr>
      <dsp:spPr>
        <a:xfrm rot="21556866">
          <a:off x="4202732" y="1847310"/>
          <a:ext cx="792726" cy="370422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202736" y="1922091"/>
        <a:ext cx="681599" cy="222254"/>
      </dsp:txXfrm>
    </dsp:sp>
    <dsp:sp modelId="{12838D1C-E079-4AC8-8C01-53343DBB3698}">
      <dsp:nvSpPr>
        <dsp:cNvPr id="0" name=""/>
        <dsp:cNvSpPr/>
      </dsp:nvSpPr>
      <dsp:spPr>
        <a:xfrm>
          <a:off x="5921612" y="0"/>
          <a:ext cx="4539560" cy="43860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Софинансирование</a:t>
          </a:r>
          <a:r>
            <a:rPr lang="ru-RU" sz="2000" kern="1200" dirty="0" smtClean="0"/>
            <a:t>  муниципальными образованиями Архангельской области проведения комплексных кадастровых работ в объеме не менее 5 % от общего объема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(</a:t>
          </a:r>
          <a:r>
            <a:rPr lang="ru-RU" sz="2000" kern="1200" dirty="0" smtClean="0"/>
            <a:t>1,7 </a:t>
          </a:r>
          <a:r>
            <a:rPr lang="ru-RU" sz="2000" kern="1200" dirty="0" err="1" smtClean="0"/>
            <a:t>млн.рублей</a:t>
          </a:r>
          <a:r>
            <a:rPr lang="ru-RU" sz="2000" kern="1200" dirty="0" smtClean="0"/>
            <a:t>)</a:t>
          </a:r>
          <a:endParaRPr lang="ru-RU" sz="2000" kern="1200" dirty="0"/>
        </a:p>
      </dsp:txBody>
      <dsp:txXfrm>
        <a:off x="6586415" y="642328"/>
        <a:ext cx="3209954" cy="31014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9EAC9-9D90-43FF-B587-DF8E63A785CC}">
      <dsp:nvSpPr>
        <dsp:cNvPr id="0" name=""/>
        <dsp:cNvSpPr/>
      </dsp:nvSpPr>
      <dsp:spPr>
        <a:xfrm>
          <a:off x="830526" y="0"/>
          <a:ext cx="9412638" cy="285054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D639A8-0FF2-4F40-A64A-C52C9BDA0D20}">
      <dsp:nvSpPr>
        <dsp:cNvPr id="0" name=""/>
        <dsp:cNvSpPr/>
      </dsp:nvSpPr>
      <dsp:spPr>
        <a:xfrm>
          <a:off x="983414" y="719419"/>
          <a:ext cx="3867875" cy="1381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bg1"/>
              </a:solidFill>
            </a:rPr>
            <a:t>100 тыс. рублей 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bg1"/>
              </a:solidFill>
            </a:rPr>
            <a:t>оплата услуг по размещению </a:t>
          </a:r>
          <a:br>
            <a:rPr lang="ru-RU" sz="1500" kern="1200" dirty="0" smtClean="0">
              <a:solidFill>
                <a:schemeClr val="bg1"/>
              </a:solidFill>
            </a:rPr>
          </a:br>
          <a:r>
            <a:rPr lang="ru-RU" sz="1500" kern="1200" dirty="0" smtClean="0">
              <a:solidFill>
                <a:schemeClr val="bg1"/>
              </a:solidFill>
            </a:rPr>
            <a:t>в средствах массовой информации публикаций</a:t>
          </a:r>
          <a:br>
            <a:rPr lang="ru-RU" sz="1500" kern="1200" dirty="0" smtClean="0">
              <a:solidFill>
                <a:schemeClr val="bg1"/>
              </a:solidFill>
            </a:rPr>
          </a:br>
          <a:r>
            <a:rPr lang="ru-RU" sz="1500" kern="1200" dirty="0" smtClean="0">
              <a:solidFill>
                <a:schemeClr val="bg1"/>
              </a:solidFill>
            </a:rPr>
            <a:t>о проведении аукционов </a:t>
          </a:r>
          <a:br>
            <a:rPr lang="ru-RU" sz="1500" kern="1200" dirty="0" smtClean="0">
              <a:solidFill>
                <a:schemeClr val="bg1"/>
              </a:solidFill>
            </a:rPr>
          </a:br>
          <a:r>
            <a:rPr lang="ru-RU" sz="1500" kern="1200" dirty="0" smtClean="0">
              <a:solidFill>
                <a:schemeClr val="bg1"/>
              </a:solidFill>
            </a:rPr>
            <a:t>о продаже земельных участков</a:t>
          </a:r>
          <a:endParaRPr lang="ru-RU" sz="1500" kern="1200" dirty="0">
            <a:solidFill>
              <a:schemeClr val="bg1"/>
            </a:solidFill>
          </a:endParaRPr>
        </a:p>
      </dsp:txBody>
      <dsp:txXfrm>
        <a:off x="1050833" y="786838"/>
        <a:ext cx="3733037" cy="1246237"/>
      </dsp:txXfrm>
    </dsp:sp>
    <dsp:sp modelId="{8EFC853F-B7E1-41C5-90ED-3403B9FED143}">
      <dsp:nvSpPr>
        <dsp:cNvPr id="0" name=""/>
        <dsp:cNvSpPr/>
      </dsp:nvSpPr>
      <dsp:spPr>
        <a:xfrm>
          <a:off x="5365302" y="737600"/>
          <a:ext cx="3227845" cy="14261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</a:rPr>
            <a:t>864,4 тыс. рублей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</a:rPr>
            <a:t> проверка  отчетов  об оценке, судебная экспертиза отчетов об оценке</a:t>
          </a:r>
          <a:endParaRPr lang="ru-RU" sz="1800" kern="1200" dirty="0">
            <a:solidFill>
              <a:schemeClr val="bg1"/>
            </a:solidFill>
          </a:endParaRPr>
        </a:p>
      </dsp:txBody>
      <dsp:txXfrm>
        <a:off x="5434921" y="807219"/>
        <a:ext cx="3088607" cy="12869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BD31C1-BE64-4694-8D08-80A07EDA659C}">
      <dsp:nvSpPr>
        <dsp:cNvPr id="0" name=""/>
        <dsp:cNvSpPr/>
      </dsp:nvSpPr>
      <dsp:spPr>
        <a:xfrm>
          <a:off x="828015" y="0"/>
          <a:ext cx="9486308" cy="286097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806C40-108A-49DD-B5CC-2186AF3AFBA3}">
      <dsp:nvSpPr>
        <dsp:cNvPr id="0" name=""/>
        <dsp:cNvSpPr/>
      </dsp:nvSpPr>
      <dsp:spPr>
        <a:xfrm>
          <a:off x="878369" y="705961"/>
          <a:ext cx="3592241" cy="14799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</a:rPr>
            <a:t>310 тыс. рублей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</a:rPr>
            <a:t> оценка государственного имущества</a:t>
          </a:r>
          <a:endParaRPr lang="ru-RU" sz="1800" kern="1200" dirty="0">
            <a:solidFill>
              <a:schemeClr val="bg1"/>
            </a:solidFill>
          </a:endParaRPr>
        </a:p>
      </dsp:txBody>
      <dsp:txXfrm>
        <a:off x="950614" y="778206"/>
        <a:ext cx="3447751" cy="1335455"/>
      </dsp:txXfrm>
    </dsp:sp>
    <dsp:sp modelId="{E9D81EFA-6062-42B1-9D85-333F59B423F8}">
      <dsp:nvSpPr>
        <dsp:cNvPr id="0" name=""/>
        <dsp:cNvSpPr/>
      </dsp:nvSpPr>
      <dsp:spPr>
        <a:xfrm>
          <a:off x="4695304" y="695501"/>
          <a:ext cx="3592098" cy="14344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</a:rPr>
            <a:t>2000 тыс. рублей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</a:rPr>
            <a:t> проведение кадастровых работ в отношении земельных участков</a:t>
          </a:r>
          <a:endParaRPr lang="ru-RU" sz="1800" kern="1200" dirty="0">
            <a:solidFill>
              <a:schemeClr val="bg1"/>
            </a:solidFill>
          </a:endParaRPr>
        </a:p>
      </dsp:txBody>
      <dsp:txXfrm>
        <a:off x="4765328" y="765525"/>
        <a:ext cx="3452050" cy="1294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0.04284</cdr:x>
      <cdr:y>0.03196</cdr:y>
    </cdr:from>
    <cdr:to>
      <cdr:x>1</cdr:x>
      <cdr:y>0.14732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470021" y="161832"/>
          <a:ext cx="10502779" cy="5841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algn="ctr" defTabSz="914400" rtl="0" eaLnBrk="1" latinLnBrk="0" hangingPunct="1">
            <a:spcBef>
              <a:spcPct val="0"/>
            </a:spcBef>
            <a:buNone/>
            <a:defRPr sz="4400" kern="1200">
              <a:solidFill>
                <a:schemeClr val="tx1"/>
              </a:solidFill>
              <a:latin typeface="+mj-lt"/>
              <a:ea typeface="+mj-ea"/>
              <a:cs typeface="+mj-cs"/>
            </a:defRPr>
          </a:lvl1pPr>
        </a:lstStyle>
        <a:p xmlns:a="http://schemas.openxmlformats.org/drawingml/2006/main">
          <a:pPr>
            <a:lnSpc>
              <a:spcPct val="85000"/>
            </a:lnSpc>
          </a:pPr>
          <a:endParaRPr lang="ru-RU" sz="2400" b="1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6F732-8498-44B8-B96F-8FAAAAFECA91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166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6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2F494-CA1F-4714-842F-AC978E3BE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392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6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6C7FD54B-55B3-4B8B-8D84-9A6D1C11D455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30" tIns="45716" rIns="91430" bIns="4571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8"/>
            <a:ext cx="2945659" cy="49805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8"/>
            <a:ext cx="2945659" cy="49805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83BF96CC-1523-43E0-8D92-C70ABE784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666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05">
              <a:defRPr/>
            </a:pPr>
            <a:endParaRPr lang="ru-RU" sz="1100" dirty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0057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/>
            <a:endParaRPr lang="ru-RU" sz="1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717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/>
            <a:endParaRPr lang="ru-RU" sz="1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378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/>
            <a:endParaRPr lang="ru-RU" sz="1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3717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514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3C72-43DB-4564-9FE3-41D0154821AA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BAB5-986A-4D27-A2DC-C8C4511F95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27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3C72-43DB-4564-9FE3-41D0154821AA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BAB5-986A-4D27-A2DC-C8C4511F95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46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3C72-43DB-4564-9FE3-41D0154821AA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BAB5-986A-4D27-A2DC-C8C4511F95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16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3C72-43DB-4564-9FE3-41D0154821AA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BAB5-986A-4D27-A2DC-C8C4511F95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3C72-43DB-4564-9FE3-41D0154821AA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BAB5-986A-4D27-A2DC-C8C4511F95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61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3C72-43DB-4564-9FE3-41D0154821AA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BAB5-986A-4D27-A2DC-C8C4511F95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2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3C72-43DB-4564-9FE3-41D0154821AA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BAB5-986A-4D27-A2DC-C8C4511F95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7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3C72-43DB-4564-9FE3-41D0154821AA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BAB5-986A-4D27-A2DC-C8C4511F95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13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3C72-43DB-4564-9FE3-41D0154821AA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BAB5-986A-4D27-A2DC-C8C4511F95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69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3C72-43DB-4564-9FE3-41D0154821AA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BAB5-986A-4D27-A2DC-C8C4511F95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780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3C72-43DB-4564-9FE3-41D0154821AA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BAB5-986A-4D27-A2DC-C8C4511F95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37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93C72-43DB-4564-9FE3-41D0154821AA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8BAB5-986A-4D27-A2DC-C8C4511F95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568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4446797" y="2238702"/>
            <a:ext cx="6629698" cy="33231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5209538" y="2897426"/>
            <a:ext cx="5939785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2600" b="1" spc="4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«Управление государственным имуществом и земельными ресурсами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Архангельской области»</a:t>
            </a:r>
            <a:endParaRPr lang="ru-RU" sz="2600" b="1" spc="4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1698380" y="5834971"/>
            <a:ext cx="8577157" cy="252350"/>
            <a:chOff x="101600" y="701588"/>
            <a:chExt cx="8940800" cy="219990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6948422" y="731827"/>
              <a:ext cx="2014960" cy="18975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101600" y="701588"/>
              <a:ext cx="8744664" cy="1164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297736" y="787807"/>
              <a:ext cx="8744664" cy="647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1733732" y="1799933"/>
            <a:ext cx="2014960" cy="18975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991546" y="2066551"/>
            <a:ext cx="8033639" cy="1258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874121" y="2000999"/>
            <a:ext cx="8021489" cy="553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84573" y="530087"/>
            <a:ext cx="4490963" cy="1292662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600" spc="-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имущественных отношений Архангельской области </a:t>
            </a:r>
            <a:endParaRPr lang="ru-RU" sz="2600" spc="-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15" y="2317558"/>
            <a:ext cx="4453943" cy="312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9733" y="270510"/>
            <a:ext cx="1565620" cy="1552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85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694" y="-100419"/>
            <a:ext cx="11710371" cy="1897321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85000"/>
              </a:lnSpc>
            </a:pPr>
            <a:r>
              <a:rPr lang="ru-RU" sz="2000" b="1" dirty="0"/>
              <a:t>Расходы на реализацию государственной программы, млн. </a:t>
            </a:r>
            <a:r>
              <a:rPr lang="ru-RU" sz="2000" b="1" dirty="0" smtClean="0"/>
              <a:t>рублей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675272"/>
              </p:ext>
            </p:extLst>
          </p:nvPr>
        </p:nvGraphicFramePr>
        <p:xfrm>
          <a:off x="482600" y="1796902"/>
          <a:ext cx="11323465" cy="4951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389641" y="1105786"/>
            <a:ext cx="11672485" cy="478465"/>
            <a:chOff x="101600" y="701588"/>
            <a:chExt cx="8940800" cy="21999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948422" y="731827"/>
              <a:ext cx="2014960" cy="18975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01600" y="701588"/>
              <a:ext cx="8744664" cy="1164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97736" y="787807"/>
              <a:ext cx="8744664" cy="647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702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1611" y="113940"/>
            <a:ext cx="11672484" cy="38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2200" b="1" dirty="0"/>
              <a:t>Ассигнования по </a:t>
            </a:r>
            <a:r>
              <a:rPr lang="ru-RU" sz="2200" b="1" dirty="0" smtClean="0"/>
              <a:t>государственной программе </a:t>
            </a:r>
            <a:r>
              <a:rPr lang="ru-RU" sz="2200" b="1" dirty="0"/>
              <a:t>на очередной финансовый </a:t>
            </a:r>
            <a:r>
              <a:rPr lang="ru-RU" sz="2200" b="1" dirty="0" smtClean="0"/>
              <a:t>год, млн. рублей 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261611" y="494429"/>
            <a:ext cx="11672485" cy="409338"/>
            <a:chOff x="101600" y="701588"/>
            <a:chExt cx="8940800" cy="219990"/>
          </a:xfrm>
        </p:grpSpPr>
        <p:sp>
          <p:nvSpPr>
            <p:cNvPr id="59" name="Прямоугольник 58"/>
            <p:cNvSpPr/>
            <p:nvPr/>
          </p:nvSpPr>
          <p:spPr>
            <a:xfrm>
              <a:off x="6948422" y="731827"/>
              <a:ext cx="2014960" cy="18975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101600" y="701588"/>
              <a:ext cx="8744664" cy="1164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297736" y="787807"/>
              <a:ext cx="8744664" cy="647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11256198" y="6434972"/>
            <a:ext cx="937473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49783919"/>
              </p:ext>
            </p:extLst>
          </p:nvPr>
        </p:nvGraphicFramePr>
        <p:xfrm>
          <a:off x="517672" y="1063257"/>
          <a:ext cx="8461438" cy="5661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31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1825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720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68580" marR="68580" marT="17780" marB="177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2022 год</a:t>
                      </a:r>
                      <a:endParaRPr lang="ru-RU" sz="15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70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1.Общий объем с учетом федеральных </a:t>
                      </a:r>
                      <a:r>
                        <a:rPr lang="ru-RU" sz="1500" b="1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трансфертов и </a:t>
                      </a:r>
                      <a:r>
                        <a:rPr lang="ru-RU" sz="1500" b="1" baseline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sz="1500" b="1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муниципальными образованиями АО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134,7</a:t>
                      </a:r>
                      <a:endParaRPr lang="ru-RU" sz="15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70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2.Общий объем </a:t>
                      </a:r>
                      <a:r>
                        <a:rPr lang="ru-RU" sz="1500" b="1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за счет областного бюджета</a:t>
                      </a:r>
                      <a:endParaRPr lang="ru-RU" sz="15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132,0</a:t>
                      </a:r>
                      <a:endParaRPr lang="ru-RU" sz="15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5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2.1. Расходы на содержание государственных органов и обеспечение их функций</a:t>
                      </a:r>
                    </a:p>
                  </a:txBody>
                  <a:tcPr marL="68580" marR="68580" marT="17780" marB="177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50,1</a:t>
                      </a:r>
                      <a:endParaRPr lang="ru-RU" sz="15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5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2.2. Расходы на обеспечение деятельности подведомственных учреждений</a:t>
                      </a:r>
                    </a:p>
                  </a:txBody>
                  <a:tcPr marL="68580" marR="68580" marT="17780" marB="177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71,5</a:t>
                      </a:r>
                      <a:endParaRPr lang="ru-RU" sz="15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2.3. Прочие выплаты по обязательствам  государства</a:t>
                      </a:r>
                    </a:p>
                  </a:txBody>
                  <a:tcPr marL="68580" marR="68580" marT="17780" marB="177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3,3</a:t>
                      </a:r>
                      <a:endParaRPr lang="ru-RU" sz="15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95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2.4. </a:t>
                      </a:r>
                      <a:r>
                        <a:rPr lang="ru-RU" sz="15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Субсидии муниципальным образованиям Архангельской </a:t>
                      </a:r>
                      <a:r>
                        <a:rPr lang="ru-RU" sz="15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области на проведение комплексных кадастровых работ</a:t>
                      </a:r>
                      <a:endParaRPr lang="ru-RU" sz="15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7,1</a:t>
                      </a:r>
                      <a:endParaRPr lang="ru-RU" sz="15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16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999" y="156471"/>
            <a:ext cx="10591801" cy="1034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2400" b="1" dirty="0"/>
              <a:t>На </a:t>
            </a:r>
            <a:r>
              <a:rPr lang="ru-RU" sz="2400" b="1" dirty="0" smtClean="0"/>
              <a:t>2022 </a:t>
            </a:r>
            <a:r>
              <a:rPr lang="ru-RU" sz="2400" b="1" dirty="0"/>
              <a:t>год запланировано предоставление субсидий муниципальным образованиям Архангельской области на проведение комплексных кадастровых работ в размере </a:t>
            </a:r>
            <a:r>
              <a:rPr lang="ru-RU" sz="2400" b="1" dirty="0" smtClean="0"/>
              <a:t>9.8 </a:t>
            </a:r>
            <a:r>
              <a:rPr lang="ru-RU" sz="2400" b="1" dirty="0"/>
              <a:t>млн. рублей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281546" y="1316286"/>
            <a:ext cx="11672485" cy="278378"/>
            <a:chOff x="101600" y="701588"/>
            <a:chExt cx="8940800" cy="219990"/>
          </a:xfrm>
        </p:grpSpPr>
        <p:sp>
          <p:nvSpPr>
            <p:cNvPr id="59" name="Прямоугольник 58"/>
            <p:cNvSpPr/>
            <p:nvPr/>
          </p:nvSpPr>
          <p:spPr>
            <a:xfrm>
              <a:off x="6948422" y="731827"/>
              <a:ext cx="2014960" cy="18975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101600" y="701588"/>
              <a:ext cx="8744664" cy="1164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297736" y="787807"/>
              <a:ext cx="8744664" cy="647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11256198" y="6434972"/>
            <a:ext cx="937473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63294830"/>
              </p:ext>
            </p:extLst>
          </p:nvPr>
        </p:nvGraphicFramePr>
        <p:xfrm>
          <a:off x="892629" y="1719942"/>
          <a:ext cx="1065711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8345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5601" y="235557"/>
            <a:ext cx="11650132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2400" b="1" dirty="0"/>
              <a:t>Прочие выплаты по обязательствам </a:t>
            </a:r>
            <a:r>
              <a:rPr lang="ru-RU" sz="2400" b="1" dirty="0" smtClean="0"/>
              <a:t>государства – 3 274,4 тыс. рублей </a:t>
            </a:r>
          </a:p>
          <a:p>
            <a:pPr algn="ctr">
              <a:lnSpc>
                <a:spcPct val="85000"/>
              </a:lnSpc>
            </a:pPr>
            <a:r>
              <a:rPr lang="ru-RU" sz="2400" b="1" dirty="0" smtClean="0"/>
              <a:t>(для осуществления полномочий министерства)</a:t>
            </a:r>
            <a:endParaRPr lang="ru-RU" sz="2400" b="1" cap="all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261611" y="896500"/>
            <a:ext cx="11672485" cy="392391"/>
            <a:chOff x="101600" y="701588"/>
            <a:chExt cx="8940800" cy="219990"/>
          </a:xfrm>
        </p:grpSpPr>
        <p:sp>
          <p:nvSpPr>
            <p:cNvPr id="59" name="Прямоугольник 58"/>
            <p:cNvSpPr/>
            <p:nvPr/>
          </p:nvSpPr>
          <p:spPr>
            <a:xfrm>
              <a:off x="6948422" y="731827"/>
              <a:ext cx="2014960" cy="18975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101600" y="701588"/>
              <a:ext cx="8744664" cy="1164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297736" y="787807"/>
              <a:ext cx="8744664" cy="647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2280052788"/>
              </p:ext>
            </p:extLst>
          </p:nvPr>
        </p:nvGraphicFramePr>
        <p:xfrm>
          <a:off x="517673" y="3944470"/>
          <a:ext cx="11073692" cy="2850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11256198" y="6434972"/>
            <a:ext cx="937473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3437842026"/>
              </p:ext>
            </p:extLst>
          </p:nvPr>
        </p:nvGraphicFramePr>
        <p:xfrm>
          <a:off x="517672" y="1319566"/>
          <a:ext cx="11160363" cy="2860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2746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889285" y="2767816"/>
            <a:ext cx="6621552" cy="133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3889287" y="3165024"/>
            <a:ext cx="6646952" cy="501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ru-RU" sz="2800" b="1" spc="4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1595439" y="4159762"/>
            <a:ext cx="8940800" cy="219990"/>
            <a:chOff x="101600" y="701588"/>
            <a:chExt cx="8940800" cy="21999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6948422" y="731827"/>
              <a:ext cx="2014960" cy="18975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01600" y="701588"/>
              <a:ext cx="8744664" cy="1164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97736" y="787807"/>
              <a:ext cx="8744664" cy="647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633539" y="2388936"/>
            <a:ext cx="2014960" cy="18975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78899" y="2561942"/>
            <a:ext cx="7488000" cy="1164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86063" y="2552669"/>
            <a:ext cx="7884000" cy="6474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5400000">
            <a:off x="3109142" y="1282081"/>
            <a:ext cx="45719" cy="248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916" y="2568240"/>
            <a:ext cx="1810371" cy="1620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842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9392</TotalTime>
  <Words>269</Words>
  <Application>Microsoft Office PowerPoint</Application>
  <PresentationFormat>Произвольный</PresentationFormat>
  <Paragraphs>43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Расходы на реализацию государственной программы, млн. рублей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Минэкономразвития АО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Людоговская Мария Владимировна</dc:creator>
  <cp:lastModifiedBy>Sovetnik MIO</cp:lastModifiedBy>
  <cp:revision>453</cp:revision>
  <cp:lastPrinted>2021-11-17T08:40:26Z</cp:lastPrinted>
  <dcterms:created xsi:type="dcterms:W3CDTF">2017-09-08T06:18:28Z</dcterms:created>
  <dcterms:modified xsi:type="dcterms:W3CDTF">2021-11-17T08:41:40Z</dcterms:modified>
</cp:coreProperties>
</file>