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305" r:id="rId3"/>
    <p:sldId id="317" r:id="rId4"/>
    <p:sldId id="318" r:id="rId5"/>
    <p:sldId id="319" r:id="rId6"/>
    <p:sldId id="307" r:id="rId7"/>
    <p:sldId id="315" r:id="rId8"/>
  </p:sldIdLst>
  <p:sldSz cx="9906000" cy="6858000" type="A4"/>
  <p:notesSz cx="6797675" cy="9926638"/>
  <p:defaultTextStyle>
    <a:defPPr>
      <a:defRPr lang="ru-RU"/>
    </a:defPPr>
    <a:lvl1pPr marL="0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322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654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8979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307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1629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7951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4278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0604" algn="l" defTabSz="1072654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2DCA70A-D86B-4A6A-9741-F6126ACBF01A}">
          <p14:sldIdLst>
            <p14:sldId id="256"/>
            <p14:sldId id="305"/>
            <p14:sldId id="317"/>
            <p14:sldId id="318"/>
            <p14:sldId id="319"/>
            <p14:sldId id="307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66"/>
    <a:srgbClr val="E6E6E6"/>
    <a:srgbClr val="376092"/>
    <a:srgbClr val="0070C0"/>
    <a:srgbClr val="96C5E9"/>
    <a:srgbClr val="FFFFFF"/>
    <a:srgbClr val="78B7E6"/>
    <a:srgbClr val="303A0E"/>
    <a:srgbClr val="6FB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8" autoAdjust="0"/>
    <p:restoredTop sz="95256" autoAdjust="0"/>
  </p:normalViewPr>
  <p:slideViewPr>
    <p:cSldViewPr>
      <p:cViewPr>
        <p:scale>
          <a:sx n="125" d="100"/>
          <a:sy n="125" d="100"/>
        </p:scale>
        <p:origin x="798" y="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41" y="6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/>
          <a:lstStyle>
            <a:lvl1pPr algn="r">
              <a:defRPr sz="1200"/>
            </a:lvl1pPr>
          </a:lstStyle>
          <a:p>
            <a:fld id="{903D9021-32A9-4137-B2DB-0139A4A34072}" type="datetimeFigureOut">
              <a:rPr lang="ru-RU" smtClean="0"/>
              <a:pPr/>
              <a:t>09.02.2023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28014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41" y="9428014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 anchor="b"/>
          <a:lstStyle>
            <a:lvl1pPr algn="r">
              <a:defRPr sz="1200"/>
            </a:lvl1pPr>
          </a:lstStyle>
          <a:p>
            <a:fld id="{4441D23A-8843-468A-B346-7943232319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2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41" y="6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/>
          <a:lstStyle>
            <a:lvl1pPr algn="r">
              <a:defRPr sz="1200"/>
            </a:lvl1pPr>
          </a:lstStyle>
          <a:p>
            <a:fld id="{EAD58F89-2F5C-410D-8771-47074CA51369}" type="datetimeFigureOut">
              <a:rPr lang="ru-RU" smtClean="0"/>
              <a:pPr/>
              <a:t>09.02.2023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9" tIns="45675" rIns="91349" bIns="4567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9"/>
            <a:ext cx="5438140" cy="4466988"/>
          </a:xfrm>
          <a:prstGeom prst="rect">
            <a:avLst/>
          </a:prstGeom>
        </p:spPr>
        <p:txBody>
          <a:bodyPr vert="horz" lIns="91349" tIns="45675" rIns="91349" bIns="4567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28014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41" y="9428014"/>
            <a:ext cx="2945659" cy="496333"/>
          </a:xfrm>
          <a:prstGeom prst="rect">
            <a:avLst/>
          </a:prstGeom>
        </p:spPr>
        <p:txBody>
          <a:bodyPr vert="horz" lIns="91349" tIns="45675" rIns="91349" bIns="45675" rtlCol="0" anchor="b"/>
          <a:lstStyle>
            <a:lvl1pPr algn="r">
              <a:defRPr sz="1200"/>
            </a:lvl1pPr>
          </a:lstStyle>
          <a:p>
            <a:fld id="{D8D368AC-0D1A-40F0-82BA-3F173A439C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51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39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77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09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55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45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68AC-0D1A-40F0-82BA-3F173A439C8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9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8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2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0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8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9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2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CCBE-26D9-4F7F-910A-B0C17B3B8D9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8C0F-EA56-4591-BEE3-CA64E6500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1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4A083CD-8DDF-6D17-86A7-B4ED5F11E78E}"/>
              </a:ext>
            </a:extLst>
          </p:cNvPr>
          <p:cNvSpPr/>
          <p:nvPr/>
        </p:nvSpPr>
        <p:spPr>
          <a:xfrm>
            <a:off x="-1" y="744356"/>
            <a:ext cx="9906000" cy="278513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CA9E97-5571-002A-98B1-65048682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270029"/>
            <a:ext cx="3630005" cy="948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20ECD-D5E4-B4D3-F666-BAD3887A00E8}"/>
              </a:ext>
            </a:extLst>
          </p:cNvPr>
          <p:cNvSpPr txBox="1"/>
          <p:nvPr/>
        </p:nvSpPr>
        <p:spPr>
          <a:xfrm>
            <a:off x="1136576" y="508074"/>
            <a:ext cx="32128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42950"/>
            <a:r>
              <a:rPr lang="ru-RU" sz="14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министерство транспорта Архангельской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E38FA-7EAE-0454-9B9B-DDAFC2CCD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6276" b="37056"/>
          <a:stretch/>
        </p:blipFill>
        <p:spPr>
          <a:xfrm>
            <a:off x="1" y="2959906"/>
            <a:ext cx="9905999" cy="264162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3984" y="1297913"/>
            <a:ext cx="99339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2950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О реализации проекта по реорганизации общественного транспорта в г. Архангельске</a:t>
            </a:r>
          </a:p>
          <a:p>
            <a:pPr algn="ctr" defTabSz="742950"/>
            <a:endParaRPr lang="ru-RU" sz="1800" b="1" dirty="0">
              <a:solidFill>
                <a:prstClr val="black">
                  <a:lumMod val="85000"/>
                  <a:lumOff val="1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 defTabSz="742950"/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заместитель министра транспорта Архангельской области </a:t>
            </a:r>
          </a:p>
          <a:p>
            <a:pPr algn="ctr" defTabSz="742950"/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Голубев Андрей 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val="390196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2DED9DE-E48D-D490-29D5-F957588A47C8}"/>
              </a:ext>
            </a:extLst>
          </p:cNvPr>
          <p:cNvSpPr txBox="1">
            <a:spLocks/>
          </p:cNvSpPr>
          <p:nvPr/>
        </p:nvSpPr>
        <p:spPr>
          <a:xfrm>
            <a:off x="-8395" y="-6905"/>
            <a:ext cx="9914395" cy="483205"/>
          </a:xfrm>
          <a:prstGeom prst="rect">
            <a:avLst/>
          </a:prstGeom>
          <a:solidFill>
            <a:srgbClr val="003A66"/>
          </a:solidFill>
        </p:spPr>
        <p:txBody>
          <a:bodyPr vert="horz" lIns="468000" tIns="45712" rIns="91424" bIns="45712" rtlCol="0" anchor="ctr">
            <a:noAutofit/>
          </a:bodyPr>
          <a:lstStyle>
            <a:lvl1pPr algn="ctr" defTabSz="9142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72654"/>
            <a:r>
              <a:rPr lang="ru-RU" sz="2000" b="1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Предпосылки реализации проекта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E9D093-7367-4FD7-5D88-B5F2C8AC9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0846" y="502921"/>
            <a:ext cx="2999332" cy="190982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6ADECD-0921-4BFA-0E64-D9562959A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483" y="2503328"/>
            <a:ext cx="2992695" cy="199150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FFC565-16C4-5425-6882-267D3F8BA1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87" t="28031" r="34735" b="33201"/>
          <a:stretch/>
        </p:blipFill>
        <p:spPr>
          <a:xfrm>
            <a:off x="6860846" y="4608244"/>
            <a:ext cx="2999332" cy="216024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F2288B-F7EF-F1F1-0B87-9388F4A702D1}"/>
              </a:ext>
            </a:extLst>
          </p:cNvPr>
          <p:cNvSpPr txBox="1"/>
          <p:nvPr/>
        </p:nvSpPr>
        <p:spPr>
          <a:xfrm>
            <a:off x="45823" y="502921"/>
            <a:ext cx="6707377" cy="667875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latin typeface="Impact" panose="020B0806030902050204" pitchFamily="34" charset="0"/>
              </a:defRPr>
            </a:lvl1pPr>
          </a:lstStyle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основные типы автобусов – ПАЗ-3205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(предназначен для сельской местности)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ПАЗ-320405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(автобусы малого класса)  </a:t>
            </a:r>
          </a:p>
          <a:p>
            <a:pPr marL="449263" indent="-449263"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менее 90 % - ежедневное выполнение рейсов на маршрутах, система учета пассажиропотока отсутствует </a:t>
            </a:r>
          </a:p>
          <a:p>
            <a:pPr marL="449263" indent="-449263"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менее 50 %  сотрудников предприятий транспорта официально трудоустроены</a:t>
            </a:r>
          </a:p>
          <a:p>
            <a:pPr marL="449263" algn="l"/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16,2 тыс. рублей  – официальная зарплата сотрудников предприятий транспорта</a:t>
            </a:r>
          </a:p>
          <a:p>
            <a:pPr marL="449263"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плохое санитарное состояние автобусов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(мойка 4 раза в месяц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pPr marL="449263" algn="l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автобусы не оборудованы для перевозки маломобильных граждан</a:t>
            </a:r>
          </a:p>
          <a:p>
            <a:pPr marL="449263"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систематическое нарушение схем маршрутов, проезд остановок</a:t>
            </a:r>
          </a:p>
          <a:p>
            <a:pPr marL="449263"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большое количество жалоб на некорректное поведение экипажей автобусов и качество перевозок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хамство, курение в салоне, грязь, музыка, реклама) </a:t>
            </a:r>
          </a:p>
          <a:p>
            <a:pPr marL="449263" algn="l"/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высокая аварийность общественного транспорта </a:t>
            </a:r>
          </a:p>
          <a:p>
            <a:pPr marL="449263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algn="l"/>
            <a:endParaRPr lang="en-US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2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2DED9DE-E48D-D490-29D5-F957588A47C8}"/>
              </a:ext>
            </a:extLst>
          </p:cNvPr>
          <p:cNvSpPr txBox="1">
            <a:spLocks/>
          </p:cNvSpPr>
          <p:nvPr/>
        </p:nvSpPr>
        <p:spPr>
          <a:xfrm>
            <a:off x="-8395" y="-6905"/>
            <a:ext cx="9914395" cy="483205"/>
          </a:xfrm>
          <a:prstGeom prst="rect">
            <a:avLst/>
          </a:prstGeom>
          <a:solidFill>
            <a:srgbClr val="003A66"/>
          </a:solidFill>
        </p:spPr>
        <p:txBody>
          <a:bodyPr vert="horz" lIns="468000" tIns="45712" rIns="91424" bIns="45712" rtlCol="0" anchor="ctr">
            <a:noAutofit/>
          </a:bodyPr>
          <a:lstStyle>
            <a:lvl1pPr algn="ctr" defTabSz="9142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72654"/>
            <a:r>
              <a:rPr lang="ru-RU" sz="2000" b="1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Задачи проекта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2288B-F7EF-F1F1-0B87-9388F4A702D1}"/>
              </a:ext>
            </a:extLst>
          </p:cNvPr>
          <p:cNvSpPr txBox="1"/>
          <p:nvPr/>
        </p:nvSpPr>
        <p:spPr>
          <a:xfrm>
            <a:off x="65830" y="533825"/>
            <a:ext cx="6687369" cy="45550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latin typeface="Impact" panose="020B0806030902050204" pitchFamily="34" charset="0"/>
              </a:defRPr>
            </a:lvl1pPr>
          </a:lstStyle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оптимизация маршрутной сети муниципальных маршрутов</a:t>
            </a: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обеспечивающих транспортную связь отдаленных районов с центральной частью города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 работа на магистральных улицах до 23:30)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внедрение на всей маршрутной сети низкопольных автобусов, оборудованных для перевозки маломобильных граждан.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увеличение провозной способности общественного транспорта в агломерациях на 40 % за счет использования автобусов среднего и большого класса.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повышение безопасности перевозок в том числе за счет использования автобусов, оборудованными системами пассивной и активной безопасности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оснащение автобусов для перевозки пассажиров с ограниченными возможностями здоровья по зрению и слуху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аудиоинфомрирование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информационные табло, кнопка вызова сотрудника) </a:t>
            </a: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C9F67-6D54-9170-2391-DC99DB2EA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70" y="533824"/>
            <a:ext cx="3046619" cy="2031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402E4-6FDA-5321-453F-5C981234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419" y="2622427"/>
            <a:ext cx="3049668" cy="2031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7C2241-165E-72E1-F44C-004FF34D9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66"/>
          <a:stretch/>
        </p:blipFill>
        <p:spPr>
          <a:xfrm>
            <a:off x="6799419" y="4753781"/>
            <a:ext cx="3024296" cy="19935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79D787-72F4-61A2-809C-72CEC92F1C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43" t="23587" r="17289" b="46123"/>
          <a:stretch/>
        </p:blipFill>
        <p:spPr>
          <a:xfrm>
            <a:off x="272480" y="5170208"/>
            <a:ext cx="6336704" cy="16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2DED9DE-E48D-D490-29D5-F957588A47C8}"/>
              </a:ext>
            </a:extLst>
          </p:cNvPr>
          <p:cNvSpPr txBox="1">
            <a:spLocks/>
          </p:cNvSpPr>
          <p:nvPr/>
        </p:nvSpPr>
        <p:spPr>
          <a:xfrm>
            <a:off x="-8395" y="-6905"/>
            <a:ext cx="9914395" cy="483205"/>
          </a:xfrm>
          <a:prstGeom prst="rect">
            <a:avLst/>
          </a:prstGeom>
          <a:solidFill>
            <a:srgbClr val="003A66"/>
          </a:solidFill>
        </p:spPr>
        <p:txBody>
          <a:bodyPr vert="horz" lIns="468000" tIns="45712" rIns="91424" bIns="45712" rtlCol="0" anchor="ctr">
            <a:noAutofit/>
          </a:bodyPr>
          <a:lstStyle>
            <a:lvl1pPr algn="ctr" defTabSz="9142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72654"/>
            <a:r>
              <a:rPr lang="ru-RU" sz="2000" b="1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Задачи проекта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2288B-F7EF-F1F1-0B87-9388F4A702D1}"/>
              </a:ext>
            </a:extLst>
          </p:cNvPr>
          <p:cNvSpPr txBox="1"/>
          <p:nvPr/>
        </p:nvSpPr>
        <p:spPr>
          <a:xfrm>
            <a:off x="65830" y="533824"/>
            <a:ext cx="6759378" cy="490903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latin typeface="Impact" panose="020B0806030902050204" pitchFamily="34" charset="0"/>
              </a:defRPr>
            </a:lvl1pPr>
          </a:lstStyle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85725" algn="l"/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перевод общественного транспорта на использование компримированного природного газа в качестве топлива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(снижение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объема выбросов загрязняющих веществ общественным транспортом в атмосферу в 4 раза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установление единых требований к внешнему виду и профессиональному уровню экипажей автобусов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обеспечение выполнения не менее 95 % рейсов и контроля качества перевозок за счет создания диспетчерской службы и ужесточения штрафных санкций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внедрение современных механизмов учета оплаты проезда и контроля пассажиропотока на муниципальных маршрутах 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8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улучшение дорожной ситуации в городе за счет развития общественного транспорта, исключения конкуренции между перевозчиками </a:t>
            </a:r>
          </a:p>
          <a:p>
            <a:pPr marL="449263" indent="-363538" algn="l">
              <a:buFont typeface="Wingdings" panose="05000000000000000000" pitchFamily="2" charset="2"/>
              <a:buChar char="ü"/>
            </a:pPr>
            <a:endParaRPr lang="ru-RU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449263" indent="-363538" algn="l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обеспечение единого подхода к оформлению общественного транспорта </a:t>
            </a:r>
          </a:p>
          <a:p>
            <a:pPr marL="85725" algn="l"/>
            <a:endParaRPr lang="ru-RU" sz="7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85725" algn="l"/>
            <a:endParaRPr lang="ru-RU" sz="7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85725" algn="l"/>
            <a:endParaRPr lang="ru-RU" sz="7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96DCD2-8294-6A6C-FCCD-B83AD9084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57" y="524742"/>
            <a:ext cx="2904155" cy="18961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DF6D881-3574-BBAD-5B71-91AF29E5F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92" y="2487054"/>
            <a:ext cx="2904155" cy="2904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83596-AD42-F93F-D8E6-E60E025CE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77" b="50000"/>
          <a:stretch/>
        </p:blipFill>
        <p:spPr>
          <a:xfrm>
            <a:off x="35590" y="5644618"/>
            <a:ext cx="9834405" cy="9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2DED9DE-E48D-D490-29D5-F957588A47C8}"/>
              </a:ext>
            </a:extLst>
          </p:cNvPr>
          <p:cNvSpPr txBox="1">
            <a:spLocks/>
          </p:cNvSpPr>
          <p:nvPr/>
        </p:nvSpPr>
        <p:spPr>
          <a:xfrm>
            <a:off x="-8395" y="-6905"/>
            <a:ext cx="9914395" cy="483205"/>
          </a:xfrm>
          <a:prstGeom prst="rect">
            <a:avLst/>
          </a:prstGeom>
          <a:solidFill>
            <a:srgbClr val="003A66"/>
          </a:solidFill>
        </p:spPr>
        <p:txBody>
          <a:bodyPr vert="horz" lIns="468000" tIns="45712" rIns="91424" bIns="45712" rtlCol="0" anchor="ctr">
            <a:noAutofit/>
          </a:bodyPr>
          <a:lstStyle>
            <a:lvl1pPr algn="ctr" defTabSz="9142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72654"/>
            <a:r>
              <a:rPr lang="ru-RU" sz="2000" b="1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В рамках реорганизации внедрена система «Умный автобус»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E72D0A-0ECA-F59F-6FD4-A797F3A0D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88836"/>
            <a:ext cx="9101137" cy="60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6839DB-276F-FA37-521C-EA54039BFFD6}"/>
              </a:ext>
            </a:extLst>
          </p:cNvPr>
          <p:cNvSpPr/>
          <p:nvPr/>
        </p:nvSpPr>
        <p:spPr>
          <a:xfrm>
            <a:off x="6753200" y="1412776"/>
            <a:ext cx="108012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38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1970D7-8D0E-9CE7-6DE7-33657412065A}"/>
              </a:ext>
            </a:extLst>
          </p:cNvPr>
          <p:cNvSpPr txBox="1">
            <a:spLocks/>
          </p:cNvSpPr>
          <p:nvPr/>
        </p:nvSpPr>
        <p:spPr>
          <a:xfrm>
            <a:off x="-8395" y="-6905"/>
            <a:ext cx="9914395" cy="483205"/>
          </a:xfrm>
          <a:prstGeom prst="rect">
            <a:avLst/>
          </a:prstGeom>
          <a:solidFill>
            <a:srgbClr val="003A66"/>
          </a:solidFill>
        </p:spPr>
        <p:txBody>
          <a:bodyPr vert="horz" lIns="468000" tIns="45712" rIns="91424" bIns="45712" rtlCol="0" anchor="ctr">
            <a:noAutofit/>
          </a:bodyPr>
          <a:lstStyle>
            <a:lvl1pPr algn="ctr" defTabSz="9142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72654"/>
            <a:r>
              <a:rPr lang="ru-RU" sz="2000" b="1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Статус реализации проекта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F1F3F952-2E7A-5964-1B4E-CC15361B0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61072"/>
              </p:ext>
            </p:extLst>
          </p:nvPr>
        </p:nvGraphicFramePr>
        <p:xfrm>
          <a:off x="56455" y="511483"/>
          <a:ext cx="9784693" cy="62565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096345">
                  <a:extLst>
                    <a:ext uri="{9D8B030D-6E8A-4147-A177-3AD203B41FA5}">
                      <a16:colId xmlns:a16="http://schemas.microsoft.com/office/drawing/2014/main" val="3328962777"/>
                    </a:ext>
                  </a:extLst>
                </a:gridCol>
                <a:gridCol w="6688348">
                  <a:extLst>
                    <a:ext uri="{9D8B030D-6E8A-4147-A177-3AD203B41FA5}">
                      <a16:colId xmlns:a16="http://schemas.microsoft.com/office/drawing/2014/main" val="632413080"/>
                    </a:ext>
                  </a:extLst>
                </a:gridCol>
              </a:tblGrid>
              <a:tr h="359093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ru-RU" sz="1463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Проблемы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ru-RU" sz="1463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Решение/ Результат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353775"/>
                  </a:ext>
                </a:extLst>
              </a:tr>
              <a:tr h="807105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задержка ввода в эксплуатации АГНКС (план 31.12.2022)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АГНКС введена в эксплуатацию 25.01.2023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до 1.08.2023 г. будут введены в эксплуатацию АГНКС</a:t>
                      </a:r>
                      <a:br>
                        <a:rPr lang="ru-RU" dirty="0"/>
                      </a:br>
                      <a:r>
                        <a:rPr lang="ru-RU" dirty="0"/>
                        <a:t>на ул. Ленина в г. Архангельске и г. Северодвинске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825095"/>
                  </a:ext>
                </a:extLst>
              </a:tr>
              <a:tr h="131086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неполная поставка автобусов для выхода на маршруты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отсутствие механизма контроля пассажиропотока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реализация проекта разбита на </a:t>
                      </a:r>
                      <a:r>
                        <a:rPr lang="en-US" dirty="0"/>
                        <a:t>II</a:t>
                      </a:r>
                      <a:r>
                        <a:rPr lang="ru-RU" dirty="0"/>
                        <a:t> этапа: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1.02.2023 – 12 маршрутов, 107 автобусов,</a:t>
                      </a:r>
                      <a:br>
                        <a:rPr lang="ru-RU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 </a:t>
                      </a:r>
                      <a:r>
                        <a:rPr lang="ru-RU" sz="1463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1.03.2023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– остальные маршруты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В связи этапностью с 1.03.2023 вводится система учета пассажиропотока на базе решений компании «</a:t>
                      </a:r>
                      <a:r>
                        <a:rPr lang="ru-RU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СберТройка</a:t>
                      </a:r>
                      <a:r>
                        <a:rPr lang="ru-RU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» 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на 9.02.2023 в г. Архангельск прибыло 191 автобус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090099"/>
                  </a:ext>
                </a:extLst>
              </a:tr>
              <a:tr h="210326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неполный выпуск  автобусов из-за недобора местного персонала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300" i="1" dirty="0">
                          <a:solidFill>
                            <a:srgbClr val="003A66"/>
                          </a:solidFill>
                        </a:rPr>
                        <a:t>не имеют желания получать «белую» зарплату, недовольны условиями труда, с 1 по 6 февраля из-за алкогольного опьянения от работы отстранены 44 водителя и 21 кондуктор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74295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9.02.2023 на территории перевозчика будет запущена собственная мойка</a:t>
                      </a:r>
                    </a:p>
                    <a:p>
                      <a:pPr marL="285750" indent="-285750" algn="l" defTabSz="74295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в штат принято 12 перегонщиков для заправки автобусов </a:t>
                      </a:r>
                    </a:p>
                    <a:p>
                      <a:pPr marL="285750" indent="-285750" algn="l" defTabSz="74295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Повышены оклады экипажей на февраль 2023 (6,5 тыс. </a:t>
                      </a:r>
                      <a:r>
                        <a:rPr lang="ru-RU" dirty="0" err="1"/>
                        <a:t>руб</a:t>
                      </a:r>
                      <a:r>
                        <a:rPr lang="ru-RU" dirty="0"/>
                        <a:t> . водитель, </a:t>
                      </a:r>
                      <a:br>
                        <a:rPr lang="ru-RU" dirty="0"/>
                      </a:br>
                      <a:r>
                        <a:rPr lang="ru-RU" dirty="0"/>
                        <a:t>3,5 тыс. рублей кондуктор) 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sz="1463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8.02.2023 на линию выпущено 100% автобусов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04537"/>
                  </a:ext>
                </a:extLst>
              </a:tr>
              <a:tr h="591987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dirty="0"/>
                        <a:t>Недовольство расписанием маршрута № 31 (пос. </a:t>
                      </a:r>
                      <a:r>
                        <a:rPr lang="ru-RU" dirty="0" err="1"/>
                        <a:t>Цигломень</a:t>
                      </a:r>
                      <a:r>
                        <a:rPr lang="ru-RU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63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 10.02.2023 вводится новое расписание, учитывающее пожелание жителей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endParaRPr lang="ru-RU" sz="1463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704481"/>
                  </a:ext>
                </a:extLst>
              </a:tr>
              <a:tr h="98556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sz="1463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Некорректное поведение, экипажа автобуса по отношению к пассажирам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sz="1463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Совместно с Минобразования АО разработаны программы обучения основам обслуживания пассажиров, решения конфликтов, профессионального выгорания. </a:t>
                      </a:r>
                    </a:p>
                    <a:p>
                      <a:pPr marL="0" indent="0" algn="l" defTabSz="742950" rtl="0" eaLnBrk="1" latinLnBrk="0" hangingPunct="1">
                        <a:spcBef>
                          <a:spcPts val="6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ru-RU" sz="1463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Заключение договора – до 10.02.2023 Начало обучения – март 2023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06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7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480" y="836712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4" name="AutoShape 2" descr="Фото: пресс-служба Губернатора и Правительства Архангельской области/П. Конон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8F1460-08EB-420F-4875-781549717124}"/>
              </a:ext>
            </a:extLst>
          </p:cNvPr>
          <p:cNvSpPr txBox="1"/>
          <p:nvPr/>
        </p:nvSpPr>
        <p:spPr>
          <a:xfrm>
            <a:off x="9487296" y="6450400"/>
            <a:ext cx="41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986B79-4021-4E76-C136-9659D80107C0}"/>
              </a:ext>
            </a:extLst>
          </p:cNvPr>
          <p:cNvSpPr/>
          <p:nvPr/>
        </p:nvSpPr>
        <p:spPr>
          <a:xfrm>
            <a:off x="0" y="3194232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2950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1E6381-9E07-F2DB-8E16-DA3659F9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2" r="1" b="5923"/>
          <a:stretch/>
        </p:blipFill>
        <p:spPr bwMode="auto">
          <a:xfrm>
            <a:off x="155575" y="222375"/>
            <a:ext cx="4862850" cy="27745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2F0500-7F46-F1A5-E2EE-7F763453D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4639" y="3717667"/>
            <a:ext cx="5179806" cy="29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9700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5255</TotalTime>
  <Words>583</Words>
  <Application>Microsoft Office PowerPoint</Application>
  <PresentationFormat>Лист A4 (210x297 мм)</PresentationFormat>
  <Paragraphs>95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Trebuchet MS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обеспечения транспортной доступности населения водным транспортом на территории Архангельской области</dc:title>
  <dc:creator>Носырев Николай Сергеевич</dc:creator>
  <cp:lastModifiedBy>Носырев Николай Сергеевич</cp:lastModifiedBy>
  <cp:revision>279</cp:revision>
  <cp:lastPrinted>2023-02-09T06:18:46Z</cp:lastPrinted>
  <dcterms:modified xsi:type="dcterms:W3CDTF">2023-02-09T07:03:36Z</dcterms:modified>
</cp:coreProperties>
</file>