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61" r:id="rId3"/>
    <p:sldId id="276" r:id="rId4"/>
    <p:sldId id="256" r:id="rId5"/>
    <p:sldId id="257" r:id="rId6"/>
    <p:sldId id="259" r:id="rId7"/>
    <p:sldId id="277" r:id="rId8"/>
    <p:sldId id="278" r:id="rId9"/>
    <p:sldId id="279" r:id="rId10"/>
    <p:sldId id="263" r:id="rId11"/>
    <p:sldId id="280" r:id="rId12"/>
    <p:sldId id="345" r:id="rId13"/>
    <p:sldId id="266" r:id="rId14"/>
    <p:sldId id="272" r:id="rId15"/>
    <p:sldId id="275" r:id="rId16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EFA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D8-40E6-85B5-AC5177266213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D8-40E6-85B5-AC5177266213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6D8-40E6-85B5-AC5177266213}"/>
              </c:ext>
            </c:extLst>
          </c:dPt>
          <c:dLbls>
            <c:dLbl>
              <c:idx val="0"/>
              <c:layout/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D8-40E6-85B5-AC5177266213}"/>
                </c:ext>
              </c:extLst>
            </c:dLbl>
            <c:dLbl>
              <c:idx val="2"/>
              <c:layout/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D8-40E6-85B5-AC51772662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Лист1!$E$11:$G$11</c:f>
              <c:numCache>
                <c:formatCode>General</c:formatCode>
                <c:ptCount val="3"/>
                <c:pt idx="0">
                  <c:v>392.6</c:v>
                </c:pt>
                <c:pt idx="2">
                  <c:v>28.9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6D8-40E6-85B5-AC5177266213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2A-432E-B68D-5FD8DFC67F21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2A-432E-B68D-5FD8DFC67F21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2A-432E-B68D-5FD8DFC67F21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42A-432E-B68D-5FD8DFC67F21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E42A-432E-B68D-5FD8DFC67F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Лист1!$E$11:$G$11</c:f>
              <c:numCache>
                <c:formatCode>General</c:formatCode>
                <c:ptCount val="3"/>
                <c:pt idx="0">
                  <c:v>392.6</c:v>
                </c:pt>
                <c:pt idx="2">
                  <c:v>28.9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42A-432E-B68D-5FD8DFC67F21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Субсидии муниципальным образованиям на софинансирование дорожной деятельности и ремонт дворовых территория</a:t>
            </a:r>
          </a:p>
        </c:rich>
      </c:tx>
      <c:layout>
        <c:manualLayout>
          <c:xMode val="edge"/>
          <c:yMode val="edge"/>
          <c:x val="0.16233333333333338"/>
          <c:y val="0.78857327288209245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8.4803149606299227E-2"/>
          <c:y val="6.3153799179543724E-2"/>
          <c:w val="0.890196850393701"/>
          <c:h val="0.63331100133930862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</c:trendline>
          <c:cat>
            <c:strRef>
              <c:f>Лист1!$C$29:$J$29</c:f>
              <c:strCache>
                <c:ptCount val="8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  <c:pt idx="6">
                  <c:v>2020 год </c:v>
                </c:pt>
                <c:pt idx="7">
                  <c:v>2021 год</c:v>
                </c:pt>
              </c:strCache>
            </c:strRef>
          </c:cat>
          <c:val>
            <c:numRef>
              <c:f>Лист1!$C$30:$J$30</c:f>
              <c:numCache>
                <c:formatCode>General</c:formatCode>
                <c:ptCount val="8"/>
                <c:pt idx="0">
                  <c:v>185.8</c:v>
                </c:pt>
                <c:pt idx="1">
                  <c:v>225.7</c:v>
                </c:pt>
                <c:pt idx="2">
                  <c:v>248.8</c:v>
                </c:pt>
                <c:pt idx="3">
                  <c:v>223</c:v>
                </c:pt>
                <c:pt idx="4">
                  <c:v>249.3</c:v>
                </c:pt>
                <c:pt idx="5">
                  <c:v>279.2</c:v>
                </c:pt>
                <c:pt idx="6">
                  <c:v>279.39999999999998</c:v>
                </c:pt>
                <c:pt idx="7">
                  <c:v>280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F3-45A5-9347-23EE391A5180}"/>
            </c:ext>
          </c:extLst>
        </c:ser>
        <c:gapWidth val="219"/>
        <c:overlap val="-25"/>
        <c:axId val="113408256"/>
        <c:axId val="113410048"/>
      </c:barChart>
      <c:catAx>
        <c:axId val="1134082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410048"/>
        <c:crosses val="autoZero"/>
        <c:auto val="1"/>
        <c:lblAlgn val="ctr"/>
        <c:lblOffset val="100"/>
      </c:catAx>
      <c:valAx>
        <c:axId val="1134100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accent1">
                  <a:shade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40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субсидия на гос.задание</c:v>
                </c:pt>
              </c:strCache>
            </c:strRef>
          </c:tx>
          <c:spPr>
            <a:solidFill>
              <a:srgbClr val="F09634"/>
            </a:solidFill>
            <a:ln w="38100"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2.1104017882153662E-2"/>
                  <c:y val="4.899147008357097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0F-4A91-B87B-D85E1C9E8DF7}"/>
                </c:ext>
              </c:extLst>
            </c:dLbl>
            <c:dLbl>
              <c:idx val="1"/>
              <c:layout>
                <c:manualLayout>
                  <c:x val="-1.6444635306428448E-2"/>
                  <c:y val="7.348720512535647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0F-4A91-B87B-D85E1C9E8DF7}"/>
                </c:ext>
              </c:extLst>
            </c:dLbl>
            <c:dLbl>
              <c:idx val="2"/>
              <c:layout>
                <c:manualLayout>
                  <c:x val="-3.9741548185054489E-3"/>
                  <c:y val="-1.22478675208926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0F-4A91-B87B-D85E1C9E8DF7}"/>
                </c:ext>
              </c:extLst>
            </c:dLbl>
            <c:dLbl>
              <c:idx val="3"/>
              <c:layout>
                <c:manualLayout>
                  <c:x val="-3.3848652057739868E-2"/>
                  <c:y val="-5.63401905961066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0F-4A91-B87B-D85E1C9E8DF7}"/>
                </c:ext>
              </c:extLst>
            </c:dLbl>
            <c:dLbl>
              <c:idx val="4"/>
              <c:layout>
                <c:manualLayout>
                  <c:x val="-1.7815080030389441E-3"/>
                  <c:y val="-2.69453085459640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0F-4A91-B87B-D85E1C9E8DF7}"/>
                </c:ext>
              </c:extLst>
            </c:dLbl>
            <c:dLbl>
              <c:idx val="5"/>
              <c:layout>
                <c:manualLayout>
                  <c:x val="-1.2059438789802085E-2"/>
                  <c:y val="9.798294016714195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0F-4A91-B87B-D85E1C9E8DF7}"/>
                </c:ext>
              </c:extLst>
            </c:dLbl>
            <c:dLbl>
              <c:idx val="6"/>
              <c:layout>
                <c:manualLayout>
                  <c:x val="-1.5075485439888297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0F-4A91-B87B-D85E1C9E8D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10.9</c:v>
                </c:pt>
                <c:pt idx="1">
                  <c:v>17</c:v>
                </c:pt>
                <c:pt idx="2">
                  <c:v>18</c:v>
                </c:pt>
                <c:pt idx="3">
                  <c:v>24.9</c:v>
                </c:pt>
                <c:pt idx="4">
                  <c:v>22.9</c:v>
                </c:pt>
                <c:pt idx="5">
                  <c:v>23</c:v>
                </c:pt>
                <c:pt idx="6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80F-4A91-B87B-D85E1C9E8D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92D050"/>
            </a:solidFill>
            <a:ln w="38100"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4.1116039338457712E-4"/>
                  <c:y val="2.449573504178593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0F-4A91-B87B-D85E1C9E8DF7}"/>
                </c:ext>
              </c:extLst>
            </c:dLbl>
            <c:dLbl>
              <c:idx val="1"/>
              <c:layout>
                <c:manualLayout>
                  <c:x val="-2.1926576059450461E-3"/>
                  <c:y val="-9.798294016714195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0F-4A91-B87B-D85E1C9E8DF7}"/>
                </c:ext>
              </c:extLst>
            </c:dLbl>
            <c:dLbl>
              <c:idx val="2"/>
              <c:layout>
                <c:manualLayout>
                  <c:x val="3.8369430936923436E-3"/>
                  <c:y val="4.899147008357097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80F-4A91-B87B-D85E1C9E8DF7}"/>
                </c:ext>
              </c:extLst>
            </c:dLbl>
            <c:dLbl>
              <c:idx val="3"/>
              <c:layout>
                <c:manualLayout>
                  <c:x val="-1.9185902421098514E-3"/>
                  <c:y val="-2.44976638398202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80F-4A91-B87B-D85E1C9E8DF7}"/>
                </c:ext>
              </c:extLst>
            </c:dLbl>
            <c:dLbl>
              <c:idx val="4"/>
              <c:layout>
                <c:manualLayout>
                  <c:x val="4.5222895461757787E-3"/>
                  <c:y val="7.348720512535690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80F-4A91-B87B-D85E1C9E8D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16.5</c:v>
                </c:pt>
                <c:pt idx="1">
                  <c:v>15.2</c:v>
                </c:pt>
                <c:pt idx="2">
                  <c:v>18</c:v>
                </c:pt>
                <c:pt idx="3">
                  <c:v>20.3</c:v>
                </c:pt>
                <c:pt idx="4">
                  <c:v>24.3</c:v>
                </c:pt>
                <c:pt idx="5">
                  <c:v>32.6</c:v>
                </c:pt>
                <c:pt idx="6">
                  <c:v>29.3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80F-4A91-B87B-D85E1C9E8DF7}"/>
            </c:ext>
          </c:extLst>
        </c:ser>
        <c:axId val="113486080"/>
        <c:axId val="113516544"/>
      </c:barChart>
      <c:catAx>
        <c:axId val="113486080"/>
        <c:scaling>
          <c:orientation val="minMax"/>
        </c:scaling>
        <c:axPos val="b"/>
        <c:numFmt formatCode="General" sourceLinked="1"/>
        <c:tickLblPos val="nextTo"/>
        <c:crossAx val="113516544"/>
        <c:crosses val="autoZero"/>
        <c:auto val="1"/>
        <c:lblAlgn val="ctr"/>
        <c:lblOffset val="100"/>
      </c:catAx>
      <c:valAx>
        <c:axId val="113516544"/>
        <c:scaling>
          <c:orientation val="minMax"/>
        </c:scaling>
        <c:axPos val="l"/>
        <c:majorGridlines/>
        <c:numFmt formatCode="General" sourceLinked="1"/>
        <c:tickLblPos val="nextTo"/>
        <c:crossAx val="113486080"/>
        <c:crosses val="autoZero"/>
        <c:crossBetween val="between"/>
      </c:valAx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0.4825</cdr:x>
      <cdr:y>0.42728</cdr:y>
    </cdr:from>
    <cdr:to>
      <cdr:x>0.59361</cdr:x>
      <cdr:y>0.53742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B78A0E14-AE34-4E9E-8EFC-5BB0D173AD33}"/>
            </a:ext>
          </a:extLst>
        </cdr:cNvPr>
        <cdr:cNvSpPr txBox="1"/>
      </cdr:nvSpPr>
      <cdr:spPr>
        <a:xfrm xmlns:a="http://schemas.openxmlformats.org/drawingml/2006/main">
          <a:off x="3970784" y="1396751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0.42125</cdr:x>
      <cdr:y>0.38322</cdr:y>
    </cdr:from>
    <cdr:to>
      <cdr:x>0.62861</cdr:x>
      <cdr:y>0.55944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="" xmlns:a16="http://schemas.microsoft.com/office/drawing/2014/main" id="{3A87BD0F-F26D-490F-8F9E-C8675C5BD1F0}"/>
            </a:ext>
          </a:extLst>
        </cdr:cNvPr>
        <cdr:cNvSpPr/>
      </cdr:nvSpPr>
      <cdr:spPr>
        <a:xfrm xmlns:a="http://schemas.openxmlformats.org/drawingml/2006/main">
          <a:off x="3466728" y="1252735"/>
          <a:ext cx="1706488" cy="57606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/>
            <a:t>Общая потребность 421,5 млн.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FB4D4-0D81-4BC2-B944-19F974C14BAA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EF0D6-BF6E-4997-B69F-03F0DBB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364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F0D6-BF6E-4997-B69F-03F0DBB279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84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F0D6-BF6E-4997-B69F-03F0DBB279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222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69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75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63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887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878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817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738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238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04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97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882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C130-AA1D-4A0C-9511-641279DC9541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250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5674642"/>
          </a:xfrm>
        </p:spPr>
        <p:txBody>
          <a:bodyPr>
            <a:normAutofit/>
          </a:bodyPr>
          <a:lstStyle/>
          <a:p>
            <a:r>
              <a:rPr lang="ru-RU" sz="3600" b="1" dirty="0"/>
              <a:t>О бюджетных проектировках </a:t>
            </a:r>
            <a:br>
              <a:rPr lang="ru-RU" sz="3600" b="1" dirty="0"/>
            </a:br>
            <a:r>
              <a:rPr lang="ru-RU" sz="3600" b="1" dirty="0"/>
              <a:t>министерства транспорта Архангельской области на 2019 год и на плановый период 2020 и 2021 годов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61585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08504" cy="1584176"/>
          </a:xfrm>
        </p:spPr>
        <p:txBody>
          <a:bodyPr>
            <a:noAutofit/>
          </a:bodyPr>
          <a:lstStyle/>
          <a:p>
            <a:r>
              <a:rPr lang="ru-RU" sz="2400" dirty="0"/>
              <a:t>Подпрограмма «Улучшение эксплуатационного состояния автомобильных дорог общего пользования регионального значения за счет ремонта, капитального ремонта и содержания»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40367455"/>
              </p:ext>
            </p:extLst>
          </p:nvPr>
        </p:nvGraphicFramePr>
        <p:xfrm>
          <a:off x="414366" y="1357298"/>
          <a:ext cx="8229600" cy="53581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87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25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8612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Количество в 2019 году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6129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effectLst/>
                        </a:rPr>
                        <a:t>Работы по капитальному ремонту и ремонту автомобильных дорог протяженностью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11 км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6738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мостов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6129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Устройство линий искусственного освещения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12,5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км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6129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Устройство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автобусных остановок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6129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Устройство автоматизированных систем для осуществления весового контроля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ед.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86129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Замена водопропускных труб на участках водотоков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ед.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37795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7" name="Picture 2" descr="d:\Users\kulizhnikovda\Desktop\УКАЗЫ ПРЕЗИДЕНТА 2018\НАЦ ПРОЕКТ - БКАД\по п.8\Запрс минтранса, РАДОР - НАЦ проект БКАД\КартаОбласти норм сост +сия, малодоры.jpg">
            <a:extLst>
              <a:ext uri="{FF2B5EF4-FFF2-40B4-BE49-F238E27FC236}">
                <a16:creationId xmlns="" xmlns:a16="http://schemas.microsoft.com/office/drawing/2014/main" id="{2F339CD3-057E-4B93-9699-F932C0325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34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9954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kulizhnikovda\Desktop\УКАЗЫ ПРЕЗИДЕНТА 2018\НАЦ ПРОЕКТ - БКАД\по п.8\Запрс минтранса, РАДОР - НАЦ проект БКАД\Карта агломераций 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80" y="260648"/>
            <a:ext cx="9046618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0234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26977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Субсидии муниципальным образованиям на софинансирование дорожной деятельности и ремонт дворовых территорий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1366818"/>
            <a:ext cx="143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млн. рублей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18D06DAF-2A83-44CB-A3FF-06DCC992E7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77751618"/>
              </p:ext>
            </p:extLst>
          </p:nvPr>
        </p:nvGraphicFramePr>
        <p:xfrm>
          <a:off x="755576" y="1816445"/>
          <a:ext cx="6984776" cy="4084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02366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86497135"/>
              </p:ext>
            </p:extLst>
          </p:nvPr>
        </p:nvGraphicFramePr>
        <p:xfrm>
          <a:off x="395536" y="1556792"/>
          <a:ext cx="84249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26064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Соотношение расходов на финансовое обеспечение (без учета расходов на ФВФ) </a:t>
            </a:r>
          </a:p>
          <a:p>
            <a:pPr algn="ctr"/>
            <a:r>
              <a:rPr lang="ru-RU" b="1" dirty="0"/>
              <a:t>ГБУ «Региональная транспортная служба» </a:t>
            </a:r>
          </a:p>
          <a:p>
            <a:pPr algn="ctr"/>
            <a:r>
              <a:rPr lang="ru-RU" b="1" dirty="0"/>
              <a:t>с поступлениями неналоговых доходов от деятельности учреждения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54" y="1282340"/>
            <a:ext cx="13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млн. 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3262087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endParaRPr lang="ru-RU" sz="4800" dirty="0"/>
          </a:p>
          <a:p>
            <a:pPr marL="0" indent="0" algn="ctr">
              <a:buNone/>
            </a:pPr>
            <a:endParaRPr lang="ru-RU" sz="4800" dirty="0"/>
          </a:p>
          <a:p>
            <a:pPr marL="0" indent="0" algn="ctr">
              <a:buNone/>
            </a:pPr>
            <a:r>
              <a:rPr lang="ru-RU" sz="4800" dirty="0"/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63336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5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Приобретение специализированного автомобильного транспорта в целях улучшения доступности услуг общественного транспорта для маломобильных групп</a:t>
            </a:r>
          </a:p>
        </p:txBody>
      </p:sp>
      <p:pic>
        <p:nvPicPr>
          <p:cNvPr id="7" name="Picture 2" descr="https://mpark.pro/uploads/posts/2015-06/1433884225_00-vsa.jpg">
            <a:extLst>
              <a:ext uri="{FF2B5EF4-FFF2-40B4-BE49-F238E27FC236}">
                <a16:creationId xmlns="" xmlns:a16="http://schemas.microsoft.com/office/drawing/2014/main" id="{34C025D4-DCA7-4A74-8885-AAF6552B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68187"/>
            <a:ext cx="4400142" cy="2933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1akp.com/assets/site/img/product/AutoBus/MiddleClass/%D0%A1%D1%80%D0%B5%D0%B4%D0%BD%D0%B8%D0%B9%20%D0%BA%D0%BB%D0%B0%D1%81%D1%81/%D0%BB%D0%B8%D0%B0%D0%B7%20429260-1.jpeg">
            <a:extLst>
              <a:ext uri="{FF2B5EF4-FFF2-40B4-BE49-F238E27FC236}">
                <a16:creationId xmlns="" xmlns:a16="http://schemas.microsoft.com/office/drawing/2014/main" id="{CDF17693-DACA-4B37-AFCE-871B0CA61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21" y="2137619"/>
            <a:ext cx="4435209" cy="2947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6E6AA93-8072-468A-8F00-EBA91AC662D3}"/>
              </a:ext>
            </a:extLst>
          </p:cNvPr>
          <p:cNvSpPr txBox="1"/>
          <p:nvPr/>
        </p:nvSpPr>
        <p:spPr>
          <a:xfrm>
            <a:off x="5691189" y="1541982"/>
            <a:ext cx="213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ЛИАЗ 429260</a:t>
            </a:r>
          </a:p>
          <a:p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70CBC97-79BF-4494-9512-3DEE736CFFE2}"/>
              </a:ext>
            </a:extLst>
          </p:cNvPr>
          <p:cNvSpPr txBox="1"/>
          <p:nvPr/>
        </p:nvSpPr>
        <p:spPr>
          <a:xfrm>
            <a:off x="1299979" y="2158841"/>
            <a:ext cx="154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ПАЗ 32054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841BBB5-E1C4-4D01-8CC9-1A5E6EF8EFA6}"/>
              </a:ext>
            </a:extLst>
          </p:cNvPr>
          <p:cNvSpPr txBox="1"/>
          <p:nvPr/>
        </p:nvSpPr>
        <p:spPr>
          <a:xfrm>
            <a:off x="1547664" y="5990080"/>
            <a:ext cx="653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Местный бюджет обеспечивает не менее 40 процентов средств </a:t>
            </a:r>
          </a:p>
          <a:p>
            <a:pPr algn="ctr"/>
            <a:r>
              <a:rPr lang="ru-RU" dirty="0"/>
              <a:t>от стоимости транспортного средства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324277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9DE8E50-849A-4857-B6B2-F4B62B16D84E}"/>
              </a:ext>
            </a:extLst>
          </p:cNvPr>
          <p:cNvSpPr txBox="1"/>
          <p:nvPr/>
        </p:nvSpPr>
        <p:spPr>
          <a:xfrm>
            <a:off x="179512" y="0"/>
            <a:ext cx="9037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Приведение в нормативное состояние автомобильных  дорог до садоводческих некоммерческих товариществ.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C14C11B-0E89-41A6-BBD3-A99DCC8FE2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62620"/>
            <a:ext cx="4148007" cy="23332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4FF9D37-BC36-46F7-BEB0-27FCB74F6C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62620"/>
            <a:ext cx="4227339" cy="2377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DFE4856-2060-47BB-916C-95555822AC8B}"/>
              </a:ext>
            </a:extLst>
          </p:cNvPr>
          <p:cNvSpPr txBox="1"/>
          <p:nvPr/>
        </p:nvSpPr>
        <p:spPr>
          <a:xfrm>
            <a:off x="2691944" y="4093287"/>
            <a:ext cx="42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СОТ Строитель (от подъезда к Васьково)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18385DD-9387-4158-984E-7FD0B3D0FD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8" y="1544059"/>
            <a:ext cx="4113531" cy="25477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B898139-F961-478B-B951-1F21BC83F4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440" y="1581227"/>
            <a:ext cx="4075039" cy="25105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9856BA8-FF88-4DBA-B4BC-F4B617962A70}"/>
              </a:ext>
            </a:extLst>
          </p:cNvPr>
          <p:cNvSpPr txBox="1"/>
          <p:nvPr/>
        </p:nvSpPr>
        <p:spPr>
          <a:xfrm>
            <a:off x="4817440" y="921574"/>
            <a:ext cx="398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СОТ </a:t>
            </a:r>
            <a:r>
              <a:rPr lang="ru-RU" b="1" dirty="0" err="1"/>
              <a:t>Лодемка</a:t>
            </a:r>
            <a:r>
              <a:rPr lang="ru-RU" b="1" dirty="0"/>
              <a:t> </a:t>
            </a:r>
          </a:p>
          <a:p>
            <a:pPr algn="ctr"/>
            <a:r>
              <a:rPr lang="ru-RU" b="1" dirty="0"/>
              <a:t>(вправо от дороги Нефтебаза - Ижма)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2B594C8-819A-4D2A-804F-8FDA92ABDB5E}"/>
              </a:ext>
            </a:extLst>
          </p:cNvPr>
          <p:cNvSpPr txBox="1"/>
          <p:nvPr/>
        </p:nvSpPr>
        <p:spPr>
          <a:xfrm>
            <a:off x="561696" y="906382"/>
            <a:ext cx="389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СНТ </a:t>
            </a:r>
            <a:r>
              <a:rPr lang="ru-RU" b="1" dirty="0" err="1"/>
              <a:t>Каркуль</a:t>
            </a:r>
            <a:r>
              <a:rPr lang="ru-RU" b="1" dirty="0"/>
              <a:t> </a:t>
            </a:r>
          </a:p>
          <a:p>
            <a:pPr algn="ctr"/>
            <a:r>
              <a:rPr lang="ru-RU" b="1" dirty="0"/>
              <a:t>(влево от дороги Нефтебаза - Ижма) </a:t>
            </a:r>
          </a:p>
        </p:txBody>
      </p:sp>
    </p:spTree>
    <p:extLst>
      <p:ext uri="{BB962C8B-B14F-4D97-AF65-F5344CB8AC3E}">
        <p14:creationId xmlns="" xmlns:p14="http://schemas.microsoft.com/office/powerpoint/2010/main" val="184100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7504" y="188641"/>
            <a:ext cx="3096344" cy="6552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2-ОЙ АРХАНГЕЛЬСКИЙ ОАО</a:t>
            </a:r>
          </a:p>
          <a:p>
            <a:pPr algn="ctr"/>
            <a:r>
              <a:rPr lang="ru-RU" b="1" dirty="0"/>
              <a:t>(ПО ТЕРРИТОРИИ АРХАНГЕЛЬСКОЙ ОБЛАСТИ)</a:t>
            </a:r>
          </a:p>
          <a:p>
            <a:pPr marL="342900" indent="-342900" algn="ctr">
              <a:buAutoNum type="arabicParenR"/>
            </a:pPr>
            <a:r>
              <a:rPr lang="ru-RU" b="1" dirty="0"/>
              <a:t>Васьково - В. Золотица</a:t>
            </a:r>
          </a:p>
          <a:p>
            <a:pPr algn="ctr"/>
            <a:r>
              <a:rPr lang="ru-RU" b="1" dirty="0"/>
              <a:t>2) Васьково – Вожгора</a:t>
            </a:r>
          </a:p>
          <a:p>
            <a:pPr algn="ctr"/>
            <a:r>
              <a:rPr lang="ru-RU" b="1" dirty="0"/>
              <a:t>3) Васьково – Долгощелье</a:t>
            </a:r>
          </a:p>
          <a:p>
            <a:pPr algn="ctr"/>
            <a:r>
              <a:rPr lang="ru-RU" b="1" dirty="0"/>
              <a:t>4) Васьково – </a:t>
            </a:r>
            <a:r>
              <a:rPr lang="ru-RU" b="1" dirty="0" err="1"/>
              <a:t>Койда</a:t>
            </a:r>
            <a:endParaRPr lang="ru-RU" b="1" dirty="0"/>
          </a:p>
          <a:p>
            <a:pPr algn="ctr"/>
            <a:r>
              <a:rPr lang="ru-RU" b="1" dirty="0"/>
              <a:t>5) Васьково – </a:t>
            </a:r>
            <a:r>
              <a:rPr lang="ru-RU" b="1" dirty="0" err="1"/>
              <a:t>Койнас</a:t>
            </a:r>
            <a:endParaRPr lang="ru-RU" b="1" dirty="0"/>
          </a:p>
          <a:p>
            <a:pPr algn="ctr"/>
            <a:r>
              <a:rPr lang="ru-RU" b="1" dirty="0"/>
              <a:t>6) Васьково - Л. Золотица</a:t>
            </a:r>
          </a:p>
          <a:p>
            <a:pPr algn="ctr"/>
            <a:r>
              <a:rPr lang="ru-RU" b="1" dirty="0"/>
              <a:t>7) Васьково – </a:t>
            </a:r>
            <a:r>
              <a:rPr lang="ru-RU" b="1" dirty="0" err="1"/>
              <a:t>Лопшеньга</a:t>
            </a:r>
            <a:endParaRPr lang="ru-RU" b="1" dirty="0"/>
          </a:p>
          <a:p>
            <a:pPr algn="ctr"/>
            <a:r>
              <a:rPr lang="ru-RU" b="1" dirty="0"/>
              <a:t>8) Васьково – Каменка</a:t>
            </a:r>
          </a:p>
          <a:p>
            <a:pPr algn="ctr"/>
            <a:r>
              <a:rPr lang="ru-RU" b="1" dirty="0"/>
              <a:t>9) Васьково – Мосеево</a:t>
            </a:r>
          </a:p>
          <a:p>
            <a:pPr algn="ctr"/>
            <a:r>
              <a:rPr lang="ru-RU" b="1" dirty="0"/>
              <a:t>10) Васьково – Олема</a:t>
            </a:r>
          </a:p>
          <a:p>
            <a:pPr algn="ctr"/>
            <a:r>
              <a:rPr lang="ru-RU" b="1" dirty="0"/>
              <a:t>11) Васьково – Пертоминск</a:t>
            </a:r>
          </a:p>
          <a:p>
            <a:pPr algn="ctr"/>
            <a:r>
              <a:rPr lang="ru-RU" b="1" dirty="0"/>
              <a:t>12) Васьково – Ручьи</a:t>
            </a:r>
          </a:p>
          <a:p>
            <a:pPr algn="ctr"/>
            <a:r>
              <a:rPr lang="ru-RU" b="1" dirty="0"/>
              <a:t>13) Васьково – Олема</a:t>
            </a:r>
          </a:p>
          <a:p>
            <a:pPr algn="ctr"/>
            <a:r>
              <a:rPr lang="ru-RU" b="1" dirty="0"/>
              <a:t>14) Васьково – Сафоново</a:t>
            </a:r>
          </a:p>
          <a:p>
            <a:pPr algn="ctr"/>
            <a:r>
              <a:rPr lang="ru-RU" b="1" dirty="0"/>
              <a:t>15) Васьково – Сояна</a:t>
            </a:r>
          </a:p>
          <a:p>
            <a:pPr algn="ctr"/>
            <a:r>
              <a:rPr lang="ru-RU" b="1" dirty="0"/>
              <a:t>16) Васьково – Ценогора</a:t>
            </a:r>
          </a:p>
          <a:p>
            <a:pPr algn="ctr"/>
            <a:r>
              <a:rPr lang="ru-RU" b="1" dirty="0"/>
              <a:t>17) Васьково – </a:t>
            </a:r>
            <a:r>
              <a:rPr lang="ru-RU" b="1" dirty="0" err="1"/>
              <a:t>Пурнема</a:t>
            </a:r>
            <a:endParaRPr lang="ru-RU" b="1" dirty="0"/>
          </a:p>
          <a:p>
            <a:pPr algn="ctr"/>
            <a:r>
              <a:rPr lang="ru-RU" b="1" dirty="0"/>
              <a:t>18) Васьково – Онега</a:t>
            </a:r>
          </a:p>
          <a:p>
            <a:pPr algn="ctr"/>
            <a:r>
              <a:rPr lang="ru-RU" b="1" dirty="0"/>
              <a:t>19) 10 маршрутов между МО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88627" y="4339847"/>
            <a:ext cx="2939557" cy="14906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2-ОЙ АРХАНГЕЛЬСКИЙ ОАО</a:t>
            </a:r>
          </a:p>
          <a:p>
            <a:pPr algn="ctr"/>
            <a:r>
              <a:rPr lang="ru-RU" b="1" dirty="0"/>
              <a:t>(АРХАНГЕЛЬСК – ЛЕШУКОНСКОЕ)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152631"/>
            <a:ext cx="2791847" cy="17439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ОАО «КОМИАВИАТРАНС»</a:t>
            </a:r>
          </a:p>
          <a:p>
            <a:pPr algn="ctr"/>
            <a:r>
              <a:rPr lang="ru-RU" b="1" dirty="0"/>
              <a:t>(АРХАНГЕЛЬСК – КОТЛАС)</a:t>
            </a:r>
          </a:p>
          <a:p>
            <a:pPr algn="ctr"/>
            <a:r>
              <a:rPr lang="ru-RU" b="1" dirty="0"/>
              <a:t>27,2 млн.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19972" y="2550605"/>
            <a:ext cx="27003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ВОЗДУШНЫЙ ТРАНСПОРТ</a:t>
            </a:r>
          </a:p>
          <a:p>
            <a:pPr algn="ctr"/>
            <a:r>
              <a:rPr lang="ru-RU" b="1" dirty="0"/>
              <a:t>198,61 млн. рублей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315381" y="3007805"/>
            <a:ext cx="896579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739374" y="3573016"/>
            <a:ext cx="804734" cy="57606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228184" y="1988840"/>
            <a:ext cx="288032" cy="49480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300192" y="4331738"/>
            <a:ext cx="2843808" cy="14906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2-ОЙ </a:t>
            </a:r>
          </a:p>
          <a:p>
            <a:pPr algn="ctr"/>
            <a:r>
              <a:rPr lang="ru-RU" b="1" dirty="0"/>
              <a:t>АРХАНГЕЛЬСКИЙ ОАО</a:t>
            </a:r>
          </a:p>
          <a:p>
            <a:pPr algn="ctr"/>
            <a:r>
              <a:rPr lang="ru-RU" b="1" dirty="0"/>
              <a:t>(АРХАНГЕЛЬСК – МЕЗЕНЬ)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984540" y="3575007"/>
            <a:ext cx="891716" cy="57606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651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2888940"/>
            <a:ext cx="27003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ВОДНЫЙ ТРАНСПОРТ</a:t>
            </a:r>
          </a:p>
          <a:p>
            <a:pPr algn="ctr"/>
            <a:r>
              <a:rPr lang="ru-RU" b="1" dirty="0"/>
              <a:t>106,6 млн. 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188640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Архангельск - Соловки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768" y="1947666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Соломбала</a:t>
            </a:r>
            <a:r>
              <a:rPr lang="ru-RU" dirty="0"/>
              <a:t> - </a:t>
            </a:r>
            <a:r>
              <a:rPr lang="ru-RU" dirty="0" err="1"/>
              <a:t>Патракеевка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4433" y="4190678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В. Тойма - Н. Тойма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325454"/>
            <a:ext cx="2548735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АО "Архангельский речной порт"  </a:t>
            </a:r>
          </a:p>
          <a:p>
            <a:pPr algn="ctr"/>
            <a:r>
              <a:rPr lang="ru-RU" b="1" dirty="0"/>
              <a:t>(9 линий)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764704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Новодвинск</a:t>
            </a:r>
            <a:r>
              <a:rPr lang="ru-RU" b="1" dirty="0"/>
              <a:t> - Ягодник - Дедов Полой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19079" y="1844824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Котлас – </a:t>
            </a:r>
            <a:r>
              <a:rPr lang="ru-RU" b="1" dirty="0" err="1"/>
              <a:t>Тулубьево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3583" y="854264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п. Порог - с. </a:t>
            </a:r>
            <a:r>
              <a:rPr lang="ru-RU" b="1" dirty="0" err="1"/>
              <a:t>Усть</a:t>
            </a:r>
            <a:r>
              <a:rPr lang="ru-RU" b="1" dirty="0"/>
              <a:t> Кожа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8478" y="2950096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г. Онега - с. </a:t>
            </a:r>
            <a:r>
              <a:rPr lang="ru-RU" b="1" dirty="0" err="1"/>
              <a:t>Лямца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2950096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г. Онега – </a:t>
            </a:r>
          </a:p>
          <a:p>
            <a:pPr algn="ctr"/>
            <a:r>
              <a:rPr lang="ru-RU" b="1" dirty="0"/>
              <a:t>пос. </a:t>
            </a:r>
            <a:r>
              <a:rPr lang="ru-RU" b="1" dirty="0" err="1"/>
              <a:t>Легашевская</a:t>
            </a:r>
            <a:r>
              <a:rPr lang="ru-RU" b="1" dirty="0"/>
              <a:t> запань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27721" y="5299848"/>
            <a:ext cx="2548735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дер. </a:t>
            </a:r>
            <a:r>
              <a:rPr lang="ru-RU" b="1" dirty="0" err="1"/>
              <a:t>Хорьково</a:t>
            </a:r>
            <a:r>
              <a:rPr lang="ru-RU" b="1" dirty="0"/>
              <a:t> - дер. Кузьмино, </a:t>
            </a:r>
            <a:r>
              <a:rPr lang="ru-RU" b="1" dirty="0" err="1"/>
              <a:t>дер.Черный</a:t>
            </a:r>
            <a:r>
              <a:rPr lang="ru-RU" b="1" dirty="0"/>
              <a:t> Яр - дер. Дедов Полой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00192" y="4137741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пос. Каменка – </a:t>
            </a:r>
          </a:p>
          <a:p>
            <a:pPr algn="ctr"/>
            <a:r>
              <a:rPr lang="ru-RU" b="1" dirty="0"/>
              <a:t>г. Мезень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5508104" y="2500374"/>
            <a:ext cx="708888" cy="2805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987825" y="2636912"/>
            <a:ext cx="504055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24591" y="3803340"/>
            <a:ext cx="691625" cy="2555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824591" y="3346140"/>
            <a:ext cx="61961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771801" y="3346140"/>
            <a:ext cx="21602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467452" y="3846264"/>
            <a:ext cx="491431" cy="2536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</p:cNvCxnSpPr>
          <p:nvPr/>
        </p:nvCxnSpPr>
        <p:spPr>
          <a:xfrm flipH="1">
            <a:off x="2907503" y="4065580"/>
            <a:ext cx="1196063" cy="11597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cxnSpLocks/>
          </p:cNvCxnSpPr>
          <p:nvPr/>
        </p:nvCxnSpPr>
        <p:spPr>
          <a:xfrm>
            <a:off x="5076056" y="4058925"/>
            <a:ext cx="1504619" cy="11527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3059833" y="1785648"/>
            <a:ext cx="936103" cy="92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4512617" y="1160748"/>
            <a:ext cx="0" cy="16252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4932040" y="1646352"/>
            <a:ext cx="1080120" cy="10934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0965578-06E4-4BF9-84DC-06BEA82CEFB9}"/>
              </a:ext>
            </a:extLst>
          </p:cNvPr>
          <p:cNvSpPr/>
          <p:nvPr/>
        </p:nvSpPr>
        <p:spPr>
          <a:xfrm>
            <a:off x="3352177" y="5353145"/>
            <a:ext cx="2548735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Лявля</a:t>
            </a:r>
            <a:r>
              <a:rPr lang="ru-RU" b="1" dirty="0"/>
              <a:t> – Кузьмино, Черный Яр – Дедов Полой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="" xmlns:a16="http://schemas.microsoft.com/office/drawing/2014/main" id="{06037852-7996-4CE2-96B4-1ADB5158C90C}"/>
              </a:ext>
            </a:extLst>
          </p:cNvPr>
          <p:cNvCxnSpPr>
            <a:cxnSpLocks/>
          </p:cNvCxnSpPr>
          <p:nvPr/>
        </p:nvCxnSpPr>
        <p:spPr>
          <a:xfrm>
            <a:off x="4533980" y="3983360"/>
            <a:ext cx="29899" cy="12419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8890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Субсидии организациям железнодорожного транспорта на возмещение недополученных доходов, возникающих в результате государственного регулирования тарифов на перевозку пассажиров и багажа в 2019 году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8AE71B90-9617-4A17-A800-69B5CB91A1AF}"/>
              </a:ext>
            </a:extLst>
          </p:cNvPr>
          <p:cNvGraphicFramePr>
            <a:graphicFrameLocks/>
          </p:cNvGraphicFramePr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8AE71B90-9617-4A17-A800-69B5CB91A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75174164"/>
              </p:ext>
            </p:extLst>
          </p:nvPr>
        </p:nvGraphicFramePr>
        <p:xfrm>
          <a:off x="457200" y="1600201"/>
          <a:ext cx="8229600" cy="32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C756797-2160-4E1F-BE33-11623030E8FF}"/>
              </a:ext>
            </a:extLst>
          </p:cNvPr>
          <p:cNvSpPr txBox="1"/>
          <p:nvPr/>
        </p:nvSpPr>
        <p:spPr>
          <a:xfrm>
            <a:off x="323528" y="4941168"/>
            <a:ext cx="86975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Общая потребность денежных средств на 2019 год – 421,5 млн. рублей</a:t>
            </a:r>
          </a:p>
          <a:p>
            <a:r>
              <a:rPr lang="ru-RU" dirty="0"/>
              <a:t>в том числе на:</a:t>
            </a:r>
          </a:p>
          <a:p>
            <a:r>
              <a:rPr lang="ru-RU" dirty="0"/>
              <a:t>возмещение недополученных доходов от государственного регулирования тарифов </a:t>
            </a:r>
            <a:br>
              <a:rPr lang="ru-RU" dirty="0"/>
            </a:br>
            <a:r>
              <a:rPr lang="ru-RU" dirty="0"/>
              <a:t>в 2019 году – 392,6 млн. рублей;</a:t>
            </a:r>
          </a:p>
          <a:p>
            <a:r>
              <a:rPr lang="ru-RU" dirty="0"/>
              <a:t>на частичное возмещение в соответствии с соглашением об урегулировании размера </a:t>
            </a:r>
            <a:br>
              <a:rPr lang="ru-RU" dirty="0"/>
            </a:br>
            <a:r>
              <a:rPr lang="ru-RU" dirty="0"/>
              <a:t>субсидии на возмещение недополученных доходов, возникающих в результате </a:t>
            </a:r>
            <a:br>
              <a:rPr lang="ru-RU" dirty="0"/>
            </a:br>
            <a:r>
              <a:rPr lang="ru-RU" dirty="0"/>
              <a:t>государственного регулирования, за  2014-2016 годы – 28,9 млн. 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116886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301BF181-A1BE-4133-8934-4742AB7C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82" y="173562"/>
            <a:ext cx="8229600" cy="778098"/>
          </a:xfrm>
        </p:spPr>
        <p:txBody>
          <a:bodyPr>
            <a:noAutofit/>
          </a:bodyPr>
          <a:lstStyle/>
          <a:p>
            <a:r>
              <a:rPr lang="ru-RU" sz="2400" b="1" dirty="0"/>
              <a:t>Перечень автобусных маршрутов в 2019 году по которым необходимо провести конкурсные процедуры (6 ед.)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6301B2FB-05AC-41F9-8598-E867A6AA6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1458594"/>
              </p:ext>
            </p:extLst>
          </p:nvPr>
        </p:nvGraphicFramePr>
        <p:xfrm>
          <a:off x="1547672" y="1268760"/>
          <a:ext cx="6552720" cy="4104456"/>
        </p:xfrm>
        <a:graphic>
          <a:graphicData uri="http://schemas.openxmlformats.org/drawingml/2006/table">
            <a:tbl>
              <a:tblPr/>
              <a:tblGrid>
                <a:gridCol w="1344797">
                  <a:extLst>
                    <a:ext uri="{9D8B030D-6E8A-4147-A177-3AD203B41FA5}">
                      <a16:colId xmlns="" xmlns:a16="http://schemas.microsoft.com/office/drawing/2014/main" val="2433410977"/>
                    </a:ext>
                  </a:extLst>
                </a:gridCol>
                <a:gridCol w="5207923">
                  <a:extLst>
                    <a:ext uri="{9D8B030D-6E8A-4147-A177-3AD203B41FA5}">
                      <a16:colId xmlns="" xmlns:a16="http://schemas.microsoft.com/office/drawing/2014/main" val="838466758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501</a:t>
                      </a:r>
                      <a:endParaRPr lang="ru-RU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6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Архангельск (автовокзал) – г. Шенкурск</a:t>
                      </a:r>
                      <a:endParaRPr lang="ru-RU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6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2360574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503</a:t>
                      </a:r>
                      <a:endParaRPr lang="ru-RU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6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Архангельск (автовокзал) – с. Емецк</a:t>
                      </a:r>
                      <a:endParaRPr lang="ru-RU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6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5125783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520</a:t>
                      </a:r>
                      <a:endParaRPr lang="ru-RU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6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Архангельск (автовокзал) – пос. Долматово – г. Каргополь</a:t>
                      </a:r>
                      <a:endParaRPr lang="ru-RU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6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9371435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525</a:t>
                      </a:r>
                      <a:endParaRPr lang="ru-RU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6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Архангельск (автовокзал) – г. Вельск</a:t>
                      </a:r>
                      <a:endParaRPr lang="ru-RU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6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5269189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601</a:t>
                      </a:r>
                      <a:endParaRPr lang="ru-RU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6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Северодвинск (ж.д. вокзал) – г. Шенкурск</a:t>
                      </a:r>
                      <a:endParaRPr lang="ru-RU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6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352371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603</a:t>
                      </a:r>
                      <a:endParaRPr lang="ru-RU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6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Северодвинск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ж.д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вокзал) –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с. Емецк</a:t>
                      </a:r>
                      <a:endParaRPr lang="ru-RU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6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945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3447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301BF181-A1BE-4133-8934-4742AB7C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82" y="173562"/>
            <a:ext cx="8229600" cy="879174"/>
          </a:xfrm>
        </p:spPr>
        <p:txBody>
          <a:bodyPr>
            <a:noAutofit/>
          </a:bodyPr>
          <a:lstStyle/>
          <a:p>
            <a:r>
              <a:rPr lang="ru-RU" sz="2800" b="1" dirty="0"/>
              <a:t>Содержание и ремонт узкоколейной железной дороги пос. </a:t>
            </a:r>
            <a:r>
              <a:rPr lang="ru-RU" sz="2800" b="1" dirty="0" err="1"/>
              <a:t>Авнюгский</a:t>
            </a:r>
            <a:r>
              <a:rPr lang="ru-RU" sz="2800" b="1" dirty="0"/>
              <a:t> – пос. </a:t>
            </a:r>
            <a:r>
              <a:rPr lang="ru-RU" sz="2800" b="1" dirty="0" err="1"/>
              <a:t>Поперечка</a:t>
            </a:r>
            <a:endParaRPr lang="ru-RU" sz="2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AEAF311-B5E7-4258-A916-2C461D4962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52694"/>
            <a:ext cx="2607150" cy="3476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28B91AE-E6CB-412D-9D74-D0A13B13BD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58" y="2052694"/>
            <a:ext cx="2607150" cy="3476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0F56C35-EDDB-4456-9C8F-B806F0F914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46" y="2052694"/>
            <a:ext cx="2607150" cy="347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668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U:\common\семинар август 2015\подложка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84" b="2203"/>
          <a:stretch>
            <a:fillRect/>
          </a:stretch>
        </p:blipFill>
        <p:spPr bwMode="auto">
          <a:xfrm>
            <a:off x="899592" y="1074508"/>
            <a:ext cx="6966774" cy="544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27"/>
          <p:cNvGrpSpPr>
            <a:grpSpLocks/>
          </p:cNvGrpSpPr>
          <p:nvPr/>
        </p:nvGrpSpPr>
        <p:grpSpPr bwMode="auto">
          <a:xfrm>
            <a:off x="4788024" y="2492896"/>
            <a:ext cx="2729795" cy="1872208"/>
            <a:chOff x="5002911" y="322906"/>
            <a:chExt cx="3639752" cy="2496956"/>
          </a:xfrm>
        </p:grpSpPr>
        <p:cxnSp>
          <p:nvCxnSpPr>
            <p:cNvPr id="20" name="Прямая со стрелкой 19"/>
            <p:cNvCxnSpPr>
              <a:cxnSpLocks/>
            </p:cNvCxnSpPr>
            <p:nvPr/>
          </p:nvCxnSpPr>
          <p:spPr>
            <a:xfrm flipH="1">
              <a:off x="5002911" y="975391"/>
              <a:ext cx="1676512" cy="18444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9"/>
            <p:cNvSpPr txBox="1">
              <a:spLocks noChangeArrowheads="1"/>
            </p:cNvSpPr>
            <p:nvPr/>
          </p:nvSpPr>
          <p:spPr bwMode="auto">
            <a:xfrm>
              <a:off x="5285077" y="322906"/>
              <a:ext cx="3357586" cy="934731"/>
            </a:xfrm>
            <a:prstGeom prst="rect">
              <a:avLst/>
            </a:prstGeom>
            <a:gradFill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7000" tIns="27000" rIns="27000" bIns="27000">
              <a:spAutoFit/>
            </a:bodyPr>
            <a:lstStyle/>
            <a:p>
              <a:pPr>
                <a:defRPr/>
              </a:pPr>
              <a:r>
                <a:rPr lang="ru-RU" sz="1050" dirty="0"/>
                <a:t>реконструкция участка км 43+500 – км 63+000 автомобильной дороги Усть-Ваеньга – Осиново – </a:t>
              </a:r>
              <a:r>
                <a:rPr lang="ru-RU" sz="1050" dirty="0" err="1"/>
                <a:t>Фалюки</a:t>
              </a:r>
              <a:r>
                <a:rPr lang="ru-RU" sz="1050" dirty="0"/>
                <a:t>  (до дер. </a:t>
              </a:r>
              <a:r>
                <a:rPr lang="ru-RU" sz="1050" dirty="0" err="1"/>
                <a:t>Задориха</a:t>
              </a:r>
              <a:endParaRPr lang="ru-RU" sz="105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99592" y="548680"/>
            <a:ext cx="6966774" cy="5078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Подпрограмма «Развитие и совершенствование сети автомобильных дорог общего пользования регионального значения»</a:t>
            </a:r>
          </a:p>
        </p:txBody>
      </p:sp>
    </p:spTree>
    <p:extLst>
      <p:ext uri="{BB962C8B-B14F-4D97-AF65-F5344CB8AC3E}">
        <p14:creationId xmlns="" xmlns:p14="http://schemas.microsoft.com/office/powerpoint/2010/main" val="2600999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639</Words>
  <Application>Microsoft Office PowerPoint</Application>
  <PresentationFormat>Экран (4:3)</PresentationFormat>
  <Paragraphs>125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 бюджетных проектировках  министерства транспорта Архангельской области на 2019 год и на плановый период 2020 и 2021 годов</vt:lpstr>
      <vt:lpstr>Слайд 2</vt:lpstr>
      <vt:lpstr>Слайд 3</vt:lpstr>
      <vt:lpstr>Слайд 4</vt:lpstr>
      <vt:lpstr>Слайд 5</vt:lpstr>
      <vt:lpstr>Субсидии организациям железнодорожного транспорта на возмещение недополученных доходов, возникающих в результате государственного регулирования тарифов на перевозку пассажиров и багажа в 2019 году</vt:lpstr>
      <vt:lpstr>Перечень автобусных маршрутов в 2019 году по которым необходимо провести конкурсные процедуры (6 ед.)</vt:lpstr>
      <vt:lpstr>Содержание и ремонт узкоколейной железной дороги пос. Авнюгский – пос. Поперечка</vt:lpstr>
      <vt:lpstr>Слайд 9</vt:lpstr>
      <vt:lpstr>Подпрограмма «Улучшение эксплуатационного состояния автомобильных дорог общего пользования регионального значения за счет ремонта, капитального ремонта и содержания»</vt:lpstr>
      <vt:lpstr>Слайд 11</vt:lpstr>
      <vt:lpstr>Слайд 12</vt:lpstr>
      <vt:lpstr>Субсидии муниципальным образованиям на софинансирование дорожной деятельности и ремонт дворовых территорий</vt:lpstr>
      <vt:lpstr>Слайд 14</vt:lpstr>
      <vt:lpstr>Слайд 15</vt:lpstr>
    </vt:vector>
  </TitlesOfParts>
  <Company>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Пунягов Сергей Валерьевич</dc:creator>
  <cp:lastModifiedBy>Юрий</cp:lastModifiedBy>
  <cp:revision>72</cp:revision>
  <cp:lastPrinted>2018-10-07T09:00:22Z</cp:lastPrinted>
  <dcterms:created xsi:type="dcterms:W3CDTF">2015-10-22T06:18:15Z</dcterms:created>
  <dcterms:modified xsi:type="dcterms:W3CDTF">2018-10-07T19:45:54Z</dcterms:modified>
</cp:coreProperties>
</file>