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embeddedFontLs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37024D1-EA81-E5F2-DDC4-043DD2A456A0}">
  <a:tblStyle styleId="{57684569-F4AC-7043-D44B-C01D319C8BA5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37024D1-EA81-E5F2-DDC4-043DD2A456A0}" styleName="Стиль из темы 1 - акцент 5">
    <a:tblBg>
      <a:fillRef idx="2">
        <a:schemeClr val="accent5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lastCol>
    <a:firstCol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firstCol>
    <a:lastRow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Услуги ФОИВ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31</c:v>
                </c:pt>
                <c:pt idx="2">
                  <c:v>49</c:v>
                </c:pt>
                <c:pt idx="3">
                  <c:v>50</c:v>
                </c:pt>
                <c:pt idx="4">
                  <c:v>54</c:v>
                </c:pt>
                <c:pt idx="5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Услуги ИОГВ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21</c:v>
                </c:pt>
                <c:pt idx="2">
                  <c:v>24</c:v>
                </c:pt>
                <c:pt idx="3">
                  <c:v>34</c:v>
                </c:pt>
                <c:pt idx="4">
                  <c:v>62</c:v>
                </c:pt>
                <c:pt idx="5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 ОМСУ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13</c:v>
                </c:pt>
                <c:pt idx="1">
                  <c:v>105</c:v>
                </c:pt>
                <c:pt idx="2">
                  <c:v>191</c:v>
                </c:pt>
                <c:pt idx="3">
                  <c:v>225</c:v>
                </c:pt>
                <c:pt idx="4">
                  <c:v>230</c:v>
                </c:pt>
                <c:pt idx="5">
                  <c:v>261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услуги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5.7176196032672114E-2"/>
                  <c:y val="2.4607791524340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675612602100353E-2"/>
                  <c:y val="2.46077915243403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009334889148193E-2"/>
                  <c:y val="2.4607791524340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5426816"/>
        <c:axId val="95453184"/>
      </c:barChart>
      <c:catAx>
        <c:axId val="9542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cap="all" spc="12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5453184"/>
        <c:crosses val="autoZero"/>
        <c:auto val="1"/>
        <c:lblAlgn val="ctr"/>
        <c:lblOffset val="100"/>
        <c:noMultiLvlLbl val="0"/>
      </c:catAx>
      <c:valAx>
        <c:axId val="95453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426816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  <c:spPr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cap="all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заявителей, обратившихся за услугами в ГАУ АО «МФЦ»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>
                    <a:solidFill>
                      <a:schemeClr val="lt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(9 мес.)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146775</c:v>
                </c:pt>
                <c:pt idx="1">
                  <c:v>214110</c:v>
                </c:pt>
                <c:pt idx="2">
                  <c:v>344615</c:v>
                </c:pt>
                <c:pt idx="3">
                  <c:v>517916</c:v>
                </c:pt>
                <c:pt idx="4">
                  <c:v>435507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5471872"/>
        <c:axId val="98522240"/>
      </c:barChart>
      <c:catAx>
        <c:axId val="9547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cap="all" spc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8522240"/>
        <c:crosses val="autoZero"/>
        <c:auto val="1"/>
        <c:lblAlgn val="ctr"/>
        <c:lblOffset val="100"/>
        <c:noMultiLvlLbl val="0"/>
      </c:catAx>
      <c:valAx>
        <c:axId val="9852224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95471872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cap="all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302349483001293E-2"/>
          <c:y val="1.5067390982384006E-2"/>
          <c:w val="0.72206186934545591"/>
          <c:h val="6.0103268971318374E-2"/>
        </c:manualLayout>
      </c:layout>
      <c:overlay val="0"/>
      <c:spPr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cap="all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24839640449713E-2"/>
          <c:y val="0.13062792573411083"/>
          <c:w val="0.94453905033478169"/>
          <c:h val="0.734172188497354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38100">
                <a:solidFill>
                  <a:schemeClr val="accent1"/>
                </a:solidFill>
              </a:ln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>
                      <a:solidFill>
                        <a:srgbClr val="002060"/>
                      </a:solidFill>
                      <a:latin typeface="Arial Narrow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86.4</c:v>
                </c:pt>
                <c:pt idx="2">
                  <c:v>101.7</c:v>
                </c:pt>
                <c:pt idx="3">
                  <c:v>115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615296"/>
        <c:axId val="98616832"/>
      </c:barChart>
      <c:catAx>
        <c:axId val="986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8616832"/>
        <c:crosses val="autoZero"/>
        <c:auto val="1"/>
        <c:lblAlgn val="ctr"/>
        <c:lblOffset val="100"/>
        <c:noMultiLvlLbl val="0"/>
      </c:catAx>
      <c:valAx>
        <c:axId val="9861683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861529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3306719297854158E-2"/>
          <c:y val="2.5158118748669928E-2"/>
          <c:w val="0.30599635336216263"/>
          <c:h val="5.8625665035113857E-2"/>
        </c:manualLayout>
      </c:layout>
      <c:overlay val="0"/>
      <c:spPr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494157978712"/>
          <c:y val="6.9376936513226919E-2"/>
          <c:w val="0.83670997375328082"/>
          <c:h val="0.732524852362204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2342288765303306E-4"/>
                  <c:y val="0.18140702344801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71425823586083E-17"/>
                  <c:y val="0.1951039969324396"/>
                </c:manualLayout>
              </c:layout>
              <c:spPr>
                <a:noFill/>
                <a:ln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>
                      <a:solidFill>
                        <a:schemeClr val="bg1"/>
                      </a:solidFill>
                      <a:latin typeface="Arial Narrow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76732068273439E-3"/>
                  <c:y val="0.18359715758568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42371109087016E-4"/>
                  <c:y val="0.1817196816094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820948932844997E-3"/>
                  <c:y val="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2094893284554E-3"/>
                  <c:y val="0.15922227777160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46284679853499E-3"/>
                  <c:y val="0.15187355725906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>
                    <a:solidFill>
                      <a:schemeClr val="bg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61.07</c:v>
                </c:pt>
                <c:pt idx="1">
                  <c:v>63.25</c:v>
                </c:pt>
                <c:pt idx="2">
                  <c:v>67.8</c:v>
                </c:pt>
                <c:pt idx="3">
                  <c:v>68.8</c:v>
                </c:pt>
                <c:pt idx="4">
                  <c:v>71.099999999999994</c:v>
                </c:pt>
                <c:pt idx="5">
                  <c:v>72.099999999999994</c:v>
                </c:pt>
                <c:pt idx="6">
                  <c:v>73.3</c:v>
                </c:pt>
                <c:pt idx="7">
                  <c:v>73.8</c:v>
                </c:pt>
                <c:pt idx="8">
                  <c:v>75.900000000000006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2017 (доля населения старше 14 лет, зарегистрированных в ЕСИА)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1263090282218877E-4"/>
                  <c:y val="0.1760466043896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9494472602952E-3"/>
                  <c:y val="0.1822812511572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36729252305302E-6"/>
                  <c:y val="0.19548618826303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532877299347693E-3"/>
                  <c:y val="0.20626585471984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812993700979998E-5"/>
                  <c:y val="0.20856903245318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20948932844997E-3"/>
                  <c:y val="0.22291118888024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641897865689995E-3"/>
                  <c:y val="0.23515905640114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868570329434433E-16"/>
                  <c:y val="0.24740692392203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821532434771488E-3"/>
                  <c:y val="0.242507776913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230839897339916E-3"/>
                  <c:y val="0.26455393845128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820948932844997E-3"/>
                  <c:y val="0.2866000999888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4110579683489878E-4"/>
                  <c:y val="0.2963983940056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33.200000000000003</c:v>
                </c:pt>
                <c:pt idx="1">
                  <c:v>35.9</c:v>
                </c:pt>
                <c:pt idx="2">
                  <c:v>37.299999999999997</c:v>
                </c:pt>
                <c:pt idx="3">
                  <c:v>39.6</c:v>
                </c:pt>
                <c:pt idx="4">
                  <c:v>41.6</c:v>
                </c:pt>
                <c:pt idx="5">
                  <c:v>43.4</c:v>
                </c:pt>
                <c:pt idx="6">
                  <c:v>45.1</c:v>
                </c:pt>
                <c:pt idx="7">
                  <c:v>46.6</c:v>
                </c:pt>
                <c:pt idx="8">
                  <c:v>47.6</c:v>
                </c:pt>
                <c:pt idx="9">
                  <c:v>52.7</c:v>
                </c:pt>
                <c:pt idx="10">
                  <c:v>57.8</c:v>
                </c:pt>
                <c:pt idx="11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9545856"/>
        <c:axId val="99547392"/>
      </c:barChart>
      <c:catAx>
        <c:axId val="995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9547392"/>
        <c:crosses val="autoZero"/>
        <c:auto val="1"/>
        <c:lblAlgn val="ctr"/>
        <c:lblOffset val="100"/>
        <c:noMultiLvlLbl val="0"/>
      </c:catAx>
      <c:valAx>
        <c:axId val="9954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954585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47956765271771E-2"/>
          <c:y val="0.89170512689948012"/>
          <c:w val="0.90599352172821135"/>
          <c:h val="8.1349564554555664E-2"/>
        </c:manualLayout>
      </c:layout>
      <c:overlay val="0"/>
      <c:spPr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53999"/>
      </a:schemeClr>
    </a:solidFill>
    <a:ln w="76200">
      <a:noFill/>
    </a:ln>
  </c:spPr>
  <c:txPr>
    <a:bodyPr/>
    <a:lstStyle/>
    <a:p>
      <a:pPr>
        <a:defRPr sz="1800">
          <a:latin typeface="Arial Narrow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494157978712"/>
          <c:y val="5.9578642496512735E-2"/>
          <c:w val="0.83670997375328082"/>
          <c:h val="0.732524852362204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2342288765303306E-4"/>
                  <c:y val="0.27694039011097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0778438994801227"/>
                </c:manualLayout>
              </c:layout>
              <c:spPr>
                <a:noFill/>
                <a:ln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>
                      <a:solidFill>
                        <a:schemeClr val="bg1"/>
                      </a:solidFill>
                      <a:latin typeface="Arial Narrow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42284190650919E-4"/>
                  <c:y val="0.28647926079201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542371109087016E-4"/>
                  <c:y val="0.27235390126405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041704279304213E-17"/>
                  <c:y val="0.254755644434569"/>
                </c:manualLayout>
              </c:layout>
              <c:spPr>
                <a:noFill/>
                <a:ln>
                  <a:noFill/>
                  <a:bevel/>
                </a:ln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0" i="0" u="none" strike="noStrike">
                      <a:solidFill>
                        <a:schemeClr val="bg1"/>
                      </a:solidFill>
                      <a:latin typeface="Arial Narrow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26945298901973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21801213831179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5677270426742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46284679853499E-3"/>
                  <c:y val="0.15677270426742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>
                    <a:solidFill>
                      <a:schemeClr val="bg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40.415999999999997</c:v>
                </c:pt>
                <c:pt idx="1">
                  <c:v>48.03</c:v>
                </c:pt>
                <c:pt idx="2">
                  <c:v>50.762</c:v>
                </c:pt>
                <c:pt idx="3">
                  <c:v>48.677</c:v>
                </c:pt>
                <c:pt idx="4">
                  <c:v>46.701999999999998</c:v>
                </c:pt>
                <c:pt idx="5">
                  <c:v>48.530999999999999</c:v>
                </c:pt>
                <c:pt idx="6">
                  <c:v>41.164999999999999</c:v>
                </c:pt>
                <c:pt idx="7">
                  <c:v>43.8</c:v>
                </c:pt>
                <c:pt idx="8">
                  <c:v>43.8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2017 (тыс. заявок)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1263090282218877E-4"/>
                  <c:y val="6.82653702057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8910970676388E-3"/>
                  <c:y val="6.960086996506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020231178824846E-6"/>
                  <c:y val="9.505367459171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090205663423017E-4"/>
                  <c:y val="0.11073248805688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812993700979998E-5"/>
                  <c:y val="0.11793481279857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462846798535537E-3"/>
                  <c:y val="0.1028820871754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868570329434433E-16"/>
                  <c:y val="9.798294016714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821532434771498E-3"/>
                  <c:y val="0.16902057178831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230839897339916E-3"/>
                  <c:y val="0.20576417435099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0.198415453838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4098909644949211E-4"/>
                  <c:y val="0.18126843930921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 Narrow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сент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7.1509999999999998</c:v>
                </c:pt>
                <c:pt idx="1">
                  <c:v>7.2670000000000003</c:v>
                </c:pt>
                <c:pt idx="2">
                  <c:v>10.343</c:v>
                </c:pt>
                <c:pt idx="3">
                  <c:v>12.795999999999999</c:v>
                </c:pt>
                <c:pt idx="4">
                  <c:v>14.464</c:v>
                </c:pt>
                <c:pt idx="5">
                  <c:v>12.233000000000001</c:v>
                </c:pt>
                <c:pt idx="6">
                  <c:v>10.593</c:v>
                </c:pt>
                <c:pt idx="7">
                  <c:v>20.364999999999998</c:v>
                </c:pt>
                <c:pt idx="8">
                  <c:v>24.402000000000001</c:v>
                </c:pt>
                <c:pt idx="9">
                  <c:v>30.878</c:v>
                </c:pt>
                <c:pt idx="10">
                  <c:v>31.428000000000001</c:v>
                </c:pt>
                <c:pt idx="11">
                  <c:v>24.337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99682176"/>
        <c:axId val="99683712"/>
      </c:barChart>
      <c:catAx>
        <c:axId val="9968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9683712"/>
        <c:crosses val="autoZero"/>
        <c:auto val="1"/>
        <c:lblAlgn val="ctr"/>
        <c:lblOffset val="100"/>
        <c:noMultiLvlLbl val="0"/>
      </c:catAx>
      <c:valAx>
        <c:axId val="9968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+mn-ea"/>
                <a:cs typeface="+mn-cs"/>
              </a:defRPr>
            </a:pPr>
            <a:endParaRPr lang="ru-RU"/>
          </a:p>
        </c:txPr>
        <c:crossAx val="99682176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53999"/>
      </a:schemeClr>
    </a:solidFill>
    <a:ln w="76200">
      <a:noFill/>
    </a:ln>
  </c:spPr>
  <c:txPr>
    <a:bodyPr/>
    <a:lstStyle/>
    <a:p>
      <a:pPr>
        <a:defRPr sz="1800">
          <a:latin typeface="Arial Narrow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 bwMode="auto">
          <a:xfrm>
            <a:off x="838200" y="1193369"/>
            <a:ext cx="10515600" cy="4804475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286360"/>
            <a:ext cx="10515600" cy="487510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 bwMode="auto">
          <a:xfrm>
            <a:off x="838200" y="1296720"/>
            <a:ext cx="10515600" cy="4158683"/>
          </a:xfrm>
        </p:spPr>
        <p:txBody>
          <a:bodyPr anchor="ctr" anchorCtr="0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1348353"/>
            <a:ext cx="10515600" cy="47412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251594"/>
            <a:ext cx="5181600" cy="47864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251594"/>
            <a:ext cx="5181600" cy="47864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107724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072872"/>
            <a:ext cx="5157787" cy="405304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107724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072872"/>
            <a:ext cx="5183188" cy="405304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12043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1204396"/>
            <a:ext cx="3932237" cy="48815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1235399"/>
            <a:ext cx="6172200" cy="47314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1235399"/>
            <a:ext cx="3932237" cy="4739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4A475A-A7B0-4551-A18F-DAAF2F913E3C}" type="slidenum"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10515600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13"/>
          <a:srcRect t="54545" b="15311"/>
          <a:stretch/>
        </p:blipFill>
        <p:spPr bwMode="auto">
          <a:xfrm>
            <a:off x="0" y="-1227"/>
            <a:ext cx="12191999" cy="930141"/>
          </a:xfrm>
          <a:prstGeom prst="rect">
            <a:avLst/>
          </a:prstGeom>
        </p:spPr>
      </p:pic>
      <p:sp>
        <p:nvSpPr>
          <p:cNvPr id="5" name="Прямоугольник 11"/>
          <p:cNvSpPr/>
          <p:nvPr userDrawn="1"/>
        </p:nvSpPr>
        <p:spPr bwMode="auto">
          <a:xfrm>
            <a:off x="1" y="0"/>
            <a:ext cx="12191999" cy="928914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6" name="Прямоугольник 12"/>
          <p:cNvSpPr/>
          <p:nvPr userDrawn="1"/>
        </p:nvSpPr>
        <p:spPr bwMode="auto">
          <a:xfrm rot="5400000">
            <a:off x="5631541" y="-5631544"/>
            <a:ext cx="928915" cy="12192002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9572538" cy="72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01858"/>
            <a:ext cx="10515600" cy="487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pPr>
              <a:defRPr/>
            </a:pPr>
            <a:fld id="{D5AFD951-8F9A-43E9-B112-A4DAB56C1A47}" type="datetimeFigureOut">
              <a:t>08.10.2018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337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TextBox 7"/>
          <p:cNvSpPr>
            <a:spLocks noAdjustHandles="1"/>
          </p:cNvSpPr>
          <p:nvPr userDrawn="1"/>
        </p:nvSpPr>
        <p:spPr bwMode="auto">
          <a:xfrm>
            <a:off x="814919" y="6438806"/>
            <a:ext cx="10562165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defRPr/>
            </a:pPr>
            <a:r>
              <a:rPr lang="ru-RU" sz="800">
                <a:latin typeface="Arial Narrow"/>
              </a:rPr>
              <a:t>МИНИСТЕРСТВО СВЯЗИ И ИНФОРМАЦИОННЫХ ТЕХНОЛОГИЙ АРХАНГЕЛЬСКОЙ ОБЛАСТИ</a:t>
            </a:r>
          </a:p>
        </p:txBody>
      </p:sp>
      <p:pic>
        <p:nvPicPr>
          <p:cNvPr id="12" name="Рисунок 8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0724411" y="186654"/>
            <a:ext cx="652673" cy="58826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AdjustHandles="1"/>
          </p:cNvSpPr>
          <p:nvPr userDrawn="1"/>
        </p:nvSpPr>
        <p:spPr bwMode="auto">
          <a:xfrm>
            <a:off x="11400364" y="6363965"/>
            <a:ext cx="791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84A475A-A7B0-4551-A18F-DAAF2F913E3C}" type="slidenum">
              <a:t>‹#›</a:t>
            </a:fld>
            <a:endParaRPr lang="ru-RU" sz="140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r" defTabSz="914400">
        <a:lnSpc>
          <a:spcPct val="90000"/>
        </a:lnSpc>
        <a:spcBef>
          <a:spcPts val="0"/>
        </a:spcBef>
        <a:buNone/>
        <a:defRPr sz="2000" b="1" cap="all"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Narrow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Narrow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Narrow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Narrow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Narrow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suslugi29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 t="12388" b="3093"/>
          <a:stretch/>
        </p:blipFill>
        <p:spPr bwMode="auto">
          <a:xfrm>
            <a:off x="-5356" y="-12700"/>
            <a:ext cx="12197353" cy="6845300"/>
          </a:xfrm>
          <a:prstGeom prst="rect">
            <a:avLst/>
          </a:prstGeom>
        </p:spPr>
      </p:pic>
      <p:sp>
        <p:nvSpPr>
          <p:cNvPr id="5" name="Прямоугольник 9"/>
          <p:cNvSpPr/>
          <p:nvPr/>
        </p:nvSpPr>
        <p:spPr bwMode="auto"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atin typeface="Arial Narrow"/>
              </a:rPr>
              <a:t>   </a:t>
            </a:r>
            <a:endParaRPr dirty="0"/>
          </a:p>
        </p:txBody>
      </p:sp>
      <p:sp>
        <p:nvSpPr>
          <p:cNvPr id="6" name="Прямоугольник 8"/>
          <p:cNvSpPr/>
          <p:nvPr/>
        </p:nvSpPr>
        <p:spPr bwMode="auto">
          <a:xfrm rot="5400000">
            <a:off x="2655291" y="-2667991"/>
            <a:ext cx="6870700" cy="12181286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atin typeface="Arial Narrow"/>
              </a:rPr>
              <a:t>   </a:t>
            </a:r>
            <a:endParaRPr dirty="0"/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17331" y="513481"/>
            <a:ext cx="1557337" cy="1537816"/>
          </a:xfrm>
          <a:prstGeom prst="rect">
            <a:avLst/>
          </a:prstGeom>
        </p:spPr>
      </p:pic>
      <p:sp>
        <p:nvSpPr>
          <p:cNvPr id="8" name="TextBox 5"/>
          <p:cNvSpPr>
            <a:spLocks/>
          </p:cNvSpPr>
          <p:nvPr/>
        </p:nvSpPr>
        <p:spPr bwMode="auto">
          <a:xfrm>
            <a:off x="814389" y="3795312"/>
            <a:ext cx="1056322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Arial Narrow"/>
              </a:rPr>
              <a:t>РОДИЧЕВ Николай Петрович</a:t>
            </a:r>
            <a:endParaRPr lang="en-US" sz="1200" dirty="0">
              <a:solidFill>
                <a:schemeClr val="bg1"/>
              </a:solidFill>
              <a:latin typeface="Arial Narrow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Arial Narrow"/>
              </a:rPr>
              <a:t>министр связи и информационных технологий Архангельской области</a:t>
            </a:r>
            <a:endParaRPr dirty="0"/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814388" y="2205680"/>
            <a:ext cx="10563225" cy="25928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000" cap="all">
                <a:solidFill>
                  <a:schemeClr val="bg1">
                    <a:lumMod val="95000"/>
                  </a:schemeClr>
                </a:solidFill>
                <a:latin typeface="OfficinaSansC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latin typeface="Arial Narrow"/>
              </a:rPr>
              <a:t>Министерство связи информационных технологий архангельской области</a:t>
            </a:r>
            <a:r>
              <a:rPr lang="en-US" sz="2600" b="1" dirty="0">
                <a:solidFill>
                  <a:schemeClr val="bg1"/>
                </a:solidFill>
                <a:latin typeface="Arial Narrow"/>
              </a:rPr>
              <a:t/>
            </a:r>
            <a:br>
              <a:rPr lang="en-US" sz="2600" b="1" dirty="0">
                <a:solidFill>
                  <a:schemeClr val="bg1"/>
                </a:solidFill>
                <a:latin typeface="Arial Narrow"/>
              </a:rPr>
            </a:br>
            <a:endParaRPr lang="ru-RU" sz="2600" b="1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10" name="TextBox 10"/>
          <p:cNvSpPr>
            <a:spLocks/>
          </p:cNvSpPr>
          <p:nvPr/>
        </p:nvSpPr>
        <p:spPr bwMode="auto">
          <a:xfrm>
            <a:off x="814389" y="5957630"/>
            <a:ext cx="1056322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Arial Narrow"/>
              </a:rPr>
              <a:t>22</a:t>
            </a:r>
            <a:r>
              <a:rPr lang="ru-RU" sz="1200" dirty="0" smtClean="0">
                <a:solidFill>
                  <a:schemeClr val="bg1"/>
                </a:solidFill>
                <a:latin typeface="Arial Narrow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arrow"/>
              </a:rPr>
              <a:t>октября 2018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6"/>
          <p:cNvGraphicFramePr>
            <a:graphicFrameLocks/>
          </p:cNvGraphicFramePr>
          <p:nvPr/>
        </p:nvGraphicFramePr>
        <p:xfrm>
          <a:off x="2043953" y="1239543"/>
          <a:ext cx="93082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9572538" cy="728666"/>
          </a:xfrm>
        </p:spPr>
        <p:txBody>
          <a:bodyPr/>
          <a:lstStyle/>
          <a:p>
            <a:pPr>
              <a:defRPr/>
            </a:pPr>
            <a:r>
              <a:rPr lang="ru-RU"/>
              <a:t>Динамика регистрации в ЕСИА</a:t>
            </a:r>
          </a:p>
        </p:txBody>
      </p:sp>
      <p:grpSp>
        <p:nvGrpSpPr>
          <p:cNvPr id="6" name="Группа 17"/>
          <p:cNvGrpSpPr/>
          <p:nvPr/>
        </p:nvGrpSpPr>
        <p:grpSpPr bwMode="auto">
          <a:xfrm>
            <a:off x="814387" y="930141"/>
            <a:ext cx="1600823" cy="5343659"/>
            <a:chOff x="814387" y="930141"/>
            <a:chExt cx="1600823" cy="5343659"/>
          </a:xfrm>
        </p:grpSpPr>
        <p:pic>
          <p:nvPicPr>
            <p:cNvPr id="7" name="Рисунок 18"/>
            <p:cNvPicPr>
              <a:picLocks noChangeAspect="1"/>
            </p:cNvPicPr>
            <p:nvPr/>
          </p:nvPicPr>
          <p:blipFill>
            <a:blip r:embed="rId3"/>
            <a:srcRect l="83334" t="15326" r="2742" b="22730"/>
            <a:stretch/>
          </p:blipFill>
          <p:spPr bwMode="auto">
            <a:xfrm>
              <a:off x="814387" y="930141"/>
              <a:ext cx="1600823" cy="5343659"/>
            </a:xfrm>
            <a:prstGeom prst="rect">
              <a:avLst/>
            </a:prstGeom>
          </p:spPr>
        </p:pic>
        <p:pic>
          <p:nvPicPr>
            <p:cNvPr id="8" name="Рисунок 19"/>
            <p:cNvPicPr>
              <a:picLocks noChangeAspect="1"/>
            </p:cNvPicPr>
            <p:nvPr/>
          </p:nvPicPr>
          <p:blipFill>
            <a:blip r:embed="rId4"/>
            <a:srcRect l="83693" t="14501" r="3016" b="22033"/>
            <a:stretch/>
          </p:blipFill>
          <p:spPr bwMode="auto">
            <a:xfrm>
              <a:off x="861060" y="978402"/>
              <a:ext cx="1488482" cy="5210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6"/>
          <p:cNvGraphicFramePr>
            <a:graphicFrameLocks/>
          </p:cNvGraphicFramePr>
          <p:nvPr/>
        </p:nvGraphicFramePr>
        <p:xfrm>
          <a:off x="2061883" y="1308847"/>
          <a:ext cx="9415836" cy="496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1"/>
          <p:cNvSpPr/>
          <p:nvPr/>
        </p:nvSpPr>
        <p:spPr bwMode="auto">
          <a:xfrm>
            <a:off x="6307415" y="1048871"/>
            <a:ext cx="4952256" cy="112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9572538" cy="728666"/>
          </a:xfrm>
        </p:spPr>
        <p:txBody>
          <a:bodyPr/>
          <a:lstStyle/>
          <a:p>
            <a:pPr>
              <a:defRPr/>
            </a:pPr>
            <a:r>
              <a:rPr lang="ru-RU"/>
              <a:t>Потребление услуг (епгу + рпгу)</a:t>
            </a:r>
          </a:p>
        </p:txBody>
      </p:sp>
      <p:grpSp>
        <p:nvGrpSpPr>
          <p:cNvPr id="7" name="Группа 3"/>
          <p:cNvGrpSpPr/>
          <p:nvPr/>
        </p:nvGrpSpPr>
        <p:grpSpPr bwMode="auto">
          <a:xfrm>
            <a:off x="6307415" y="1205035"/>
            <a:ext cx="5170304" cy="901671"/>
            <a:chOff x="6307415" y="1205035"/>
            <a:chExt cx="5170304" cy="90167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307415" y="1205035"/>
              <a:ext cx="2731904" cy="9016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indent="-257175">
                <a:buFont typeface="Arial"/>
                <a:buChar char="•"/>
                <a:defRPr/>
              </a:pPr>
              <a:r>
                <a:rPr lang="ru-RU" b="1">
                  <a:solidFill>
                    <a:srgbClr val="C00000"/>
                  </a:solidFill>
                  <a:latin typeface="Arial Narrow"/>
                </a:rPr>
                <a:t>ЗА 2017 ГОД </a:t>
              </a:r>
              <a:br>
                <a:rPr lang="ru-RU" b="1">
                  <a:solidFill>
                    <a:srgbClr val="C00000"/>
                  </a:solidFill>
                  <a:latin typeface="Arial Narrow"/>
                </a:rPr>
              </a:br>
              <a:r>
                <a:rPr lang="ru-RU" b="1">
                  <a:solidFill>
                    <a:srgbClr val="C00000"/>
                  </a:solidFill>
                  <a:latin typeface="Arial Narrow"/>
                </a:rPr>
                <a:t>ПОДАНО </a:t>
              </a:r>
              <a:r>
                <a:rPr lang="en-US" b="1">
                  <a:solidFill>
                    <a:srgbClr val="C00000"/>
                  </a:solidFill>
                  <a:latin typeface="Arial Narrow"/>
                </a:rPr>
                <a:t>206</a:t>
              </a:r>
              <a:r>
                <a:rPr lang="ru-RU" b="1">
                  <a:solidFill>
                    <a:srgbClr val="C00000"/>
                  </a:solidFill>
                  <a:latin typeface="Arial Narrow"/>
                </a:rPr>
                <a:t>,</a:t>
              </a:r>
              <a:r>
                <a:rPr lang="en-US" b="1">
                  <a:solidFill>
                    <a:srgbClr val="C00000"/>
                  </a:solidFill>
                  <a:latin typeface="Arial Narrow"/>
                </a:rPr>
                <a:t>2</a:t>
              </a:r>
              <a:r>
                <a:rPr lang="ru-RU" b="1">
                  <a:solidFill>
                    <a:srgbClr val="C00000"/>
                  </a:solidFill>
                  <a:latin typeface="Arial Narrow"/>
                </a:rPr>
                <a:t> ТЫС. ЗАЯВОК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8745815" y="1205036"/>
              <a:ext cx="2731904" cy="90167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indent="-257175">
                <a:buFont typeface="Arial"/>
                <a:buChar char="•"/>
                <a:defRPr/>
              </a:pPr>
              <a:r>
                <a:rPr lang="ru-RU" b="1">
                  <a:solidFill>
                    <a:srgbClr val="C00000"/>
                  </a:solidFill>
                  <a:latin typeface="Arial Narrow"/>
                </a:rPr>
                <a:t>ЗА 9 МЕСЯЦЕВ </a:t>
              </a:r>
              <a:br>
                <a:rPr lang="ru-RU" b="1">
                  <a:solidFill>
                    <a:srgbClr val="C00000"/>
                  </a:solidFill>
                  <a:latin typeface="Arial Narrow"/>
                </a:rPr>
              </a:br>
              <a:r>
                <a:rPr lang="ru-RU" b="1">
                  <a:solidFill>
                    <a:srgbClr val="C00000"/>
                  </a:solidFill>
                  <a:latin typeface="Arial Narrow"/>
                </a:rPr>
                <a:t>2018 ГОДА ПОДАНО </a:t>
              </a:r>
              <a:br>
                <a:rPr lang="ru-RU" b="1">
                  <a:solidFill>
                    <a:srgbClr val="C00000"/>
                  </a:solidFill>
                  <a:latin typeface="Arial Narrow"/>
                </a:rPr>
              </a:br>
              <a:r>
                <a:rPr lang="ru-RU" b="1">
                  <a:solidFill>
                    <a:srgbClr val="C00000"/>
                  </a:solidFill>
                  <a:latin typeface="Arial Narrow"/>
                </a:rPr>
                <a:t>411,8 ТЫС. ЗАЯВОК</a:t>
              </a:r>
            </a:p>
          </p:txBody>
        </p:sp>
      </p:grpSp>
      <p:pic>
        <p:nvPicPr>
          <p:cNvPr id="10" name="Рисунок 19"/>
          <p:cNvPicPr>
            <a:picLocks noChangeAspect="1"/>
          </p:cNvPicPr>
          <p:nvPr/>
        </p:nvPicPr>
        <p:blipFill>
          <a:blip r:embed="rId3"/>
          <a:srcRect l="83334" t="15326" r="2742" b="22730"/>
          <a:stretch/>
        </p:blipFill>
        <p:spPr bwMode="auto">
          <a:xfrm>
            <a:off x="814387" y="930141"/>
            <a:ext cx="1600823" cy="5343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rcRect l="19014" r="13079"/>
          <a:stretch/>
        </p:blipFill>
        <p:spPr bwMode="auto">
          <a:xfrm>
            <a:off x="-9525" y="930141"/>
            <a:ext cx="3248025" cy="5927859"/>
          </a:xfrm>
          <a:prstGeom prst="rect">
            <a:avLst/>
          </a:prstGeom>
        </p:spPr>
      </p:pic>
      <p:sp>
        <p:nvSpPr>
          <p:cNvPr id="5" name="Прямоугольник 6"/>
          <p:cNvSpPr/>
          <p:nvPr/>
        </p:nvSpPr>
        <p:spPr bwMode="auto">
          <a:xfrm rot="5400000">
            <a:off x="-1351032" y="2281171"/>
            <a:ext cx="5927861" cy="3225802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ГБУ Архангельской области «Архтелецентр»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33595" y="1100725"/>
            <a:ext cx="1023746" cy="1010947"/>
          </a:xfrm>
          <a:prstGeom prst="rect">
            <a:avLst/>
          </a:prstGeom>
        </p:spPr>
      </p:pic>
      <p:sp>
        <p:nvSpPr>
          <p:cNvPr id="8" name="Прямоугольник 8"/>
          <p:cNvSpPr/>
          <p:nvPr/>
        </p:nvSpPr>
        <p:spPr bwMode="auto">
          <a:xfrm>
            <a:off x="3465372" y="1044933"/>
            <a:ext cx="429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РЕГИОНАЛЬНАЯ СИСТЕМА МОНИТОРИНГА</a:t>
            </a:r>
          </a:p>
        </p:txBody>
      </p:sp>
      <p:graphicFrame>
        <p:nvGraphicFramePr>
          <p:cNvPr id="9" name="Таблица 9"/>
          <p:cNvGraphicFramePr>
            <a:graphicFrameLocks noGrp="1"/>
          </p:cNvGraphicFramePr>
          <p:nvPr/>
        </p:nvGraphicFramePr>
        <p:xfrm>
          <a:off x="3465469" y="1432729"/>
          <a:ext cx="4318000" cy="2133600"/>
        </p:xfrm>
        <a:graphic>
          <a:graphicData uri="http://schemas.openxmlformats.org/drawingml/2006/table">
            <a:tbl>
              <a:tblPr>
                <a:tableStyleId>{F37024D1-EA81-E5F2-DDC4-043DD2A456A0}</a:tableStyleId>
              </a:tblPr>
              <a:tblGrid>
                <a:gridCol w="2616200"/>
                <a:gridCol w="850900"/>
                <a:gridCol w="850900"/>
              </a:tblGrid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ПОДКЛЮЧЕНО К РЕГИОНАЛЬНОЙ СИСТЕМЕ МОНИТОРИНГА</a:t>
                      </a:r>
                      <a:endParaRPr lang="ru-RU" sz="12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2017 год</a:t>
                      </a:r>
                      <a:endParaRPr lang="ru-RU" sz="12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2018 год</a:t>
                      </a:r>
                      <a:endParaRPr lang="ru-RU" sz="12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Здравоохранение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120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191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93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90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Пассажирский транспорт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92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212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Перевозка детей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160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156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Другое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103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u="none" strike="noStrike">
                          <a:solidFill>
                            <a:schemeClr val="bg1"/>
                          </a:solidFill>
                          <a:latin typeface="Arial Narrow"/>
                        </a:rPr>
                        <a:t>100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  <a:tr h="23812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568</a:t>
                      </a:r>
                      <a:endParaRPr lang="ru-RU" sz="14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solidFill>
                            <a:srgbClr val="FFC000"/>
                          </a:solidFill>
                          <a:latin typeface="Arial Narrow"/>
                        </a:rPr>
                        <a:t>749</a:t>
                      </a:r>
                      <a:endParaRPr lang="ru-RU" sz="1400" b="1" i="0" u="none" strike="noStrike">
                        <a:solidFill>
                          <a:srgbClr val="FFC000"/>
                        </a:solidFill>
                        <a:latin typeface="Arial Narrow"/>
                      </a:endParaRPr>
                    </a:p>
                  </a:txBody>
                  <a:tcPr marL="45720" marR="4572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12"/>
          <p:cNvSpPr/>
          <p:nvPr/>
        </p:nvSpPr>
        <p:spPr bwMode="auto">
          <a:xfrm>
            <a:off x="3465372" y="3681122"/>
            <a:ext cx="441334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C00000"/>
                </a:solidFill>
                <a:latin typeface="Arial Narrow"/>
              </a:rPr>
              <a:t>ОБСЛУЖИВАНИЕ АНТЕННО-МАЧТОВЫХ СООРУЖЕНИЙ </a:t>
            </a:r>
            <a:br>
              <a:rPr lang="ru-RU" sz="1300" b="1">
                <a:solidFill>
                  <a:srgbClr val="C00000"/>
                </a:solidFill>
                <a:latin typeface="Arial Narrow"/>
              </a:rPr>
            </a:br>
            <a:r>
              <a:rPr lang="ru-RU" sz="1300" b="1">
                <a:solidFill>
                  <a:srgbClr val="C00000"/>
                </a:solidFill>
                <a:latin typeface="Arial Narrow"/>
              </a:rPr>
              <a:t>(В 2017 ГОДУ 8 ШТ.,  В 2018 ГОДУ 9 ШТ.)</a:t>
            </a:r>
            <a:endParaRPr/>
          </a:p>
          <a:p>
            <a:pPr>
              <a:defRPr/>
            </a:pPr>
            <a:endParaRPr lang="ru-RU" sz="1300" b="1">
              <a:solidFill>
                <a:srgbClr val="C00000"/>
              </a:solidFill>
              <a:latin typeface="Arial Narrow"/>
            </a:endParaRPr>
          </a:p>
          <a:p>
            <a:pPr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В 2018 году, за счет внебюджетных источников, построено антенно-мачтовое сооружение в поселке Анциферовский Бор Онежского района – более 4 000 человек получили доступ </a:t>
            </a:r>
            <a:br>
              <a:rPr lang="ru-RU" sz="1300">
                <a:solidFill>
                  <a:srgbClr val="002060"/>
                </a:solidFill>
                <a:latin typeface="Arial Narrow"/>
              </a:rPr>
            </a:br>
            <a:r>
              <a:rPr lang="ru-RU" sz="1300">
                <a:solidFill>
                  <a:srgbClr val="002060"/>
                </a:solidFill>
                <a:latin typeface="Arial Narrow"/>
              </a:rPr>
              <a:t>к сети сотовой связи и Интернету. Услуги предоставляют операторы связи «Мегафон» и «МТС».</a:t>
            </a:r>
            <a:endParaRPr/>
          </a:p>
          <a:p>
            <a:pPr>
              <a:defRPr/>
            </a:pPr>
            <a:endParaRPr lang="ru-RU" sz="1300">
              <a:solidFill>
                <a:srgbClr val="002060"/>
              </a:solidFill>
              <a:latin typeface="Arial Narrow"/>
            </a:endParaRPr>
          </a:p>
          <a:p>
            <a:pPr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За счет модернизации и увеличения нагрузочной способности </a:t>
            </a:r>
            <a:br>
              <a:rPr lang="ru-RU" sz="1300">
                <a:solidFill>
                  <a:srgbClr val="002060"/>
                </a:solidFill>
                <a:latin typeface="Arial Narrow"/>
              </a:rPr>
            </a:br>
            <a:r>
              <a:rPr lang="ru-RU" sz="1300">
                <a:solidFill>
                  <a:srgbClr val="002060"/>
                </a:solidFill>
                <a:latin typeface="Arial Narrow"/>
              </a:rPr>
              <a:t>на антенно-мачтовых сооружениях Архангельской области дополнительно размещено 6 базовых станций операторов сотовой связи.</a:t>
            </a:r>
            <a:endParaRPr/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4"/>
          <a:srcRect b="7534"/>
          <a:stretch/>
        </p:blipFill>
        <p:spPr bwMode="auto">
          <a:xfrm>
            <a:off x="8172450" y="939667"/>
            <a:ext cx="4019550" cy="2636188"/>
          </a:xfrm>
          <a:prstGeom prst="rect">
            <a:avLst/>
          </a:prstGeom>
        </p:spPr>
      </p:pic>
      <p:sp>
        <p:nvSpPr>
          <p:cNvPr id="12" name="Прямоугольник 15"/>
          <p:cNvSpPr/>
          <p:nvPr/>
        </p:nvSpPr>
        <p:spPr bwMode="auto">
          <a:xfrm>
            <a:off x="7808869" y="3681122"/>
            <a:ext cx="360525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>
                <a:solidFill>
                  <a:srgbClr val="C00000"/>
                </a:solidFill>
                <a:latin typeface="Arial Narrow"/>
              </a:rPr>
              <a:t>	ОБЕСПЕЧЕНИЕ СВЯЗЬЮ </a:t>
            </a:r>
            <a:br>
              <a:rPr lang="ru-RU" sz="1300" b="1">
                <a:solidFill>
                  <a:srgbClr val="C00000"/>
                </a:solidFill>
                <a:latin typeface="Arial Narrow"/>
              </a:rPr>
            </a:br>
            <a:r>
              <a:rPr lang="ru-RU" sz="1300" b="1">
                <a:solidFill>
                  <a:srgbClr val="C00000"/>
                </a:solidFill>
                <a:latin typeface="Arial Narrow"/>
              </a:rPr>
              <a:t>	СОЦИАЛЬНО-ЗНАЧИМЫХ МЕРОПРИЯТИЙ</a:t>
            </a:r>
            <a:br>
              <a:rPr lang="ru-RU" sz="1300" b="1">
                <a:solidFill>
                  <a:srgbClr val="C00000"/>
                </a:solidFill>
                <a:latin typeface="Arial Narrow"/>
              </a:rPr>
            </a:br>
            <a:r>
              <a:rPr lang="ru-RU" sz="1300" b="1">
                <a:solidFill>
                  <a:srgbClr val="C00000"/>
                </a:solidFill>
                <a:latin typeface="Arial Narrow"/>
              </a:rPr>
              <a:t>	(В 2017 ГОДУ 2,  В 2018 ГОДУ 5)</a:t>
            </a:r>
            <a:endParaRPr/>
          </a:p>
          <a:p>
            <a:pPr>
              <a:defRPr/>
            </a:pPr>
            <a:endParaRPr lang="ru-RU" sz="1300" b="1">
              <a:solidFill>
                <a:srgbClr val="C00000"/>
              </a:solidFill>
              <a:latin typeface="Arial Narrow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Финал Кубка России (IV этап Кубка России 2018 года) по лыжным гонкам (февраль 2018 года)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Х Архангельский международный форум молодежи «Команда 29» (июнь 2018);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Профильная профориентационная смена «Регион развития – 29» (июль 2018 года);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IV Чемпионат «Лесоруб XXI века» </a:t>
            </a:r>
            <a:br>
              <a:rPr lang="ru-RU" sz="1300">
                <a:solidFill>
                  <a:srgbClr val="002060"/>
                </a:solidFill>
                <a:latin typeface="Arial Narrow"/>
              </a:rPr>
            </a:br>
            <a:r>
              <a:rPr lang="ru-RU" sz="1300">
                <a:solidFill>
                  <a:srgbClr val="002060"/>
                </a:solidFill>
                <a:latin typeface="Arial Narrow"/>
              </a:rPr>
              <a:t>(август 2018 года);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>
                <a:solidFill>
                  <a:srgbClr val="002060"/>
                </a:solidFill>
                <a:latin typeface="Arial Narrow"/>
              </a:rPr>
              <a:t>Всероссийские соревнования по лыжероллерам.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ChangeAspect="1"/>
          </p:cNvPicPr>
          <p:nvPr/>
        </p:nvPicPr>
        <p:blipFill>
          <a:blip r:embed="rId2"/>
          <a:srcRect l="5199" t="6573" r="61102"/>
          <a:stretch/>
        </p:blipFill>
        <p:spPr bwMode="auto">
          <a:xfrm>
            <a:off x="0" y="930140"/>
            <a:ext cx="3225800" cy="5927859"/>
          </a:xfrm>
          <a:prstGeom prst="rect">
            <a:avLst/>
          </a:prstGeom>
        </p:spPr>
      </p:pic>
      <p:sp>
        <p:nvSpPr>
          <p:cNvPr id="5" name="Прямоугольник 20"/>
          <p:cNvSpPr/>
          <p:nvPr/>
        </p:nvSpPr>
        <p:spPr bwMode="auto">
          <a:xfrm rot="5400000">
            <a:off x="-1351032" y="2281171"/>
            <a:ext cx="5927861" cy="3225802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Аппаратно-программный комплекс «БЕЗОПАСНЫЙ ГОРОД»</a:t>
            </a:r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7780337" y="2133247"/>
            <a:ext cx="426561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 	ПРОГРАММНЫЙ КОМПЛЕКС 	«ГЕЛИОС» С ИНТЕГРИРОВАННЫМИ 	ПОДСИСТЕМАМИ</a:t>
            </a:r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310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 ВИДЕОКАМЕР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 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3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 ТЕРМИНАЛА 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	«ГРАЖДАНИН-ПОЛИЦИЯ»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 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33 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РАБОЧИХ МЕСТА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134 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УЧЕТНЫХ ЗАПИСИ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4 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ЦЕНТРА ОБРАБОТКИ ДАННЫХ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 	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57 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КМ ОПТИКИ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■ 	РАДИОРЕЛЕЙНАЯ ЛИНИЯ 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	ДО СОЛОВЕЦКИХ ОСТРОВОВ</a:t>
            </a:r>
            <a:endParaRPr lang="ru-RU" sz="1600">
              <a:solidFill>
                <a:srgbClr val="002060"/>
              </a:solidFill>
              <a:latin typeface="Arial Narrow"/>
              <a:cs typeface="Calibri"/>
            </a:endParaRPr>
          </a:p>
        </p:txBody>
      </p:sp>
      <p:sp>
        <p:nvSpPr>
          <p:cNvPr id="8" name="Прямоугольник 8"/>
          <p:cNvSpPr/>
          <p:nvPr/>
        </p:nvSpPr>
        <p:spPr bwMode="auto">
          <a:xfrm>
            <a:off x="3292475" y="2287135"/>
            <a:ext cx="3527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3 ГОРОДА: </a:t>
            </a:r>
            <a: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/>
            </a:r>
            <a:b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АРХАНГЕЛЬСК, СЕВЕРОДВИНСК, КОТЛАС</a:t>
            </a:r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Arial Narrow"/>
              <a:ea typeface="Calibri"/>
              <a:cs typeface="Calibri"/>
            </a:endParaRPr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Arial Narrow"/>
              <a:ea typeface="Calibri"/>
              <a:cs typeface="Calibri"/>
            </a:endParaRP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7 ПОСЕЛКОВ: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СОЛОВЕЦКИЙ, РИКАСИХА, УЙМА, БОБРОВО, ЛАЙСКИЙ, ЛУГОВОЙ, КАТУНИНО</a:t>
            </a:r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Arial Narrow"/>
              <a:ea typeface="Calibri"/>
              <a:cs typeface="Calibri"/>
            </a:endParaRPr>
          </a:p>
          <a:p>
            <a:pPr>
              <a:defRPr/>
            </a:pPr>
            <a:endParaRPr lang="ru-RU" b="1">
              <a:solidFill>
                <a:srgbClr val="C00000"/>
              </a:solidFill>
              <a:latin typeface="Arial Narrow"/>
              <a:ea typeface="Calibri"/>
              <a:cs typeface="Calibri"/>
            </a:endParaRP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3 ДЕРЕВНИ:</a:t>
            </a: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БОЛ. АНИСИМОВО, СЕМЕНОВО, РИКАСОВО</a:t>
            </a:r>
          </a:p>
        </p:txBody>
      </p:sp>
      <p:pic>
        <p:nvPicPr>
          <p:cNvPr id="9" name="Picture 2" descr="image1"/>
          <p:cNvPicPr>
            <a:picLocks noChangeAspect="1" noChangeArrowheads="1"/>
          </p:cNvPicPr>
          <p:nvPr/>
        </p:nvPicPr>
        <p:blipFill>
          <a:blip r:embed="rId3"/>
          <a:srcRect l="13681" t="4291" r="3304"/>
          <a:stretch/>
        </p:blipFill>
        <p:spPr bwMode="auto">
          <a:xfrm>
            <a:off x="814389" y="2164025"/>
            <a:ext cx="2413000" cy="118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image2"/>
          <p:cNvPicPr>
            <a:picLocks noChangeAspect="1" noChangeArrowheads="1"/>
          </p:cNvPicPr>
          <p:nvPr/>
        </p:nvPicPr>
        <p:blipFill>
          <a:blip r:embed="rId4"/>
          <a:srcRect l="14155" t="7620" r="2629"/>
          <a:stretch/>
        </p:blipFill>
        <p:spPr bwMode="auto">
          <a:xfrm>
            <a:off x="814388" y="3704321"/>
            <a:ext cx="2411413" cy="114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image3"/>
          <p:cNvPicPr>
            <a:picLocks noChangeAspect="1" noChangeArrowheads="1"/>
          </p:cNvPicPr>
          <p:nvPr/>
        </p:nvPicPr>
        <p:blipFill>
          <a:blip r:embed="rId5"/>
          <a:srcRect l="17368" t="3731" r="3112" b="8088"/>
          <a:stretch/>
        </p:blipFill>
        <p:spPr bwMode="auto">
          <a:xfrm>
            <a:off x="814389" y="5203353"/>
            <a:ext cx="2413000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2"/>
          <p:cNvSpPr/>
          <p:nvPr/>
        </p:nvSpPr>
        <p:spPr bwMode="auto">
          <a:xfrm>
            <a:off x="3292474" y="1193140"/>
            <a:ext cx="352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ТЕРРИТОРИАЛЬНО РАСПРЕДЕЛЕННАЯ СИСТЕМА</a:t>
            </a:r>
          </a:p>
        </p:txBody>
      </p:sp>
      <p:sp>
        <p:nvSpPr>
          <p:cNvPr id="13" name="Прямоугольник 21"/>
          <p:cNvSpPr/>
          <p:nvPr/>
        </p:nvSpPr>
        <p:spPr bwMode="auto">
          <a:xfrm>
            <a:off x="8134350" y="1193140"/>
            <a:ext cx="3105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ТЕХНИЧЕСКИЕ СРЕДСТВА И ОБОРУДОВАНИЕ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Аппаратно-программный комплекс «БЕЗОПАСНЫЙ ГОРОД»</a:t>
            </a:r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3606800" y="2535118"/>
            <a:ext cx="78612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ВЫЯВЛЕНО СОТРУДНИКАМИ МВД В 2017 – 2018 ГОДАХ :</a:t>
            </a:r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ПРЕСТУПЛЕНИЙ – </a:t>
            </a:r>
            <a:r>
              <a:rPr lang="ru-RU" sz="1600" b="1">
                <a:solidFill>
                  <a:srgbClr val="FF0000"/>
                </a:solidFill>
                <a:latin typeface="Arial Narrow"/>
                <a:ea typeface="Calibri"/>
                <a:cs typeface="Calibri"/>
              </a:rPr>
              <a:t>74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;</a:t>
            </a:r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ЛИЦ ПОДОЗРЕВАЕМЫХ В СОВЕРШЕНИИ ПРЕСТУПЛЕНИЙ –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88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ОБРАЩЕНИЕ СОТРУДНИКОВ ГИБДД К ВИДЕОАРХИВУ –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294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, ИЗ НИХ: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ДЛЯ УСТАНОВЛЕНИЯ ОБСТОЯТЕЛЬСТВ ДТП –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126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;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ДЛЯ ПОИСКА ВОДИТЕЛЕЙ, СКРЫВШИХСЯ С МЕСТА ДТП –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100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;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ДЛЯ ВЫЯВЛЕНИЯ НАРУШЕНИЙ ПДД –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68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.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ДВАЖДЫ ПРИМЕНЯЛАСЬ В ЦЕЛЯХ КОНТРОЛЯ ОПЕРАТИВНОЙ ОБСТАНОВКИ 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И ДЕЙСТВИЙ ОПЕРАТИВНЫХ СЛУЖБ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БОЛЕЕ </a:t>
            </a:r>
            <a:r>
              <a:rPr lang="ru-RU" sz="16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60 </a:t>
            </a: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ОБРАЩЕНИЙ ОТ МВД, ГИБДД, МЧС, СУДЕБНЫХ УЧАСТКОВ 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И ПРЕДСТАВИТЕЛЕЙ АДВОКАТСКОЙ КОЛЛЕГИИ В ОТДЕЛ АПК БГ </a:t>
            </a:r>
            <a:b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ДЛЯ ПРЕДОСТАВЛЕНИЯ ВИДЕОМАТЕРИАЛОВ </a:t>
            </a:r>
            <a:endParaRPr/>
          </a:p>
        </p:txBody>
      </p:sp>
      <p:sp>
        <p:nvSpPr>
          <p:cNvPr id="6" name="Прямоугольник 12"/>
          <p:cNvSpPr/>
          <p:nvPr/>
        </p:nvSpPr>
        <p:spPr bwMode="auto">
          <a:xfrm>
            <a:off x="3606801" y="1296476"/>
            <a:ext cx="6981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ПРАКТИКА ПРИМЕНЕНИЯ ПРАВООХРАНИТЕЛЬНОГО СЕГМЕНТА ВИДЕОНАБЛЮДЕНИЯ АПК БГ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2"/>
          <a:srcRect l="63267" t="32593" r="10218" b="26295"/>
          <a:stretch/>
        </p:blipFill>
        <p:spPr bwMode="auto">
          <a:xfrm>
            <a:off x="-63500" y="942840"/>
            <a:ext cx="3289300" cy="2819400"/>
          </a:xfrm>
          <a:prstGeom prst="rect">
            <a:avLst/>
          </a:prstGeom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2"/>
          <a:srcRect l="63267" t="72364" r="10218" b="26295"/>
          <a:stretch/>
        </p:blipFill>
        <p:spPr bwMode="auto">
          <a:xfrm>
            <a:off x="-65045" y="3657600"/>
            <a:ext cx="3289300" cy="320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Единая централизованная система управления финансами</a:t>
            </a:r>
          </a:p>
        </p:txBody>
      </p:sp>
      <p:grpSp>
        <p:nvGrpSpPr>
          <p:cNvPr id="5" name="Группа 3"/>
          <p:cNvGrpSpPr/>
          <p:nvPr/>
        </p:nvGrpSpPr>
        <p:grpSpPr bwMode="auto">
          <a:xfrm>
            <a:off x="433144" y="930141"/>
            <a:ext cx="6287337" cy="5288416"/>
            <a:chOff x="5367093" y="898348"/>
            <a:chExt cx="6824907" cy="5740577"/>
          </a:xfrm>
        </p:grpSpPr>
        <p:pic>
          <p:nvPicPr>
            <p:cNvPr id="6" name="Рисунок 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326940" y="1225082"/>
              <a:ext cx="3645985" cy="2734489"/>
            </a:xfrm>
            <a:prstGeom prst="rect">
              <a:avLst/>
            </a:prstGeom>
          </p:spPr>
        </p:pic>
        <p:pic>
          <p:nvPicPr>
            <p:cNvPr id="7" name="Рисунок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143750" y="3552825"/>
              <a:ext cx="5048250" cy="3086100"/>
            </a:xfrm>
            <a:prstGeom prst="rect">
              <a:avLst/>
            </a:prstGeom>
          </p:spPr>
        </p:pic>
        <p:pic>
          <p:nvPicPr>
            <p:cNvPr id="8" name="Рисунок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769474" y="4189386"/>
              <a:ext cx="1365125" cy="608167"/>
            </a:xfrm>
            <a:prstGeom prst="rect">
              <a:avLst/>
            </a:prstGeom>
          </p:spPr>
        </p:pic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768339" y="4169519"/>
              <a:ext cx="1636399" cy="1603792"/>
            </a:xfrm>
            <a:prstGeom prst="rect">
              <a:avLst/>
            </a:prstGeom>
          </p:spPr>
        </p:pic>
        <p:pic>
          <p:nvPicPr>
            <p:cNvPr id="10" name="Рисунок 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5367093" y="898348"/>
              <a:ext cx="3340602" cy="3641848"/>
            </a:xfrm>
            <a:prstGeom prst="rect">
              <a:avLst/>
            </a:prstGeom>
          </p:spPr>
        </p:pic>
      </p:grpSp>
      <p:pic>
        <p:nvPicPr>
          <p:cNvPr id="11" name="Рисунок 9"/>
          <p:cNvPicPr>
            <a:picLocks noChangeAspect="1"/>
          </p:cNvPicPr>
          <p:nvPr/>
        </p:nvPicPr>
        <p:blipFill>
          <a:blip r:embed="rId7"/>
          <a:srcRect l="1957" t="16886" r="57293" b="65278"/>
          <a:stretch/>
        </p:blipFill>
        <p:spPr bwMode="auto">
          <a:xfrm>
            <a:off x="6660821" y="2943432"/>
            <a:ext cx="5531179" cy="13607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6885382" y="1197367"/>
            <a:ext cx="4646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ЦЕНТРАЛИЗАЦИЯ УПРАВЛЕНИЯ ФИНАНСАМИ ИСПОЛНИТЕЛЬНЫХ ОРГАНОВ ГОСУДАРСТВЕННОЙ ВЛАСТИ АРХАНГЕЛЬСКОЙ ОБЛАСТИ </a:t>
            </a:r>
            <a:br>
              <a:rPr lang="ru-RU" sz="20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</a:br>
            <a:r>
              <a:rPr lang="ru-RU" sz="2000" b="1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И ПОДВЕДОМСТВЕННЫХ УЧРЕЖДЕНИЙ </a:t>
            </a:r>
          </a:p>
        </p:txBody>
      </p:sp>
      <p:sp>
        <p:nvSpPr>
          <p:cNvPr id="13" name="Прямоугольник 13"/>
          <p:cNvSpPr/>
          <p:nvPr/>
        </p:nvSpPr>
        <p:spPr bwMode="auto">
          <a:xfrm>
            <a:off x="6592649" y="4520657"/>
            <a:ext cx="4796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ОНЛАЙН КОНТРОЛЬ ЗА ДВИЖЕНИЕМ ДЕНЕЖНЫХ СРЕДСТВ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600" b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СОКРАЩЕНИЕ РАСХОДОВ НА БУХГАЛТЕРСКИЕ УСЛУГИ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 t="12388" b="3093"/>
          <a:stretch/>
        </p:blipFill>
        <p:spPr bwMode="auto">
          <a:xfrm>
            <a:off x="-5356" y="-12700"/>
            <a:ext cx="12197353" cy="6845300"/>
          </a:xfrm>
          <a:prstGeom prst="rect">
            <a:avLst/>
          </a:prstGeom>
        </p:spPr>
      </p:pic>
      <p:sp>
        <p:nvSpPr>
          <p:cNvPr id="5" name="Прямоугольник 9"/>
          <p:cNvSpPr/>
          <p:nvPr/>
        </p:nvSpPr>
        <p:spPr bwMode="auto"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sp>
        <p:nvSpPr>
          <p:cNvPr id="6" name="Прямоугольник 8"/>
          <p:cNvSpPr/>
          <p:nvPr/>
        </p:nvSpPr>
        <p:spPr bwMode="auto">
          <a:xfrm rot="5400000">
            <a:off x="2666007" y="-2667993"/>
            <a:ext cx="6870700" cy="12181286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00438B">
                  <a:alpha val="50000"/>
                </a:srgbClr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Arial Narrow"/>
              </a:rPr>
              <a:t>   </a:t>
            </a:r>
            <a:endParaRPr/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95668" y="590834"/>
            <a:ext cx="1400664" cy="1383108"/>
          </a:xfrm>
          <a:prstGeom prst="rect">
            <a:avLst/>
          </a:prstGeom>
        </p:spPr>
      </p:pic>
      <p:sp>
        <p:nvSpPr>
          <p:cNvPr id="8" name="Заголовок 1"/>
          <p:cNvSpPr>
            <a:spLocks/>
          </p:cNvSpPr>
          <p:nvPr/>
        </p:nvSpPr>
        <p:spPr bwMode="auto">
          <a:xfrm>
            <a:off x="814389" y="2216965"/>
            <a:ext cx="10563224" cy="25928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defTabSz="914400">
              <a:lnSpc>
                <a:spcPct val="90000"/>
              </a:lnSpc>
              <a:spcBef>
                <a:spcPts val="0"/>
              </a:spcBef>
              <a:buNone/>
              <a:defRPr sz="2000" cap="all">
                <a:solidFill>
                  <a:schemeClr val="bg1">
                    <a:lumMod val="95000"/>
                  </a:schemeClr>
                </a:solidFill>
                <a:latin typeface="OfficinaSansC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Arial Narrow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Бюджет министерства связи и ИТ архангельской области на 2019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91065"/>
              </p:ext>
            </p:extLst>
          </p:nvPr>
        </p:nvGraphicFramePr>
        <p:xfrm>
          <a:off x="551386" y="1124747"/>
          <a:ext cx="11089229" cy="5221213"/>
        </p:xfrm>
        <a:graphic>
          <a:graphicData uri="http://schemas.openxmlformats.org/drawingml/2006/table">
            <a:tbl>
              <a:tblPr firstRow="1" firstCol="1" bandRow="1"/>
              <a:tblGrid>
                <a:gridCol w="360038"/>
                <a:gridCol w="6676323"/>
                <a:gridCol w="1547114"/>
                <a:gridCol w="1455363"/>
                <a:gridCol w="1050391"/>
              </a:tblGrid>
              <a:tr h="381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Наименование государственных программ, соисполнитель министерство связи и информационных технологий Архангельской области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2018 год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2019 год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отклонение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381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(тыс. руб.)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(тыс. руб.)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(тыс. руб.)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1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«Эффективное государственное управление в Архангельской области (2014 – 2024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467 892,40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508 289,00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40 396,60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Подпрограмма «Обеспечение доступности и качества предоставления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муниц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. услуг по принципу «одного окна», в том числе на базе многофункциональных центров»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263 160,10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296 714,90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33 554,80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1.2.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Подпрограмма «Создание систем электронного правительства, развитие информационного общества Архангельской области»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177 970,60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182 507,10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4 536,50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1.3.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Подпрограмма «Развитие отдельных направлений системы государственного управления Архангельской области»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26 761,70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29 067,00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2 305,30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«Социальная поддержка граждан в Архангельской области (2013 – 2024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20 550,00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20 550,00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Архангельской области «Культура Русского Севера (2013 – 2020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40 000,00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40 000,00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«Защита населения и территорий Архангельской области от чрезвычайных ситуаций, обеспечение пожарной безопасности и безопасности на водных объектах (2014 – 2021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40 216,60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93 987,30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53 770,70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«Развитие местного самоуправления в Архангельской области и государственная поддержка социально ориентированных некоммерческих организаций (2014 – 2021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«Управление государственными финансами и государственным долгом Архангельской области (2014 – 2024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9 769,70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26 000,00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16 230,30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«Развитие транспортной системы Архангельской области (2014 – 2024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3 847,70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4 448,40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600,70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«Развитие имущественно-земельных отношений Архангельской области (2014-2021 годы)»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9 265,20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9 265,20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Государственная программа Архангельской области "Развитие энергетики и жилищно-коммунального хозяйства Архангельской области (2014 – 2024 годы)"</a:t>
                      </a:r>
                    </a:p>
                  </a:txBody>
                  <a:tcPr marL="5511" marR="5511" marT="5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3 500,00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-3 500,00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Всего 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525 426,40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702 739,90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180 813,50</a:t>
                      </a: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КЛЮЧЕВЫЕ ПОКАЗАТЕЛИ ДЕЯТЕЛЬНОСТИ МФЦ</a:t>
            </a:r>
          </a:p>
        </p:txBody>
      </p:sp>
      <p:sp>
        <p:nvSpPr>
          <p:cNvPr id="5" name="Объект 2"/>
          <p:cNvSpPr>
            <a:spLocks/>
          </p:cNvSpPr>
          <p:nvPr/>
        </p:nvSpPr>
        <p:spPr bwMode="auto">
          <a:xfrm>
            <a:off x="838198" y="1301858"/>
            <a:ext cx="10550526" cy="42493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ea typeface="Verdana"/>
                <a:cs typeface="Verdana"/>
              </a:rPr>
              <a:t>Указ Президента Российской Федерации от 7 мая 2012 года № 601 </a:t>
            </a:r>
            <a:br>
              <a:rPr lang="ru-RU" sz="2400" b="1" dirty="0">
                <a:solidFill>
                  <a:srgbClr val="002060"/>
                </a:solidFill>
                <a:ea typeface="Verdana"/>
                <a:cs typeface="Verdana"/>
              </a:rPr>
            </a:br>
            <a:r>
              <a:rPr lang="ru-RU" sz="2400" b="1" dirty="0">
                <a:solidFill>
                  <a:srgbClr val="002060"/>
                </a:solidFill>
                <a:ea typeface="Verdana"/>
                <a:cs typeface="Verdana"/>
              </a:rPr>
              <a:t>«Об основных направлениях совершенствования системы </a:t>
            </a:r>
            <a:br>
              <a:rPr lang="ru-RU" sz="2400" b="1" dirty="0">
                <a:solidFill>
                  <a:srgbClr val="002060"/>
                </a:solidFill>
                <a:ea typeface="Verdana"/>
                <a:cs typeface="Verdana"/>
              </a:rPr>
            </a:br>
            <a:r>
              <a:rPr lang="ru-RU" sz="2400" b="1" dirty="0">
                <a:solidFill>
                  <a:srgbClr val="002060"/>
                </a:solidFill>
                <a:ea typeface="Verdana"/>
                <a:cs typeface="Verdana"/>
              </a:rPr>
              <a:t>государственного управления»</a:t>
            </a:r>
            <a:endParaRPr lang="en-US" sz="2400" b="1" dirty="0">
              <a:solidFill>
                <a:srgbClr val="002060"/>
              </a:solidFill>
              <a:ea typeface="Verdana"/>
              <a:cs typeface="Verdana"/>
            </a:endParaRPr>
          </a:p>
          <a:p>
            <a:pPr marL="0" indent="0" algn="ctr">
              <a:buFont typeface="Arial"/>
              <a:buNone/>
              <a:defRPr/>
            </a:pPr>
            <a:endParaRPr lang="ru-RU" sz="2000" b="1" dirty="0">
              <a:solidFill>
                <a:srgbClr val="002060"/>
              </a:solidFill>
              <a:ea typeface="Verdana"/>
              <a:cs typeface="Verdana"/>
            </a:endParaRPr>
          </a:p>
          <a:p>
            <a:pPr marL="0" algn="just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уровень удовлетворенности 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граждан Российской Федерации (качеством предоставления государственных и муниципальных услуг к 2018 году – не менее </a:t>
            </a: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90 процентов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;</a:t>
            </a:r>
            <a:endParaRPr dirty="0"/>
          </a:p>
          <a:p>
            <a:pPr marL="0" algn="just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доля граждан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 предоставления государственных услуг, к 2015 году – не менее </a:t>
            </a: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90 процентов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;</a:t>
            </a:r>
            <a:endParaRPr dirty="0"/>
          </a:p>
          <a:p>
            <a:pPr marL="0" algn="just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сокращение времени 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ожидания в очереди при обращении заявителя в орган государственной власти Российской Федерации (орган местного самоуправления) для получения государственных (муниципальных) услуг к 2014 году – </a:t>
            </a:r>
            <a:r>
              <a:rPr lang="ru-RU" sz="2000" b="1" dirty="0">
                <a:solidFill>
                  <a:srgbClr val="002060"/>
                </a:solidFill>
                <a:ea typeface="Verdana"/>
                <a:cs typeface="Verdana"/>
              </a:rPr>
              <a:t>до 15 минут</a:t>
            </a:r>
            <a:r>
              <a:rPr lang="ru-RU" sz="2000" dirty="0">
                <a:solidFill>
                  <a:srgbClr val="002060"/>
                </a:solidFill>
                <a:ea typeface="Verdana"/>
                <a:cs typeface="Verdana"/>
              </a:rPr>
              <a:t>.</a:t>
            </a: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 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79879" y="1301858"/>
            <a:ext cx="1861718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3288" y="1073150"/>
            <a:ext cx="1861718" cy="762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Рост количества предоставляемых услуг МФЦ</a:t>
            </a:r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 </a:t>
            </a:r>
          </a:p>
        </p:txBody>
      </p:sp>
      <p:grpSp>
        <p:nvGrpSpPr>
          <p:cNvPr id="7" name="Группа 11"/>
          <p:cNvGrpSpPr/>
          <p:nvPr/>
        </p:nvGrpSpPr>
        <p:grpSpPr bwMode="auto">
          <a:xfrm>
            <a:off x="647700" y="1206500"/>
            <a:ext cx="10871200" cy="5160966"/>
            <a:chOff x="660400" y="1206500"/>
            <a:chExt cx="10883900" cy="5160966"/>
          </a:xfrm>
        </p:grpSpPr>
        <p:graphicFrame>
          <p:nvGraphicFramePr>
            <p:cNvPr id="8" name="Диаграмма 6"/>
            <p:cNvGraphicFramePr>
              <a:graphicFrameLocks/>
            </p:cNvGraphicFramePr>
            <p:nvPr/>
          </p:nvGraphicFramePr>
          <p:xfrm>
            <a:off x="660400" y="1206500"/>
            <a:ext cx="10883900" cy="5160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Прямоугольник 2"/>
            <p:cNvSpPr/>
            <p:nvPr/>
          </p:nvSpPr>
          <p:spPr bwMode="auto">
            <a:xfrm>
              <a:off x="1485900" y="5157464"/>
              <a:ext cx="405653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46</a:t>
              </a:r>
            </a:p>
          </p:txBody>
        </p:sp>
        <p:sp>
          <p:nvSpPr>
            <p:cNvPr id="10" name="Прямоугольник 3"/>
            <p:cNvSpPr/>
            <p:nvPr/>
          </p:nvSpPr>
          <p:spPr bwMode="auto">
            <a:xfrm>
              <a:off x="3173506" y="4102731"/>
              <a:ext cx="519953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157</a:t>
              </a:r>
            </a:p>
          </p:txBody>
        </p:sp>
        <p:sp>
          <p:nvSpPr>
            <p:cNvPr id="11" name="Прямоугольник 5"/>
            <p:cNvSpPr/>
            <p:nvPr/>
          </p:nvSpPr>
          <p:spPr bwMode="auto">
            <a:xfrm>
              <a:off x="4957483" y="3082196"/>
              <a:ext cx="546847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264</a:t>
              </a:r>
            </a:p>
          </p:txBody>
        </p:sp>
        <p:sp>
          <p:nvSpPr>
            <p:cNvPr id="12" name="Прямоугольник 7"/>
            <p:cNvSpPr/>
            <p:nvPr/>
          </p:nvSpPr>
          <p:spPr bwMode="auto">
            <a:xfrm>
              <a:off x="6732496" y="2635514"/>
              <a:ext cx="510988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312</a:t>
              </a:r>
            </a:p>
          </p:txBody>
        </p:sp>
        <p:sp>
          <p:nvSpPr>
            <p:cNvPr id="13" name="Прямоугольник 9"/>
            <p:cNvSpPr/>
            <p:nvPr/>
          </p:nvSpPr>
          <p:spPr bwMode="auto">
            <a:xfrm>
              <a:off x="8479490" y="2248252"/>
              <a:ext cx="56477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353</a:t>
              </a:r>
              <a:endParaRPr dirty="0"/>
            </a:p>
          </p:txBody>
        </p:sp>
        <p:sp>
          <p:nvSpPr>
            <p:cNvPr id="14" name="Прямоугольник 10"/>
            <p:cNvSpPr/>
            <p:nvPr/>
          </p:nvSpPr>
          <p:spPr bwMode="auto">
            <a:xfrm>
              <a:off x="10309393" y="1878920"/>
              <a:ext cx="50264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C00000"/>
                  </a:solidFill>
                  <a:latin typeface="Arial Narrow"/>
                </a:rPr>
                <a:t>391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653143" y="1216521"/>
          <a:ext cx="10885714" cy="505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количество заявителей обратившихся в МФЦ</a:t>
            </a:r>
            <a:endParaRPr dirty="0"/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 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27007" y="1206500"/>
            <a:ext cx="1861718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Поступления в бюджет от расщепления госпошлины (млн. руб.)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 </a:t>
            </a:r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7007" y="1206500"/>
            <a:ext cx="1861718" cy="762000"/>
          </a:xfrm>
          <a:prstGeom prst="rect">
            <a:avLst/>
          </a:prstGeom>
        </p:spPr>
      </p:pic>
      <p:graphicFrame>
        <p:nvGraphicFramePr>
          <p:cNvPr id="7" name="Диаграмма 5"/>
          <p:cNvGraphicFramePr>
            <a:graphicFrameLocks/>
          </p:cNvGraphicFramePr>
          <p:nvPr/>
        </p:nvGraphicFramePr>
        <p:xfrm>
          <a:off x="814388" y="1851025"/>
          <a:ext cx="10621839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Значения ключевых показателей деятельности МФЦ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38200" y="1301858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 </a:t>
            </a:r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7006" y="1206500"/>
            <a:ext cx="1861718" cy="762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8200" y="2135242"/>
          <a:ext cx="10550524" cy="3675007"/>
        </p:xfrm>
        <a:graphic>
          <a:graphicData uri="http://schemas.openxmlformats.org/drawingml/2006/table">
            <a:tbl>
              <a:tblPr firstRow="1" firstCol="1" bandRow="1">
                <a:tableStyleId>{57684569-F4AC-7043-D44B-C01D319C8BA5}</a:tableStyleId>
              </a:tblPr>
              <a:tblGrid>
                <a:gridCol w="4311084"/>
                <a:gridCol w="667317"/>
                <a:gridCol w="1117599"/>
                <a:gridCol w="1019035"/>
                <a:gridCol w="1145163"/>
                <a:gridCol w="1145163"/>
                <a:gridCol w="1145163"/>
              </a:tblGrid>
              <a:tr h="47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НАИМЕНОВАНИЕ КЛЮЧЕВОГО ПОКАЗАТЕЛЯ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ПЛАН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2013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2014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2016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2017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</a:endParaRPr>
                    </a:p>
                  </a:txBody>
                  <a:tcPr marL="56222" marR="56222" marT="0" marB="0" anchor="ctr"/>
                </a:tc>
              </a:tr>
              <a:tr h="982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УРОВЕНЬ УДОВЛЕТВОРЕННОСТИ*  (%)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90,5 </a:t>
                      </a:r>
                      <a:endParaRPr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(по МФЦ – 93,3)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</a:tr>
              <a:tr h="1526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ДОЛЯ ГРАЖДАН, ИМЕЮЩИХ ДОСТУП К ПОЛУЧЕНИЮ ГОСУДАРСТВЕННЫХ И МУНИЦИПАЛЬНЫХ УСЛУГ (%)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6,71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44,00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81,00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95,20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98,14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</a:tr>
              <a:tr h="687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ВРЕМЯ ОЖИДАНИЯ В ОЧЕРЕДИ* (МИН.)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20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latin typeface="Arial Narrow"/>
                        </a:rPr>
                        <a:t>15</a:t>
                      </a:r>
                      <a:endParaRPr lang="ru-RU" sz="1600" b="0" dirty="0">
                        <a:solidFill>
                          <a:srgbClr val="6633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6222" marR="56222" marT="0" marB="0" anchor="ctr"/>
                </a:tc>
              </a:tr>
            </a:tbl>
          </a:graphicData>
        </a:graphic>
      </p:graphicFrame>
      <p:sp>
        <p:nvSpPr>
          <p:cNvPr id="8" name="Прямоугольник 2"/>
          <p:cNvSpPr/>
          <p:nvPr/>
        </p:nvSpPr>
        <p:spPr bwMode="auto">
          <a:xfrm>
            <a:off x="814388" y="5904468"/>
            <a:ext cx="3294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Arial Narrow"/>
                <a:ea typeface="Verdana"/>
                <a:cs typeface="Verdana"/>
              </a:rPr>
              <a:t>* на основе исследований ГАУ АО «ЦИОМ»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ChangeAspect="1"/>
          </p:cNvPicPr>
          <p:nvPr/>
        </p:nvPicPr>
        <p:blipFill>
          <a:blip r:embed="rId2"/>
          <a:srcRect l="22561" r="50000"/>
          <a:stretch/>
        </p:blipFill>
        <p:spPr bwMode="auto">
          <a:xfrm>
            <a:off x="0" y="942841"/>
            <a:ext cx="3225800" cy="591515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Предоставление</a:t>
            </a:r>
            <a:r>
              <a:rPr lang="en-US" dirty="0"/>
              <a:t> </a:t>
            </a:r>
            <a:r>
              <a:rPr lang="ru-RU" dirty="0"/>
              <a:t>государственных </a:t>
            </a:r>
            <a:br>
              <a:rPr lang="ru-RU" dirty="0"/>
            </a:br>
            <a:r>
              <a:rPr lang="ru-RU" dirty="0"/>
              <a:t>и муниципальных услуг в электронной форме </a:t>
            </a:r>
            <a:endParaRPr dirty="0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2844800" y="1101467"/>
            <a:ext cx="854392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	ИНФОРМАЦИОННЫЕ СИСТЕМЫ, </a:t>
            </a:r>
            <a:r>
              <a:rPr lang="ru-RU" sz="2000" b="1" dirty="0" smtClean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ИСПОЛЬЗУЕМЫЕ </a:t>
            </a:r>
            <a:r>
              <a:rPr lang="ru-RU" sz="2000" b="1" dirty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ДЛЯ </a:t>
            </a:r>
            <a:r>
              <a:rPr lang="ru-RU" sz="2000" b="1" dirty="0" smtClean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ПРЕДОСТАВЛЕНИЯ </a:t>
            </a:r>
            <a:r>
              <a:rPr lang="ru-RU" sz="2000" b="1" dirty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ГОСУДАРСТВЕННЫХ </a:t>
            </a:r>
            <a:r>
              <a:rPr lang="ru-RU" sz="2000" b="1" dirty="0" smtClean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    УСЛУГ</a:t>
            </a:r>
            <a:endParaRPr lang="ru-RU" sz="2000" b="1" dirty="0">
              <a:solidFill>
                <a:srgbClr val="002060"/>
              </a:solidFill>
              <a:latin typeface="Arial Narrow"/>
              <a:cs typeface="Calibri"/>
            </a:endParaRPr>
          </a:p>
          <a:p>
            <a:pPr marL="531813">
              <a:spcBef>
                <a:spcPts val="12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АРХАНГЕЛЬСКИЙ РЕГИОНАЛЬНЫЙ РЕЕСТР ГОСУДАРСТВЕННЫХ И МУНИЦИПАЛЬНЫХ УСЛУГ (ФУНКЦИЙ) </a:t>
            </a:r>
            <a:endParaRPr dirty="0"/>
          </a:p>
          <a:p>
            <a:pPr marL="531813">
              <a:spcBef>
                <a:spcPts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Arial Narrow"/>
              </a:rPr>
              <a:t>• внесена информация о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179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государственных услугах 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1 295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муниципальных услугах.</a:t>
            </a:r>
          </a:p>
          <a:p>
            <a:pPr marL="531813">
              <a:spcBef>
                <a:spcPts val="0"/>
              </a:spcBef>
              <a:buFontTx/>
              <a:buChar char="-"/>
              <a:defRPr/>
            </a:pPr>
            <a:endParaRPr lang="ru-RU" sz="1400" b="1" dirty="0">
              <a:solidFill>
                <a:srgbClr val="002060"/>
              </a:solidFill>
              <a:latin typeface="Arial Narrow"/>
            </a:endParaRPr>
          </a:p>
          <a:p>
            <a:pPr marL="531813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АРХАНГЕЛЬСКИЙ РЕГИОНАЛЬНЫЙ ПОРТАЛ </a:t>
            </a:r>
            <a:b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ГОСУДАРСТВЕННЫХ И МУНИЦИПАЛЬНЫХ УСЛУГ (ФУНКЦИЙ) </a:t>
            </a:r>
            <a:r>
              <a:rPr lang="en-US" sz="1400" u="sng" spc="-20" dirty="0">
                <a:solidFill>
                  <a:srgbClr val="002060"/>
                </a:solidFill>
                <a:latin typeface="Arial Narrow"/>
                <a:ea typeface="Calibri"/>
                <a:cs typeface="Calibri"/>
                <a:hlinkClick r:id="rId3"/>
              </a:rPr>
              <a:t>http</a:t>
            </a:r>
            <a:r>
              <a:rPr lang="ru-RU" sz="1400" u="sng" spc="-20" dirty="0">
                <a:solidFill>
                  <a:srgbClr val="002060"/>
                </a:solidFill>
                <a:latin typeface="Arial Narrow"/>
                <a:ea typeface="Calibri"/>
                <a:cs typeface="Calibri"/>
                <a:hlinkClick r:id="rId3"/>
              </a:rPr>
              <a:t>://</a:t>
            </a:r>
            <a:r>
              <a:rPr lang="en-US" sz="1400" u="sng" spc="-20" dirty="0">
                <a:solidFill>
                  <a:srgbClr val="002060"/>
                </a:solidFill>
                <a:latin typeface="Arial Narrow"/>
                <a:ea typeface="Calibri"/>
                <a:cs typeface="Calibri"/>
                <a:hlinkClick r:id="rId3"/>
              </a:rPr>
              <a:t>gosuslugi29</a:t>
            </a:r>
            <a:r>
              <a:rPr lang="ru-RU" sz="1400" u="sng" spc="-20" dirty="0">
                <a:solidFill>
                  <a:srgbClr val="002060"/>
                </a:solidFill>
                <a:latin typeface="Arial Narrow"/>
                <a:ea typeface="Calibri"/>
                <a:cs typeface="Calibri"/>
                <a:hlinkClick r:id="rId3"/>
              </a:rPr>
              <a:t>.</a:t>
            </a:r>
            <a:r>
              <a:rPr lang="en-US" sz="1400" u="sng" spc="-20" dirty="0" err="1">
                <a:solidFill>
                  <a:srgbClr val="002060"/>
                </a:solidFill>
                <a:latin typeface="Arial Narrow"/>
                <a:ea typeface="Calibri"/>
                <a:cs typeface="Calibri"/>
                <a:hlinkClick r:id="rId3"/>
              </a:rPr>
              <a:t>ru</a:t>
            </a:r>
            <a:endParaRPr lang="ru-RU" sz="1400" dirty="0">
              <a:solidFill>
                <a:srgbClr val="002060"/>
              </a:solidFill>
              <a:latin typeface="Arial Narrow"/>
              <a:cs typeface="Calibri"/>
            </a:endParaRPr>
          </a:p>
          <a:p>
            <a:pPr marL="531813">
              <a:spcBef>
                <a:spcPts val="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Arial Narrow"/>
              </a:rPr>
              <a:t>Обеспечивает заявителям возможность:</a:t>
            </a:r>
            <a:endParaRPr dirty="0"/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 получения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115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 государственных и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604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 муниципальные услуги;</a:t>
            </a:r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 получения результатов по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70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государственным и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604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 муниципальным услугам;</a:t>
            </a:r>
            <a:endParaRPr dirty="0"/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 получения результатов о статусе услуги поданной в электронной форме.</a:t>
            </a:r>
            <a:endParaRPr dirty="0"/>
          </a:p>
          <a:p>
            <a:pPr marL="531813">
              <a:spcBef>
                <a:spcPts val="0"/>
              </a:spcBef>
              <a:buFontTx/>
              <a:buChar char="-"/>
              <a:defRPr/>
            </a:pPr>
            <a:endParaRPr lang="ru-RU" sz="1400" dirty="0">
              <a:solidFill>
                <a:srgbClr val="002060"/>
              </a:solidFill>
              <a:latin typeface="Arial Narrow"/>
            </a:endParaRPr>
          </a:p>
          <a:p>
            <a:pPr marL="531813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АРХАНГЕЛЬСКАЯ РЕГИОНАЛЬНАЯ СИСТЕМА ИСПОЛНЕНИЯ РЕГЛАМЕНТОВ</a:t>
            </a:r>
            <a:endParaRPr dirty="0"/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 </a:t>
            </a:r>
            <a:r>
              <a:rPr lang="ru-RU" sz="1400" dirty="0">
                <a:solidFill>
                  <a:srgbClr val="002060"/>
                </a:solidFill>
                <a:latin typeface="Arial Narrow"/>
              </a:rPr>
              <a:t>обработано заявок, поступивших с портала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за 2017 год – 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8 637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заявок; за 2018 год (9 мес.) –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15 023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заявки.</a:t>
            </a:r>
          </a:p>
          <a:p>
            <a:pPr marL="531813">
              <a:spcBef>
                <a:spcPts val="0"/>
              </a:spcBef>
              <a:defRPr/>
            </a:pPr>
            <a:endParaRPr lang="ru-RU" sz="1400" b="1" dirty="0">
              <a:solidFill>
                <a:srgbClr val="002060"/>
              </a:solidFill>
              <a:latin typeface="Arial Narrow"/>
              <a:cs typeface="Calibri"/>
            </a:endParaRPr>
          </a:p>
          <a:p>
            <a:pPr marL="531813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АРХАНГЕЛЬСКАЯ РЕГИОНАЛЬНАЯ СИСТЕМА </a:t>
            </a:r>
            <a:b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МЕЖВЕДОМСТВЕННОГО ЭЛЕКТРОННОГО ВЗАИМОДЕЙСТВИЯ</a:t>
            </a:r>
            <a:endParaRPr dirty="0"/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</a:t>
            </a:r>
            <a:r>
              <a:rPr lang="ru-RU" sz="1400" dirty="0">
                <a:solidFill>
                  <a:srgbClr val="002060"/>
                </a:solidFill>
                <a:latin typeface="Arial Narrow"/>
                <a:cs typeface="Calibri"/>
              </a:rPr>
              <a:t> организовано представление </a:t>
            </a:r>
            <a:r>
              <a:rPr lang="ru-RU" sz="1400" b="1" dirty="0">
                <a:solidFill>
                  <a:srgbClr val="C00000"/>
                </a:solidFill>
                <a:latin typeface="Arial Narrow"/>
                <a:cs typeface="Calibri"/>
              </a:rPr>
              <a:t>260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cs typeface="Calibri"/>
              </a:rPr>
              <a:t> различных видов сведений;</a:t>
            </a:r>
          </a:p>
          <a:p>
            <a:pPr marL="531813">
              <a:spcBef>
                <a:spcPts val="0"/>
              </a:spcBef>
              <a:defRPr/>
            </a:pPr>
            <a:r>
              <a:rPr lang="en-US" sz="1400" dirty="0">
                <a:solidFill>
                  <a:srgbClr val="002060"/>
                </a:solidFill>
                <a:latin typeface="Arial Narrow"/>
              </a:rPr>
              <a:t>• </a:t>
            </a:r>
            <a:r>
              <a:rPr lang="ru-RU" sz="1400" dirty="0">
                <a:solidFill>
                  <a:srgbClr val="002060"/>
                </a:solidFill>
                <a:latin typeface="Arial Narrow"/>
                <a:cs typeface="Calibri"/>
              </a:rPr>
              <a:t>за 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cs typeface="Calibri"/>
              </a:rPr>
              <a:t>2017 год – 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2 437 589 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запросов, 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cs typeface="Calibri"/>
              </a:rPr>
              <a:t>за 2018 год (9 месяцев) – </a:t>
            </a:r>
            <a:r>
              <a:rPr lang="ru-RU" sz="1400" b="1" dirty="0">
                <a:solidFill>
                  <a:srgbClr val="C00000"/>
                </a:solidFill>
                <a:latin typeface="Arial Narrow"/>
                <a:cs typeface="Calibri"/>
              </a:rPr>
              <a:t>5</a:t>
            </a:r>
            <a:r>
              <a:rPr lang="ru-RU" sz="1400" b="1" dirty="0">
                <a:solidFill>
                  <a:srgbClr val="C00000"/>
                </a:solidFill>
                <a:latin typeface="Arial Narrow"/>
              </a:rPr>
              <a:t> 847 008</a:t>
            </a:r>
            <a:r>
              <a:rPr lang="ru-RU" sz="1400" b="1" dirty="0">
                <a:solidFill>
                  <a:srgbClr val="002060"/>
                </a:solidFill>
                <a:latin typeface="Arial Narrow"/>
              </a:rPr>
              <a:t> запросов</a:t>
            </a:r>
            <a:r>
              <a:rPr lang="ru-RU" sz="1400" b="1" dirty="0" smtClean="0">
                <a:solidFill>
                  <a:srgbClr val="002060"/>
                </a:solidFill>
                <a:latin typeface="Arial Narrow"/>
              </a:rPr>
              <a:t>.</a:t>
            </a:r>
            <a:endParaRPr lang="ru-RU" sz="1400" dirty="0">
              <a:solidFill>
                <a:srgbClr val="002060"/>
              </a:solidFill>
              <a:latin typeface="Arial Narrow"/>
            </a:endParaRPr>
          </a:p>
          <a:p>
            <a:pPr marL="450850"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Зарегистрировано на портале </a:t>
            </a:r>
            <a:r>
              <a:rPr lang="ru-RU" sz="1400" b="1" dirty="0" err="1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Госуслуг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 75,9% или </a:t>
            </a:r>
            <a:r>
              <a:rPr lang="ru-RU" sz="1400" b="1" dirty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710 тыс.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 жителей Архангельской области </a:t>
            </a:r>
            <a:b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</a:b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от 14 лет и старше</a:t>
            </a:r>
            <a:r>
              <a:rPr lang="en-US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/>
                <a:ea typeface="Calibri"/>
                <a:cs typeface="Calibri"/>
              </a:rPr>
              <a:t>21 место </a:t>
            </a:r>
            <a:r>
              <a:rPr lang="ru-RU" sz="1400" b="1" dirty="0">
                <a:solidFill>
                  <a:srgbClr val="002060"/>
                </a:solidFill>
                <a:latin typeface="Arial Narrow"/>
                <a:ea typeface="Calibri"/>
                <a:cs typeface="Calibri"/>
              </a:rPr>
              <a:t>в рейтинге Российской Федерации по состоянию на 1 октября 2018 года.</a:t>
            </a:r>
            <a:endParaRPr lang="ru-RU" sz="1400" dirty="0">
              <a:solidFill>
                <a:srgbClr val="002060"/>
              </a:solidFill>
              <a:latin typeface="Arial Narrow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7172" t="24028" r="7171" b="6248"/>
          <a:stretch/>
        </p:blipFill>
        <p:spPr bwMode="auto">
          <a:xfrm>
            <a:off x="557213" y="1323974"/>
            <a:ext cx="7829550" cy="4781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591551" y="2917725"/>
            <a:ext cx="2797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Narrow"/>
              </a:rPr>
              <a:t>ОЦЕНКА ЗНАЧЕНИЯ ПОКАЗАТЕЛЯ УСТАНОВЛЕННОГО ПОДПУНКТОМ «В» </a:t>
            </a:r>
            <a:br>
              <a:rPr lang="ru-RU" b="1">
                <a:solidFill>
                  <a:srgbClr val="C00000"/>
                </a:solidFill>
                <a:latin typeface="Arial Narrow"/>
              </a:rPr>
            </a:br>
            <a:r>
              <a:rPr lang="ru-RU" b="1">
                <a:solidFill>
                  <a:srgbClr val="C00000"/>
                </a:solidFill>
                <a:latin typeface="Arial Narrow"/>
              </a:rPr>
              <a:t>ПУНКТА 1 </a:t>
            </a:r>
            <a:br>
              <a:rPr lang="ru-RU" b="1">
                <a:solidFill>
                  <a:srgbClr val="C00000"/>
                </a:solidFill>
                <a:latin typeface="Arial Narrow"/>
              </a:rPr>
            </a:br>
            <a:r>
              <a:rPr lang="ru-RU" b="1">
                <a:solidFill>
                  <a:srgbClr val="C00000"/>
                </a:solidFill>
                <a:latin typeface="Arial Narrow"/>
              </a:rPr>
              <a:t>УКАЗА ПРЕЗИДЕНТА РОССИЙСКОЙ ФЕДЕРАЦИИ </a:t>
            </a:r>
            <a:br>
              <a:rPr lang="ru-RU" b="1">
                <a:solidFill>
                  <a:srgbClr val="C00000"/>
                </a:solidFill>
                <a:latin typeface="Arial Narrow"/>
              </a:rPr>
            </a:br>
            <a:r>
              <a:rPr lang="ru-RU" b="1">
                <a:solidFill>
                  <a:srgbClr val="C00000"/>
                </a:solidFill>
                <a:latin typeface="Arial Narrow"/>
              </a:rPr>
              <a:t>ОТ 7 МАЯ 2012 ГОДА № 601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01475"/>
            <a:ext cx="9572538" cy="728666"/>
          </a:xfrm>
        </p:spPr>
        <p:txBody>
          <a:bodyPr/>
          <a:lstStyle/>
          <a:p>
            <a:pPr>
              <a:defRPr/>
            </a:pPr>
            <a:r>
              <a:rPr lang="ru-RU"/>
              <a:t>Предоставление</a:t>
            </a:r>
            <a:r>
              <a:rPr lang="en-US"/>
              <a:t> </a:t>
            </a:r>
            <a:r>
              <a:rPr lang="ru-RU"/>
              <a:t>государственных </a:t>
            </a:r>
            <a:br>
              <a:rPr lang="ru-RU"/>
            </a:br>
            <a:r>
              <a:rPr lang="ru-RU"/>
              <a:t>и муниципальных услуг в электронной форме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685</Words>
  <Application>Microsoft Office PowerPoint</Application>
  <PresentationFormat>Произвольный</PresentationFormat>
  <Paragraphs>272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Times New Roman</vt:lpstr>
      <vt:lpstr>Calibri</vt:lpstr>
      <vt:lpstr>Verdana</vt:lpstr>
      <vt:lpstr>OfficinaSansC</vt:lpstr>
      <vt:lpstr>Тема Office</vt:lpstr>
      <vt:lpstr>Презентация PowerPoint</vt:lpstr>
      <vt:lpstr>Бюджет министерства связи и ИТ архангельской области на 2019 год</vt:lpstr>
      <vt:lpstr>КЛЮЧЕВЫЕ ПОКАЗАТЕЛИ ДЕЯТЕЛЬНОСТИ МФЦ</vt:lpstr>
      <vt:lpstr>Рост количества предоставляемых услуг МФЦ</vt:lpstr>
      <vt:lpstr>количество заявителей обратившихся в МФЦ</vt:lpstr>
      <vt:lpstr>Поступления в бюджет от расщепления госпошлины (млн. руб.)</vt:lpstr>
      <vt:lpstr>Значения ключевых показателей деятельности МФЦ</vt:lpstr>
      <vt:lpstr>Предоставление государственных  и муниципальных услуг в электронной форме </vt:lpstr>
      <vt:lpstr>Предоставление государственных  и муниципальных услуг в электронной форме </vt:lpstr>
      <vt:lpstr>Динамика регистрации в ЕСИА</vt:lpstr>
      <vt:lpstr>Потребление услуг (епгу + рпгу)</vt:lpstr>
      <vt:lpstr>ГБУ Архангельской области «Архтелецентр»</vt:lpstr>
      <vt:lpstr>Аппаратно-программный комплекс «БЕЗОПАСНЫЙ ГОРОД»</vt:lpstr>
      <vt:lpstr>Аппаратно-программный комплекс «БЕЗОПАСНЫЙ ГОРОД»</vt:lpstr>
      <vt:lpstr>Единая централизованная система управления финансами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Окатова Светлана Валентиновна</dc:creator>
  <cp:lastModifiedBy>Окатова Светлана Валентиновна</cp:lastModifiedBy>
  <cp:revision>4</cp:revision>
  <dcterms:modified xsi:type="dcterms:W3CDTF">2018-10-18T09:35:22Z</dcterms:modified>
</cp:coreProperties>
</file>