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95" r:id="rId2"/>
    <p:sldId id="301" r:id="rId3"/>
    <p:sldId id="302" r:id="rId4"/>
    <p:sldId id="271" r:id="rId5"/>
    <p:sldId id="288" r:id="rId6"/>
    <p:sldId id="280" r:id="rId7"/>
    <p:sldId id="298" r:id="rId8"/>
    <p:sldId id="297" r:id="rId9"/>
    <p:sldId id="275" r:id="rId10"/>
    <p:sldId id="281" r:id="rId11"/>
    <p:sldId id="277" r:id="rId12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80" autoAdjust="0"/>
    <p:restoredTop sz="87719" autoAdjust="0"/>
  </p:normalViewPr>
  <p:slideViewPr>
    <p:cSldViewPr>
      <p:cViewPr>
        <p:scale>
          <a:sx n="100" d="100"/>
          <a:sy n="100" d="100"/>
        </p:scale>
        <p:origin x="-1242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_____Microsoft_Office_Excel1.xlsx"/><Relationship Id="rId1" Type="http://schemas.openxmlformats.org/officeDocument/2006/relationships/image" Target="../media/image2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0317552747297967"/>
          <c:y val="2.2012183831426151E-2"/>
          <c:w val="0.81564607727693184"/>
          <c:h val="0.55879238956865451"/>
        </c:manualLayout>
      </c:layout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"указные" категории работников</c:v>
                </c:pt>
              </c:strCache>
            </c:strRef>
          </c:tx>
          <c:spPr>
            <a:blipFill>
              <a:blip xmlns:r="http://schemas.openxmlformats.org/officeDocument/2006/relationships" r:embed="rId1"/>
              <a:tile tx="0" ty="0" sx="100000" sy="100000" flip="none" algn="tl"/>
            </a:blipFill>
          </c:spPr>
          <c:dLbls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  <c:pt idx="3">
                  <c:v>2021 год</c:v>
                </c:pt>
              </c:strCache>
            </c:strRef>
          </c:cat>
          <c:val>
            <c:numRef>
              <c:f>Лист1!$B$2:$B$5</c:f>
              <c:numCache>
                <c:formatCode>#,##0</c:formatCode>
                <c:ptCount val="4"/>
                <c:pt idx="0">
                  <c:v>2263</c:v>
                </c:pt>
                <c:pt idx="1">
                  <c:v>3269</c:v>
                </c:pt>
                <c:pt idx="2">
                  <c:v>4483</c:v>
                </c:pt>
                <c:pt idx="3">
                  <c:v>5861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работники с зарплатой, требуемой доведения до МРОТ   с 01.01.2019         </c:v>
                </c:pt>
              </c:strCache>
            </c:strRef>
          </c:tx>
          <c:spPr>
            <a:solidFill>
              <a:srgbClr val="FFFF00"/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ru-RU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en-US" smtClean="0">
                        <a:latin typeface="Times New Roman" pitchFamily="18" charset="0"/>
                        <a:cs typeface="Times New Roman" pitchFamily="18" charset="0"/>
                      </a:rPr>
                      <a:t>857</a:t>
                    </a:r>
                    <a:endParaRPr lang="en-US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ru-RU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en-US" smtClean="0">
                        <a:latin typeface="Times New Roman" pitchFamily="18" charset="0"/>
                        <a:cs typeface="Times New Roman" pitchFamily="18" charset="0"/>
                      </a:rPr>
                      <a:t>198</a:t>
                    </a:r>
                    <a:endParaRPr lang="en-US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ru-RU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en-US" smtClean="0">
                        <a:latin typeface="Times New Roman" pitchFamily="18" charset="0"/>
                        <a:cs typeface="Times New Roman" pitchFamily="18" charset="0"/>
                      </a:rPr>
                      <a:t>416</a:t>
                    </a:r>
                    <a:endParaRPr lang="en-US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ru-RU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en-US" smtClean="0">
                        <a:latin typeface="Times New Roman" pitchFamily="18" charset="0"/>
                        <a:cs typeface="Times New Roman" pitchFamily="18" charset="0"/>
                      </a:rPr>
                      <a:t>662</a:t>
                    </a:r>
                    <a:endParaRPr lang="en-US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  <c:pt idx="3">
                  <c:v>2021 год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1857</c:v>
                </c:pt>
                <c:pt idx="1">
                  <c:v>2198</c:v>
                </c:pt>
                <c:pt idx="2">
                  <c:v>2416</c:v>
                </c:pt>
                <c:pt idx="3">
                  <c:v>2662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работники с зарплатой выше МРОТ</c:v>
                </c:pt>
              </c:strCache>
            </c:strRef>
          </c:tx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400" baseline="0" smtClean="0">
                        <a:solidFill>
                          <a:schemeClr val="bg1"/>
                        </a:solidFill>
                        <a:latin typeface="Times New Roman" pitchFamily="18" charset="0"/>
                      </a:rPr>
                      <a:t>1</a:t>
                    </a:r>
                    <a:r>
                      <a:rPr lang="ru-RU" sz="1400" baseline="0" smtClean="0">
                        <a:solidFill>
                          <a:schemeClr val="bg1"/>
                        </a:solidFill>
                        <a:latin typeface="Times New Roman" pitchFamily="18" charset="0"/>
                      </a:rPr>
                      <a:t> </a:t>
                    </a:r>
                    <a:r>
                      <a:rPr lang="en-US" sz="1400" baseline="0" smtClean="0">
                        <a:solidFill>
                          <a:schemeClr val="bg1"/>
                        </a:solidFill>
                        <a:latin typeface="Times New Roman" pitchFamily="18" charset="0"/>
                      </a:rPr>
                      <a:t>260</a:t>
                    </a:r>
                    <a:endParaRPr lang="en-US" sz="1400" baseline="0">
                      <a:solidFill>
                        <a:schemeClr val="bg1"/>
                      </a:solidFill>
                      <a:latin typeface="Times New Roman" pitchFamily="18" charset="0"/>
                    </a:endParaRPr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400" baseline="0" smtClean="0">
                        <a:solidFill>
                          <a:schemeClr val="bg1"/>
                        </a:solidFill>
                        <a:latin typeface="Times New Roman" pitchFamily="18" charset="0"/>
                      </a:rPr>
                      <a:t>1</a:t>
                    </a:r>
                    <a:r>
                      <a:rPr lang="ru-RU" sz="1400" baseline="0" smtClean="0">
                        <a:solidFill>
                          <a:schemeClr val="bg1"/>
                        </a:solidFill>
                        <a:latin typeface="Times New Roman" pitchFamily="18" charset="0"/>
                      </a:rPr>
                      <a:t> </a:t>
                    </a:r>
                    <a:r>
                      <a:rPr lang="en-US" sz="1400" baseline="0" smtClean="0">
                        <a:solidFill>
                          <a:schemeClr val="bg1"/>
                        </a:solidFill>
                        <a:latin typeface="Times New Roman" pitchFamily="18" charset="0"/>
                      </a:rPr>
                      <a:t>814</a:t>
                    </a:r>
                    <a:endParaRPr lang="en-US" sz="1400" baseline="0">
                      <a:solidFill>
                        <a:schemeClr val="bg1"/>
                      </a:solidFill>
                      <a:latin typeface="Times New Roman" pitchFamily="18" charset="0"/>
                    </a:endParaRPr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400" baseline="0" smtClean="0">
                        <a:solidFill>
                          <a:schemeClr val="bg1"/>
                        </a:solidFill>
                        <a:latin typeface="Times New Roman" pitchFamily="18" charset="0"/>
                      </a:rPr>
                      <a:t>2</a:t>
                    </a:r>
                    <a:r>
                      <a:rPr lang="ru-RU" sz="1400" baseline="0" smtClean="0">
                        <a:solidFill>
                          <a:schemeClr val="bg1"/>
                        </a:solidFill>
                        <a:latin typeface="Times New Roman" pitchFamily="18" charset="0"/>
                      </a:rPr>
                      <a:t> </a:t>
                    </a:r>
                    <a:r>
                      <a:rPr lang="en-US" sz="1400" baseline="0" smtClean="0">
                        <a:solidFill>
                          <a:schemeClr val="bg1"/>
                        </a:solidFill>
                        <a:latin typeface="Times New Roman" pitchFamily="18" charset="0"/>
                      </a:rPr>
                      <a:t>329</a:t>
                    </a:r>
                    <a:endParaRPr lang="en-US" sz="1400" baseline="0" dirty="0">
                      <a:solidFill>
                        <a:schemeClr val="bg1"/>
                      </a:solidFill>
                      <a:latin typeface="Times New Roman" pitchFamily="18" charset="0"/>
                    </a:endParaRP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 b="1" baseline="0">
                    <a:solidFill>
                      <a:schemeClr val="bg1"/>
                    </a:solidFill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  <c:pt idx="3">
                  <c:v>2021 год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717</c:v>
                </c:pt>
                <c:pt idx="1">
                  <c:v>1260</c:v>
                </c:pt>
                <c:pt idx="2">
                  <c:v>1814</c:v>
                </c:pt>
                <c:pt idx="3">
                  <c:v>2329</c:v>
                </c:pt>
              </c:numCache>
            </c:numRef>
          </c:val>
        </c:ser>
        <c:dLbls>
          <c:showVal val="1"/>
        </c:dLbls>
        <c:overlap val="100"/>
        <c:axId val="132646016"/>
        <c:axId val="132647552"/>
      </c:barChart>
      <c:catAx>
        <c:axId val="132646016"/>
        <c:scaling>
          <c:orientation val="minMax"/>
        </c:scaling>
        <c:axPos val="b"/>
        <c:tickLblPos val="nextTo"/>
        <c:crossAx val="132647552"/>
        <c:crosses val="autoZero"/>
        <c:auto val="1"/>
        <c:lblAlgn val="ctr"/>
        <c:lblOffset val="100"/>
      </c:catAx>
      <c:valAx>
        <c:axId val="132647552"/>
        <c:scaling>
          <c:orientation val="minMax"/>
        </c:scaling>
        <c:delete val="1"/>
        <c:axPos val="l"/>
        <c:majorGridlines/>
        <c:numFmt formatCode="#,##0" sourceLinked="1"/>
        <c:tickLblPos val="none"/>
        <c:crossAx val="13264601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006809296648488"/>
          <c:y val="0.69493704403214462"/>
          <c:w val="0.88864083339630817"/>
          <c:h val="0.26235918231307631"/>
        </c:manualLayout>
      </c:layout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2"/>
  <c:userShapes r:id="rId3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0.76629</cdr:x>
      <cdr:y>0.01493</cdr:y>
    </cdr:from>
    <cdr:to>
      <cdr:x>0.91398</cdr:x>
      <cdr:y>0.09448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6408692" y="80631"/>
          <a:ext cx="1235174" cy="4296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10 852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0.55965</cdr:x>
      <cdr:y>0.1194</cdr:y>
    </cdr:from>
    <cdr:to>
      <cdr:x>0.66297</cdr:x>
      <cdr:y>0.18304</cdr:y>
    </cdr:to>
    <cdr:sp macro="" textlink="">
      <cdr:nvSpPr>
        <cdr:cNvPr id="16" name="TextBox 15"/>
        <cdr:cNvSpPr txBox="1"/>
      </cdr:nvSpPr>
      <cdr:spPr>
        <a:xfrm xmlns:a="http://schemas.openxmlformats.org/drawingml/2006/main">
          <a:off x="4680520" y="576064"/>
          <a:ext cx="864096" cy="3070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8 713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0.11104</cdr:x>
      <cdr:y>0.28638</cdr:y>
    </cdr:from>
    <cdr:to>
      <cdr:x>0.2583</cdr:x>
      <cdr:y>0.36593</cdr:y>
    </cdr:to>
    <cdr:sp macro="" textlink="">
      <cdr:nvSpPr>
        <cdr:cNvPr id="18" name="TextBox 17"/>
        <cdr:cNvSpPr txBox="1"/>
      </cdr:nvSpPr>
      <cdr:spPr>
        <a:xfrm xmlns:a="http://schemas.openxmlformats.org/drawingml/2006/main">
          <a:off x="928694" y="1546624"/>
          <a:ext cx="1231539" cy="4296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4 837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0.3444</cdr:x>
      <cdr:y>0.20896</cdr:y>
    </cdr:from>
    <cdr:to>
      <cdr:x>0.46494</cdr:x>
      <cdr:y>0.28851</cdr:y>
    </cdr:to>
    <cdr:sp macro="" textlink="">
      <cdr:nvSpPr>
        <cdr:cNvPr id="19" name="TextBox 18"/>
        <cdr:cNvSpPr txBox="1"/>
      </cdr:nvSpPr>
      <cdr:spPr>
        <a:xfrm xmlns:a="http://schemas.openxmlformats.org/drawingml/2006/main">
          <a:off x="2880320" y="1008112"/>
          <a:ext cx="1008108" cy="3837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6 727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0.24969</cdr:x>
      <cdr:y>0.28</cdr:y>
    </cdr:from>
    <cdr:to>
      <cdr:x>0.37023</cdr:x>
      <cdr:y>0.36</cdr:y>
    </cdr:to>
    <cdr:sp macro="" textlink="">
      <cdr:nvSpPr>
        <cdr:cNvPr id="12" name="Прямая со стрелкой 11"/>
        <cdr:cNvSpPr/>
      </cdr:nvSpPr>
      <cdr:spPr>
        <a:xfrm xmlns:a="http://schemas.openxmlformats.org/drawingml/2006/main" flipV="1">
          <a:off x="2088232" y="1512168"/>
          <a:ext cx="1008112" cy="432048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1">
          <a:schemeClr val="accent6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0.41855</cdr:x>
      <cdr:y>0.1402</cdr:y>
    </cdr:from>
    <cdr:to>
      <cdr:x>0.5846</cdr:x>
      <cdr:y>0.20687</cdr:y>
    </cdr:to>
    <cdr:sp macro="" textlink="">
      <cdr:nvSpPr>
        <cdr:cNvPr id="21" name="TextBox 20"/>
        <cdr:cNvSpPr txBox="1"/>
      </cdr:nvSpPr>
      <cdr:spPr>
        <a:xfrm xmlns:a="http://schemas.openxmlformats.org/drawingml/2006/main">
          <a:off x="3500462" y="757154"/>
          <a:ext cx="1388686" cy="3600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rgbClr val="FF0000"/>
              </a:solidFill>
            </a:rPr>
            <a:t>+ 1 986</a:t>
          </a:r>
          <a:endParaRPr lang="ru-RU" sz="18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0.62356</cdr:x>
      <cdr:y>0.04296</cdr:y>
    </cdr:from>
    <cdr:to>
      <cdr:x>0.77252</cdr:x>
      <cdr:y>0.10963</cdr:y>
    </cdr:to>
    <cdr:sp macro="" textlink="">
      <cdr:nvSpPr>
        <cdr:cNvPr id="22" name="TextBox 21"/>
        <cdr:cNvSpPr txBox="1"/>
      </cdr:nvSpPr>
      <cdr:spPr>
        <a:xfrm xmlns:a="http://schemas.openxmlformats.org/drawingml/2006/main">
          <a:off x="5214974" y="232010"/>
          <a:ext cx="1245821" cy="3600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rgbClr val="FF0000"/>
              </a:solidFill>
            </a:rPr>
            <a:t>+ 2 139</a:t>
          </a:r>
          <a:endParaRPr lang="ru-RU" sz="18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0.23063</cdr:x>
      <cdr:y>0.23279</cdr:y>
    </cdr:from>
    <cdr:to>
      <cdr:x>0.35464</cdr:x>
      <cdr:y>0.28612</cdr:y>
    </cdr:to>
    <cdr:sp macro="" textlink="">
      <cdr:nvSpPr>
        <cdr:cNvPr id="23" name="TextBox 22"/>
        <cdr:cNvSpPr txBox="1"/>
      </cdr:nvSpPr>
      <cdr:spPr>
        <a:xfrm xmlns:a="http://schemas.openxmlformats.org/drawingml/2006/main">
          <a:off x="1928826" y="1257220"/>
          <a:ext cx="1037140" cy="2880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rgbClr val="FF0000"/>
              </a:solidFill>
            </a:rPr>
            <a:t>+1 890</a:t>
          </a:r>
          <a:endParaRPr lang="ru-RU" sz="18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0.45633</cdr:x>
      <cdr:y>0.18667</cdr:y>
    </cdr:from>
    <cdr:to>
      <cdr:x>0.57687</cdr:x>
      <cdr:y>0.28</cdr:y>
    </cdr:to>
    <cdr:sp macro="" textlink="">
      <cdr:nvSpPr>
        <cdr:cNvPr id="25" name="Прямая со стрелкой 24"/>
        <cdr:cNvSpPr/>
      </cdr:nvSpPr>
      <cdr:spPr>
        <a:xfrm xmlns:a="http://schemas.openxmlformats.org/drawingml/2006/main" flipV="1">
          <a:off x="3816424" y="1008112"/>
          <a:ext cx="1008112" cy="504056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1">
          <a:schemeClr val="accent6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0.65436</cdr:x>
      <cdr:y>0.08</cdr:y>
    </cdr:from>
    <cdr:to>
      <cdr:x>0.78351</cdr:x>
      <cdr:y>0.18667</cdr:y>
    </cdr:to>
    <cdr:sp macro="" textlink="">
      <cdr:nvSpPr>
        <cdr:cNvPr id="27" name="Прямая со стрелкой 26"/>
        <cdr:cNvSpPr/>
      </cdr:nvSpPr>
      <cdr:spPr>
        <a:xfrm xmlns:a="http://schemas.openxmlformats.org/drawingml/2006/main" flipV="1">
          <a:off x="5472608" y="432048"/>
          <a:ext cx="1080120" cy="576064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1">
          <a:schemeClr val="accent6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0.14521</cdr:x>
      <cdr:y>0.69577</cdr:y>
    </cdr:from>
    <cdr:to>
      <cdr:x>0.17965</cdr:x>
      <cdr:y>0.7491</cdr:y>
    </cdr:to>
    <cdr:sp macro="" textlink="">
      <cdr:nvSpPr>
        <cdr:cNvPr id="28" name="Прямоугольник 27"/>
        <cdr:cNvSpPr/>
      </cdr:nvSpPr>
      <cdr:spPr>
        <a:xfrm xmlns:a="http://schemas.openxmlformats.org/drawingml/2006/main">
          <a:off x="1214446" y="3757550"/>
          <a:ext cx="288031" cy="288014"/>
        </a:xfrm>
        <a:prstGeom xmlns:a="http://schemas.openxmlformats.org/drawingml/2006/main" prst="rect">
          <a:avLst/>
        </a:prstGeom>
        <a:blipFill xmlns:a="http://schemas.openxmlformats.org/drawingml/2006/main">
          <a:blip xmlns:r="http://schemas.openxmlformats.org/officeDocument/2006/relationships" r:embed="rId1"/>
          <a:tile tx="0" ty="0" sx="100000" sy="100000" flip="none" algn="tl"/>
        </a:blip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03A06D-D1A4-4F22-ADC1-458F9E2BE9CB}" type="datetimeFigureOut">
              <a:rPr lang="ru-RU" smtClean="0"/>
              <a:pPr/>
              <a:t>19.10.2018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8485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378485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C9F5D2-2C10-4C33-9714-AE7BDD510CB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9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61540D-8DDA-422D-AA48-D87A81D44DB7}" type="datetimeFigureOut">
              <a:rPr lang="ru-RU" smtClean="0"/>
              <a:pPr/>
              <a:t>19.10.2018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72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9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F16408-3EB2-4BF2-BE40-83290DBAC4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58162646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16408-3EB2-4BF2-BE40-83290DBAC485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30275" y="741363"/>
            <a:ext cx="4937125" cy="37020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BADBED-FBF2-42AF-9890-305FCE6B4BEB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A761540D-8DDA-422D-AA48-D87A81D44DB7}" type="datetimeFigureOut">
              <a:rPr lang="ru-RU" smtClean="0"/>
              <a:pPr/>
              <a:t>19.10.2018</a:t>
            </a:fld>
            <a:endParaRPr lang="ru-RU"/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3" y="3810002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" y="3675529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9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0E5C0EC-C530-4883-A87B-D8A1E4D6657A}" type="datetime1">
              <a:rPr lang="ru-RU" smtClean="0"/>
              <a:pPr/>
              <a:t>19.10.2018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9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75859-3979-4D25-8EED-096C847E279A}" type="datetime1">
              <a:rPr lang="ru-RU" smtClean="0"/>
              <a:pPr/>
              <a:t>19.10.2018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B2B7C-901A-4052-BB9F-ED840B4BEA3B}" type="datetime1">
              <a:rPr lang="ru-RU" smtClean="0"/>
              <a:pPr/>
              <a:t>19.10.2018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DE0015-45D4-4442-A616-2FDEBEE4773B}" type="datetime1">
              <a:rPr lang="ru-RU" smtClean="0"/>
              <a:pPr>
                <a:defRPr/>
              </a:pPr>
              <a:t>19.10.2018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D12270-39D4-466B-96B2-8519A14626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29F6E-795E-4976-B827-78CCC2BF8708}" type="datetime1">
              <a:rPr lang="ru-RU" smtClean="0"/>
              <a:pPr/>
              <a:t>19.10.2018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54932-5D68-4992-BE16-23C12839A87C}" type="datetime1">
              <a:rPr lang="ru-RU" smtClean="0"/>
              <a:pPr/>
              <a:t>19.10.2018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C1A6-A8A7-47B2-9E36-87481D82F223}" type="datetime1">
              <a:rPr lang="ru-RU" smtClean="0"/>
              <a:pPr/>
              <a:t>19.10.2018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5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878498C-F457-422A-84BF-4A29326B2857}" type="datetime1">
              <a:rPr lang="ru-RU" smtClean="0"/>
              <a:pPr/>
              <a:t>19.10.2018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D751AAB-F872-4876-A951-12369E5FA1CF}" type="datetime1">
              <a:rPr lang="ru-RU" smtClean="0"/>
              <a:pPr/>
              <a:t>19.10.2018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4B2F7-4F7F-4782-A3E0-B220108A6B27}" type="datetime1">
              <a:rPr lang="ru-RU" smtClean="0"/>
              <a:pPr/>
              <a:t>19.10.2018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1BD46-3B03-4967-896C-CF5862BBCAF0}" type="datetime1">
              <a:rPr lang="ru-RU" smtClean="0"/>
              <a:pPr/>
              <a:t>19.10.2018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5" y="1109161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9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73E63-48C0-42E6-A2BB-77F55B5AB9B4}" type="datetime1">
              <a:rPr lang="ru-RU" smtClean="0"/>
              <a:pPr/>
              <a:t>19.10.2018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20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1" y="308278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3" y="360248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1" y="440114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7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9AEDB07-62F6-476C-8218-0F5BC7BF9866}" type="datetime1">
              <a:rPr lang="ru-RU" smtClean="0"/>
              <a:pPr/>
              <a:t>19.10.2018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571480"/>
            <a:ext cx="8458200" cy="3577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О проекте областного закона                 «Об областном бюджете</a:t>
            </a:r>
            <a:br>
              <a:rPr lang="ru-RU" dirty="0" smtClean="0"/>
            </a:br>
            <a:r>
              <a:rPr lang="ru-RU" dirty="0" smtClean="0"/>
              <a:t>на 2019 год и на плановый период 2020 и 20</a:t>
            </a:r>
            <a:r>
              <a:rPr lang="en-US" dirty="0" smtClean="0"/>
              <a:t>2</a:t>
            </a:r>
            <a:r>
              <a:rPr lang="ru-RU" dirty="0" smtClean="0"/>
              <a:t>1 годов»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5972188" cy="2743772"/>
          </a:xfrm>
        </p:spPr>
        <p:txBody>
          <a:bodyPr>
            <a:normAutofit/>
          </a:bodyPr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10</a:t>
            </a:fld>
            <a:endParaRPr lang="ru-RU"/>
          </a:p>
        </p:txBody>
      </p:sp>
      <p:graphicFrame>
        <p:nvGraphicFramePr>
          <p:cNvPr id="5" name="Group 3"/>
          <p:cNvGraphicFramePr>
            <a:graphicFrameLocks noGrp="1"/>
          </p:cNvGraphicFramePr>
          <p:nvPr/>
        </p:nvGraphicFramePr>
        <p:xfrm>
          <a:off x="142844" y="1484783"/>
          <a:ext cx="8928000" cy="5337400"/>
        </p:xfrm>
        <a:graphic>
          <a:graphicData uri="http://schemas.openxmlformats.org/drawingml/2006/table">
            <a:tbl>
              <a:tblPr/>
              <a:tblGrid>
                <a:gridCol w="2880000"/>
                <a:gridCol w="1008000"/>
                <a:gridCol w="1008000"/>
                <a:gridCol w="1008000"/>
                <a:gridCol w="1008000"/>
                <a:gridCol w="1008000"/>
                <a:gridCol w="1008000"/>
              </a:tblGrid>
              <a:tr h="361310">
                <a:tc row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Наименование показателя </a:t>
                      </a: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На конец 2018 года,  </a:t>
                      </a:r>
                      <a:r>
                        <a:rPr lang="ru-RU" sz="1600" b="0" i="0" u="none" strike="noStrike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млн.руб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На конец 2019 года</a:t>
                      </a:r>
                      <a:r>
                        <a:rPr lang="ru-RU" sz="1600" b="0" i="0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 </a:t>
                      </a:r>
                      <a:endParaRPr lang="ru-RU" sz="1600" b="1" i="0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8457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tabLst/>
                      </a:pP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Утверждено</a:t>
                      </a:r>
                    </a:p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(в ред. от 27.06.2018)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ожидаемые изменения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ожидаемое исполнение</a:t>
                      </a: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проект, </a:t>
                      </a:r>
                    </a:p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млн. руб.</a:t>
                      </a:r>
                      <a:endParaRPr lang="ru-RU" sz="1300" b="0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прирост(+) (снижение(-)) к </a:t>
                      </a:r>
                      <a:r>
                        <a:rPr lang="ru-RU" sz="1300" b="0" i="0" u="none" strike="noStrike" dirty="0" err="1" smtClean="0">
                          <a:solidFill>
                            <a:schemeClr val="bg1"/>
                          </a:solidFill>
                          <a:latin typeface="Times New Roman"/>
                        </a:rPr>
                        <a:t>ожид.исп</a:t>
                      </a:r>
                      <a:r>
                        <a:rPr lang="ru-RU" sz="1300" b="0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. </a:t>
                      </a:r>
                    </a:p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2018 </a:t>
                      </a:r>
                      <a:r>
                        <a:rPr lang="ru-RU" sz="1300" b="0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г.</a:t>
                      </a: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% прироста (+), </a:t>
                      </a:r>
                      <a:r>
                        <a:rPr lang="ru-RU" sz="1300" b="0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 снижения </a:t>
                      </a:r>
                      <a:r>
                        <a:rPr lang="ru-RU" sz="1300" b="0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(-)</a:t>
                      </a: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73711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1. ГОСУДАРСТВЕННЫЙ </a:t>
                      </a:r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ДОЛГ, всего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36250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41 203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- 140 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41 063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42 </a:t>
                      </a:r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202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+ 1 139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+ 3</a:t>
                      </a:r>
                      <a:r>
                        <a:rPr lang="ru-RU" sz="1800" b="1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%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государственные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гарантии </a:t>
                      </a:r>
                    </a:p>
                  </a:txBody>
                  <a:tcPr marL="181249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440</a:t>
                      </a: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- 140</a:t>
                      </a:r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300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- 300</a:t>
                      </a:r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- 100 %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296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коммерческие кредиты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81249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26 514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26 514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28 531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+ </a:t>
                      </a:r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2 017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+ 8 %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4446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бюджетные кредиты</a:t>
                      </a:r>
                    </a:p>
                  </a:txBody>
                  <a:tcPr marL="181249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 </a:t>
                      </a:r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249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 </a:t>
                      </a:r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249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 </a:t>
                      </a:r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672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 </a:t>
                      </a:r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577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- 4 %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1905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2. Уровень общего </a:t>
                      </a: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госдолга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36250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78 %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72 %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74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+</a:t>
                      </a:r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2 п.п.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807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СПРАВОЧНО: Предельный уровень 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по </a:t>
                      </a:r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соглашениям с Минфином России 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2017 г.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2499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78 %</a:t>
                      </a:r>
                      <a:endParaRPr lang="en-US" sz="1600" b="0" i="1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r" rtl="0" fontAlgn="ctr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соблюдается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78</a:t>
                      </a:r>
                      <a:r>
                        <a:rPr lang="ru-RU" sz="1600" b="0" i="1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</a:p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соблюдается</a:t>
                      </a:r>
                      <a:endParaRPr lang="ru-RU" sz="1600" b="0" i="1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76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</a:p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соблюдается</a:t>
                      </a:r>
                      <a:endParaRPr lang="ru-RU" sz="1600" b="0" i="1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6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6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774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3. Уровень госдолга по </a:t>
                      </a: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коммерческим кредитам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36250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50%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46%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50%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+</a:t>
                      </a:r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4 п.п.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7685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СПРАВОЧНО: Предельный уровень 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по </a:t>
                      </a:r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соглашениям с Минфином России 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2017 г.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2499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50%</a:t>
                      </a:r>
                    </a:p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соблюдается</a:t>
                      </a:r>
                      <a:endParaRPr lang="ru-RU" sz="1600" b="0" i="1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50%</a:t>
                      </a:r>
                    </a:p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соблюдается</a:t>
                      </a:r>
                      <a:endParaRPr lang="ru-RU" sz="1600" b="0" i="1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50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</a:p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соблюдается</a:t>
                      </a:r>
                      <a:endParaRPr lang="ru-RU" sz="1600" b="0" i="1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6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6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92696"/>
            <a:ext cx="9144000" cy="571504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</a:rPr>
              <a:t>Государственный долг Архангельской области </a:t>
            </a:r>
            <a:br>
              <a:rPr lang="ru-RU" sz="2000" b="1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</a:rPr>
              <a:t>на 01.01.2019 (оценка) и на 01.01.2020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11</a:t>
            </a:fld>
            <a:endParaRPr lang="ru-RU"/>
          </a:p>
        </p:txBody>
      </p:sp>
      <p:graphicFrame>
        <p:nvGraphicFramePr>
          <p:cNvPr id="5" name="Group 3"/>
          <p:cNvGraphicFramePr>
            <a:graphicFrameLocks noGrp="1"/>
          </p:cNvGraphicFramePr>
          <p:nvPr/>
        </p:nvGraphicFramePr>
        <p:xfrm>
          <a:off x="214282" y="1142984"/>
          <a:ext cx="8754709" cy="5626915"/>
        </p:xfrm>
        <a:graphic>
          <a:graphicData uri="http://schemas.openxmlformats.org/drawingml/2006/table">
            <a:tbl>
              <a:tblPr/>
              <a:tblGrid>
                <a:gridCol w="3857652"/>
                <a:gridCol w="1332239"/>
                <a:gridCol w="1157891"/>
                <a:gridCol w="1157891"/>
                <a:gridCol w="1249036"/>
              </a:tblGrid>
              <a:tr h="961027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 на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2018 год</a:t>
                      </a:r>
                    </a:p>
                    <a:p>
                      <a:pPr algn="ctr"/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(в ред. от 27.06.2018) </a:t>
                      </a:r>
                      <a:endParaRPr lang="ru-RU" sz="12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2020 год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539171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ДОХОДЫ, ВСЕГО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70 687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77 164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80 137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84 673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L="108000"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53 044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57 061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60 994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67 116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00428">
                <a:tc>
                  <a:txBody>
                    <a:bodyPr/>
                    <a:lstStyle/>
                    <a:p>
                      <a:pPr marL="108000"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17 643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20 103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19 143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17 557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40685">
                <a:tc>
                  <a:txBody>
                    <a:bodyPr/>
                    <a:lstStyle/>
                    <a:p>
                      <a:pPr marL="565200" lvl="1" algn="l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 в т.ч. дотации на выравнивание,                     на сбалансированность и на повышение</a:t>
                      </a:r>
                      <a:r>
                        <a:rPr lang="ru-RU" sz="14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оплаты труда</a:t>
                      </a:r>
                      <a:endParaRPr lang="ru-RU" sz="1400" i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rtl="0" eaLnBrk="1" fontAlgn="ctr" latinLnBrk="0" hangingPunct="1"/>
                      <a:r>
                        <a:rPr kumimoji="0" lang="ru-RU" sz="1400" b="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11 009</a:t>
                      </a: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10 787</a:t>
                      </a:r>
                      <a:endParaRPr lang="ru-RU" sz="14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10 987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10 892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83152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РАСХОДЫ, ВСЕГО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73 886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80 736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80 137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84 673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00428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ДЕФИЦИТ (-), 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ПРОФИЦИТ (+)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- 3 198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- 3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572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85219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% дефицита (-),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профицита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(+)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- 6,0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- 6,3 %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40685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ГОСУДАРСТВЕННЫЙ ДОЛГ                               </a:t>
                      </a:r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на конец периода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41 203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42 202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42 202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42 202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85219"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Уровень государственного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долга (%)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78 %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74 %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69 %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63 %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642910" y="571480"/>
            <a:ext cx="7358114" cy="428628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Общие параметры областного бюджета </a:t>
            </a:r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43834" y="857232"/>
            <a:ext cx="13573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млн. рублей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D12270-39D4-466B-96B2-8519A14626EB}" type="slidenum">
              <a:rPr lang="ru-RU" smtClean="0">
                <a:solidFill>
                  <a:schemeClr val="bg1"/>
                </a:solidFill>
              </a:rPr>
              <a:pPr>
                <a:defRPr/>
              </a:pPr>
              <a:t>2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969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500042"/>
            <a:ext cx="8429625" cy="5715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Динамика налоговых и неналоговых доходов  областного бюджета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(исходя из показателей прогноза СЭР Архангельской области и НАО)</a:t>
            </a:r>
          </a:p>
        </p:txBody>
      </p:sp>
      <p:graphicFrame>
        <p:nvGraphicFramePr>
          <p:cNvPr id="29898" name="Group 202"/>
          <p:cNvGraphicFramePr>
            <a:graphicFrameLocks noGrp="1"/>
          </p:cNvGraphicFramePr>
          <p:nvPr/>
        </p:nvGraphicFramePr>
        <p:xfrm>
          <a:off x="142844" y="1071546"/>
          <a:ext cx="8715436" cy="5788560"/>
        </p:xfrm>
        <a:graphic>
          <a:graphicData uri="http://schemas.openxmlformats.org/drawingml/2006/table">
            <a:tbl>
              <a:tblPr/>
              <a:tblGrid>
                <a:gridCol w="2558630"/>
                <a:gridCol w="1335152"/>
                <a:gridCol w="1036261"/>
                <a:gridCol w="1220194"/>
                <a:gridCol w="1223478"/>
                <a:gridCol w="1341721"/>
              </a:tblGrid>
              <a:tr h="118586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 г.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г.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42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(в ред. на 27.06.2018)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оценка, млн. руб.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проект, млн.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отклонение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от оценки 2018 г.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  <a:tr h="2895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проц.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прибыль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15 089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17 784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17 204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-580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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96,7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10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НДФЛ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17 851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18 419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19 300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881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104,8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33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Акцизы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4 470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4 156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4 814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658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115,8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Налог, взимаемый в связи с применением УСН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2 909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3 259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3 387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128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103,9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 организаций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7 582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7 855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6 991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-864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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89,0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 за пользование природными ресурсами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2 672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2 869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2 711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-158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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94,5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34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налоги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-2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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99,8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48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Неналоговые доходы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1 172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1 411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1 338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-73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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94,8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629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налоговые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 неналоговые доходы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53 044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57 074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57 061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-13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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100,0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20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Темпы роста к пред. году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102,6 %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110,3 %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9313" name="Rectangle 84"/>
          <p:cNvSpPr>
            <a:spLocks noChangeArrowheads="1"/>
          </p:cNvSpPr>
          <p:nvPr/>
        </p:nvSpPr>
        <p:spPr bwMode="auto">
          <a:xfrm flipV="1">
            <a:off x="323850" y="6811965"/>
            <a:ext cx="8820150" cy="4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ru-RU" sz="1200" b="1">
              <a:solidFill>
                <a:schemeClr val="tx2"/>
              </a:solidFill>
              <a:latin typeface="Georgia" pitchFamily="18" charset="0"/>
            </a:endParaRPr>
          </a:p>
        </p:txBody>
      </p:sp>
      <p:sp>
        <p:nvSpPr>
          <p:cNvPr id="9314" name="Rectangle 2"/>
          <p:cNvSpPr>
            <a:spLocks noChangeArrowheads="1"/>
          </p:cNvSpPr>
          <p:nvPr/>
        </p:nvSpPr>
        <p:spPr bwMode="auto">
          <a:xfrm rot="10800000" flipV="1">
            <a:off x="285720" y="6286520"/>
            <a:ext cx="8429625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>
                <a:solidFill>
                  <a:schemeClr val="tx2"/>
                </a:solidFill>
                <a:latin typeface="Trebuchet MS" pitchFamily="34" charset="0"/>
              </a:rPr>
              <a:t> </a:t>
            </a:r>
            <a:endParaRPr lang="ru-RU" b="1">
              <a:solidFill>
                <a:schemeClr val="tx2"/>
              </a:solidFill>
            </a:endParaRPr>
          </a:p>
          <a:p>
            <a:endParaRPr lang="ru-RU" sz="16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-214346" y="500042"/>
            <a:ext cx="8229600" cy="71438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</a:rPr>
              <a:t>Налоговые и неналоговые источники дорожного фонда Архангельской области, млн.рублей</a:t>
            </a:r>
            <a:endParaRPr lang="ru-RU" sz="2000" dirty="0" smtClean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28596" y="1278251"/>
          <a:ext cx="8435279" cy="55474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8140"/>
                <a:gridCol w="1173296"/>
                <a:gridCol w="936104"/>
                <a:gridCol w="1080120"/>
                <a:gridCol w="1008112"/>
                <a:gridCol w="979507"/>
              </a:tblGrid>
              <a:tr h="278541"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Источники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2018 г.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г.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 г.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2021 г.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072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план </a:t>
                      </a:r>
                    </a:p>
                    <a:p>
                      <a:pPr algn="ctr"/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(в ред. на 27.06.2018)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оценка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  <a:tr h="65326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уплаты акцизов на нефтепродукты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2 595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2 740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2 931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4 683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i="0" dirty="0" smtClean="0">
                          <a:latin typeface="Times New Roman" pitchFamily="18" charset="0"/>
                          <a:cs typeface="Times New Roman" pitchFamily="18" charset="0"/>
                        </a:rPr>
                        <a:t>6 337</a:t>
                      </a:r>
                      <a:endParaRPr lang="ru-RU" sz="16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612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Транспортный налог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1 168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1 168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1 171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1 172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i="0" dirty="0" smtClean="0">
                          <a:latin typeface="Times New Roman" pitchFamily="18" charset="0"/>
                          <a:cs typeface="Times New Roman" pitchFamily="18" charset="0"/>
                        </a:rPr>
                        <a:t>1 175</a:t>
                      </a:r>
                      <a:endParaRPr lang="ru-RU" sz="16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8994"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Государственная пошлина</a:t>
                      </a:r>
                    </a:p>
                  </a:txBody>
                  <a:tcPr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i="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87614"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Денежные взыскания (штрафы) за нарушение законодательства РФ в области дорожного движения</a:t>
                      </a:r>
                    </a:p>
                  </a:txBody>
                  <a:tcPr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326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326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i="0" dirty="0" smtClean="0">
                          <a:latin typeface="Times New Roman" pitchFamily="18" charset="0"/>
                          <a:cs typeface="Times New Roman" pitchFamily="18" charset="0"/>
                        </a:rPr>
                        <a:t>326</a:t>
                      </a:r>
                      <a:endParaRPr lang="ru-RU" sz="16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8004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Возмещение вреда, причиненного автодорогам тр.  ср-ми, осуществляющими перевозки тяжеловесных и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крупногабар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грузов</a:t>
                      </a:r>
                    </a:p>
                  </a:txBody>
                  <a:tcPr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i="0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6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978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доходы</a:t>
                      </a:r>
                    </a:p>
                  </a:txBody>
                  <a:tcPr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i="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119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3 811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3 958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4 448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6 201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7 858</a:t>
                      </a:r>
                      <a:endParaRPr lang="ru-RU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31196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 том числе акцизы в целях реализации</a:t>
                      </a:r>
                    </a:p>
                    <a:p>
                      <a:pPr marL="342900" marR="0" lvl="0" indent="-34290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национального проекта </a:t>
                      </a:r>
                    </a:p>
                    <a:p>
                      <a:pPr marL="342900" marR="0" lvl="0" indent="-34290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«Безопасные и качественные</a:t>
                      </a:r>
                    </a:p>
                    <a:p>
                      <a:pPr marL="342900" marR="0" lvl="0" indent="-34290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автомобильные дороги»</a:t>
                      </a: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algn="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1 584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800" b="1" i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/>
                      <a:r>
                        <a:rPr lang="ru-RU" sz="18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2 980</a:t>
                      </a:r>
                      <a:endParaRPr lang="ru-RU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4</a:t>
            </a:fld>
            <a:endParaRPr lang="ru-RU"/>
          </a:p>
        </p:txBody>
      </p:sp>
      <p:graphicFrame>
        <p:nvGraphicFramePr>
          <p:cNvPr id="5" name="Group 3"/>
          <p:cNvGraphicFramePr>
            <a:graphicFrameLocks noGrp="1"/>
          </p:cNvGraphicFramePr>
          <p:nvPr/>
        </p:nvGraphicFramePr>
        <p:xfrm>
          <a:off x="71406" y="1357298"/>
          <a:ext cx="8858313" cy="4873037"/>
        </p:xfrm>
        <a:graphic>
          <a:graphicData uri="http://schemas.openxmlformats.org/drawingml/2006/table">
            <a:tbl>
              <a:tblPr/>
              <a:tblGrid>
                <a:gridCol w="3060434"/>
                <a:gridCol w="1224136"/>
                <a:gridCol w="1152128"/>
                <a:gridCol w="1152128"/>
                <a:gridCol w="1152128"/>
                <a:gridCol w="1117359"/>
              </a:tblGrid>
              <a:tr h="977599"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межбюджетных трансфертов</a:t>
                      </a:r>
                      <a:endParaRPr lang="ru-RU" sz="15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2018 год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(утверждено </a:t>
                      </a:r>
                    </a:p>
                    <a:p>
                      <a:pPr algn="ctr"/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ред. на 27.06.2018),</a:t>
                      </a:r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рублей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2019 год, </a:t>
                      </a:r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</a:t>
                      </a:r>
                    </a:p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рублей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Отклонение 2019-2018, млн. рублей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Темп  роста 2019/2018</a:t>
                      </a:r>
                    </a:p>
                  </a:txBody>
                  <a:tcPr marL="36000" marR="36000" marT="36000" marB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Справочно</a:t>
                      </a:r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: темп роста по РФ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648182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ВСЕГО межбюджетных трансфертов из </a:t>
                      </a:r>
                      <a:r>
                        <a:rPr kumimoji="0" lang="ru-RU" sz="16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фед.бюджета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17 494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20 103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+ 2 609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114,9</a:t>
                      </a:r>
                      <a:r>
                        <a:rPr lang="ru-RU" sz="1800" b="1" i="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%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121,8 %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3674">
                <a:tc>
                  <a:txBody>
                    <a:bodyPr/>
                    <a:lstStyle/>
                    <a:p>
                      <a:r>
                        <a:rPr lang="ru-RU" sz="1200" i="1" dirty="0" smtClean="0"/>
                        <a:t>из них:</a:t>
                      </a:r>
                      <a:endParaRPr lang="ru-RU" sz="1200" i="1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29782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Дотации на выравнивание бюджетной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обеспеченности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8 824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9 059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+ 234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102,7%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104,7 %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54779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Дотации на повышение оплаты труда  и иные цели</a:t>
                      </a:r>
                    </a:p>
                  </a:txBody>
                  <a:tcPr marL="108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899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1 347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7200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FontTx/>
                        <a:buNone/>
                      </a:pPr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+ 448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79,1 %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114,7 %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7200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67884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Дотации на сбалансированность </a:t>
                      </a:r>
                    </a:p>
                  </a:txBody>
                  <a:tcPr marL="108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1 285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381 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FontTx/>
                        <a:buChar char="-"/>
                      </a:pPr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904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913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Субсидии 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08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2 188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4 295*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FontTx/>
                        <a:buNone/>
                      </a:pPr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lang="ru-RU" sz="1800" b="0" i="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2 107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196,3 %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143,4 %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Субвенции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08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2 732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3 367  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+ 635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123,2 %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121,8 %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3379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Иные межбюджетные</a:t>
                      </a:r>
                      <a:r>
                        <a:rPr kumimoji="0" lang="ru-RU" sz="16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трансферты 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08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1 396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0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1 493*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0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+ 97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0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106,9 %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0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-357222" y="714356"/>
            <a:ext cx="9144000" cy="428628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Отдельные  виды межбюджетных трансфертов Архангельской области                    из федерального бюджета в 2018 </a:t>
            </a:r>
            <a:r>
              <a:rPr lang="ru-RU" sz="20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2019 </a:t>
            </a:r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годах </a:t>
            </a:r>
            <a:endParaRPr lang="ru-RU" sz="20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633478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* Включая распределенные  проектом  ФЗ  объемы, заключенные  соглашения /проекты соглашений                 с ФОИВ, расчеты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357158" y="500042"/>
            <a:ext cx="8229600" cy="107157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Информация о дополнительной потребности на 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повышение заработной платы работников бюджетной сферы                            Архангельской области – </a:t>
            </a:r>
            <a:r>
              <a:rPr kumimoji="0" lang="ru-RU" sz="20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прирост к 2017 году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млн. рублей</a:t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10" name="Содержимое 3"/>
          <p:cNvGraphicFramePr>
            <a:graphicFrameLocks/>
          </p:cNvGraphicFramePr>
          <p:nvPr/>
        </p:nvGraphicFramePr>
        <p:xfrm>
          <a:off x="571472" y="1457400"/>
          <a:ext cx="8363272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785918" y="5643578"/>
            <a:ext cx="288032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785918" y="6143644"/>
            <a:ext cx="288032" cy="28803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205925743"/>
              </p:ext>
            </p:extLst>
          </p:nvPr>
        </p:nvGraphicFramePr>
        <p:xfrm>
          <a:off x="285720" y="500042"/>
          <a:ext cx="8643998" cy="6121504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8643998"/>
              </a:tblGrid>
              <a:tr h="807706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ru-RU" sz="100" dirty="0" smtClean="0"/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Сценарные условия </a:t>
                      </a:r>
                      <a:b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для расчета расходов областного бюджета на 2019 год</a:t>
                      </a:r>
                      <a:endParaRPr lang="ru-RU" sz="20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80523">
                <a:tc>
                  <a:txBody>
                    <a:bodyPr/>
                    <a:lstStyle/>
                    <a:p>
                      <a:pPr marL="0" marR="0" indent="18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475" dirty="0" smtClean="0">
                          <a:latin typeface="Times New Roman" pitchFamily="18" charset="0"/>
                          <a:cs typeface="Times New Roman" pitchFamily="18" charset="0"/>
                        </a:rPr>
                        <a:t>повышение оплаты труда «указных» категорий работников исходя из сохранения в 2019 – 2021 годах целевых показателей, установленных на 2018 год «дорожными картами» (в том числе учет в</a:t>
                      </a:r>
                      <a:r>
                        <a:rPr lang="ru-RU" sz="1475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субвенциях, субсидиях и дотациях МО)</a:t>
                      </a:r>
                      <a:r>
                        <a:rPr lang="ru-RU" sz="1475" dirty="0" smtClean="0">
                          <a:latin typeface="Times New Roman" pitchFamily="18" charset="0"/>
                          <a:cs typeface="Times New Roman" pitchFamily="18" charset="0"/>
                        </a:rPr>
                        <a:t>; 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</a:tr>
              <a:tr h="412035">
                <a:tc>
                  <a:txBody>
                    <a:bodyPr/>
                    <a:lstStyle/>
                    <a:p>
                      <a:pPr marL="0" marR="0" indent="18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475" dirty="0" smtClean="0">
                          <a:latin typeface="Times New Roman" pitchFamily="18" charset="0"/>
                          <a:cs typeface="Times New Roman" pitchFamily="18" charset="0"/>
                        </a:rPr>
                        <a:t>повышение МРОТ с 01.01.2019  до 11 280 рублей (на 1%);</a:t>
                      </a:r>
                    </a:p>
                  </a:txBody>
                  <a:tcPr anchor="ctr"/>
                </a:tc>
              </a:tr>
              <a:tr h="518357">
                <a:tc>
                  <a:txBody>
                    <a:bodyPr/>
                    <a:lstStyle/>
                    <a:p>
                      <a:pPr marL="0" marR="0" indent="18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475" dirty="0" smtClean="0">
                          <a:latin typeface="Times New Roman" pitchFamily="18" charset="0"/>
                          <a:cs typeface="Times New Roman" pitchFamily="18" charset="0"/>
                        </a:rPr>
                        <a:t> индексация  с 01.10.2019</a:t>
                      </a:r>
                      <a:r>
                        <a:rPr lang="ru-RU" sz="1475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75" dirty="0" smtClean="0">
                          <a:latin typeface="Times New Roman" pitchFamily="18" charset="0"/>
                          <a:cs typeface="Times New Roman" pitchFamily="18" charset="0"/>
                        </a:rPr>
                        <a:t>на 4,3% фонда оплаты труда работников, не относящихся к «указным» категориям,  в том числе государственных служащих и работников с зарплатой ниже МРОТ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</a:tr>
              <a:tr h="405965">
                <a:tc>
                  <a:txBody>
                    <a:bodyPr/>
                    <a:lstStyle/>
                    <a:p>
                      <a:pPr marL="0" marR="0" indent="18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475" dirty="0" smtClean="0">
                          <a:latin typeface="Times New Roman" pitchFamily="18" charset="0"/>
                          <a:cs typeface="Times New Roman" pitchFamily="18" charset="0"/>
                        </a:rPr>
                        <a:t>индексация на 4,3% стипендий (с 1 сентября 2019 года);</a:t>
                      </a:r>
                    </a:p>
                  </a:txBody>
                  <a:tcPr anchor="ctr"/>
                </a:tc>
              </a:tr>
              <a:tr h="838965">
                <a:tc>
                  <a:txBody>
                    <a:bodyPr/>
                    <a:lstStyle/>
                    <a:p>
                      <a:pPr marL="0" marR="0" indent="18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475" dirty="0" smtClean="0">
                          <a:latin typeface="Times New Roman" pitchFamily="18" charset="0"/>
                          <a:cs typeface="Times New Roman" pitchFamily="18" charset="0"/>
                        </a:rPr>
                        <a:t>индексация на 4,7% расходов на оплату коммунальных услуг и предоставление мер социальной поддержки, связанных с предоставлением льгот и субсидий населению по оплате жилищно-коммунальных услуг;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</a:tr>
              <a:tr h="629946">
                <a:tc>
                  <a:txBody>
                    <a:bodyPr/>
                    <a:lstStyle/>
                    <a:p>
                      <a:pPr marL="0" marR="0" indent="18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475" dirty="0" smtClean="0">
                          <a:latin typeface="Times New Roman" pitchFamily="18" charset="0"/>
                          <a:cs typeface="Times New Roman" pitchFamily="18" charset="0"/>
                        </a:rPr>
                        <a:t>уточнение размера платежей на обязательное медицинское страхование неработающего населения </a:t>
                      </a:r>
                      <a:br>
                        <a:rPr lang="ru-RU" sz="1475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475" dirty="0" smtClean="0">
                          <a:latin typeface="Times New Roman" pitchFamily="18" charset="0"/>
                          <a:cs typeface="Times New Roman" pitchFamily="18" charset="0"/>
                        </a:rPr>
                        <a:t>с учетом изменения численности застрахованного</a:t>
                      </a:r>
                      <a:r>
                        <a:rPr lang="ru-RU" sz="1475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населения</a:t>
                      </a:r>
                      <a:endParaRPr lang="ru-RU" sz="1475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02516">
                <a:tc>
                  <a:txBody>
                    <a:bodyPr/>
                    <a:lstStyle/>
                    <a:p>
                      <a:pPr marL="0" marR="0" indent="18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475" dirty="0" smtClean="0">
                          <a:latin typeface="Times New Roman" pitchFamily="18" charset="0"/>
                          <a:cs typeface="Times New Roman" pitchFamily="18" charset="0"/>
                        </a:rPr>
                        <a:t>уточнение</a:t>
                      </a:r>
                      <a:r>
                        <a:rPr lang="ru-RU" sz="1475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75" dirty="0" smtClean="0">
                          <a:latin typeface="Times New Roman" pitchFamily="18" charset="0"/>
                          <a:cs typeface="Times New Roman" pitchFamily="18" charset="0"/>
                        </a:rPr>
                        <a:t>потребности субсидий организациям в результате государственного регулирования тарифов, расходов дорожного фонда, расходов на обслуживание государственного долга,</a:t>
                      </a:r>
                      <a:endParaRPr lang="ru-RU" sz="1475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</a:tr>
              <a:tr h="551414">
                <a:tc>
                  <a:txBody>
                    <a:bodyPr/>
                    <a:lstStyle/>
                    <a:p>
                      <a:pPr marL="0" marR="0" indent="18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475" dirty="0" smtClean="0">
                          <a:latin typeface="Times New Roman" pitchFamily="18" charset="0"/>
                          <a:cs typeface="Times New Roman" pitchFamily="18" charset="0"/>
                        </a:rPr>
                        <a:t>остальные расходы – на уровне запланированных на 2019 год в бюджете 2018 года и на плановый период 2019 и 2020 годов;</a:t>
                      </a:r>
                      <a:endParaRPr lang="ru-RU" sz="1475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51414">
                <a:tc>
                  <a:txBody>
                    <a:bodyPr/>
                    <a:lstStyle/>
                    <a:p>
                      <a:pPr marL="0" marR="0" indent="18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475" dirty="0" smtClean="0">
                          <a:latin typeface="Times New Roman" pitchFamily="18" charset="0"/>
                          <a:cs typeface="Times New Roman" pitchFamily="18" charset="0"/>
                        </a:rPr>
                        <a:t> рост Дорожного фонда (штрафы, акцизы на нефтепродукты),</a:t>
                      </a:r>
                    </a:p>
                    <a:p>
                      <a:pPr marL="0" marR="0" indent="18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475" dirty="0" smtClean="0">
                          <a:latin typeface="Times New Roman" pitchFamily="18" charset="0"/>
                          <a:cs typeface="Times New Roman" pitchFamily="18" charset="0"/>
                        </a:rPr>
                        <a:t> отдельные</a:t>
                      </a:r>
                      <a:r>
                        <a:rPr lang="ru-RU" sz="1475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решения</a:t>
                      </a:r>
                      <a:endParaRPr lang="ru-RU" sz="1475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A92713B-F09B-4015-8520-55AF9AE3EE9B}" type="slidenum">
              <a:rPr lang="ru-RU" smtClean="0">
                <a:solidFill>
                  <a:schemeClr val="bg1"/>
                </a:solidFill>
              </a:rPr>
              <a:pPr/>
              <a:t>6</a:t>
            </a:fld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0" y="500042"/>
            <a:ext cx="9286940" cy="39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440" tIns="45220" rIns="90440" bIns="45220">
            <a:spAutoFit/>
          </a:bodyPr>
          <a:lstStyle/>
          <a:p>
            <a:pPr algn="ctr" defTabSz="904875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Отраслевая структура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расходов областного бюджета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7" name="Group 109"/>
          <p:cNvGraphicFramePr>
            <a:graphicFrameLocks noGrp="1"/>
          </p:cNvGraphicFramePr>
          <p:nvPr/>
        </p:nvGraphicFramePr>
        <p:xfrm>
          <a:off x="214282" y="928670"/>
          <a:ext cx="8568952" cy="58843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1853"/>
                <a:gridCol w="1357322"/>
                <a:gridCol w="1214446"/>
                <a:gridCol w="1214446"/>
                <a:gridCol w="890885"/>
              </a:tblGrid>
              <a:tr h="667292"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2018 год 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(утверждено </a:t>
                      </a:r>
                    </a:p>
                    <a:p>
                      <a:pPr algn="ctr"/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ред. на 27.06.2018),</a:t>
                      </a:r>
                    </a:p>
                    <a:p>
                      <a:pPr algn="ctr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 рублей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2019 год,     </a:t>
                      </a:r>
                    </a:p>
                    <a:p>
                      <a:pPr algn="ctr"/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 рублей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Отклонение 2019-2018,   </a:t>
                      </a:r>
                    </a:p>
                    <a:p>
                      <a:pPr algn="ctr"/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млн.  рублей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b="1" i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Темп  роста 2019/2018</a:t>
                      </a: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456646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 РАСХОДОВ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73 886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80 736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+ 6 850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+ 9 %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305574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3 299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3 168 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-131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- 4 %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79853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                               </a:t>
                      </a:r>
                      <a:r>
                        <a:rPr kumimoji="0" lang="ru-RU" sz="1600" i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(в т.ч. сельское </a:t>
                      </a:r>
                      <a:r>
                        <a:rPr kumimoji="0" lang="ru-RU" sz="1600" i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хоз-во</a:t>
                      </a:r>
                      <a:r>
                        <a:rPr kumimoji="0" lang="ru-RU" sz="1600" i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 Дорожный фонд)</a:t>
                      </a: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9 016 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10 738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+ 1 721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+ 20 %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1870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4 559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4 202 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- 357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- 8 %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1870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20 255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21 846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+ 1 591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+ 8 %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1870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Здравоохранение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5 712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7 182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+ 1 470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+ 26 %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1870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 и кинематография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1 631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1 127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- 504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- 31 %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1870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21 439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21 412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- 27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1870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606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730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+ 124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+ 20 %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79853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Межбюджетные трансферты общего характера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4 297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5 803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+ 1 506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+ 35 %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1870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Обслуживание госдолга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1 591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2 760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+ 1 169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+ 74 %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08452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отрасли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1 481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1 768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+ 287 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+ 19 %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7497" name="Text Box 72"/>
          <p:cNvSpPr txBox="1">
            <a:spLocks noChangeArrowheads="1"/>
          </p:cNvSpPr>
          <p:nvPr/>
        </p:nvSpPr>
        <p:spPr bwMode="auto">
          <a:xfrm>
            <a:off x="7974013" y="4279900"/>
            <a:ext cx="760412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40" tIns="45220" rIns="90440" bIns="45220">
            <a:spAutoFit/>
          </a:bodyPr>
          <a:lstStyle/>
          <a:p>
            <a:pPr defTabSz="904875">
              <a:spcBef>
                <a:spcPct val="50000"/>
              </a:spcBef>
            </a:pPr>
            <a:endParaRPr lang="ru-RU" sz="1300" b="1">
              <a:solidFill>
                <a:srgbClr val="FF3300"/>
              </a:solidFill>
              <a:latin typeface="Franklin Gothic Book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00042"/>
            <a:ext cx="8229600" cy="571504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Областная адресная инвестиционная программа на 2019 год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8</a:t>
            </a:fld>
            <a:endParaRPr lang="ru-RU"/>
          </a:p>
        </p:txBody>
      </p:sp>
      <p:graphicFrame>
        <p:nvGraphicFramePr>
          <p:cNvPr id="1026" name="Диаграмма 20"/>
          <p:cNvGraphicFramePr>
            <a:graphicFrameLocks/>
          </p:cNvGraphicFramePr>
          <p:nvPr>
            <p:ph idx="1"/>
          </p:nvPr>
        </p:nvGraphicFramePr>
        <p:xfrm>
          <a:off x="833438" y="2017713"/>
          <a:ext cx="7596187" cy="4537075"/>
        </p:xfrm>
        <a:graphic>
          <a:graphicData uri="http://schemas.openxmlformats.org/presentationml/2006/ole">
            <p:oleObj spid="_x0000_s1026" name="Worksheet" r:id="rId3" imgW="7829707" imgH="4676628" progId="Excel.Sheet.8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28596" y="1285860"/>
            <a:ext cx="8358246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2018 г. (утверждено в ред. от 27.06.2018)…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1 699,8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млн. рублей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2019 г. (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проект)…….………………………..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1 902,5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млн. рублей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(рост 12 %)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72198" y="4429132"/>
            <a:ext cx="3429024" cy="107721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2019 году:</a:t>
            </a:r>
          </a:p>
          <a:p>
            <a:pPr>
              <a:defRPr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ВСЕГО  57 объектов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в т.ч. ввод 31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объекта,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завершение 2 мероприятий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357290" y="500042"/>
            <a:ext cx="6500858" cy="4286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Общие параметры областного бюджета на 2019 год 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Group 3"/>
          <p:cNvGraphicFramePr>
            <a:graphicFrameLocks noGrp="1"/>
          </p:cNvGraphicFramePr>
          <p:nvPr/>
        </p:nvGraphicFramePr>
        <p:xfrm>
          <a:off x="142844" y="1000108"/>
          <a:ext cx="8820000" cy="5821680"/>
        </p:xfrm>
        <a:graphic>
          <a:graphicData uri="http://schemas.openxmlformats.org/drawingml/2006/table">
            <a:tbl>
              <a:tblPr/>
              <a:tblGrid>
                <a:gridCol w="3600000"/>
                <a:gridCol w="1044000"/>
                <a:gridCol w="1044000"/>
                <a:gridCol w="1044000"/>
                <a:gridCol w="1126180"/>
                <a:gridCol w="961820"/>
              </a:tblGrid>
              <a:tr h="586602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br>
                        <a:rPr lang="ru-RU" sz="1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2018 год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(в ред. от 27.06.2018)</a:t>
                      </a:r>
                      <a:r>
                        <a:rPr lang="ru-RU" sz="1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Ожидаемое исполнение за 2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018 год 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Прирост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(+); снижение (-) к ожидаем.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Прирост (снижение) %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17260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ДОХОДЫ, ВСЕГО</a:t>
                      </a:r>
                      <a:endParaRPr lang="ru-RU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687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75 310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77 164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+ 1 854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+2,5 %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17260">
                <a:tc>
                  <a:txBody>
                    <a:bodyPr/>
                    <a:lstStyle/>
                    <a:p>
                      <a:pPr marL="108000"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53 044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57 074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57 061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- 13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7260">
                <a:tc>
                  <a:txBody>
                    <a:bodyPr/>
                    <a:lstStyle/>
                    <a:p>
                      <a:pPr marL="108000"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17 643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18 236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20 103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+ 1 867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+ 10 %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7260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РАСХОДЫ, ВСЕГО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73 886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75 483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80 736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+ 5 253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+ 7 %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17260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ДЕФИЦИТ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- 3 198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Char char="-"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578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3 572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 2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994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17260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% дефицита (-)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-6 %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-1 %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-6,3 %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9342">
                <a:tc>
                  <a:txBody>
                    <a:bodyPr/>
                    <a:lstStyle/>
                    <a:p>
                      <a:pPr algn="l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ИСТОЧНИКИ ФИНАНСИРОВАНИЯ ДЕФИЦИТА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3 198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578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3 572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+ 2 994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513422">
                <a:tc>
                  <a:txBody>
                    <a:bodyPr/>
                    <a:lstStyle/>
                    <a:p>
                      <a:pPr marL="108000"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сальдо по привлечению/погашению </a:t>
                      </a:r>
                      <a:b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бюджетных кредитов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Char char="-"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577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Char char="-"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577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Char char="-"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577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9342">
                <a:tc>
                  <a:txBody>
                    <a:bodyPr/>
                    <a:lstStyle/>
                    <a:p>
                      <a:pPr marL="108000"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сальдо по привлечению/погашению кредитов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кредитных организаций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864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864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2 017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7260">
                <a:tc>
                  <a:txBody>
                    <a:bodyPr/>
                    <a:lstStyle/>
                    <a:p>
                      <a:pPr marL="108000"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продажа акций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1 100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1 100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7260">
                <a:tc>
                  <a:txBody>
                    <a:bodyPr/>
                    <a:lstStyle/>
                    <a:p>
                      <a:pPr marL="108000"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изменение остатков средств бюджета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1 734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213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1 332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7260">
                <a:tc>
                  <a:txBody>
                    <a:bodyPr/>
                    <a:lstStyle/>
                    <a:p>
                      <a:pPr marL="108000"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иные источники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-300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Char char="-"/>
                      </a:pP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7616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ГОСУДАРСТВЕННЫЙ ДОЛГ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 конец периода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41 203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41 063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42 202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+ 1 139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+ 3 %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17260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Уровень государственного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долга (%)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78 %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72 %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74 %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+ 2 п.п.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43834" y="714356"/>
            <a:ext cx="13573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млн. рублей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5741</TotalTime>
  <Words>1520</Words>
  <Application>Microsoft Office PowerPoint</Application>
  <PresentationFormat>Экран (4:3)</PresentationFormat>
  <Paragraphs>506</Paragraphs>
  <Slides>11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Городская</vt:lpstr>
      <vt:lpstr>Лист Microsoft Office Excel 97-2003</vt:lpstr>
      <vt:lpstr>         О проекте областного закона                 «Об областном бюджете на 2019 год и на плановый период 2020 и 2021 годов»  </vt:lpstr>
      <vt:lpstr> Динамика налоговых и неналоговых доходов  областного бюджета (исходя из показателей прогноза СЭР Архангельской области и НАО)</vt:lpstr>
      <vt:lpstr>Налоговые и неналоговые источники дорожного фонда Архангельской области, млн.рублей</vt:lpstr>
      <vt:lpstr>Отдельные  виды межбюджетных трансфертов Архангельской области                    из федерального бюджета в 2018 и 2019 годах </vt:lpstr>
      <vt:lpstr>Слайд 5</vt:lpstr>
      <vt:lpstr>Слайд 6</vt:lpstr>
      <vt:lpstr>Слайд 7</vt:lpstr>
      <vt:lpstr>Областная адресная инвестиционная программа на 2019 год</vt:lpstr>
      <vt:lpstr>Общие параметры областного бюджета на 2019 год </vt:lpstr>
      <vt:lpstr>Государственный долг Архангельской области  на 01.01.2019 (оценка) и на 01.01.2020</vt:lpstr>
      <vt:lpstr>Общие параметры областного бюджета 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Материалы к докладу о проекте областного бюджета на 2014-2016 годы</dc:title>
  <dc:creator>Usacheva</dc:creator>
  <cp:lastModifiedBy>minfin user</cp:lastModifiedBy>
  <cp:revision>794</cp:revision>
  <dcterms:created xsi:type="dcterms:W3CDTF">2013-10-05T06:58:27Z</dcterms:created>
  <dcterms:modified xsi:type="dcterms:W3CDTF">2018-10-19T07:24:45Z</dcterms:modified>
</cp:coreProperties>
</file>