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46" r:id="rId2"/>
    <p:sldId id="349" r:id="rId3"/>
    <p:sldId id="347" r:id="rId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39">
          <p15:clr>
            <a:srgbClr val="A4A3A4"/>
          </p15:clr>
        </p15:guide>
        <p15:guide id="2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656"/>
    <a:srgbClr val="000000"/>
    <a:srgbClr val="D27157"/>
    <a:srgbClr val="F9E4DF"/>
    <a:srgbClr val="E19083"/>
    <a:srgbClr val="EAB1A8"/>
    <a:srgbClr val="BF4027"/>
    <a:srgbClr val="E9AFA5"/>
    <a:srgbClr val="BEC8DE"/>
    <a:srgbClr val="D9DF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9829" autoAdjust="0"/>
  </p:normalViewPr>
  <p:slideViewPr>
    <p:cSldViewPr snapToObjects="1">
      <p:cViewPr>
        <p:scale>
          <a:sx n="107" d="100"/>
          <a:sy n="107" d="100"/>
        </p:scale>
        <p:origin x="-1782" y="-72"/>
      </p:cViewPr>
      <p:guideLst>
        <p:guide orient="horz" pos="1139"/>
        <p:guide pos="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 varScale="1">
        <p:scale>
          <a:sx n="82" d="100"/>
          <a:sy n="82" d="100"/>
        </p:scale>
        <p:origin x="-2754" y="-78"/>
      </p:cViewPr>
      <p:guideLst>
        <p:guide orient="horz" pos="3157"/>
        <p:guide pos="217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Региональные дороги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213,2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568,5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937,0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1213.2</c:v>
                </c:pt>
                <c:pt idx="1">
                  <c:v>1568.5</c:v>
                </c:pt>
                <c:pt idx="2">
                  <c:v>2937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283-4F79-9FE9-20DA16BC27F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Архангельская Агломерация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279655201709613E-2"/>
                  <c:y val="4.7114252061248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1498657011965992E-2"/>
                  <c:y val="4.71142520612485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717658822222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</c:numCache>
            </c:numRef>
          </c:cat>
          <c:val>
            <c:numRef>
              <c:f>Лист1!$C$2:$C$4</c:f>
              <c:numCache>
                <c:formatCode>0.0</c:formatCode>
                <c:ptCount val="3"/>
                <c:pt idx="0">
                  <c:v>568</c:v>
                </c:pt>
                <c:pt idx="1">
                  <c:v>568</c:v>
                </c:pt>
                <c:pt idx="2">
                  <c:v>568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283-4F79-9FE9-20DA16BC27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54368"/>
        <c:axId val="136521600"/>
      </c:barChart>
      <c:catAx>
        <c:axId val="85354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521600"/>
        <c:crosses val="autoZero"/>
        <c:auto val="1"/>
        <c:lblAlgn val="ctr"/>
        <c:lblOffset val="100"/>
        <c:noMultiLvlLbl val="0"/>
      </c:catAx>
      <c:valAx>
        <c:axId val="136521600"/>
        <c:scaling>
          <c:orientation val="minMax"/>
          <c:max val="3500"/>
          <c:min val="0"/>
        </c:scaling>
        <c:delete val="1"/>
        <c:axPos val="l"/>
        <c:numFmt formatCode="0.0" sourceLinked="1"/>
        <c:majorTickMark val="out"/>
        <c:minorTickMark val="none"/>
        <c:tickLblPos val="nextTo"/>
        <c:crossAx val="85354368"/>
        <c:crosses val="autoZero"/>
        <c:crossBetween val="between"/>
        <c:majorUnit val="500"/>
        <c:minorUnit val="100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9.7431598030776837E-3"/>
          <c:y val="3.0707613021464453E-2"/>
          <c:w val="0.53072169101772726"/>
          <c:h val="0.2659204963445061"/>
        </c:manualLayout>
      </c:layout>
      <c:overlay val="1"/>
      <c:spPr>
        <a:solidFill>
          <a:schemeClr val="bg1"/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1" cy="501015"/>
          </a:xfrm>
          <a:prstGeom prst="rect">
            <a:avLst/>
          </a:prstGeom>
        </p:spPr>
        <p:txBody>
          <a:bodyPr vert="horz" lIns="91986" tIns="45993" rIns="91986" bIns="4599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1986" tIns="45993" rIns="91986" bIns="45993" rtlCol="0"/>
          <a:lstStyle>
            <a:lvl1pPr algn="r">
              <a:defRPr sz="1200"/>
            </a:lvl1pPr>
          </a:lstStyle>
          <a:p>
            <a:fld id="{3F34A492-E496-4710-A584-43F510D0901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2475"/>
            <a:ext cx="5011737" cy="3757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86" tIns="45993" rIns="91986" bIns="4599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1986" tIns="45993" rIns="91986" bIns="4599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517546"/>
            <a:ext cx="2984871" cy="501015"/>
          </a:xfrm>
          <a:prstGeom prst="rect">
            <a:avLst/>
          </a:prstGeom>
        </p:spPr>
        <p:txBody>
          <a:bodyPr vert="horz" lIns="91986" tIns="45993" rIns="91986" bIns="4599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1986" tIns="45993" rIns="91986" bIns="45993" rtlCol="0" anchor="b"/>
          <a:lstStyle>
            <a:lvl1pPr algn="r">
              <a:defRPr sz="1200"/>
            </a:lvl1pPr>
          </a:lstStyle>
          <a:p>
            <a:fld id="{1F38FD49-B9E8-4401-8F4C-DCC9005C6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50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4544" y="2516175"/>
            <a:ext cx="8440680" cy="16065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8773" y="2601946"/>
            <a:ext cx="8426451" cy="1374749"/>
          </a:xfrm>
          <a:prstGeom prst="rect">
            <a:avLst/>
          </a:prstGeom>
        </p:spPr>
        <p:txBody>
          <a:bodyPr anchor="ctr"/>
          <a:lstStyle>
            <a:lvl1pPr>
              <a:defRPr sz="3200" spc="-15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8773" y="3976695"/>
            <a:ext cx="4176713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rgbClr val="00224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4545" y="1811330"/>
            <a:ext cx="8426450" cy="40275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1811332"/>
            <a:ext cx="8412220" cy="558792"/>
          </a:xfrm>
          <a:prstGeom prst="rect">
            <a:avLst/>
          </a:prstGeom>
        </p:spPr>
        <p:txBody>
          <a:bodyPr anchor="ctr"/>
          <a:lstStyle>
            <a:lvl1pPr>
              <a:defRPr sz="2800" spc="-15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5" y="2625714"/>
            <a:ext cx="8412220" cy="32131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241"/>
                </a:solidFill>
              </a:defRPr>
            </a:lvl1pPr>
          </a:lstStyle>
          <a:p>
            <a:fld id="{36566328-6CB5-4C5A-84C7-FAE385792AF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665109" y="5984910"/>
            <a:ext cx="4328943" cy="32861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«Обеспечение доступным и комфортным жильем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коммунальными услугами граждан Российской Федерации»</a:t>
            </a:r>
          </a:p>
        </p:txBody>
      </p:sp>
      <p:pic>
        <p:nvPicPr>
          <p:cNvPr id="10" name="Picture 3" descr="C:\Documents and Settings\DAYaroslavtsev\Мои документы\Power_point\ЖКХ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31" y="6021422"/>
            <a:ext cx="238045" cy="25559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4545" y="1808163"/>
            <a:ext cx="8426450" cy="114616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1811331"/>
            <a:ext cx="8412220" cy="1142999"/>
          </a:xfrm>
          <a:prstGeom prst="rect">
            <a:avLst/>
          </a:prstGeom>
        </p:spPr>
        <p:txBody>
          <a:bodyPr anchor="ctr"/>
          <a:lstStyle>
            <a:lvl1pPr>
              <a:defRPr sz="2400" spc="-15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5" y="3100383"/>
            <a:ext cx="8412220" cy="255590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241"/>
                </a:solidFill>
              </a:defRPr>
            </a:lvl1pPr>
          </a:lstStyle>
          <a:p>
            <a:fld id="{36566328-6CB5-4C5A-84C7-FAE385792A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344545" y="1808163"/>
            <a:ext cx="8426450" cy="5619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5" y="1811332"/>
            <a:ext cx="8412220" cy="558792"/>
          </a:xfrm>
          <a:prstGeom prst="rect">
            <a:avLst/>
          </a:prstGeom>
        </p:spPr>
        <p:txBody>
          <a:bodyPr anchor="ctr"/>
          <a:lstStyle>
            <a:lvl1pPr>
              <a:defRPr sz="2400" spc="-15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8775" y="2636811"/>
            <a:ext cx="8412220" cy="301948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241"/>
                </a:solidFill>
              </a:defRPr>
            </a:lvl1pPr>
          </a:lstStyle>
          <a:p>
            <a:fld id="{36566328-6CB5-4C5A-84C7-FAE385792AF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665109" y="5984910"/>
            <a:ext cx="4328943" cy="32861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«Обеспечение доступным и комфортным жильем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коммунальными услугами граждан Российской Федерации»</a:t>
            </a:r>
          </a:p>
        </p:txBody>
      </p:sp>
      <p:pic>
        <p:nvPicPr>
          <p:cNvPr id="8" name="Picture 3" descr="C:\Documents and Settings\DAYaroslavtsev\Мои документы\Power_point\ЖКХ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31" y="6021422"/>
            <a:ext cx="238045" cy="25559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6492" y="1808163"/>
            <a:ext cx="8412220" cy="384812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2241"/>
                </a:solidFill>
              </a:defRPr>
            </a:lvl1pPr>
          </a:lstStyle>
          <a:p>
            <a:fld id="{36566328-6CB5-4C5A-84C7-FAE385792AF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 userDrawn="1"/>
        </p:nvSpPr>
        <p:spPr>
          <a:xfrm>
            <a:off x="665109" y="5984910"/>
            <a:ext cx="4328943" cy="32861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«Обеспечение доступным и комфортным жильем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коммунальными услугами граждан Российской Федерации»</a:t>
            </a:r>
          </a:p>
        </p:txBody>
      </p:sp>
      <p:pic>
        <p:nvPicPr>
          <p:cNvPr id="7" name="Picture 3" descr="C:\Documents and Settings\DAYaroslavtsev\Мои документы\Power_point\ЖКХ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031" y="6021422"/>
            <a:ext cx="238045" cy="25559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617499"/>
            <a:ext cx="8412222" cy="642969"/>
          </a:xfrm>
          <a:prstGeom prst="rect">
            <a:avLst/>
          </a:prstGeom>
        </p:spPr>
        <p:txBody>
          <a:bodyPr/>
          <a:lstStyle>
            <a:lvl1pPr>
              <a:defRPr sz="2400" spc="-150">
                <a:solidFill>
                  <a:srgbClr val="005EA8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8776" y="1808163"/>
            <a:ext cx="8412220" cy="395767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 userDrawn="1"/>
        </p:nvSpPr>
        <p:spPr>
          <a:xfrm>
            <a:off x="665109" y="5984910"/>
            <a:ext cx="4328943" cy="32861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«Обеспечение доступным и комфортным жильем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коммунальными услугами граждан Российской Федерации»</a:t>
            </a:r>
          </a:p>
        </p:txBody>
      </p:sp>
      <p:pic>
        <p:nvPicPr>
          <p:cNvPr id="9" name="Picture 3" descr="C:\Documents and Settings\DAYaroslavtsev\Мои документы\Power_point\ЖКХ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31" y="6021422"/>
            <a:ext cx="238045" cy="25559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617499"/>
            <a:ext cx="8412222" cy="642969"/>
          </a:xfrm>
          <a:prstGeom prst="rect">
            <a:avLst/>
          </a:prstGeom>
        </p:spPr>
        <p:txBody>
          <a:bodyPr/>
          <a:lstStyle>
            <a:lvl1pPr>
              <a:defRPr sz="2400" spc="-150">
                <a:solidFill>
                  <a:srgbClr val="005EA8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sz="half" idx="13"/>
          </p:nvPr>
        </p:nvSpPr>
        <p:spPr>
          <a:xfrm>
            <a:off x="358772" y="1808163"/>
            <a:ext cx="5345131" cy="39576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Содержимое 3"/>
          <p:cNvSpPr>
            <a:spLocks noGrp="1"/>
          </p:cNvSpPr>
          <p:nvPr>
            <p:ph sz="half" idx="14"/>
          </p:nvPr>
        </p:nvSpPr>
        <p:spPr>
          <a:xfrm>
            <a:off x="5897634" y="1808163"/>
            <a:ext cx="2873362" cy="39576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665109" y="5984910"/>
            <a:ext cx="4328943" cy="32861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«Обеспечение доступным и комфортным жильем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коммунальными услугами граждан Российской Федерации»</a:t>
            </a:r>
          </a:p>
        </p:txBody>
      </p:sp>
      <p:pic>
        <p:nvPicPr>
          <p:cNvPr id="9" name="Picture 3" descr="C:\Documents and Settings\DAYaroslavtsev\Мои документы\Power_point\ЖКХ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31" y="6021422"/>
            <a:ext cx="238045" cy="25559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774" y="617499"/>
            <a:ext cx="8412222" cy="642969"/>
          </a:xfrm>
          <a:prstGeom prst="rect">
            <a:avLst/>
          </a:prstGeom>
        </p:spPr>
        <p:txBody>
          <a:bodyPr/>
          <a:lstStyle>
            <a:lvl1pPr>
              <a:defRPr sz="2400" spc="-150">
                <a:solidFill>
                  <a:srgbClr val="005EA8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одержимое 2"/>
          <p:cNvSpPr>
            <a:spLocks noGrp="1"/>
          </p:cNvSpPr>
          <p:nvPr>
            <p:ph sz="half" idx="13"/>
          </p:nvPr>
        </p:nvSpPr>
        <p:spPr>
          <a:xfrm>
            <a:off x="3425865" y="1808163"/>
            <a:ext cx="5345131" cy="39576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8" name="Содержимое 3"/>
          <p:cNvSpPr>
            <a:spLocks noGrp="1"/>
          </p:cNvSpPr>
          <p:nvPr>
            <p:ph sz="half" idx="14"/>
          </p:nvPr>
        </p:nvSpPr>
        <p:spPr>
          <a:xfrm>
            <a:off x="358774" y="1808163"/>
            <a:ext cx="2873362" cy="395766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665109" y="5984910"/>
            <a:ext cx="4328943" cy="32861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«Обеспечение доступным и комфортным жильем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коммунальными услугами граждан Российской Федерации»</a:t>
            </a:r>
          </a:p>
        </p:txBody>
      </p:sp>
      <p:pic>
        <p:nvPicPr>
          <p:cNvPr id="9" name="Picture 3" descr="C:\Documents and Settings\DAYaroslavtsev\Мои документы\Power_point\ЖКХ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31" y="6021422"/>
            <a:ext cx="238045" cy="25559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8774" y="1808163"/>
            <a:ext cx="5345130" cy="431800"/>
          </a:xfrm>
        </p:spPr>
        <p:txBody>
          <a:bodyPr anchor="b">
            <a:normAutofit/>
          </a:bodyPr>
          <a:lstStyle>
            <a:lvl1pPr marL="0" indent="0">
              <a:buNone/>
              <a:defRPr sz="1800" b="0" spc="-150">
                <a:solidFill>
                  <a:srgbClr val="005EA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49954" y="1808163"/>
            <a:ext cx="2921041" cy="431800"/>
          </a:xfrm>
        </p:spPr>
        <p:txBody>
          <a:bodyPr anchor="b">
            <a:normAutofit/>
          </a:bodyPr>
          <a:lstStyle>
            <a:lvl1pPr marL="0" indent="0">
              <a:buNone/>
              <a:defRPr sz="1800" b="0" spc="-150">
                <a:solidFill>
                  <a:srgbClr val="005EA8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66328-6CB5-4C5A-84C7-FAE385792A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Содержимое 2"/>
          <p:cNvSpPr>
            <a:spLocks noGrp="1"/>
          </p:cNvSpPr>
          <p:nvPr>
            <p:ph sz="half" idx="13"/>
          </p:nvPr>
        </p:nvSpPr>
        <p:spPr>
          <a:xfrm>
            <a:off x="358772" y="2239963"/>
            <a:ext cx="5345131" cy="3525869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1" name="Содержимое 3"/>
          <p:cNvSpPr>
            <a:spLocks noGrp="1"/>
          </p:cNvSpPr>
          <p:nvPr>
            <p:ph sz="half" idx="14"/>
          </p:nvPr>
        </p:nvSpPr>
        <p:spPr>
          <a:xfrm>
            <a:off x="5849954" y="2239963"/>
            <a:ext cx="2921042" cy="3525869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58774" y="617499"/>
            <a:ext cx="8412221" cy="646118"/>
          </a:xfrm>
          <a:prstGeom prst="rect">
            <a:avLst/>
          </a:prstGeom>
        </p:spPr>
        <p:txBody>
          <a:bodyPr/>
          <a:lstStyle>
            <a:lvl1pPr>
              <a:defRPr sz="2400" spc="-150">
                <a:solidFill>
                  <a:srgbClr val="005EA8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665109" y="5984910"/>
            <a:ext cx="4328943" cy="328617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«Обеспечение доступным и комфортным жильем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00224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коммунальными услугами граждан Российской Федерации»</a:t>
            </a:r>
          </a:p>
        </p:txBody>
      </p:sp>
      <p:pic>
        <p:nvPicPr>
          <p:cNvPr id="15" name="Picture 3" descr="C:\Documents and Settings\DAYaroslavtsev\Мои документы\Power_point\ЖКХ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031" y="6021422"/>
            <a:ext cx="238045" cy="25559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44546" y="5948397"/>
            <a:ext cx="8426449" cy="3873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4546" y="1808163"/>
            <a:ext cx="8426449" cy="3957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37395" y="59706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002241"/>
                </a:solidFill>
              </a:defRPr>
            </a:lvl1pPr>
          </a:lstStyle>
          <a:p>
            <a:fld id="{36566328-6CB5-4C5A-84C7-FAE385792A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8" r:id="rId4"/>
    <p:sldLayoutId id="2147483657" r:id="rId5"/>
    <p:sldLayoutId id="2147483652" r:id="rId6"/>
    <p:sldLayoutId id="2147483654" r:id="rId7"/>
    <p:sldLayoutId id="2147483656" r:id="rId8"/>
    <p:sldLayoutId id="2147483653" r:id="rId9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00224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rgbClr val="00224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1800" kern="1200">
          <a:solidFill>
            <a:srgbClr val="00224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rgbClr val="00224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00224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1400" kern="1200">
          <a:solidFill>
            <a:srgbClr val="00224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584684"/>
            <a:ext cx="7886700" cy="629018"/>
          </a:xfrm>
        </p:spPr>
        <p:txBody>
          <a:bodyPr>
            <a:noAutofit/>
          </a:bodyPr>
          <a:lstStyle/>
          <a:p>
            <a:pPr algn="ctr"/>
            <a:r>
              <a:rPr lang="ru-RU" dirty="0"/>
              <a:t>«Безопасные и качественные автомобильные дороги»</a:t>
            </a:r>
            <a:endParaRPr lang="ru-RU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342099"/>
              </p:ext>
            </p:extLst>
          </p:nvPr>
        </p:nvGraphicFramePr>
        <p:xfrm>
          <a:off x="628650" y="1808820"/>
          <a:ext cx="7772547" cy="4328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6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92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41077">
                <a:tc>
                  <a:txBody>
                    <a:bodyPr/>
                    <a:lstStyle/>
                    <a:p>
                      <a:r>
                        <a:rPr lang="ru-RU" dirty="0"/>
                        <a:t>№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НАЦИОНАЛЬНЫЙ ПРОЕКТ </a:t>
                      </a:r>
                      <a:r>
                        <a:rPr lang="ru-RU" dirty="0"/>
                        <a:t>ВКЛЮЧАЕТ</a:t>
                      </a:r>
                      <a:r>
                        <a:rPr lang="ru-RU" baseline="0" dirty="0"/>
                        <a:t> </a:t>
                      </a:r>
                    </a:p>
                    <a:p>
                      <a:pPr algn="ctr"/>
                      <a:r>
                        <a:rPr lang="ru-RU" baseline="0" dirty="0"/>
                        <a:t/>
                      </a:r>
                      <a:br>
                        <a:rPr lang="ru-RU" baseline="0" dirty="0"/>
                      </a:br>
                      <a:r>
                        <a:rPr lang="ru-RU" baseline="0" dirty="0"/>
                        <a:t>СЛЕДУЮЩИЕ </a:t>
                      </a:r>
                      <a:r>
                        <a:rPr lang="ru-RU" b="1" baseline="0" dirty="0"/>
                        <a:t>ФЕДЕРАЛЬНЫЕ ПРОЕКТЫ</a:t>
                      </a:r>
                      <a:endParaRPr lang="ru-RU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936">
                <a:tc>
                  <a:txBody>
                    <a:bodyPr/>
                    <a:lstStyle/>
                    <a:p>
                      <a:r>
                        <a:rPr lang="ru-RU" dirty="0"/>
                        <a:t>1.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ДОРОЖНАЯ СЕТЬ</a:t>
                      </a:r>
                    </a:p>
                    <a:p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9876">
                <a:tc>
                  <a:txBody>
                    <a:bodyPr/>
                    <a:lstStyle/>
                    <a:p>
                      <a:r>
                        <a:rPr lang="ru-RU" dirty="0"/>
                        <a:t>2.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ОБЩЕСИСТЕМНЫЕ МЕРЫ РАЗВИТИЯ ДОРОЖНОГО ХОЗЯЙСТВА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8109">
                <a:tc>
                  <a:txBody>
                    <a:bodyPr/>
                    <a:lstStyle/>
                    <a:p>
                      <a:r>
                        <a:rPr lang="ru-RU" dirty="0"/>
                        <a:t>3.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БЕЗОПАСНОСТЬ ДОРОЖНОГО ДВИЖЕНИЯ</a:t>
                      </a:r>
                    </a:p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9353">
                <a:tc>
                  <a:txBody>
                    <a:bodyPr/>
                    <a:lstStyle/>
                    <a:p>
                      <a:r>
                        <a:rPr lang="ru-RU" dirty="0"/>
                        <a:t>4.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/>
                        <a:t>АВТОМОБИЛЬНЫЕ ДОРОГИ НЕОБЩЕГО ПОЛЬЗОВАНИЯ МИНОБОРОНЫ РОССИИ</a:t>
                      </a:r>
                    </a:p>
                    <a:p>
                      <a:endParaRPr lang="ru-RU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5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>
            <a:extLst>
              <a:ext uri="{FF2B5EF4-FFF2-40B4-BE49-F238E27FC236}">
                <a16:creationId xmlns="" xmlns:a16="http://schemas.microsoft.com/office/drawing/2014/main" id="{70B16C00-9F07-4633-9677-2A2605BFF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25" y="972099"/>
            <a:ext cx="3744416" cy="539115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247571" y="175468"/>
            <a:ext cx="8770176" cy="57606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>
                <a:solidFill>
                  <a:schemeClr val="tx1"/>
                </a:solidFill>
              </a:rPr>
              <a:t>Объемы финансирования программы, тыс. рублей</a:t>
            </a:r>
            <a:endParaRPr lang="ru-RU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="" xmlns:a16="http://schemas.microsoft.com/office/drawing/2014/main" id="{2B3F69AC-81A9-417C-84C6-70DDEE72DB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9517665"/>
              </p:ext>
            </p:extLst>
          </p:nvPr>
        </p:nvGraphicFramePr>
        <p:xfrm>
          <a:off x="4255372" y="980728"/>
          <a:ext cx="4896544" cy="539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987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0" descr="БКД2018 Архангельск, ремонты 2019-2021 новая_29-11-2018_11-45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2" y="80628"/>
            <a:ext cx="8975323" cy="519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5085184"/>
            <a:ext cx="8412220" cy="1981725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b="1" dirty="0"/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/>
              <a:t>Доля находящейся в нормативном состоянии дорожной сети городской </a:t>
            </a:r>
            <a:r>
              <a:rPr lang="ru-RU" b="1" dirty="0" smtClean="0"/>
              <a:t>агломерации: на </a:t>
            </a:r>
            <a:r>
              <a:rPr lang="ru-RU" b="1" dirty="0"/>
              <a:t>31.12.2018 – </a:t>
            </a:r>
            <a:r>
              <a:rPr lang="ru-RU" b="1" dirty="0" smtClean="0"/>
              <a:t>38,2 </a:t>
            </a:r>
            <a:r>
              <a:rPr lang="ru-RU" b="1" dirty="0"/>
              <a:t>% (</a:t>
            </a:r>
            <a:r>
              <a:rPr lang="ru-RU" b="1" dirty="0" smtClean="0"/>
              <a:t>164 </a:t>
            </a:r>
            <a:r>
              <a:rPr lang="ru-RU" b="1" dirty="0"/>
              <a:t>км</a:t>
            </a:r>
            <a:r>
              <a:rPr lang="ru-RU" b="1" dirty="0" smtClean="0"/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необходимо </a:t>
            </a:r>
            <a:r>
              <a:rPr lang="ru-RU" b="1" dirty="0">
                <a:solidFill>
                  <a:srgbClr val="FF0000"/>
                </a:solidFill>
              </a:rPr>
              <a:t>достичь к 31.12.2024 - 85% (</a:t>
            </a:r>
            <a:r>
              <a:rPr lang="ru-RU" b="1" dirty="0" smtClean="0">
                <a:solidFill>
                  <a:srgbClr val="FF0000"/>
                </a:solidFill>
              </a:rPr>
              <a:t>366 </a:t>
            </a:r>
            <a:r>
              <a:rPr lang="ru-RU" b="1" dirty="0">
                <a:solidFill>
                  <a:srgbClr val="FF0000"/>
                </a:solidFill>
              </a:rPr>
              <a:t>км)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3188134" y="80628"/>
            <a:ext cx="5955371" cy="576064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Архангельская агломерация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3248980"/>
            <a:ext cx="4464496" cy="224676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/>
              <a:t>Сеть дорог </a:t>
            </a:r>
            <a:r>
              <a:rPr lang="ru-RU" sz="1400" dirty="0" smtClean="0"/>
              <a:t>агломерации </a:t>
            </a:r>
            <a:r>
              <a:rPr lang="ru-RU" sz="1400" dirty="0"/>
              <a:t>431,4 км,</a:t>
            </a:r>
          </a:p>
          <a:p>
            <a:r>
              <a:rPr lang="ru-RU" sz="1400" dirty="0"/>
              <a:t>в том числе: </a:t>
            </a:r>
            <a:endParaRPr lang="ru-RU" sz="1400" dirty="0" smtClean="0"/>
          </a:p>
          <a:p>
            <a:r>
              <a:rPr lang="ru-RU" sz="1400" dirty="0" smtClean="0"/>
              <a:t>федерального </a:t>
            </a:r>
            <a:r>
              <a:rPr lang="ru-RU" sz="1400" dirty="0"/>
              <a:t>значения – </a:t>
            </a:r>
            <a:r>
              <a:rPr lang="ru-RU" sz="1400" dirty="0" smtClean="0"/>
              <a:t>   71,3 </a:t>
            </a:r>
            <a:r>
              <a:rPr lang="ru-RU" sz="1400" dirty="0"/>
              <a:t>км; регионального </a:t>
            </a:r>
            <a:r>
              <a:rPr lang="ru-RU" sz="1400" dirty="0" smtClean="0"/>
              <a:t>значения </a:t>
            </a:r>
            <a:r>
              <a:rPr lang="ru-RU" sz="1400" dirty="0"/>
              <a:t>– </a:t>
            </a:r>
            <a:r>
              <a:rPr lang="ru-RU" sz="1400" dirty="0" smtClean="0"/>
              <a:t>  88,2 км;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местного </a:t>
            </a:r>
            <a:r>
              <a:rPr lang="ru-RU" sz="1400" dirty="0">
                <a:solidFill>
                  <a:srgbClr val="FF0000"/>
                </a:solidFill>
              </a:rPr>
              <a:t>значения – </a:t>
            </a:r>
            <a:r>
              <a:rPr lang="ru-RU" sz="1400" dirty="0" smtClean="0">
                <a:solidFill>
                  <a:srgbClr val="FF0000"/>
                </a:solidFill>
              </a:rPr>
              <a:t>          271,9 км,                   	включая:   Архангельск – 134,5 км</a:t>
            </a:r>
          </a:p>
          <a:p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	Северодвинск – 85,8 км</a:t>
            </a:r>
          </a:p>
          <a:p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	   Новодвинск – 34,4 км</a:t>
            </a:r>
          </a:p>
          <a:p>
            <a:r>
              <a:rPr lang="ru-RU" sz="1400" dirty="0">
                <a:solidFill>
                  <a:srgbClr val="FF0000"/>
                </a:solidFill>
              </a:rPr>
              <a:t>	</a:t>
            </a:r>
            <a:r>
              <a:rPr lang="ru-RU" sz="1400" dirty="0" smtClean="0">
                <a:solidFill>
                  <a:srgbClr val="FF0000"/>
                </a:solidFill>
              </a:rPr>
              <a:t>        Приморский район – 17,2 км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7EC800CD-5B82-491D-BF04-8FA1FE765E08}"/>
              </a:ext>
            </a:extLst>
          </p:cNvPr>
          <p:cNvSpPr txBox="1">
            <a:spLocks/>
          </p:cNvSpPr>
          <p:nvPr/>
        </p:nvSpPr>
        <p:spPr>
          <a:xfrm>
            <a:off x="185931" y="512676"/>
            <a:ext cx="2945909" cy="1080120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spc="-150">
                <a:solidFill>
                  <a:srgbClr val="00224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С 2019 по 2014 год –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будет отремонтировано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202 км </a:t>
            </a:r>
            <a:r>
              <a:rPr lang="ru-RU" sz="2000" dirty="0" smtClean="0">
                <a:solidFill>
                  <a:schemeClr val="tx1"/>
                </a:solidFill>
              </a:rPr>
              <a:t>дорог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23098237"/>
      </p:ext>
    </p:extLst>
  </p:cSld>
  <p:clrMapOvr>
    <a:masterClrMapping/>
  </p:clrMapOvr>
</p:sld>
</file>

<file path=ppt/theme/theme1.xml><?xml version="1.0" encoding="utf-8"?>
<a:theme xmlns:a="http://schemas.openxmlformats.org/drawingml/2006/main" name="ahml_ppt_ns2">
  <a:themeElements>
    <a:clrScheme name="АИЖК">
      <a:dk1>
        <a:srgbClr val="002440"/>
      </a:dk1>
      <a:lt1>
        <a:srgbClr val="FFFFFF"/>
      </a:lt1>
      <a:dk2>
        <a:srgbClr val="E5EDF1"/>
      </a:dk2>
      <a:lt2>
        <a:srgbClr val="FFFFFF"/>
      </a:lt2>
      <a:accent1>
        <a:srgbClr val="1570D5"/>
      </a:accent1>
      <a:accent2>
        <a:srgbClr val="7795C9"/>
      </a:accent2>
      <a:accent3>
        <a:srgbClr val="B4C3E2"/>
      </a:accent3>
      <a:accent4>
        <a:srgbClr val="EFB4A2"/>
      </a:accent4>
      <a:accent5>
        <a:srgbClr val="E1795E"/>
      </a:accent5>
      <a:accent6>
        <a:srgbClr val="C90019"/>
      </a:accent6>
      <a:hlink>
        <a:srgbClr val="002440"/>
      </a:hlink>
      <a:folHlink>
        <a:srgbClr val="002440"/>
      </a:folHlink>
    </a:clrScheme>
    <a:fontScheme name="АИЖК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6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anchor="ctr"/>
      <a:lstStyle>
        <a:defPPr marL="0" marR="0" indent="0" algn="l" defTabSz="914400" rtl="0" eaLnBrk="1" fontAlgn="auto" latinLnBrk="0" hangingPunct="1">
          <a:lnSpc>
            <a:spcPct val="9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1000" b="0" i="0" u="none" strike="noStrike" kern="1200" cap="none" spc="0" normalizeH="0" baseline="0" noProof="0" dirty="0" smtClean="0">
            <a:ln>
              <a:noFill/>
            </a:ln>
            <a:solidFill>
              <a:srgbClr val="002241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6368</TotalTime>
  <Words>122</Words>
  <Application>Microsoft Office PowerPoint</Application>
  <PresentationFormat>Экран (4:3)</PresentationFormat>
  <Paragraphs>33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ahml_ppt_ns2</vt:lpstr>
      <vt:lpstr>«Безопасные и качественные автомобильные дороги»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специальных ипотечных программ  ОАО «АИЖК»</dc:title>
  <dc:creator>DAYaroslavtsev</dc:creator>
  <cp:lastModifiedBy>Кулижников Денис Александрович</cp:lastModifiedBy>
  <cp:revision>678</cp:revision>
  <cp:lastPrinted>2018-06-25T08:46:28Z</cp:lastPrinted>
  <dcterms:created xsi:type="dcterms:W3CDTF">2013-04-08T07:17:16Z</dcterms:created>
  <dcterms:modified xsi:type="dcterms:W3CDTF">2018-12-06T14:56:56Z</dcterms:modified>
</cp:coreProperties>
</file>