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25" r:id="rId2"/>
    <p:sldId id="321" r:id="rId3"/>
    <p:sldId id="334" r:id="rId4"/>
    <p:sldId id="327" r:id="rId5"/>
    <p:sldId id="328" r:id="rId6"/>
    <p:sldId id="329" r:id="rId7"/>
    <p:sldId id="335" r:id="rId8"/>
    <p:sldId id="330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48" autoAdjust="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118102648754653E-2"/>
          <c:y val="7.5818330524141473E-3"/>
          <c:w val="0.97152947918067911"/>
          <c:h val="0.650348213997731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5947124858956135E-3"/>
                  <c:y val="-2.274549915724248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97 214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7841374576866359E-3"/>
                  <c:y val="-0.1137274957862122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112 739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г. (первоначально)</c:v>
                </c:pt>
                <c:pt idx="1">
                  <c:v>2022 г. (уточненный план)</c:v>
                </c:pt>
                <c:pt idx="2">
                  <c:v>2023г. (проект)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97214</c:v>
                </c:pt>
                <c:pt idx="1">
                  <c:v>100468</c:v>
                </c:pt>
                <c:pt idx="2">
                  <c:v>112739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94712485895555E-3"/>
                  <c:y val="1.010911073655217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28 107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37 602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30 409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г. (первоначально)</c:v>
                </c:pt>
                <c:pt idx="1">
                  <c:v>2022 г. (уточненный план)</c:v>
                </c:pt>
                <c:pt idx="2">
                  <c:v>2023г. (проект)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28107</c:v>
                </c:pt>
                <c:pt idx="1">
                  <c:v>37602</c:v>
                </c:pt>
                <c:pt idx="2">
                  <c:v>30409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485459824"/>
        <c:axId val="485459280"/>
      </c:barChart>
      <c:catAx>
        <c:axId val="485459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 lang="ru-RU"/>
          </a:p>
        </c:txPr>
        <c:crossAx val="485459280"/>
        <c:crosses val="autoZero"/>
        <c:auto val="1"/>
        <c:lblAlgn val="ctr"/>
        <c:lblOffset val="100"/>
        <c:noMultiLvlLbl val="0"/>
      </c:catAx>
      <c:valAx>
        <c:axId val="485459280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4854598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820416639866525E-2"/>
          <c:y val="0.77429434363924021"/>
          <c:w val="0.89516247707369778"/>
          <c:h val="0.19485894936404918"/>
        </c:manualLayout>
      </c:layout>
      <c:overlay val="0"/>
      <c:txPr>
        <a:bodyPr/>
        <a:lstStyle/>
        <a:p>
          <a:pPr>
            <a:defRPr sz="1400" baseline="0">
              <a:solidFill>
                <a:srgbClr val="00000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086147516176425E-2"/>
          <c:y val="6.3425492405605813E-4"/>
          <c:w val="0.97630611285846858"/>
          <c:h val="0.570168393987968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4247</c:v>
                </c:pt>
                <c:pt idx="1">
                  <c:v>3167</c:v>
                </c:pt>
                <c:pt idx="2">
                  <c:v>1080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819483658903852E-3"/>
                  <c:y val="-6.1538797276493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1262</c:v>
                </c:pt>
                <c:pt idx="1">
                  <c:v>686</c:v>
                </c:pt>
                <c:pt idx="2">
                  <c:v>576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01.10.2023 на 5,5% (в т.ч. другие решения по повышению оплаты труда работников бюджетной сферы)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2490</c:v>
                </c:pt>
                <c:pt idx="1">
                  <c:v>2490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5465808"/>
        <c:axId val="485460368"/>
      </c:barChart>
      <c:catAx>
        <c:axId val="485465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85460368"/>
        <c:crosses val="autoZero"/>
        <c:auto val="1"/>
        <c:lblAlgn val="ctr"/>
        <c:lblOffset val="100"/>
        <c:noMultiLvlLbl val="0"/>
      </c:catAx>
      <c:valAx>
        <c:axId val="48546036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4854658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1543776881933696"/>
          <c:w val="0.9873491068042245"/>
          <c:h val="0.28011828050851495"/>
        </c:manualLayout>
      </c:layout>
      <c:overlay val="0"/>
      <c:txPr>
        <a:bodyPr/>
        <a:lstStyle/>
        <a:p>
          <a:pPr>
            <a:defRPr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0.42021</cdr:x>
      <cdr:y>0.02343</cdr:y>
    </cdr:from>
    <cdr:to>
      <cdr:x>0.58475</cdr:x>
      <cdr:y>0.11966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346500" y="117731"/>
          <a:ext cx="1310367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138 070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0.73199</cdr:x>
      <cdr:y>0</cdr:y>
    </cdr:from>
    <cdr:to>
      <cdr:x>0.90378</cdr:x>
      <cdr:y>0.09623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829410" y="0"/>
          <a:ext cx="136815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143 148</a:t>
          </a:r>
        </a:p>
        <a:p xmlns:a="http://schemas.openxmlformats.org/drawingml/2006/main">
          <a:pPr algn="r"/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0.12272</cdr:x>
      <cdr:y>0.88525</cdr:y>
    </cdr:from>
    <cdr:to>
      <cdr:x>0.16758</cdr:x>
      <cdr:y>0.94212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77332" y="4448536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0.12272</cdr:x>
      <cdr:y>0.79927</cdr:y>
    </cdr:from>
    <cdr:to>
      <cdr:x>0.16758</cdr:x>
      <cdr:y>0.85614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977332" y="4016488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0.5819</cdr:x>
      <cdr:y>0.26405</cdr:y>
    </cdr:from>
    <cdr:to>
      <cdr:x>0.74287</cdr:x>
      <cdr:y>0.36547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4634129" y="1326911"/>
          <a:ext cx="1281931" cy="509616"/>
        </a:xfrm>
        <a:prstGeom xmlns:a="http://schemas.openxmlformats.org/drawingml/2006/main" prst="straightConnector1">
          <a:avLst/>
        </a:prstGeom>
        <a:ln xmlns:a="http://schemas.openxmlformats.org/drawingml/2006/main" w="47625">
          <a:solidFill>
            <a:schemeClr val="accent2">
              <a:lumMod val="7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0.1027</cdr:x>
      <cdr:y>0.08195</cdr:y>
    </cdr:from>
    <cdr:to>
      <cdr:x>0.26723</cdr:x>
      <cdr:y>0.17818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17880" y="411811"/>
          <a:ext cx="1310314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125 321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0.58427</cdr:x>
      <cdr:y>0.2</cdr:y>
    </cdr:from>
    <cdr:to>
      <cdr:x>0.7222</cdr:x>
      <cdr:y>0.27575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3744416" y="1008112"/>
          <a:ext cx="883954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6 343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0.24719</cdr:x>
      <cdr:y>0.08571</cdr:y>
    </cdr:from>
    <cdr:to>
      <cdr:x>0.37745</cdr:x>
      <cdr:y>0.16526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584176" y="432048"/>
          <a:ext cx="834799" cy="4009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7 999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0.75281</cdr:x>
      <cdr:y>0.35714</cdr:y>
    </cdr:from>
    <cdr:to>
      <cdr:x>0.91373</cdr:x>
      <cdr:y>0.43289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824536" y="1800200"/>
          <a:ext cx="1031290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1 656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E516B-522E-4A12-ACE8-BEAFF9B44C7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FB3C6-A629-4A1D-8FB8-E5F0948AB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922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80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t>27.10.2022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612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t>27.10.2022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45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357C82-D086-4E7C-9AD3-E731BCF1B0FA}" type="datetime1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Министерство финансов Архангельской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9ACD69-000A-4DFE-8A40-8645A2C3B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sz="3100" dirty="0" smtClean="0">
                <a:latin typeface="+mn-lt"/>
              </a:rPr>
              <a:t>О бюджетных проектировках на 202</a:t>
            </a:r>
            <a:r>
              <a:rPr lang="en-US" sz="3100" dirty="0" smtClean="0">
                <a:latin typeface="+mn-lt"/>
              </a:rPr>
              <a:t>3</a:t>
            </a:r>
            <a:r>
              <a:rPr lang="ru-RU" sz="3100" dirty="0" smtClean="0">
                <a:latin typeface="+mn-lt"/>
              </a:rPr>
              <a:t> год </a:t>
            </a:r>
            <a:br>
              <a:rPr lang="ru-RU" sz="3100" dirty="0" smtClean="0">
                <a:latin typeface="+mn-lt"/>
              </a:rPr>
            </a:br>
            <a:r>
              <a:rPr lang="ru-RU" sz="3100" dirty="0" smtClean="0">
                <a:latin typeface="+mn-lt"/>
              </a:rPr>
              <a:t>и на плановый период 202</a:t>
            </a:r>
            <a:r>
              <a:rPr lang="en-US" sz="3100" dirty="0" smtClean="0">
                <a:latin typeface="+mn-lt"/>
              </a:rPr>
              <a:t>4</a:t>
            </a:r>
            <a:r>
              <a:rPr lang="ru-RU" sz="3100" dirty="0" smtClean="0">
                <a:latin typeface="+mn-lt"/>
              </a:rPr>
              <a:t> и 202</a:t>
            </a:r>
            <a:r>
              <a:rPr lang="en-US" sz="3100" dirty="0" smtClean="0">
                <a:latin typeface="+mn-lt"/>
              </a:rPr>
              <a:t>5</a:t>
            </a:r>
            <a:r>
              <a:rPr lang="ru-RU" sz="3100" dirty="0" smtClean="0">
                <a:latin typeface="+mn-lt"/>
              </a:rPr>
              <a:t> годов </a:t>
            </a:r>
            <a:br>
              <a:rPr lang="ru-RU" sz="3100" dirty="0" smtClean="0">
                <a:latin typeface="+mn-lt"/>
              </a:rPr>
            </a:br>
            <a:r>
              <a:rPr lang="ru-RU" sz="3100" dirty="0" smtClean="0">
                <a:latin typeface="+mn-lt"/>
              </a:rPr>
              <a:t>по государственной программе</a:t>
            </a:r>
            <a:br>
              <a:rPr lang="ru-RU" sz="3100" dirty="0" smtClean="0">
                <a:latin typeface="+mn-lt"/>
              </a:rPr>
            </a:br>
            <a:r>
              <a:rPr lang="ru-RU" sz="3100" dirty="0" smtClean="0">
                <a:latin typeface="+mn-lt"/>
              </a:rPr>
              <a:t>«Управление государственными финансами                            и государственным долгом Архангельской области»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>
                <a:latin typeface="+mn-lt"/>
              </a:rPr>
              <a:t/>
            </a:r>
            <a:br>
              <a:rPr lang="en-US" sz="2700" dirty="0">
                <a:latin typeface="+mn-lt"/>
              </a:rPr>
            </a:br>
            <a:r>
              <a:rPr lang="en-US" sz="2700" dirty="0" smtClean="0">
                <a:latin typeface="+mn-lt"/>
              </a:rPr>
              <a:t/>
            </a:r>
            <a:br>
              <a:rPr lang="en-US" sz="2700" dirty="0" smtClean="0">
                <a:latin typeface="+mn-lt"/>
              </a:rPr>
            </a:b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85776" y="1916832"/>
            <a:ext cx="8001024" cy="1752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проекта областного закона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«Об областном бюджете на 2023 год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на плановый период  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2024 и 2025 годов»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3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95" y="138242"/>
            <a:ext cx="9286908" cy="50006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бюджета                        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Ненецкого 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619051"/>
              </p:ext>
            </p:extLst>
          </p:nvPr>
        </p:nvGraphicFramePr>
        <p:xfrm>
          <a:off x="107504" y="764704"/>
          <a:ext cx="8893650" cy="5943384"/>
        </p:xfrm>
        <a:graphic>
          <a:graphicData uri="http://schemas.openxmlformats.org/drawingml/2006/table">
            <a:tbl>
              <a:tblPr/>
              <a:tblGrid>
                <a:gridCol w="2772971"/>
                <a:gridCol w="1440160"/>
                <a:gridCol w="1224136"/>
                <a:gridCol w="1139907"/>
                <a:gridCol w="1164349"/>
                <a:gridCol w="1152127"/>
              </a:tblGrid>
              <a:tr h="34709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0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поправками),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прогноз,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оценки 2022 г.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45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28 520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28 520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29 833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1 313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23 434 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24 337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26 229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1 892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8 809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4 763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10 493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10 492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- 801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3 883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- 355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14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Дорожный фонд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                и неналоговые доходы                   без Дорожного фонда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73 078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74 037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51521" y="6309322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8149" y="-52679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46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875309"/>
              </p:ext>
            </p:extLst>
          </p:nvPr>
        </p:nvGraphicFramePr>
        <p:xfrm>
          <a:off x="179510" y="836711"/>
          <a:ext cx="8773122" cy="4644304"/>
        </p:xfrm>
        <a:graphic>
          <a:graphicData uri="http://schemas.openxmlformats.org/drawingml/2006/table">
            <a:tbl>
              <a:tblPr/>
              <a:tblGrid>
                <a:gridCol w="4392490"/>
                <a:gridCol w="1224136"/>
                <a:gridCol w="1152128"/>
                <a:gridCol w="1152128"/>
                <a:gridCol w="852240"/>
              </a:tblGrid>
              <a:tr h="627847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межбюджетных трансфертов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  <a:r>
                        <a:rPr lang="ru-RU" sz="15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(ожидаемое/</a:t>
                      </a:r>
                      <a:r>
                        <a:rPr lang="ru-RU" sz="1500" b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оценка</a:t>
                      </a:r>
                      <a:r>
                        <a:rPr lang="ru-RU" sz="15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2023 г. -2022 г., млн. рублей</a:t>
                      </a:r>
                      <a:endParaRPr lang="ru-RU" sz="13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</a:t>
                      </a:r>
                      <a:r>
                        <a:rPr kumimoji="0" lang="ru-RU" sz="14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2023/2022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424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48 517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43 612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- 4 905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376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rgbClr val="000000"/>
                          </a:solidFill>
                        </a:rPr>
                        <a:t>из них:</a:t>
                      </a:r>
                      <a:endParaRPr lang="ru-RU" sz="1200" i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5519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600" b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 и на повышение оплаты труда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203 </a:t>
                      </a:r>
                      <a:r>
                        <a:rPr lang="ru-RU" sz="18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(?)</a:t>
                      </a:r>
                      <a:endParaRPr lang="ru-RU" sz="1800" b="0" i="0" u="none" strike="noStrik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81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субсидии, субвенции и иные целевые межбюджетные трансферты из </a:t>
                      </a:r>
                      <a:r>
                        <a:rPr kumimoji="0" lang="ru-RU" sz="1600" b="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фед.бюджета</a:t>
                      </a:r>
                      <a:r>
                        <a:rPr kumimoji="0" lang="ru-RU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  <a:endParaRPr kumimoji="0" lang="ru-RU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28 138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24 260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- 3 878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809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от Фонда ЖКХ</a:t>
                      </a:r>
                      <a:endParaRPr kumimoji="0" lang="ru-RU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7 233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6 000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-1 233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- 13 %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7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от организаций</a:t>
                      </a:r>
                      <a:endParaRPr kumimoji="0" lang="ru-RU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- 148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- 50 %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7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ДОХОДОВ</a:t>
                      </a:r>
                      <a:endParaRPr kumimoji="0" lang="ru-RU" sz="18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131 407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129 469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- 1 938</a:t>
                      </a:r>
                      <a:endParaRPr lang="ru-RU" sz="20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20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368032"/>
            <a:ext cx="8820472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Доходы  областного бюджета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5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6093296"/>
            <a:ext cx="8712968" cy="4490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71022" y="38610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272395"/>
              </p:ext>
            </p:extLst>
          </p:nvPr>
        </p:nvGraphicFramePr>
        <p:xfrm>
          <a:off x="263686" y="1250387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004048" y="1811677"/>
            <a:ext cx="1152128" cy="361413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05110" y="225218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+ 12%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3620425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8184" y="2972039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7058" y="18978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- 19 %</a:t>
            </a:r>
            <a:endParaRPr lang="ru-RU" sz="20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686" y="6100532"/>
            <a:ext cx="8757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 сформированы с дефицитом– 15,9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учетом допустимых превышений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19996" y="2833539"/>
            <a:ext cx="12422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100 468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4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116632"/>
            <a:ext cx="762000" cy="432048"/>
          </a:xfrm>
        </p:spPr>
        <p:txBody>
          <a:bodyPr/>
          <a:lstStyle/>
          <a:p>
            <a:r>
              <a:rPr lang="ru-RU" dirty="0" smtClean="0"/>
              <a:t>99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2023 год на 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2022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266503"/>
              </p:ext>
            </p:extLst>
          </p:nvPr>
        </p:nvGraphicFramePr>
        <p:xfrm>
          <a:off x="2555776" y="1628800"/>
          <a:ext cx="64087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75487"/>
              </p:ext>
            </p:extLst>
          </p:nvPr>
        </p:nvGraphicFramePr>
        <p:xfrm>
          <a:off x="0" y="1844824"/>
          <a:ext cx="2555776" cy="195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13 890 (+ 8,6%)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01.06.2022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15 279 (+10,0%)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01.01.2023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16 242 (+6,3%)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354644"/>
              </p:ext>
            </p:extLst>
          </p:nvPr>
        </p:nvGraphicFramePr>
        <p:xfrm>
          <a:off x="0" y="4077072"/>
          <a:ext cx="2555776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49 200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53 726 (+ 9,2%)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59 045 (+ 9,9%)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63 592 (+ 7,7%)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67 725 (+ 6,5%)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Номер слайда 4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606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-190624" y="110648"/>
            <a:ext cx="9144064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проектов, млн. рублей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859577"/>
              </p:ext>
            </p:extLst>
          </p:nvPr>
        </p:nvGraphicFramePr>
        <p:xfrm>
          <a:off x="323529" y="494357"/>
          <a:ext cx="8629911" cy="6321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422"/>
                <a:gridCol w="950273"/>
                <a:gridCol w="901735"/>
                <a:gridCol w="926407"/>
                <a:gridCol w="997669"/>
                <a:gridCol w="1068931"/>
                <a:gridCol w="915474"/>
              </a:tblGrid>
              <a:tr h="489591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 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(уточненный план)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                        2023 г.-2022 г. 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279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5759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26 186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5 629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22 509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5 811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i="0" u="sng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3 677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183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453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Демография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38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4 193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- 2 604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8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1 298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263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Жилье и городская среда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11 243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7 314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-3 929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-666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1405"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Безопасные  качественные </a:t>
                      </a: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дороги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5 346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7 986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4 047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2 640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50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1922">
                <a:tc>
                  <a:txBody>
                    <a:bodyPr/>
                    <a:lstStyle/>
                    <a:p>
                      <a:pPr algn="l" fontAlgn="ctr">
                        <a:lnSpc>
                          <a:spcPts val="182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Туризм и индустрия гостеприимства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005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8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МСП и поддержка </a:t>
                      </a:r>
                      <a:r>
                        <a:rPr kumimoji="0" lang="ru-RU" sz="16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предприним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инициативы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14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Экология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80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Цифровая экономика РФ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2387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8532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5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Комплексный план модернизации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2973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1950" y="505098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сопоставимые виды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нецелевой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поддержки                               муниципальных образований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66293171"/>
              </p:ext>
            </p:extLst>
          </p:nvPr>
        </p:nvGraphicFramePr>
        <p:xfrm>
          <a:off x="323527" y="1275725"/>
          <a:ext cx="8640961" cy="47705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96544"/>
                <a:gridCol w="1368152"/>
                <a:gridCol w="1224136"/>
                <a:gridCol w="1152129"/>
              </a:tblGrid>
              <a:tr h="73285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 план)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60000"/>
                        <a:lumOff val="4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(проект)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(2023 г. 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- 2022 г.)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4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(БО) поселений *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- 27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(- 39 %)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42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 процента норматива НДФЛ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муниципальных округов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+ 48      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(+ 208%)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84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БО муниципальных районов (муниципальных округов, городских округов)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+302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(+ 18 %)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462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сбалансированность бюджетов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- 417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64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kumimoji="0" lang="ru-RU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вопросов местного значения</a:t>
                      </a:r>
                      <a:endParaRPr kumimoji="0" lang="ru-RU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6134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+ 1 377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(+ 29 %)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735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средства областного бюджета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6 942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8 246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+ 1 304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(+ 19 %)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0446" y="909604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259" y="6182643"/>
            <a:ext cx="8964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500" i="1" dirty="0" smtClean="0">
                <a:solidFill>
                  <a:prstClr val="black"/>
                </a:solidFill>
              </a:rPr>
              <a:t>*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дотации на выравнивание  поселений обусловлено сокращением численности постоянного населения и исключением </a:t>
            </a:r>
            <a:r>
              <a:rPr lang="ru-RU" sz="15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новых муниципальных округов из получателей дотации</a:t>
            </a:r>
            <a:endParaRPr lang="ru-RU" sz="15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56400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8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1271" y="280046"/>
            <a:ext cx="828092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2022 - 2023 годы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82062"/>
              </p:ext>
            </p:extLst>
          </p:nvPr>
        </p:nvGraphicFramePr>
        <p:xfrm>
          <a:off x="113239" y="620688"/>
          <a:ext cx="8707232" cy="6206592"/>
        </p:xfrm>
        <a:graphic>
          <a:graphicData uri="http://schemas.openxmlformats.org/drawingml/2006/table">
            <a:tbl>
              <a:tblPr/>
              <a:tblGrid>
                <a:gridCol w="4097521"/>
                <a:gridCol w="1390230"/>
                <a:gridCol w="1170720"/>
                <a:gridCol w="976703"/>
                <a:gridCol w="1072058"/>
              </a:tblGrid>
              <a:tr h="488426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             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(ожидаемое),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млн. рублей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Прирост(+)/снижение(-) к 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ожидаемому 2022 г.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6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131 407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129 469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- 1 938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108000"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336">
                <a:tc>
                  <a:txBody>
                    <a:bodyPr/>
                    <a:lstStyle/>
                    <a:p>
                      <a:pPr marL="108000"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48 517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43 612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- 4 905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3251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140 554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143 148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2 594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1555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- 9 147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- 13 679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- 4 532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5304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11 %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16 %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231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ФИНАНСИРОВ-Я ДЕФИЦИТА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9 147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13 679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4 532</a:t>
                      </a:r>
                      <a:endParaRPr lang="ru-RU" sz="16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26535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10 801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908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- 9 893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7711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5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- 1 778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12 699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14 477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108000" algn="l">
                        <a:lnSpc>
                          <a:spcPts val="16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источники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- 52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5047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51 650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65 258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800" b="1" i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608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+26 %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5304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62 %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76 %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 </a:t>
                      </a:r>
                      <a:r>
                        <a:rPr lang="ru-RU" sz="1400" i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19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2">
      <a:dk1>
        <a:srgbClr val="ADAFC0"/>
      </a:dk1>
      <a:lt1>
        <a:sysClr val="window" lastClr="FFFFFF"/>
      </a:lt1>
      <a:dk2>
        <a:srgbClr val="FFFFFF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5678</TotalTime>
  <Words>1058</Words>
  <Application>Microsoft Office PowerPoint</Application>
  <PresentationFormat>Экран (4:3)</PresentationFormat>
  <Paragraphs>395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Franklin Gothic Book</vt:lpstr>
      <vt:lpstr>Georgia</vt:lpstr>
      <vt:lpstr>Times New Roman</vt:lpstr>
      <vt:lpstr>Trebuchet MS</vt:lpstr>
      <vt:lpstr>Wingdings 2</vt:lpstr>
      <vt:lpstr>Wingdings 3</vt:lpstr>
      <vt:lpstr>Городская</vt:lpstr>
      <vt:lpstr>      О бюджетных проектировках на 2023 год  и на плановый период 2024 и 2025 годов  по государственной программе «Управление государственными финансами                            и государственным долгом Архангельской области»     </vt:lpstr>
      <vt:lpstr> Динамика налоговых и неналоговых доходов областного  бюджета                          (исходя из показателей прогноза СЭР Архангельской области и Ненецкого АО)</vt:lpstr>
      <vt:lpstr>Доходы  областного бюджета </vt:lpstr>
      <vt:lpstr>Презентация PowerPoint</vt:lpstr>
      <vt:lpstr>Презентация PowerPoint</vt:lpstr>
      <vt:lpstr>Презентация PowerPoint</vt:lpstr>
      <vt:lpstr>Отдельные сопоставимые виды нецелевой финансовой поддержки                               муниципальных образований</vt:lpstr>
      <vt:lpstr>Общие параметры областного бюджета на 2022 - 2023 годы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«Управление государственными финансами  и государственным долгом Архангельской области (2014-2016 годы)»</dc:title>
  <dc:creator>Суровцева</dc:creator>
  <cp:lastModifiedBy>minfin user</cp:lastModifiedBy>
  <cp:revision>827</cp:revision>
  <cp:lastPrinted>2022-10-20T09:35:54Z</cp:lastPrinted>
  <dcterms:modified xsi:type="dcterms:W3CDTF">2022-10-27T06:15:14Z</dcterms:modified>
</cp:coreProperties>
</file>