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7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Layouts/slideLayout2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charts/chart10.xml" ContentType="application/vnd.openxmlformats-officedocument.drawingml.chart+xml"/>
  <Override PartName="/ppt/slideLayouts/slideLayout26.xml" ContentType="application/vnd.openxmlformats-officedocument.presentationml.slideLayout+xml"/>
  <Override PartName="/ppt/slides/slide24.xml" ContentType="application/vnd.openxmlformats-officedocument.presentationml.slid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slideLayouts/slideLayout61.xml" ContentType="application/vnd.openxmlformats-officedocument.presentationml.slideLayout+xml"/>
  <Override PartName="/ppt/slideLayouts/slideLayout35.xml" ContentType="application/vnd.openxmlformats-officedocument.presentationml.slideLayout+xml"/>
  <Override PartName="/ppt/charts/chart8.xml" ContentType="application/vnd.openxmlformats-officedocument.drawingml.chart+xml"/>
  <Override PartName="/ppt/slides/slide18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8.xml" ContentType="application/vnd.openxmlformats-officedocument.presentationml.slideLayout+xml"/>
  <Override PartName="/ppt/charts/style2.xml" ContentType="application/vnd.ms-office.chartstyle+xml"/>
  <Override PartName="/ppt/charts/chart6.xml" ContentType="application/vnd.openxmlformats-officedocument.drawingml.chart+xml"/>
  <Override PartName="/ppt/slides/slide23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charts/chart4.xml" ContentType="application/vnd.openxmlformats-officedocument.drawingml.char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5.xml" ContentType="application/vnd.openxmlformats-officedocument.drawingml.chart+xml"/>
  <Override PartName="/ppt/slideLayouts/slideLayout5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Masters/slideMaster4.xml" ContentType="application/vnd.openxmlformats-officedocument.presentationml.slideMaster+xml"/>
  <Override PartName="/ppt/charts/chart3.xml" ContentType="application/vnd.openxmlformats-officedocument.drawingml.chart+xml"/>
  <Override PartName="/ppt/slideLayouts/slideLayout39.xml" ContentType="application/vnd.openxmlformats-officedocument.presentationml.slideLayout+xml"/>
  <Override PartName="/ppt/charts/colors2.xml" ContentType="application/vnd.ms-office.chartcolorstyle+xml"/>
  <Override PartName="/ppt/slideLayouts/slideLayout31.xml" ContentType="application/vnd.openxmlformats-officedocument.presentationml.slideLayout+xml"/>
  <Override PartName="/ppt/slideLayouts/slideLayout65.xml" ContentType="application/vnd.openxmlformats-officedocument.presentationml.slideLayout+xml"/>
  <Override PartName="/ppt/charts/style1.xml" ContentType="application/vnd.ms-office.chartstyle+xml"/>
  <Override PartName="/ppt/slideLayouts/slideLayout15.xml" ContentType="application/vnd.openxmlformats-officedocument.presentationml.slideLayout+xml"/>
  <Override PartName="/ppt/slides/slide1.xml" ContentType="application/vnd.openxmlformats-officedocument.presentationml.slide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charts/colors1.xml" ContentType="application/vnd.ms-office.chartcolorstyle+xml"/>
  <Override PartName="/ppt/charts/chart7.xml" ContentType="application/vnd.openxmlformats-officedocument.drawingml.chart+xml"/>
  <Override PartName="/ppt/slideLayouts/slideLayout4.xml" ContentType="application/vnd.openxmlformats-officedocument.presentationml.slideLayout+xml"/>
  <Override PartName="/ppt/slideLayouts/slideLayout46.xml" ContentType="application/vnd.openxmlformats-officedocument.presentationml.slideLayout+xml"/>
  <Override PartName="/ppt/charts/chart1.xml" ContentType="application/vnd.openxmlformats-officedocument.drawingml.chart+xml"/>
  <Override PartName="/ppt/slideLayouts/slideLayout29.xml" ContentType="application/vnd.openxmlformats-officedocument.presentationml.slideLayout+xml"/>
  <Override PartName="/ppt/charts/chart2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  <p:sldMasterId id="2147483666" r:id="rId2"/>
    <p:sldMasterId id="2147483678" r:id="rId3"/>
    <p:sldMasterId id="2147483696" r:id="rId4"/>
    <p:sldMasterId id="2147483708" r:id="rId5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</p:sldIdLst>
  <p:sldSz cx="9144000" cy="6858000" type="screen4x3"/>
  <p:notesSz cx="9144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973E124C-0D7E-44D8-3A19-708A1F9CE285}">
  <a:tblStyle styleId="{973E124C-0D7E-44D8-3A19-708A1F9CE285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theme" Target="theme/theme1.xml"/><Relationship Id="rId7" Type="http://schemas.openxmlformats.org/officeDocument/2006/relationships/theme" Target="theme/theme2.xml"/><Relationship Id="rId8" Type="http://schemas.openxmlformats.org/officeDocument/2006/relationships/theme" Target="theme/theme3.xml"/><Relationship Id="rId9" Type="http://schemas.openxmlformats.org/officeDocument/2006/relationships/theme" Target="theme/theme4.xml"/><Relationship Id="rId10" Type="http://schemas.openxmlformats.org/officeDocument/2006/relationships/theme" Target="theme/theme5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presProps" Target="presProps.xml" /><Relationship Id="rId36" Type="http://schemas.openxmlformats.org/officeDocument/2006/relationships/tableStyles" Target="tableStyles.xml" /><Relationship Id="rId37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_rels/chart10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0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_rels/chart6.xml.rels><?xml version="1.0" encoding="UTF-8" standalone="yes"?><Relationships xmlns="http://schemas.openxmlformats.org/package/2006/relationships"><Relationship Id="rId1" Type="http://schemas.microsoft.com/office/2011/relationships/chartStyle" Target="style2.xml" /><Relationship Id="rId2" Type="http://schemas.microsoft.com/office/2011/relationships/chartColorStyle" Target="colors2.xml" /><Relationship Id="rId3" Type="http://schemas.openxmlformats.org/officeDocument/2006/relationships/package" Target="../embeddings/Microsoft_Excel_Worksheet6.xlsx" /></Relationships>
</file>

<file path=ppt/charts/_rels/chart7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7.xlsx" /></Relationships>
</file>

<file path=ppt/charts/_rels/chart8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8.xlsx" /></Relationships>
</file>

<file path=ppt/charts/_rels/chart9.xml.rels><?xml version="1.0" encoding="UTF-8" standalone="yes"?><Relationships xmlns="http://schemas.openxmlformats.org/package/2006/relationships"><Relationship Id="rId1" Type="http://schemas.openxmlformats.org/officeDocument/2006/relationships/themeOverride" Target="../theme/themeOverride1.xml" /><Relationship Id="rId2" Type="http://schemas.openxmlformats.org/officeDocument/2006/relationships/package" Target="../embeddings/Microsoft_Excel_Worksheet9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10433605235386635"/>
          <c:y val="0"/>
          <c:w val="0.3702606904636172"/>
          <c:h val="0.774599586805275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54"/>
        <c:overlap val="100"/>
        <c:axId val="82060032"/>
        <c:axId val="82061568"/>
      </c:barChart>
      <c:catAx>
        <c:axId val="82060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061568"/>
        <c:crosses val="autoZero"/>
        <c:auto val="1"/>
        <c:lblAlgn val="ctr"/>
        <c:lblOffset val="100"/>
        <c:noMultiLvlLbl val="0"/>
      </c:catAx>
      <c:valAx>
        <c:axId val="82061568"/>
        <c:scaling>
          <c:orientation val="minMax"/>
        </c:scaling>
        <c:delete val="1"/>
        <c:axPos val="l"/>
        <c:majorGridlines>
          <c:spPr bwMode="auto">
            <a:prstGeom prst="rect">
              <a:avLst/>
            </a:prstGeom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2060032"/>
        <c:crosses val="autoZero"/>
        <c:crossBetween val="between"/>
      </c:valAx>
      <c:spPr bwMode="auto">
        <a:prstGeom prst="rect">
          <a:avLst/>
        </a:prstGeom>
        <a:noFill/>
        <a:ln w="25400">
          <a:noFill/>
        </a:ln>
        <a:effectLst/>
      </c:spPr>
    </c:plotArea>
    <c:plotVisOnly val="1"/>
    <c:dispBlanksAs val="gap"/>
    <c:showDLblsOverMax val="0"/>
  </c:chart>
  <c:spPr bwMode="auto">
    <a:xfrm>
      <a:off x="-2772816" y="5470797"/>
      <a:ext cx="72008" cy="190451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lrMapOvr accent1="accent1" accent2="accent2" accent3="accent3" accent4="accent4" accent5="accent5" accent6="accent6" bg1="lt1" bg2="lt2" folHlink="folHlink" hlink="hlink" tx1="dk1" tx2="dk2"/>
  <c:chart>
    <c:title>
      <c:tx>
        <c:rich>
          <a:bodyPr/>
          <a:lstStyle/>
          <a:p>
            <a:pPr>
              <a:defRPr sz="2000">
                <a:solidFill>
                  <a:schemeClr val="bg1"/>
                </a:solidFill>
              </a:defRPr>
            </a:pPr>
            <a:r>
              <a:rPr lang="ru-RU" sz="2000">
                <a:solidFill>
                  <a:schemeClr val="bg1"/>
                </a:solidFill>
              </a:rPr>
              <a:t>Объем финансирования </a:t>
            </a:r>
            <a:br>
              <a:rPr lang="ru-RU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877,9 млн. рублей</a:t>
            </a:r>
            <a:endParaRPr lang="ru-RU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0818998629883517"/>
          <c:y val="0.009891380449234705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Финансовое обеспечение 3 млрд. 716,95 млн. рублей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dPt>
            <c:idx val="0"/>
            <c:bubble3D val="0"/>
            <c:spPr bwMode="auto"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</c:spPr>
          </c:dPt>
          <c:dPt>
            <c:idx val="1"/>
            <c:bubble3D val="0"/>
            <c:explosion val="5"/>
            <c:spPr bwMode="auto"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</c:spPr>
          </c:dPt>
          <c:dLbls>
            <c:showBubbleSize val="0"/>
            <c:showCatName val="0"/>
            <c:showLeaderLines val="1"/>
            <c:showLegendKey val="0"/>
            <c:showPercent val="1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Федеральный бюджет</c:v>
                </c:pt>
                <c:pt idx="1">
                  <c:v xml:space="preserve">Областной бюджет</c:v>
                </c:pt>
                <c:pt idx="2">
                  <c:v xml:space="preserve">Местные бюджеты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 formatCode="General">
                  <c:v>568</c:v>
                </c:pt>
                <c:pt idx="1">
                  <c:v>141.9</c:v>
                </c:pt>
                <c:pt idx="2" formatCode="General">
                  <c:v>168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 w="25367">
          <a:noFill/>
          <a:miter/>
        </a:ln>
      </c:spPr>
    </c:plotArea>
    <c:legend>
      <c:legendPos val="r"/>
      <c:layout>
        <c:manualLayout>
          <c:xMode val="edge"/>
          <c:yMode val="edge"/>
          <c:x val="0.51353118884226534"/>
          <c:y val="0.2488036695884713"/>
          <c:w val="0.47103980300995213"/>
          <c:h val="0.75119633041152878"/>
        </c:manualLayout>
      </c:layout>
      <c:overlay val="0"/>
      <c:txPr>
        <a:bodyPr/>
        <a:lstStyle/>
        <a:p>
          <a:pPr>
            <a:defRPr sz="16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 bwMode="auto">
    <a:xfrm>
      <a:off x="4698900" y="3068959"/>
      <a:ext cx="4420372" cy="2806345"/>
    </a:xfrm>
    <a:prstGeom prst="rect">
      <a:avLst/>
    </a:prstGeom>
    <a:gradFill>
      <a:gsLst>
        <a:gs pos="0">
          <a:srgbClr val="64D4EF"/>
        </a:gs>
        <a:gs pos="10001">
          <a:srgbClr val="64D4EF"/>
        </a:gs>
        <a:gs pos="100000">
          <a:srgbClr val="06588E"/>
        </a:gs>
      </a:gsLst>
      <a:lin ang="6120000" scaled="1"/>
    </a:gradFill>
    <a:ln>
      <a:noFill/>
    </a:ln>
  </c:spPr>
  <c:txPr>
    <a:bodyPr/>
    <a:lstStyle/>
    <a:p>
      <a:pPr>
        <a:defRPr sz="1800"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570060591558203"/>
          <c:y val="0.054907901989017342"/>
          <c:w val="0.82525481499206643"/>
          <c:h val="0.81932577696176789"/>
        </c:manualLayout>
      </c:layout>
      <c:pie3DChart>
        <c:varyColors val="1"/>
        <c:ser>
          <c:idx val="0"/>
          <c:order val="0"/>
          <c:spPr bwMode="auto"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c:spPr>
          <c:dPt>
            <c:idx val="0"/>
            <c:bubble3D val="0"/>
            <c:explosion val="11"/>
          </c:dPt>
          <c:dPt>
            <c:idx val="1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</a:gradFill>
            </c:spPr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13759938354427864"/>
                  <c:y val="0.04903179422842634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/>
                  <a:lstStyle/>
                  <a:p>
                    <a:pPr>
                      <a:defRPr sz="3200">
                        <a:solidFill>
                          <a:schemeClr val="bg1"/>
                        </a:solidFill>
                      </a:defRPr>
                    </a:pPr>
                    <a:r>
                      <a:rPr lang="ru-RU"/>
                      <a:t>авиа345,8 </a:t>
                    </a:r>
                    <a:r>
                      <a:rPr lang="ru-RU" sz="2000"/>
                      <a:t>млн. рублей</a:t>
                    </a:r>
                    <a:endParaRPr lang="ru-RU"/>
                  </a:p>
                </c:rich>
              </c:tx>
            </c:dLbl>
            <c:dLbl>
              <c:idx val="1"/>
              <c:layout>
                <c:manualLayout>
                  <c:x val="0.25835964807329104"/>
                  <c:y val="-0.07117524944913353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/>
                  <a:lstStyle/>
                  <a:p>
                    <a:pPr>
                      <a:defRPr sz="3200">
                        <a:solidFill>
                          <a:schemeClr val="bg1"/>
                        </a:solidFill>
                      </a:defRPr>
                    </a:pPr>
                    <a:r>
                      <a:rPr lang="ru-RU"/>
                      <a:t>жд</a:t>
                    </a:r>
                    <a:endParaRPr/>
                  </a:p>
                  <a:p>
                    <a:pPr>
                      <a:defRPr sz="3200">
                        <a:solidFill>
                          <a:schemeClr val="bg1"/>
                        </a:solidFill>
                      </a:defRPr>
                    </a:pPr>
                    <a:r>
                      <a:rPr lang="ru-RU"/>
                      <a:t>401,2 </a:t>
                    </a:r>
                    <a:r>
                      <a:rPr lang="ru-RU" sz="2000"/>
                      <a:t>млн. рублей</a:t>
                    </a:r>
                    <a:endParaRPr lang="ru-RU"/>
                  </a:p>
                </c:rich>
              </c:tx>
            </c:dLbl>
            <c:dLbl>
              <c:idx val="2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>
                <c:rich>
                  <a:bodyPr/>
                  <a:lstStyle/>
                  <a:p>
                    <a:pPr>
                      <a:defRPr sz="3200">
                        <a:solidFill>
                          <a:schemeClr val="bg1"/>
                        </a:solidFill>
                      </a:defRPr>
                    </a:pPr>
                    <a:r>
                      <a:rPr lang="en-US"/>
                      <a:t>138,3</a:t>
                    </a:r>
                    <a:endParaRPr/>
                  </a:p>
                </c:rich>
              </c:tx>
            </c:dLbl>
            <c:showBubbleSize val="0"/>
            <c:showCatName val="0"/>
            <c:showLeaderLines val="1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</c:dLbls>
          <c:cat>
            <c:strRef>
              <c:f>Лист1!$B$1:$B$2</c:f>
              <c:strCache>
                <c:ptCount val="2"/>
                <c:pt idx="0">
                  <c:v xml:space="preserve">воздушный транспорт</c:v>
                </c:pt>
                <c:pt idx="1">
                  <c:v xml:space="preserve">железнодорожный транспорт</c:v>
                </c:pt>
              </c:strCache>
            </c:strRef>
          </c:cat>
          <c:val>
            <c:numRef>
              <c:f>Лист1!$A$1:$A$2</c:f>
              <c:numCache>
                <c:formatCode>General</c:formatCode>
                <c:ptCount val="2"/>
                <c:pt idx="0">
                  <c:v>345.8</c:v>
                </c:pt>
                <c:pt idx="1">
                  <c:v>401.2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1"/>
          <c:showSerName val="0"/>
          <c:showVal val="0"/>
        </c:dLbls>
      </c:pie3DChart>
      <c:spPr bwMode="auto">
        <a:prstGeom prst="rect">
          <a:avLst/>
        </a:prstGeom>
        <a:noFill/>
        <a:ln w="25400">
          <a:noFill/>
        </a:ln>
      </c:spPr>
    </c:plotArea>
    <c:plotVisOnly val="1"/>
    <c:dispBlanksAs val="gap"/>
    <c:showDLblsOverMax val="0"/>
  </c:chart>
  <c:spPr bwMode="auto">
    <a:xfrm>
      <a:off x="1547663" y="2740032"/>
      <a:ext cx="5463949" cy="4584729"/>
    </a:xfrm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Железнодорожный транспорт</a:t>
            </a:r>
            <a:endParaRPr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0.046618894196941082"/>
                  <c:y val="0.02558506186951457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694</a:t>
                    </a:r>
                    <a:r>
                      <a:rPr lang="ru-RU"/>
                      <a:t> </a:t>
                    </a:r>
                    <a:r>
                      <a:rPr/>
                      <a:t>002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Лист1!$C$3</c:f>
              <c:numCache>
                <c:formatCode>#,##0</c:formatCode>
                <c:ptCount val="1"/>
                <c:pt idx="0">
                  <c:v>1694002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.005117012373902914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645</a:t>
                    </a:r>
                    <a:r>
                      <a:rPr lang="ru-RU"/>
                      <a:t> </a:t>
                    </a:r>
                    <a:r>
                      <a:rPr/>
                      <a:t>344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Лист1!$D$3</c:f>
              <c:numCache>
                <c:formatCode>#,##0</c:formatCode>
                <c:ptCount val="1"/>
                <c:pt idx="0">
                  <c:v>1645344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.0029394882050142036"/>
                  <c:y val="0.02558506186951457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554</a:t>
                    </a:r>
                    <a:r>
                      <a:rPr lang="ru-RU"/>
                      <a:t> </a:t>
                    </a:r>
                    <a:r>
                      <a:rPr/>
                      <a:t>677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Лист1!$E$3</c:f>
              <c:numCache>
                <c:formatCode>#,##0</c:formatCode>
                <c:ptCount val="1"/>
                <c:pt idx="0">
                  <c:v>1554677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0.0029394882050142578"/>
                  <c:y val="-0.06140414848683497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514</a:t>
                    </a:r>
                    <a:r>
                      <a:rPr lang="ru-RU"/>
                      <a:t> </a:t>
                    </a:r>
                    <a:r>
                      <a:rPr/>
                      <a:t>302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Лист1!$F$3</c:f>
              <c:numCache>
                <c:formatCode>#,##0</c:formatCode>
                <c:ptCount val="1"/>
                <c:pt idx="0">
                  <c:v>1514302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2019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.015351037121708743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537</a:t>
                    </a:r>
                    <a:r>
                      <a:rPr lang="ru-RU"/>
                      <a:t> </a:t>
                    </a:r>
                    <a:r>
                      <a:rPr/>
                      <a:t>515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Лист1!$G$3</c:f>
              <c:numCache>
                <c:formatCode>#,##0</c:formatCode>
                <c:ptCount val="1"/>
                <c:pt idx="0">
                  <c:v>1537515</c:v>
                </c:pt>
              </c:numCache>
            </c:numRef>
          </c:val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2020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0029394882050142578"/>
                  <c:y val="0.02558506186951457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377</a:t>
                    </a:r>
                    <a:r>
                      <a:rPr lang="ru-RU"/>
                      <a:t> </a:t>
                    </a:r>
                    <a:r>
                      <a:rPr/>
                      <a:t>347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Лист1!$H$3</c:f>
              <c:numCache>
                <c:formatCode>#,##0</c:formatCode>
                <c:ptCount val="1"/>
                <c:pt idx="0">
                  <c:v>1377347</c:v>
                </c:pt>
              </c:numCache>
            </c:numRef>
          </c:val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2021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.017765155723438029"/>
                  <c:y val="0.020468049495611658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451</a:t>
                    </a:r>
                    <a:r>
                      <a:rPr lang="ru-RU"/>
                      <a:t> </a:t>
                    </a:r>
                    <a:r>
                      <a:rPr/>
                      <a:t>921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Лист1!$A$3</c:f>
              <c:strCache>
                <c:ptCount val="1"/>
                <c:pt idx="0">
                  <c:v xml:space="preserve">Железнодорожный транспорт</c:v>
                </c:pt>
              </c:strCache>
            </c:strRef>
          </c:cat>
          <c:val>
            <c:numRef>
              <c:f>Лист1!$I$3</c:f>
              <c:numCache>
                <c:formatCode>#,##0</c:formatCode>
                <c:ptCount val="1"/>
                <c:pt idx="0">
                  <c:v>1451921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75"/>
        <c:overlap val="-25"/>
        <c:axId val="89635456"/>
        <c:axId val="89641344"/>
      </c:barChart>
      <c:catAx>
        <c:axId val="8963545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89641344"/>
        <c:crosses val="autoZero"/>
        <c:auto val="1"/>
        <c:lblAlgn val="ctr"/>
        <c:lblOffset val="100"/>
        <c:noMultiLvlLbl val="0"/>
      </c:catAx>
      <c:valAx>
        <c:axId val="896413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9635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4228233899937049"/>
          <c:y val="0.88198517516903263"/>
          <c:w val="0.89742227715439027"/>
          <c:h val="0.087312750587549864"/>
        </c:manualLayout>
      </c:layout>
      <c:overlay val="0"/>
    </c:legend>
    <c:plotVisOnly val="1"/>
    <c:dispBlanksAs val="gap"/>
    <c:showDLblsOverMax val="0"/>
  </c:chart>
  <c:spPr bwMode="auto">
    <a:xfrm>
      <a:off x="4624359" y="1405792"/>
      <a:ext cx="4320480" cy="2481917"/>
    </a:xfrm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Учащиеся (ж/д транспорт)</a:t>
            </a:r>
            <a:endParaRPr lang="ru-RU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04551465607764011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75</a:t>
                    </a:r>
                    <a:r>
                      <a:rPr lang="ru-RU"/>
                      <a:t> </a:t>
                    </a:r>
                    <a:r>
                      <a:rPr/>
                      <a:t>665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Лист1!$C$5</c:f>
              <c:numCache>
                <c:formatCode>#,##0</c:formatCode>
                <c:ptCount val="1"/>
                <c:pt idx="0">
                  <c:v>75665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78</a:t>
                    </a:r>
                    <a:r>
                      <a:rPr lang="ru-RU"/>
                      <a:t> </a:t>
                    </a:r>
                    <a:r>
                      <a:rPr/>
                      <a:t>091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Лист1!$D$5</c:f>
              <c:numCache>
                <c:formatCode>#,##0</c:formatCode>
                <c:ptCount val="1"/>
                <c:pt idx="0">
                  <c:v>78091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71</a:t>
                    </a:r>
                    <a:r>
                      <a:rPr lang="ru-RU"/>
                      <a:t> </a:t>
                    </a:r>
                    <a:r>
                      <a:rPr/>
                      <a:t>190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Лист1!$E$5</c:f>
              <c:numCache>
                <c:formatCode>#,##0</c:formatCode>
                <c:ptCount val="1"/>
                <c:pt idx="0">
                  <c:v>71190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0.002833402197649213"/>
                  <c:y val="-0.04551465607764014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71</a:t>
                    </a:r>
                    <a:r>
                      <a:rPr lang="ru-RU"/>
                      <a:t> </a:t>
                    </a:r>
                    <a:r>
                      <a:rPr/>
                      <a:t>302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Лист1!$F$5</c:f>
              <c:numCache>
                <c:formatCode>#,##0</c:formatCode>
                <c:ptCount val="1"/>
                <c:pt idx="0">
                  <c:v>71302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2019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0.002833402197649213"/>
                  <c:y val="-0.017067996029115046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75</a:t>
                    </a:r>
                    <a:r>
                      <a:rPr lang="ru-RU"/>
                      <a:t> </a:t>
                    </a:r>
                    <a:r>
                      <a:rPr/>
                      <a:t>618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Лист1!$G$5</c:f>
              <c:numCache>
                <c:formatCode>#,##0</c:formatCode>
                <c:ptCount val="1"/>
                <c:pt idx="0">
                  <c:v>75618</c:v>
                </c:pt>
              </c:numCache>
            </c:numRef>
          </c:val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2020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59</a:t>
                    </a:r>
                    <a:r>
                      <a:rPr lang="ru-RU"/>
                      <a:t> </a:t>
                    </a:r>
                    <a:r>
                      <a:rPr/>
                      <a:t>913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Лист1!$H$5</c:f>
              <c:numCache>
                <c:formatCode>#,##0</c:formatCode>
                <c:ptCount val="1"/>
                <c:pt idx="0">
                  <c:v>59913</c:v>
                </c:pt>
              </c:numCache>
            </c:numRef>
          </c:val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2021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50"/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74</a:t>
                    </a:r>
                    <a:r>
                      <a:rPr lang="ru-RU"/>
                      <a:t> </a:t>
                    </a:r>
                    <a:r>
                      <a:rPr/>
                      <a:t>430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Лист1!$A$5</c:f>
              <c:strCache>
                <c:ptCount val="1"/>
                <c:pt idx="0">
                  <c:v xml:space="preserve">Учащиеся (ж/д транспорт)</c:v>
                </c:pt>
              </c:strCache>
            </c:strRef>
          </c:cat>
          <c:val>
            <c:numRef>
              <c:f>Лист1!$I$5</c:f>
              <c:numCache>
                <c:formatCode>#,##0</c:formatCode>
                <c:ptCount val="1"/>
                <c:pt idx="0">
                  <c:v>74430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75"/>
        <c:overlap val="-25"/>
        <c:axId val="90395776"/>
        <c:axId val="90397312"/>
      </c:barChart>
      <c:catAx>
        <c:axId val="9039577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90397312"/>
        <c:crosses val="autoZero"/>
        <c:auto val="1"/>
        <c:lblAlgn val="ctr"/>
        <c:lblOffset val="100"/>
        <c:noMultiLvlLbl val="0"/>
      </c:catAx>
      <c:valAx>
        <c:axId val="903973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03957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40077455429800922"/>
          <c:y val="0.86878563672136788"/>
          <c:w val="0.90245094436183726"/>
          <c:h val="0.09707837122040204"/>
        </c:manualLayout>
      </c:layout>
      <c:overlay val="0"/>
    </c:legend>
    <c:plotVisOnly val="1"/>
    <c:dispBlanksAs val="gap"/>
    <c:showDLblsOverMax val="0"/>
  </c:chart>
  <c:spPr bwMode="auto">
    <a:xfrm>
      <a:off x="2303903" y="4018394"/>
      <a:ext cx="4380842" cy="2232248"/>
    </a:xfrm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Воздушный транспорт</a:t>
            </a: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50840000000000003"/>
          <c:y val="0.19250999999999999"/>
          <c:w val="0.92915999999999999"/>
          <c:h val="0.660379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0.0055500000000000002"/>
                  <c:y val="0.026710000000000001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18</a:t>
                    </a:r>
                    <a:r>
                      <a:rPr lang="ru-RU"/>
                      <a:t> </a:t>
                    </a:r>
                    <a:r>
                      <a:rPr/>
                      <a:t>629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Лист1!$C$4</c:f>
              <c:numCache>
                <c:formatCode>#,##0</c:formatCode>
                <c:ptCount val="1"/>
                <c:pt idx="0">
                  <c:v>18629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053429999999999998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18</a:t>
                    </a:r>
                    <a:r>
                      <a:rPr lang="ru-RU"/>
                      <a:t> </a:t>
                    </a:r>
                    <a:r>
                      <a:rPr/>
                      <a:t>504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Лист1!$D$4</c:f>
              <c:numCache>
                <c:formatCode>#,##0</c:formatCode>
                <c:ptCount val="1"/>
                <c:pt idx="0">
                  <c:v>18504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19</a:t>
                    </a:r>
                    <a:r>
                      <a:rPr lang="ru-RU"/>
                      <a:t> </a:t>
                    </a:r>
                    <a:r>
                      <a:rPr/>
                      <a:t>925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Лист1!$E$4</c:f>
              <c:numCache>
                <c:formatCode>#,##0</c:formatCode>
                <c:ptCount val="1"/>
                <c:pt idx="0">
                  <c:v>19925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17</a:t>
                    </a:r>
                    <a:r>
                      <a:rPr lang="ru-RU"/>
                      <a:t> </a:t>
                    </a:r>
                    <a:r>
                      <a:rPr/>
                      <a:t>820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Лист1!$F$4</c:f>
              <c:numCache>
                <c:formatCode>#,##0</c:formatCode>
                <c:ptCount val="1"/>
                <c:pt idx="0">
                  <c:v>17820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2019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19</a:t>
                    </a:r>
                    <a:r>
                      <a:rPr lang="ru-RU"/>
                      <a:t> </a:t>
                    </a:r>
                    <a:r>
                      <a:rPr/>
                      <a:t>160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Лист1!$G$4</c:f>
              <c:numCache>
                <c:formatCode>#,##0</c:formatCode>
                <c:ptCount val="1"/>
                <c:pt idx="0">
                  <c:v>19160</c:v>
                </c:pt>
              </c:numCache>
            </c:numRef>
          </c:val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2020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027699999999999999"/>
                  <c:y val="-0.0427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23</a:t>
                    </a:r>
                    <a:r>
                      <a:rPr lang="ru-RU"/>
                      <a:t> </a:t>
                    </a:r>
                    <a:r>
                      <a:rPr/>
                      <a:t>295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Лист1!$H$4</c:f>
              <c:numCache>
                <c:formatCode>#,##0</c:formatCode>
                <c:ptCount val="1"/>
                <c:pt idx="0">
                  <c:v>23295</c:v>
                </c:pt>
              </c:numCache>
            </c:numRef>
          </c:val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2021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lumMod val="90000"/>
              </a:schemeClr>
            </a:solidFill>
          </c:spPr>
          <c:invertIfNegative val="0"/>
          <c:dLbls>
            <c:dLbl>
              <c:idx val="0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/>
                  <a:p>
                    <a:pPr>
                      <a:defRPr/>
                    </a:pPr>
                    <a:r>
                      <a:rPr/>
                      <a:t>27</a:t>
                    </a:r>
                    <a:r>
                      <a:rPr lang="ru-RU"/>
                      <a:t> </a:t>
                    </a:r>
                    <a:r>
                      <a:rPr/>
                      <a:t>956</a:t>
                    </a:r>
                    <a:endParaRPr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</c:dLbls>
          <c:cat>
            <c:strRef>
              <c:f>Лист1!$A$4</c:f>
              <c:strCache>
                <c:ptCount val="1"/>
                <c:pt idx="0">
                  <c:v xml:space="preserve">Воздушый транспорт</c:v>
                </c:pt>
              </c:strCache>
            </c:strRef>
          </c:cat>
          <c:val>
            <c:numRef>
              <c:f>Лист1!$I$4</c:f>
              <c:numCache>
                <c:formatCode>#,##0</c:formatCode>
                <c:ptCount val="1"/>
                <c:pt idx="0">
                  <c:v>27956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75"/>
        <c:overlap val="-24"/>
        <c:axId val="133491329"/>
        <c:axId val="133491330"/>
      </c:barChart>
      <c:catAx>
        <c:axId val="133491329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33491330"/>
        <c:crosses val="autoZero"/>
        <c:auto val="1"/>
        <c:lblAlgn val="ctr"/>
        <c:lblOffset val="100"/>
        <c:noMultiLvlLbl val="0"/>
      </c:catAx>
      <c:valAx>
        <c:axId val="13349133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33491329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42639999999999997"/>
          <c:y val="0.87675000000000003"/>
          <c:w val="0.91193999999999997"/>
          <c:h val="0.091170000000000001"/>
        </c:manualLayout>
      </c:layout>
      <c:overlay val="0"/>
    </c:legend>
    <c:plotVisOnly val="1"/>
    <c:dispBlanksAs val="gap"/>
    <c:showDLblsOverMax val="0"/>
  </c:chart>
  <c:spPr bwMode="auto">
    <a:xfrm>
      <a:off x="204611" y="1511023"/>
      <a:ext cx="4571998" cy="2376684"/>
    </a:xfrm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shade val="47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in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p>
                    <a:pPr>
                      <a:defRPr sz="1200" b="1" i="0" u="none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041</a:t>
                    </a:r>
                    <a:r>
                      <a:rPr lang="ru-RU"/>
                      <a:t> </a:t>
                    </a:r>
                    <a:r>
                      <a:rPr/>
                      <a:t>680</a:t>
                    </a:r>
                    <a:endParaRPr/>
                  </a:p>
                </c:rich>
              </c:tx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1041680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shade val="65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outEnd"/>
              <c:layout>
                <c:manualLayout>
                  <c:x val="-0.0028989860853233236"/>
                  <c:y val="0.19429933438417693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p>
                    <a:pPr>
                      <a:defRPr/>
                    </a:pPr>
                    <a:r>
                      <a:rPr/>
                      <a:t>1</a:t>
                    </a:r>
                    <a:r>
                      <a:rPr lang="ru-RU"/>
                      <a:t> </a:t>
                    </a:r>
                    <a:r>
                      <a:rPr/>
                      <a:t>000</a:t>
                    </a:r>
                    <a:r>
                      <a:rPr lang="ru-RU"/>
                      <a:t> </a:t>
                    </a:r>
                    <a:r>
                      <a:rPr/>
                      <a:t>128</a:t>
                    </a:r>
                    <a:endParaRPr/>
                  </a:p>
                </c:rich>
              </c:tx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1000128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shade val="82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in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p>
                    <a:pPr>
                      <a:defRPr sz="1200" b="1" i="0" u="none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/>
                      <a:t>991</a:t>
                    </a:r>
                    <a:r>
                      <a:rPr lang="ru-RU"/>
                      <a:t> </a:t>
                    </a:r>
                    <a:r>
                      <a:rPr/>
                      <a:t>056</a:t>
                    </a:r>
                    <a:endParaRPr/>
                  </a:p>
                </c:rich>
              </c:tx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991056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in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p>
                    <a:pPr>
                      <a:defRPr sz="1200" b="1" i="0" u="none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/>
                      <a:t>989</a:t>
                    </a:r>
                    <a:r>
                      <a:rPr lang="ru-RU"/>
                      <a:t> </a:t>
                    </a:r>
                    <a:r>
                      <a:rPr/>
                      <a:t>640</a:t>
                    </a:r>
                    <a:endParaRPr/>
                  </a:p>
                </c:rich>
              </c:tx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Лист1!$F$2</c:f>
              <c:numCache>
                <c:formatCode>#,##0</c:formatCode>
                <c:ptCount val="1"/>
                <c:pt idx="0">
                  <c:v>989640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2019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tint val="83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in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p>
                    <a:pPr>
                      <a:defRPr sz="1200" b="1" i="0" u="none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/>
                      <a:t>864</a:t>
                    </a:r>
                    <a:r>
                      <a:rPr lang="ru-RU"/>
                      <a:t> </a:t>
                    </a:r>
                    <a:r>
                      <a:rPr/>
                      <a:t>515</a:t>
                    </a:r>
                    <a:endParaRPr/>
                  </a:p>
                </c:rich>
              </c:tx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Лист1!$G$2</c:f>
              <c:numCache>
                <c:formatCode>#,##0</c:formatCode>
                <c:ptCount val="1"/>
                <c:pt idx="0">
                  <c:v>864515</c:v>
                </c:pt>
              </c:numCache>
            </c:numRef>
          </c:val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2020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tint val="65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dLblPos val="in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p>
                    <a:pPr>
                      <a:defRPr sz="1200" b="1" i="0" u="none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/>
                      <a:t>772</a:t>
                    </a:r>
                    <a:r>
                      <a:rPr lang="ru-RU"/>
                      <a:t> </a:t>
                    </a:r>
                    <a:r>
                      <a:rPr/>
                      <a:t>800</a:t>
                    </a:r>
                    <a:endParaRPr/>
                  </a:p>
                </c:rich>
              </c:tx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Лист1!$H$2</c:f>
              <c:numCache>
                <c:formatCode>#,##0</c:formatCode>
                <c:ptCount val="1"/>
                <c:pt idx="0">
                  <c:v>772800</c:v>
                </c:pt>
              </c:numCache>
            </c:numRef>
          </c:val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2021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1">
                <a:tint val="48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in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spAutoFit/>
                  </a:bodyPr>
                  <a:p>
                    <a:pPr>
                      <a:defRPr sz="1200" b="1" i="0" u="none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/>
                      <a:t>890</a:t>
                    </a:r>
                    <a:r>
                      <a:rPr lang="ru-RU"/>
                      <a:t> </a:t>
                    </a:r>
                    <a:r>
                      <a:rPr/>
                      <a:t>851</a:t>
                    </a:r>
                    <a:endParaRPr/>
                  </a:p>
                </c:rich>
              </c:tx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1200" b="1" i="0" u="none" strike="noStrik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in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 xml:space="preserve">Количество пассажиров</c:v>
                </c:pt>
              </c:strCache>
            </c:strRef>
          </c:cat>
          <c:val>
            <c:numRef>
              <c:f>Лист1!$I$2</c:f>
              <c:numCache>
                <c:formatCode>#,##0</c:formatCode>
                <c:ptCount val="1"/>
                <c:pt idx="0">
                  <c:v>890851</c:v>
                </c:pt>
              </c:numCache>
            </c:numRef>
          </c:val>
        </c:ser>
        <c:dLbls>
          <c:dLblPos val="inEnd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65"/>
        <c:axId val="89559424"/>
        <c:axId val="89560960"/>
      </c:barChart>
      <c:catAx>
        <c:axId val="89559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 bwMode="auto">
          <a:prstGeom prst="rect">
            <a:avLst/>
          </a:prstGeom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560960"/>
        <c:crosses val="autoZero"/>
        <c:auto val="1"/>
        <c:lblAlgn val="ctr"/>
        <c:lblOffset val="100"/>
        <c:noMultiLvlLbl val="0"/>
      </c:catAx>
      <c:valAx>
        <c:axId val="89560960"/>
        <c:scaling>
          <c:orientation val="minMax"/>
        </c:scaling>
        <c:delete val="1"/>
        <c:axPos val="l"/>
        <c:majorGridlines>
          <c:spPr bwMode="auto">
            <a:prstGeom prst="rect">
              <a:avLst/>
            </a:prstGeom>
            <a:ln w="9525" cap="flat" cmpd="sng" algn="ctr">
              <a:gradFill>
                <a:gsLst>
                  <a:gs pos="0">
                    <a:schemeClr val="lt1">
                      <a:lumMod val="75000"/>
                      <a:alpha val="36000"/>
                    </a:schemeClr>
                  </a:gs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89559424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/>
      <c:overlay val="0"/>
      <c:spPr bwMode="auto">
        <a:prstGeom prst="rect">
          <a:avLst/>
        </a:prstGeom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2164784" y="2060848"/>
      <a:ext cx="4380842" cy="2589031"/>
    </a:xfrm>
    <a:prstGeom prst="rect">
      <a:avLst/>
    </a:prstGeom>
    <a:gradFill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4760701612677594"/>
          <c:y val="0.77157387724349902"/>
          <c:w val="0.14831250373339891"/>
          <c:h val="0.1290949480815744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 w="2526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\О\с\н\о\в\н\о\й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 w="2526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\О\с\н\о\в\н\о\й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 w="2526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\О\с\н\о\в\н\о\й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54"/>
        <c:overlap val="100"/>
        <c:axId val="133489792"/>
        <c:axId val="133491328"/>
      </c:barChart>
      <c:catAx>
        <c:axId val="133489792"/>
        <c:scaling>
          <c:orientation val="minMax"/>
        </c:scaling>
        <c:delete val="1"/>
        <c:axPos val="b"/>
        <c:numFmt formatCode="\О\с\н\о\в\н\о\й" sourceLinked="1"/>
        <c:majorTickMark val="out"/>
        <c:minorTickMark val="none"/>
        <c:tickLblPos val="none"/>
        <c:crossAx val="133491328"/>
        <c:crosses val="autoZero"/>
        <c:auto val="1"/>
        <c:lblAlgn val="ctr"/>
        <c:lblOffset val="100"/>
        <c:noMultiLvlLbl val="0"/>
      </c:catAx>
      <c:valAx>
        <c:axId val="133491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3489792"/>
        <c:crosses val="autoZero"/>
        <c:crossBetween val="between"/>
      </c:valAx>
      <c:spPr bwMode="auto">
        <a:prstGeom prst="rect">
          <a:avLst/>
        </a:prstGeom>
        <a:noFill/>
        <a:ln w="25262">
          <a:noFill/>
        </a:ln>
      </c:spPr>
    </c:plotArea>
    <c:plotVisOnly val="1"/>
    <c:dispBlanksAs val="gap"/>
    <c:showDLblsOverMax val="0"/>
  </c:chart>
  <c:spPr bwMode="auto">
    <a:xfrm>
      <a:off x="539750" y="5470525"/>
      <a:ext cx="752475" cy="334963"/>
    </a:xfrm>
    <a:prstGeom prst="rect">
      <a:avLst/>
    </a:prstGeom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4760701612677594"/>
          <c:y val="0.77157387724349902"/>
          <c:w val="0.14831250373339891"/>
          <c:h val="0.1290949480815744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 w="2526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\О\с\н\о\в\н\о\й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 w="2526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\О\с\н\о\в\н\о\й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 w="2526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\О\с\н\о\в\н\о\й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54"/>
        <c:overlap val="100"/>
        <c:axId val="130772352"/>
        <c:axId val="130790528"/>
      </c:barChart>
      <c:catAx>
        <c:axId val="130772352"/>
        <c:scaling>
          <c:orientation val="minMax"/>
        </c:scaling>
        <c:delete val="1"/>
        <c:axPos val="b"/>
        <c:numFmt formatCode="\О\с\н\о\в\н\о\й" sourceLinked="1"/>
        <c:majorTickMark val="out"/>
        <c:minorTickMark val="none"/>
        <c:tickLblPos val="none"/>
        <c:crossAx val="130790528"/>
        <c:crosses val="autoZero"/>
        <c:auto val="1"/>
        <c:lblAlgn val="ctr"/>
        <c:lblOffset val="100"/>
        <c:noMultiLvlLbl val="0"/>
      </c:catAx>
      <c:valAx>
        <c:axId val="130790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0772352"/>
        <c:crosses val="autoZero"/>
        <c:crossBetween val="between"/>
      </c:valAx>
      <c:spPr bwMode="auto">
        <a:prstGeom prst="rect">
          <a:avLst/>
        </a:prstGeom>
        <a:noFill/>
        <a:ln w="25262">
          <a:noFill/>
        </a:ln>
      </c:spPr>
    </c:plotArea>
    <c:plotVisOnly val="1"/>
    <c:dispBlanksAs val="gap"/>
    <c:showDLblsOverMax val="0"/>
  </c:chart>
  <c:spPr bwMode="auto">
    <a:xfrm>
      <a:off x="539750" y="5470525"/>
      <a:ext cx="752475" cy="334963"/>
    </a:xfrm>
    <a:prstGeom prst="rect">
      <a:avLst/>
    </a:prstGeom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lrMapOvr accent1="accent1" accent2="accent2" accent3="accent3" accent4="accent4" accent5="accent5" accent6="accent6" bg1="dk1" bg2="dk2" folHlink="folHlink" hlink="hlink" tx1="lt1" tx2="lt2"/>
  <c:chart>
    <c:autoTitleDeleted val="1"/>
    <c:plotArea>
      <c:layout>
        <c:manualLayout>
          <c:layoutTarget val="inner"/>
          <c:xMode val="edge"/>
          <c:yMode val="edge"/>
          <c:x val="0.034760701612677587"/>
          <c:y val="0.088099242572126271"/>
          <c:w val="0.95751469802894962"/>
          <c:h val="0.812571828957557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shade val="86000"/>
              </a:schemeClr>
            </a:solidFill>
            <a:ln>
              <a:noFill/>
              <a:miter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54"/>
        <c:overlap val="100"/>
        <c:axId val="100679040"/>
        <c:axId val="100709504"/>
      </c:barChart>
      <c:catAx>
        <c:axId val="100679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709504"/>
        <c:crosses val="autoZero"/>
        <c:auto val="1"/>
        <c:lblAlgn val="ctr"/>
        <c:lblOffset val="100"/>
        <c:noMultiLvlLbl val="0"/>
      </c:catAx>
      <c:valAx>
        <c:axId val="100709504"/>
        <c:scaling>
          <c:orientation val="minMax"/>
        </c:scaling>
        <c:delete val="1"/>
        <c:axPos val="l"/>
        <c:majorGridlines>
          <c:spPr bwMode="auto">
            <a:prstGeom prst="rect">
              <a:avLst/>
            </a:prstGeom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679040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 flipH="1" flipV="1">
      <a:off x="539552" y="5470797"/>
      <a:ext cx="753335" cy="334466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/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200" b="1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200" cap="all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gradFill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lt1"/>
    </cs:fontRef>
    <cs:defRPr sz="1200" b="1" i="0" u="none" strike="noStrike"/>
  </cs:dataLabel>
  <cs:dataLabelCallout>
    <cs:lnRef idx="0"/>
    <cs:fillRef idx="0"/>
    <cs:effectRef idx="0"/>
    <cs:fontRef idx="minor">
      <a:schemeClr val="lt1"/>
    </cs:fontRef>
    <cs:spPr bwMode="auto">
      <a:prstGeom prst="rect">
        <a:avLst/>
      </a:prstGeom>
      <a:solidFill>
        <a:schemeClr val="dk1">
          <a:lumMod val="65000"/>
          <a:lumOff val="35000"/>
          <a:alpha val="75000"/>
        </a:schemeClr>
      </a:solidFill>
    </cs:spPr>
    <cs:defRPr sz="1200" b="1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>
          <a:alpha val="85000"/>
        </a:schemeClr>
      </a:solidFill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solidFill>
        <a:schemeClr val="lt1">
          <a:lumMod val="95000"/>
          <a:alpha val="39000"/>
        </a:schemeClr>
      </a:solidFill>
    </cs:spPr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>
        <a:noFill/>
      </a:ln>
    </cs:spPr>
    <cs:defRPr sz="1200"/>
  </cs:valueAxis>
  <cs:wall>
    <cs:lnRef idx="0"/>
    <cs:fillRef idx="0"/>
    <cs:effectRef idx="0"/>
    <cs:fontRef idx="minor">
      <a:schemeClr val="dk1"/>
    </cs:fontRef>
  </cs:wall>
  <cs:dataPointMarkerLayout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" name="Group 15" hidden="0"/>
          <p:cNvGrpSpPr/>
          <p:nvPr isPhoto="0" userDrawn="0"/>
        </p:nvGrpSpPr>
        <p:grpSpPr bwMode="auto"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 hidden="0"/>
            <p:cNvCxnSpPr>
              <a:cxnSpLocks/>
            </p:cNvCxnSpPr>
            <p:nvPr isPhoto="0" userDrawn="0"/>
          </p:nvCxnSpPr>
          <p:spPr bwMode="auto"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 hidden="0"/>
            <p:cNvCxnSpPr>
              <a:cxnSpLocks/>
            </p:cNvCxnSpPr>
            <p:nvPr isPhoto="0" userDrawn="0"/>
          </p:nvCxnSpPr>
          <p:spPr bwMode="auto"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 hidden="0"/>
            <p:cNvCxnSpPr>
              <a:cxnSpLocks/>
            </p:cNvCxnSpPr>
            <p:nvPr isPhoto="0" userDrawn="0"/>
          </p:nvCxnSpPr>
          <p:spPr bwMode="auto"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 hidden="0"/>
            <p:cNvCxnSpPr>
              <a:cxnSpLocks/>
            </p:cNvCxnSpPr>
            <p:nvPr isPhoto="0" userDrawn="0"/>
          </p:nvCxnSpPr>
          <p:spPr bwMode="auto"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hidden="0"/>
            <p:cNvCxnSpPr>
              <a:cxnSpLocks/>
            </p:cNvCxnSpPr>
            <p:nvPr isPhoto="0" userDrawn="0"/>
          </p:nvCxnSpPr>
          <p:spPr bwMode="auto">
            <a:xfrm flipH="1">
              <a:off x="5707078" y="1770196"/>
              <a:ext cx="3430571" cy="343056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63BEED-6540-4425-9919-ECB092B7DB1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Picture Placeholder 2" hidden="0"/>
          <p:cNvSpPr>
            <a:spLocks noChangeAspect="1" noGrp="1"/>
          </p:cNvSpPr>
          <p:nvPr isPhoto="0" userDrawn="0">
            <p:ph type="pic" idx="13" hasCustomPrompt="0"/>
          </p:nvPr>
        </p:nvSpPr>
        <p:spPr bwMode="auto"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Text Placeholder 9" hidden="0"/>
          <p:cNvSpPr>
            <a:spLocks noGrp="1"/>
          </p:cNvSpPr>
          <p:nvPr isPhoto="0" userDrawn="0">
            <p:ph type="body" sz="quarter" idx="14" hasCustomPrompt="0"/>
          </p:nvPr>
        </p:nvSpPr>
        <p:spPr bwMode="auto"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подпис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228600" y="710624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7696200" y="2768601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Карточка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карточки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marL="0" lvl="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228600" y="710624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7696200" y="2768601"/>
            <a:ext cx="457319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Истина или лож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/>
            </a:lvl1pPr>
          </a:lstStyle>
          <a:p>
            <a:pPr marL="0"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marL="0" lvl="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EA3F6BE-CB69-4D43-A7BC-F3CF454CABF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7B563402-39A5-4200-BF12-96BC4BDB8AA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163BEED-6540-4425-9919-ECB092B7DB1A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78819C5-FB53-4D03-BE37-F37BC961FEC1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3400" y="533400"/>
            <a:ext cx="6554867" cy="3767670"/>
          </a:xfrm>
        </p:spPr>
        <p:txBody>
          <a:bodyPr anchor="ctr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78819C5-FB53-4D03-BE37-F37BC961FEC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9A9E90C-005E-4C1B-B43A-4075C62C65F7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219F9FF-BAA2-43CC-9712-29502ED9AD31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B2CD81D-AC5F-4AC2-B8BB-6310CF409B6D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704ADAD-62ED-4940-92B0-36C09F9BF660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89031B8-398A-4AFE-ACF9-E0061049F9E4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BFD4DCE-BA66-42FF-8D33-95CBBFEF61EA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C649B63-8338-491E-8E77-C3ACB5A6DCC5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EA3F6BE-CB69-4D43-A7BC-F3CF454CABF9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B563402-39A5-4200-BF12-96BC4BDB8AA0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15" hidden="0"/>
          <p:cNvGrpSpPr/>
          <p:nvPr isPhoto="0" userDrawn="0"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 hidden="0"/>
            <p:cNvCxnSpPr>
              <a:cxnSpLocks/>
            </p:cNvCxnSpPr>
            <p:nvPr isPhoto="0" userDrawn="0"/>
          </p:nvCxnSpPr>
          <p:spPr bwMode="auto"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 hidden="0"/>
            <p:cNvCxnSpPr>
              <a:cxnSpLocks/>
            </p:cNvCxnSpPr>
            <p:nvPr isPhoto="0" userDrawn="0"/>
          </p:nvCxnSpPr>
          <p:spPr bwMode="auto"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 hidden="0"/>
            <p:cNvCxnSpPr>
              <a:cxnSpLocks/>
            </p:cNvCxnSpPr>
            <p:nvPr isPhoto="0" userDrawn="0"/>
          </p:nvCxnSpPr>
          <p:spPr bwMode="auto"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 hidden="0"/>
            <p:cNvCxnSpPr>
              <a:cxnSpLocks/>
            </p:cNvCxnSpPr>
            <p:nvPr isPhoto="0" userDrawn="0"/>
          </p:nvCxnSpPr>
          <p:spPr bwMode="auto"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 hidden="0"/>
            <p:cNvCxnSpPr>
              <a:cxnSpLocks/>
            </p:cNvCxnSpPr>
            <p:nvPr isPhoto="0" userDrawn="0"/>
          </p:nvCxnSpPr>
          <p:spPr bwMode="auto"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2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14DEFAE-C48E-425E-AC2F-B4AC49E9D5B3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1981199"/>
            <a:ext cx="640246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9A9E90C-005E-4C1B-B43A-4075C62C65F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3400" y="533400"/>
            <a:ext cx="6554867" cy="376767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140D8F6-4AFF-45BF-8B5F-2293394332F7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1981199"/>
            <a:ext cx="6402467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3FEC6B9-003B-4815-B37D-5D598380E414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Content Placeholder 3" hidden="0"/>
          <p:cNvSpPr>
            <a:spLocks noGrp="1"/>
          </p:cNvSpPr>
          <p:nvPr isPhoto="0" userDrawn="0">
            <p:ph sz="half" idx="13" hasCustomPrompt="0"/>
          </p:nvPr>
        </p:nvSpPr>
        <p:spPr bwMode="auto"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B1AEECF-6594-463E-9DC4-B786CE0D01AA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62362" y="1143000"/>
            <a:ext cx="3956704" cy="3149600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A4B8DE0-1BBA-41D3-88C7-049EF533EECF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BE0AB62-96F1-4755-A2D0-1A475A2498CC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DEABADA-9C14-45CD-9E76-87534E363FDD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36D388C-C6CE-4967-A06D-C2D7A58A700C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 hidden="0"/>
          <p:cNvSpPr>
            <a:spLocks noChangeAspect="1" noGrp="1"/>
          </p:cNvSpPr>
          <p:nvPr isPhoto="0" userDrawn="0">
            <p:ph type="pic" idx="13" hasCustomPrompt="0"/>
          </p:nvPr>
        </p:nvSpPr>
        <p:spPr bwMode="auto"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F8A569E-A1B2-4451-9FC7-F546A846C1B2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Picture Placeholder 2" hidden="0"/>
          <p:cNvSpPr>
            <a:spLocks noChangeAspect="1" noGrp="1"/>
          </p:cNvSpPr>
          <p:nvPr isPhoto="0" userDrawn="0">
            <p:ph type="pic" idx="13" hasCustomPrompt="0"/>
          </p:nvPr>
        </p:nvSpPr>
        <p:spPr bwMode="auto"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Text Placeholder 9" hidden="0"/>
          <p:cNvSpPr>
            <a:spLocks noGrp="1"/>
          </p:cNvSpPr>
          <p:nvPr isPhoto="0" userDrawn="0">
            <p:ph type="body" sz="quarter" idx="14" hasCustomPrompt="0"/>
          </p:nvPr>
        </p:nvSpPr>
        <p:spPr bwMode="auto"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9FF7F79-1CF5-4478-B46A-8BB86BA980EC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подпис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BDFD67F-C8C4-4FE5-BBD9-8090588C3F69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Content Placeholder 3" hidden="0"/>
          <p:cNvSpPr>
            <a:spLocks noGrp="1"/>
          </p:cNvSpPr>
          <p:nvPr isPhoto="0" userDrawn="0">
            <p:ph sz="half" idx="13" hasCustomPrompt="0"/>
          </p:nvPr>
        </p:nvSpPr>
        <p:spPr bwMode="auto"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 hidden="0"/>
          <p:cNvSpPr txBox="1"/>
          <p:nvPr isPhoto="0" userDrawn="0"/>
        </p:nvSpPr>
        <p:spPr bwMode="auto"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“</a:t>
            </a:r>
            <a:endParaRPr/>
          </a:p>
        </p:txBody>
      </p:sp>
      <p:sp>
        <p:nvSpPr>
          <p:cNvPr id="6" name="TextBox 5" hidden="0"/>
          <p:cNvSpPr txBox="1"/>
          <p:nvPr isPhoto="0" userDrawn="0"/>
        </p:nvSpPr>
        <p:spPr bwMode="auto"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”</a:t>
            </a:r>
            <a:endParaRPr/>
          </a:p>
        </p:txBody>
      </p:sp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EB11427-4FC0-435E-8482-DD33C10F698A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Карточка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6EC7A64-269E-458B-BC5A-08D234442DDB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карточки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 hidden="0"/>
          <p:cNvSpPr txBox="1"/>
          <p:nvPr isPhoto="0" userDrawn="0"/>
        </p:nvSpPr>
        <p:spPr bwMode="auto"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“</a:t>
            </a:r>
            <a:endParaRPr/>
          </a:p>
        </p:txBody>
      </p:sp>
      <p:sp>
        <p:nvSpPr>
          <p:cNvPr id="6" name="TextBox 5" hidden="0"/>
          <p:cNvSpPr txBox="1"/>
          <p:nvPr isPhoto="0" userDrawn="0"/>
        </p:nvSpPr>
        <p:spPr bwMode="auto"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”</a:t>
            </a:r>
            <a:endParaRPr/>
          </a:p>
        </p:txBody>
      </p:sp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7617C43-FF38-4547-9BB7-72DEDC28DEC8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Истина или лож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4D5758B-B480-4383-ADE9-FE22A839507E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5D1BBF3-A6A3-4A09-9DA9-08EE17E02194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DEFC5F8-FEE3-4CBC-847D-17534A4A1C46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62362" y="1143000"/>
            <a:ext cx="3956704" cy="3149600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B2CD81D-AC5F-4AC2-B8BB-6310CF409B6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15" hidden="0"/>
          <p:cNvGrpSpPr/>
          <p:nvPr isPhoto="0" userDrawn="0"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 hidden="0"/>
            <p:cNvCxnSpPr>
              <a:cxnSpLocks/>
            </p:cNvCxnSpPr>
            <p:nvPr isPhoto="0" userDrawn="0"/>
          </p:nvCxnSpPr>
          <p:spPr bwMode="auto"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 hidden="0"/>
            <p:cNvCxnSpPr>
              <a:cxnSpLocks/>
            </p:cNvCxnSpPr>
            <p:nvPr isPhoto="0" userDrawn="0"/>
          </p:nvCxnSpPr>
          <p:spPr bwMode="auto"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 hidden="0"/>
            <p:cNvCxnSpPr>
              <a:cxnSpLocks/>
            </p:cNvCxnSpPr>
            <p:nvPr isPhoto="0" userDrawn="0"/>
          </p:nvCxnSpPr>
          <p:spPr bwMode="auto"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 hidden="0"/>
            <p:cNvCxnSpPr>
              <a:cxnSpLocks/>
            </p:cNvCxnSpPr>
            <p:nvPr isPhoto="0" userDrawn="0"/>
          </p:nvCxnSpPr>
          <p:spPr bwMode="auto"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 hidden="0"/>
            <p:cNvCxnSpPr>
              <a:cxnSpLocks/>
            </p:cNvCxnSpPr>
            <p:nvPr isPhoto="0" userDrawn="0"/>
          </p:nvCxnSpPr>
          <p:spPr bwMode="auto"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2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14DEFAE-C48E-425E-AC2F-B4AC49E9D5B3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3400" y="533400"/>
            <a:ext cx="6554867" cy="376767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140D8F6-4AFF-45BF-8B5F-2293394332F7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1981199"/>
            <a:ext cx="6402467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3FEC6B9-003B-4815-B37D-5D598380E414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C704ADAD-62ED-4940-92B0-36C09F9BF66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Content Placeholder 3" hidden="0"/>
          <p:cNvSpPr>
            <a:spLocks noGrp="1"/>
          </p:cNvSpPr>
          <p:nvPr isPhoto="0" userDrawn="0">
            <p:ph sz="half" idx="13" hasCustomPrompt="0"/>
          </p:nvPr>
        </p:nvSpPr>
        <p:spPr bwMode="auto"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B1AEECF-6594-463E-9DC4-B786CE0D01AA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62362" y="1143000"/>
            <a:ext cx="3956704" cy="3149600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A4B8DE0-1BBA-41D3-88C7-049EF533EECF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BE0AB62-96F1-4755-A2D0-1A475A2498CC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DEABADA-9C14-45CD-9E76-87534E363FDD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36D388C-C6CE-4967-A06D-C2D7A58A700C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 hidden="0"/>
          <p:cNvSpPr>
            <a:spLocks noChangeAspect="1" noGrp="1"/>
          </p:cNvSpPr>
          <p:nvPr isPhoto="0" userDrawn="0">
            <p:ph type="pic" idx="13" hasCustomPrompt="0"/>
          </p:nvPr>
        </p:nvSpPr>
        <p:spPr bwMode="auto"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F8A569E-A1B2-4451-9FC7-F546A846C1B2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Picture Placeholder 2" hidden="0"/>
          <p:cNvSpPr>
            <a:spLocks noChangeAspect="1" noGrp="1"/>
          </p:cNvSpPr>
          <p:nvPr isPhoto="0" userDrawn="0">
            <p:ph type="pic" idx="13" hasCustomPrompt="0"/>
          </p:nvPr>
        </p:nvSpPr>
        <p:spPr bwMode="auto"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Text Placeholder 9" hidden="0"/>
          <p:cNvSpPr>
            <a:spLocks noGrp="1"/>
          </p:cNvSpPr>
          <p:nvPr isPhoto="0" userDrawn="0">
            <p:ph type="body" sz="quarter" idx="14" hasCustomPrompt="0"/>
          </p:nvPr>
        </p:nvSpPr>
        <p:spPr bwMode="auto"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9FF7F79-1CF5-4478-B46A-8BB86BA980EC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подпис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BDFD67F-C8C4-4FE5-BBD9-8090588C3F69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 hidden="0"/>
          <p:cNvSpPr txBox="1"/>
          <p:nvPr isPhoto="0" userDrawn="0"/>
        </p:nvSpPr>
        <p:spPr bwMode="auto"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“</a:t>
            </a:r>
            <a:endParaRPr/>
          </a:p>
        </p:txBody>
      </p:sp>
      <p:sp>
        <p:nvSpPr>
          <p:cNvPr id="6" name="TextBox 5" hidden="0"/>
          <p:cNvSpPr txBox="1"/>
          <p:nvPr isPhoto="0" userDrawn="0"/>
        </p:nvSpPr>
        <p:spPr bwMode="auto"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”</a:t>
            </a:r>
            <a:endParaRPr/>
          </a:p>
        </p:txBody>
      </p:sp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EB11427-4FC0-435E-8482-DD33C10F698A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Карточка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6EC7A64-269E-458B-BC5A-08D234442DDB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89031B8-398A-4AFE-ACF9-E0061049F9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карточки имени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 hidden="0"/>
          <p:cNvSpPr txBox="1"/>
          <p:nvPr isPhoto="0" userDrawn="0"/>
        </p:nvSpPr>
        <p:spPr bwMode="auto"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“</a:t>
            </a:r>
            <a:endParaRPr/>
          </a:p>
        </p:txBody>
      </p:sp>
      <p:sp>
        <p:nvSpPr>
          <p:cNvPr id="6" name="TextBox 5" hidden="0"/>
          <p:cNvSpPr txBox="1"/>
          <p:nvPr isPhoto="0" userDrawn="0"/>
        </p:nvSpPr>
        <p:spPr bwMode="auto"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white"/>
                </a:solidFill>
                <a:cs typeface="Arial"/>
              </a:rPr>
              <a:t>”</a:t>
            </a:r>
            <a:endParaRPr/>
          </a:p>
        </p:txBody>
      </p:sp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7617C43-FF38-4547-9BB7-72DEDC28DEC8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Истина или ложь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 hidden="0"/>
          <p:cNvSpPr>
            <a:spLocks noGrp="1"/>
          </p:cNvSpPr>
          <p:nvPr isPhoto="0" userDrawn="0">
            <p:ph type="dt" sz="half" idx="1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 hidden="0"/>
          <p:cNvSpPr>
            <a:spLocks noGrp="1"/>
          </p:cNvSpPr>
          <p:nvPr isPhoto="0" userDrawn="0">
            <p:ph type="ftr" sz="quarter" idx="15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 hidden="0"/>
          <p:cNvSpPr>
            <a:spLocks noGrp="1"/>
          </p:cNvSpPr>
          <p:nvPr isPhoto="0" userDrawn="0">
            <p:ph type="sldNum" sz="quarter" idx="16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4D5758B-B480-4383-ADE9-FE22A839507E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5D1BBF3-A6A3-4A09-9DA9-08EE17E02194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DEFC5F8-FEE3-4CBC-847D-17534A4A1C46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BBFD4DCE-BA66-42FF-8D33-95CBBFEF61E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 hidden="0"/>
          <p:cNvSpPr>
            <a:spLocks noChangeAspect="1" noGrp="1"/>
          </p:cNvSpPr>
          <p:nvPr isPhoto="0" userDrawn="0">
            <p:ph type="pic" idx="13" hasCustomPrompt="0"/>
          </p:nvPr>
        </p:nvSpPr>
        <p:spPr bwMode="auto"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5.xml"/><Relationship Id="rId18" Type="http://schemas.openxmlformats.org/officeDocument/2006/relationships/theme" Target="../theme/theme3.xml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4.xml"/></Relationships>
</file>

<file path=ppt/slideMasters/_rels/slideMaster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3.xml"/><Relationship Id="rId1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2">
        <a:schemeClr val="bg2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Group 6" hidden="0"/>
          <p:cNvGrpSpPr/>
          <p:nvPr isPhoto="0" userDrawn="0"/>
        </p:nvGrpSpPr>
        <p:grpSpPr bwMode="auto"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 hidden="0"/>
            <p:cNvCxnSpPr>
              <a:cxnSpLocks/>
            </p:cNvCxnSpPr>
            <p:nvPr isPhoto="0" userDrawn="0"/>
          </p:nvCxnSpPr>
          <p:spPr bwMode="auto"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 hidden="0"/>
            <p:cNvCxnSpPr>
              <a:cxnSpLocks/>
            </p:cNvCxnSpPr>
            <p:nvPr isPhoto="0" userDrawn="0"/>
          </p:nvCxnSpPr>
          <p:spPr bwMode="auto"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 hidden="0"/>
            <p:cNvCxnSpPr>
              <a:cxnSpLocks/>
            </p:cNvCxnSpPr>
            <p:nvPr isPhoto="0" userDrawn="0"/>
          </p:nvCxnSpPr>
          <p:spPr bwMode="auto">
            <a:xfrm flipH="1">
              <a:off x="7772400" y="3581400"/>
              <a:ext cx="1896534" cy="189653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 hidden="0"/>
            <p:cNvCxnSpPr>
              <a:cxnSpLocks/>
            </p:cNvCxnSpPr>
            <p:nvPr isPhoto="0" userDrawn="0"/>
          </p:nvCxnSpPr>
          <p:spPr bwMode="auto"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 hidden="0"/>
            <p:cNvCxnSpPr>
              <a:cxnSpLocks/>
            </p:cNvCxnSpPr>
            <p:nvPr isPhoto="0" userDrawn="0"/>
          </p:nvCxnSpPr>
          <p:spPr bwMode="auto"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AEED-9060-40B7-B659-85C30DB8BFD7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dk1" bg2="dk2" folHlink="folHlink" hlink="hlink" tx1="lt1" tx2="lt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1"/>
  <p:txStyles>
    <p:titleStyle>
      <a:lvl1pPr algn="l" defTabSz="457200">
        <a:spcBef>
          <a:spcPts val="0"/>
        </a:spcBef>
        <a:buNone/>
        <a:defRPr sz="3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857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20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8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2pPr>
      <a:lvl3pPr marL="12001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6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15430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4pPr>
      <a:lvl5pPr marL="20002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Rectangle 4" hidden="0"/>
          <p:cNvSpPr>
            <a:spLocks noChangeArrowheads="1" noGrp="1"/>
          </p:cNvSpPr>
          <p:nvPr isPhoto="0" userDrawn="0">
            <p:ph type="dt" sz="half" idx="2" hasCustomPrompt="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 sz="1400"/>
            </a:lvl1pPr>
          </a:lstStyle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 hidden="0"/>
          <p:cNvSpPr>
            <a:spLocks noChangeArrowheads="1" noGrp="1"/>
          </p:cNvSpPr>
          <p:nvPr isPhoto="0" userDrawn="0">
            <p:ph type="ftr" sz="quarter" idx="3" hasCustomPrompt="0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ctr">
              <a:defRPr sz="1400"/>
            </a:lvl1pPr>
          </a:lstStyle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 hidden="0"/>
          <p:cNvSpPr>
            <a:spLocks noChangeArrowheads="1" noGrp="1"/>
          </p:cNvSpPr>
          <p:nvPr isPhoto="0" userDrawn="0">
            <p:ph type="sldNum" sz="quarter" idx="4" hasCustomPrompt="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defRPr sz="1400"/>
            </a:lvl1pPr>
          </a:lstStyle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fld id="{F81CAEED-9060-40B7-B659-85C30DB8BFD7}" type="slidenum">
              <a:rPr lang="ru-RU">
                <a:solidFill>
                  <a:srgbClr val="000000"/>
                </a:solidFill>
              </a:rPr>
              <a:t/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 sldNum="1"/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>
        <a:spcBef>
          <a:spcPts val="0"/>
        </a:spcBef>
        <a:spcAft>
          <a:spcPts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>
        <a:spcBef>
          <a:spcPts val="0"/>
        </a:spcBef>
        <a:spcAft>
          <a:spcPts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gradFill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290" name="Group 6" hidden="0"/>
          <p:cNvGrpSpPr/>
          <p:nvPr isPhoto="0" userDrawn="0"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 hidden="0"/>
            <p:cNvCxnSpPr>
              <a:cxnSpLocks/>
            </p:cNvCxnSpPr>
            <p:nvPr isPhoto="0" userDrawn="0"/>
          </p:nvCxnSpPr>
          <p:spPr bwMode="auto"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 hidden="0"/>
            <p:cNvCxnSpPr>
              <a:cxnSpLocks/>
            </p:cNvCxnSpPr>
            <p:nvPr isPhoto="0" userDrawn="0"/>
          </p:nvCxnSpPr>
          <p:spPr bwMode="auto"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 hidden="0"/>
            <p:cNvCxnSpPr>
              <a:cxnSpLocks/>
            </p:cNvCxnSpPr>
            <p:nvPr isPhoto="0" userDrawn="0"/>
          </p:nvCxnSpPr>
          <p:spPr bwMode="auto"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 hidden="0"/>
            <p:cNvCxnSpPr>
              <a:cxnSpLocks/>
            </p:cNvCxnSpPr>
            <p:nvPr isPhoto="0" userDrawn="0"/>
          </p:nvCxnSpPr>
          <p:spPr bwMode="auto"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 hidden="0"/>
            <p:cNvCxnSpPr>
              <a:cxnSpLocks/>
            </p:cNvCxnSpPr>
            <p:nvPr isPhoto="0" userDrawn="0"/>
          </p:nvCxnSpPr>
          <p:spPr bwMode="auto"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292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0CA718-C0C4-4E32-9E9C-FE76813BE61D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 accent1="accent1" accent2="accent2" accent3="accent3" accent4="accent4" accent5="accent5" accent6="accent6" bg1="dk1" bg2="dk2" folHlink="folHlink" hlink="hlink" tx1="lt1" tx2="lt2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dt="0" ftr="0" hdr="0" sldNum="1"/>
  <p:txStyles>
    <p:titleStyle>
      <a:lvl1pPr algn="l" defTabSz="457200">
        <a:spcBef>
          <a:spcPts val="0"/>
        </a:spcBef>
        <a:spcAft>
          <a:spcPts val="0"/>
        </a:spcAft>
        <a:defRPr sz="3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2pPr>
      <a:lvl3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3pPr>
      <a:lvl4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4pPr>
      <a:lvl5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857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20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6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63C130-AA1D-4A0C-9511-641279DC9541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20DB4D-F2E4-45E3-93E0-19864F77BBA9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dt="0" ftr="0" hdr="0" sldNum="1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gradFill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290" name="Group 6" hidden="0"/>
          <p:cNvGrpSpPr/>
          <p:nvPr isPhoto="0" userDrawn="0"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 hidden="0"/>
            <p:cNvCxnSpPr>
              <a:cxnSpLocks/>
            </p:cNvCxnSpPr>
            <p:nvPr isPhoto="0" userDrawn="0"/>
          </p:nvCxnSpPr>
          <p:spPr bwMode="auto"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 hidden="0"/>
            <p:cNvCxnSpPr>
              <a:cxnSpLocks/>
            </p:cNvCxnSpPr>
            <p:nvPr isPhoto="0" userDrawn="0"/>
          </p:nvCxnSpPr>
          <p:spPr bwMode="auto"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 hidden="0"/>
            <p:cNvCxnSpPr>
              <a:cxnSpLocks/>
            </p:cNvCxnSpPr>
            <p:nvPr isPhoto="0" userDrawn="0"/>
          </p:nvCxnSpPr>
          <p:spPr bwMode="auto"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 hidden="0"/>
            <p:cNvCxnSpPr>
              <a:cxnSpLocks/>
            </p:cNvCxnSpPr>
            <p:nvPr isPhoto="0" userDrawn="0"/>
          </p:nvCxnSpPr>
          <p:spPr bwMode="auto"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 hidden="0"/>
            <p:cNvCxnSpPr>
              <a:cxnSpLocks/>
            </p:cNvCxnSpPr>
            <p:nvPr isPhoto="0" userDrawn="0"/>
          </p:nvCxnSpPr>
          <p:spPr bwMode="auto"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292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0CA718-C0C4-4E32-9E9C-FE76813BE61D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 accent1="accent1" accent2="accent2" accent3="accent3" accent4="accent4" accent5="accent5" accent6="accent6" bg1="dk1" bg2="dk2" folHlink="folHlink" hlink="hlink" tx1="lt1" tx2="lt2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dt="0" ftr="0" hdr="0" sldNum="1"/>
  <p:txStyles>
    <p:titleStyle>
      <a:lvl1pPr algn="l" defTabSz="457200">
        <a:spcBef>
          <a:spcPts val="0"/>
        </a:spcBef>
        <a:spcAft>
          <a:spcPts val="0"/>
        </a:spcAft>
        <a:defRPr sz="3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2pPr>
      <a:lvl3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3pPr>
      <a:lvl4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4pPr>
      <a:lvl5pPr algn="l" defTabSz="457200">
        <a:spcBef>
          <a:spcPts val="0"/>
        </a:spcBef>
        <a:spcAft>
          <a:spcPts val="0"/>
        </a:spcAft>
        <a:defRPr sz="3200">
          <a:solidFill>
            <a:schemeClr val="tx1"/>
          </a:solidFill>
          <a:latin typeface="Century Gothic"/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857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20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6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 3"/>
        <a:buChar char=""/>
        <a:defRPr sz="14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chart" Target="../charts/chart1.xml" 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.png"/><Relationship Id="rId3" Type="http://schemas.openxmlformats.org/officeDocument/2006/relationships/image" Target="../media/image20.jpg"/><Relationship Id="rId4" Type="http://schemas.openxmlformats.org/officeDocument/2006/relationships/image" Target="../media/image2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g"/><Relationship Id="rId4" Type="http://schemas.openxmlformats.org/officeDocument/2006/relationships/image" Target="../media/image26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image" Target="../media/image34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7.xml" 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8.xml" /><Relationship Id="rId4" Type="http://schemas.openxmlformats.org/officeDocument/2006/relationships/image" Target="../media/image37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9.xml" 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.png"/><Relationship Id="rId3" Type="http://schemas.openxmlformats.org/officeDocument/2006/relationships/image" Target="../media/image4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.png"/><Relationship Id="rId3" Type="http://schemas.openxmlformats.org/officeDocument/2006/relationships/chart" Target="../charts/chart10.xml" 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chart" Target="../charts/chart2.xml" 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chart" Target="../charts/chart3.xml" /><Relationship Id="rId5" Type="http://schemas.openxmlformats.org/officeDocument/2006/relationships/chart" Target="../charts/chart4.xml" /><Relationship Id="rId6" Type="http://schemas.openxmlformats.org/officeDocument/2006/relationships/chart" Target="../charts/chart5.xml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chart" Target="../charts/char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2">
                <a:tint val="97000"/>
                <a:hueMod val="92000"/>
                <a:satMod val="169000"/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graphicFrame>
        <p:nvGraphicFramePr>
          <p:cNvPr id="4" name="Диаграмма 3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-2772816" y="5470797"/>
          <a:ext cx="72008" cy="190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 hidden="0"/>
          <p:cNvSpPr/>
          <p:nvPr isPhoto="0" userDrawn="0"/>
        </p:nvSpPr>
        <p:spPr bwMode="auto">
          <a:xfrm>
            <a:off x="251519" y="1161256"/>
            <a:ext cx="8568987" cy="338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Times New Roman"/>
                <a:cs typeface="Times New Roman"/>
              </a:rPr>
              <a:t>Итоги реализации</a:t>
            </a:r>
            <a:br>
              <a:rPr lang="ru-RU" sz="3600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sz="3600" b="1">
                <a:solidFill>
                  <a:schemeClr val="bg1"/>
                </a:solidFill>
                <a:latin typeface="Times New Roman"/>
                <a:cs typeface="Times New Roman"/>
              </a:rPr>
              <a:t>государственной программы </a:t>
            </a:r>
            <a:endParaRPr/>
          </a:p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Times New Roman"/>
                <a:cs typeface="Times New Roman"/>
              </a:rPr>
              <a:t>Архангельской области</a:t>
            </a:r>
            <a:endParaRPr/>
          </a:p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Times New Roman"/>
                <a:cs typeface="Times New Roman"/>
              </a:rPr>
              <a:t> «Развитие транспортной системы Архангельской области»</a:t>
            </a:r>
            <a:endParaRPr/>
          </a:p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Times New Roman"/>
                <a:cs typeface="Times New Roman"/>
              </a:rPr>
              <a:t>в 2021 году</a:t>
            </a:r>
            <a:endParaRPr/>
          </a:p>
        </p:txBody>
      </p:sp>
      <p:sp>
        <p:nvSpPr>
          <p:cNvPr id="5" name="TextBox 4" hidden="0"/>
          <p:cNvSpPr txBox="1"/>
          <p:nvPr isPhoto="0" userDrawn="0"/>
        </p:nvSpPr>
        <p:spPr bwMode="auto">
          <a:xfrm>
            <a:off x="4067944" y="6021288"/>
            <a:ext cx="1731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/>
                </a:solidFill>
              </a:rPr>
              <a:t>г. Архангельск, 2022</a:t>
            </a:r>
            <a:endParaRPr/>
          </a:p>
        </p:txBody>
      </p:sp>
      <p:sp>
        <p:nvSpPr>
          <p:cNvPr id="3" name="TextBox 2" hidden="0"/>
          <p:cNvSpPr txBox="1"/>
          <p:nvPr isPhoto="0" userDrawn="0"/>
        </p:nvSpPr>
        <p:spPr bwMode="auto">
          <a:xfrm>
            <a:off x="5580112" y="5100797"/>
            <a:ext cx="3456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Роднев Сергей Витальевич министр транспорта </a:t>
            </a:r>
            <a:endParaRPr/>
          </a:p>
          <a:p>
            <a:pPr algn="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Архангельской области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24293" y="0"/>
            <a:ext cx="91925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40078" y="620688"/>
            <a:ext cx="8924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  <a:cs typeface="Times New Roman"/>
              </a:rPr>
              <a:t>Проведение закупочных процедур по организации перевозок</a:t>
            </a:r>
            <a:endParaRPr/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4283968" y="1245698"/>
            <a:ext cx="4819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Организованы перевозки </a:t>
            </a:r>
            <a:b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по 94 межмуниципальным маршрутам автомобильного транспорта</a:t>
            </a:r>
            <a:endParaRPr/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4393626" y="2267204"/>
            <a:ext cx="4774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На оплату выполненных работ </a:t>
            </a:r>
            <a:b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по заключенным контрактам направлено </a:t>
            </a:r>
            <a:b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919 тысяч рублей</a:t>
            </a:r>
            <a:endParaRPr/>
          </a:p>
        </p:txBody>
      </p:sp>
      <p:pic>
        <p:nvPicPr>
          <p:cNvPr id="12" name="Picture 6" descr="Архангельская область, НефАЗ-5299-11-52 № 1805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51520" y="1060614"/>
            <a:ext cx="3342145" cy="2228096"/>
          </a:xfrm>
          <a:prstGeom prst="rect">
            <a:avLst/>
          </a:prstGeom>
          <a:noFill/>
        </p:spPr>
      </p:pic>
      <p:sp>
        <p:nvSpPr>
          <p:cNvPr id="13" name="Прямоугольник 12" hidden="0"/>
          <p:cNvSpPr/>
          <p:nvPr isPhoto="0" userDrawn="0"/>
        </p:nvSpPr>
        <p:spPr bwMode="auto">
          <a:xfrm>
            <a:off x="-52012" y="-12035"/>
            <a:ext cx="9221907" cy="6921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2 «Развитие общественного пассажирского транспорта и транспортной инфраструктуры Архангельской области»</a:t>
            </a:r>
            <a:endParaRPr lang="ru-RU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" name="Прямоугольник 14" hidden="0"/>
          <p:cNvSpPr/>
          <p:nvPr isPhoto="0" userDrawn="0"/>
        </p:nvSpPr>
        <p:spPr bwMode="auto">
          <a:xfrm>
            <a:off x="0" y="3303562"/>
            <a:ext cx="9144000" cy="30777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ОБСЛЕДОВАН ПАССАЖИРОПОТОК НА АВТОБУСНЫХ МАРШРУТАХ, </a:t>
            </a:r>
            <a:b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ЧТО ПОЗВОЛИЛО:</a:t>
            </a:r>
            <a:endParaRPr/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/>
              <a:buChar char="ü"/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выработать минимальные социальные стандарты на организацию перевозок</a:t>
            </a:r>
            <a:endParaRPr/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/>
              <a:buChar char="ü"/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определить необходимые параметры перевозок в Архангельске и Северодвинске</a:t>
            </a:r>
            <a:endParaRPr/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/>
              <a:buChar char="ü"/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определить необходимость в выделенных полосах для общественного транспорта</a:t>
            </a:r>
            <a:endParaRPr/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/>
              <a:buChar char="ü"/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провести анализ автобусных остановок</a:t>
            </a:r>
            <a:endParaRPr/>
          </a:p>
          <a:p>
            <a:pPr marL="285750" indent="-285750" algn="ctr">
              <a:spcBef>
                <a:spcPts val="600"/>
              </a:spcBef>
              <a:spcAft>
                <a:spcPts val="600"/>
              </a:spcAft>
              <a:buFont typeface="Wingdings"/>
              <a:buChar char="ü"/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корректно организовать работу по проведению аукционов на транспортное обслуживание населения</a:t>
            </a:r>
            <a:endParaRPr/>
          </a:p>
        </p:txBody>
      </p:sp>
      <p:sp>
        <p:nvSpPr>
          <p:cNvPr id="16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1208718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188074"/>
            <a:ext cx="856906" cy="669924"/>
          </a:xfrm>
        </p:spPr>
        <p:txBody>
          <a:bodyPr/>
          <a:lstStyle/>
          <a:p>
            <a:pPr>
              <a:defRPr/>
            </a:pPr>
            <a:fld id="{21933B8C-8015-C1E4-C08E-5715C232DD4C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5289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899592" y="188640"/>
            <a:ext cx="7416824" cy="648072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</a:rPr>
              <a:t>Развитие межрегионального авиасообщения</a:t>
            </a:r>
            <a:endParaRPr/>
          </a:p>
          <a:p>
            <a:pPr>
              <a:defRPr/>
            </a:pPr>
            <a:r>
              <a:rPr lang="ru-RU" b="1">
                <a:solidFill>
                  <a:schemeClr val="tx1"/>
                </a:solidFill>
              </a:rPr>
              <a:t>100,3 млн. рублей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 lang="ru-RU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latin typeface="Trebuchet MS"/>
            </a:endParaRPr>
          </a:p>
        </p:txBody>
      </p:sp>
      <p:pic>
        <p:nvPicPr>
          <p:cNvPr id="7" name="Рисунок 1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292080" y="764704"/>
            <a:ext cx="3374842" cy="2234515"/>
          </a:xfrm>
          <a:prstGeom prst="rect">
            <a:avLst/>
          </a:prstGeom>
        </p:spPr>
      </p:pic>
      <p:pic>
        <p:nvPicPr>
          <p:cNvPr id="8" name="Рисунок 20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549086" y="764704"/>
            <a:ext cx="3638108" cy="2234516"/>
          </a:xfrm>
          <a:prstGeom prst="rect">
            <a:avLst/>
          </a:prstGeom>
        </p:spPr>
      </p:pic>
      <p:graphicFrame>
        <p:nvGraphicFramePr>
          <p:cNvPr id="2" name="Таблица 2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953852" y="3068960"/>
          <a:ext cx="7308304" cy="332232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{973E124C-0D7E-44D8-3A19-708A1F9CE285}</a:tableStyleId>
              </a:tblPr>
              <a:tblGrid>
                <a:gridCol w="2820150"/>
                <a:gridCol w="2232248"/>
                <a:gridCol w="2255906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Маршрут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Перевезено пассажиров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Процент загрузки салона</a:t>
                      </a:r>
                      <a:endParaRPr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Архангельск – Казань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(Руслайн)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7 856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 b="1">
                          <a:solidFill>
                            <a:srgbClr val="00B050"/>
                          </a:solidFill>
                        </a:rPr>
                        <a:t>76 %</a:t>
                      </a:r>
                      <a:endParaRPr/>
                    </a:p>
                  </a:txBody>
                  <a:tcPr/>
                </a:tc>
              </a:tr>
              <a:tr h="140140">
                <a:tc gridSpan="3"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/>
                        <a:t>*перевозки по маршруту «Архангельск – Казань» до 2021 года не выполнялись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Архангельск – Краснодар (Руслайн)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8 361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 b="1">
                          <a:solidFill>
                            <a:srgbClr val="00B050"/>
                          </a:solidFill>
                        </a:rPr>
                        <a:t>80 %</a:t>
                      </a:r>
                      <a:endParaRPr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Архангельск – Сочи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(Смартавиа)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11 709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 b="1">
                          <a:solidFill>
                            <a:srgbClr val="00B050"/>
                          </a:solidFill>
                        </a:rPr>
                        <a:t>86 %</a:t>
                      </a:r>
                      <a:endParaRPr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/>
                        <a:t>Всего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/>
                        <a:t>27 926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 b="1">
                          <a:solidFill>
                            <a:srgbClr val="00B050"/>
                          </a:solidFill>
                        </a:rPr>
                        <a:t>80 %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795913547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316415" y="6312296"/>
            <a:ext cx="856906" cy="669924"/>
          </a:xfrm>
        </p:spPr>
        <p:txBody>
          <a:bodyPr/>
          <a:lstStyle/>
          <a:p>
            <a:pPr>
              <a:defRPr/>
            </a:pPr>
            <a:fld id="{C6B4DB6E-ED70-A0F9-461F-7E8DF91674E3}" type="slidenum">
              <a:rPr lang="ru-RU" sz="3800">
                <a:solidFill>
                  <a:schemeClr val="tx1"/>
                </a:solidFill>
              </a:rPr>
              <a:t/>
            </a:fld>
            <a:endParaRPr sz="3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7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2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73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chemeClr val="bg1"/>
                </a:solidFill>
                <a:latin typeface="Times New Roman"/>
                <a:ea typeface="+mn-ea"/>
                <a:cs typeface="Times New Roman"/>
              </a:rPr>
              <a:t>Министерство транспорта Архангельской области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1" name="Прямоугольник 10" hidden="0"/>
          <p:cNvSpPr/>
          <p:nvPr isPhoto="0" userDrawn="0"/>
        </p:nvSpPr>
        <p:spPr bwMode="auto">
          <a:xfrm>
            <a:off x="0" y="-27384"/>
            <a:ext cx="9144000" cy="692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15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Подпрограмма № 2 «Развитие общественного пассажирского</a:t>
            </a:r>
            <a:endParaRPr sz="215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15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транспорта и транспортной инфраструктуры Архангельской области»</a:t>
            </a:r>
            <a:endParaRPr sz="215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Прямоугольник 17" hidden="0"/>
          <p:cNvSpPr/>
          <p:nvPr isPhoto="0" userDrawn="0"/>
        </p:nvSpPr>
        <p:spPr bwMode="auto">
          <a:xfrm>
            <a:off x="8879" y="881254"/>
            <a:ext cx="9135767" cy="1158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300" b="1">
                <a:solidFill>
                  <a:schemeClr val="bg1"/>
                </a:solidFill>
                <a:latin typeface="Century Gothic (Основной текст)"/>
                <a:cs typeface="Times New Roman"/>
              </a:rPr>
              <a:t>Местным бюджетам на ремонт </a:t>
            </a:r>
            <a:r>
              <a:rPr lang="ru-RU" sz="2300" b="1">
                <a:solidFill>
                  <a:srgbClr val="00B050"/>
                </a:solidFill>
                <a:latin typeface="Century Gothic (Основной текст)"/>
                <a:cs typeface="Times New Roman"/>
              </a:rPr>
              <a:t>45,3 км </a:t>
            </a:r>
            <a:r>
              <a:rPr lang="ru-RU" sz="2300" b="1">
                <a:solidFill>
                  <a:schemeClr val="bg1"/>
                </a:solidFill>
                <a:latin typeface="Century Gothic (Основной текст)"/>
                <a:cs typeface="Times New Roman"/>
              </a:rPr>
              <a:t>дорог выделено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00B050"/>
                </a:solidFill>
                <a:latin typeface="Century Gothic (Основной текст)"/>
                <a:ea typeface="Calibri"/>
              </a:rPr>
              <a:t>613,3 млн. рублей:</a:t>
            </a:r>
            <a:endParaRPr/>
          </a:p>
          <a:p>
            <a:pPr algn="ctr">
              <a:defRPr/>
            </a:pPr>
            <a:endParaRPr lang="ru-RU" sz="2300" b="1">
              <a:solidFill>
                <a:schemeClr val="bg1"/>
              </a:solidFill>
              <a:latin typeface="Century Gothic (Основной текст)"/>
              <a:cs typeface="Times New Roman"/>
            </a:endParaRPr>
          </a:p>
        </p:txBody>
      </p:sp>
      <p:sp>
        <p:nvSpPr>
          <p:cNvPr id="1335328052" name="Скругленный прямоугольник 8" hidden="0"/>
          <p:cNvSpPr/>
          <p:nvPr isPhoto="0" userDrawn="0"/>
        </p:nvSpPr>
        <p:spPr bwMode="auto">
          <a:xfrm>
            <a:off x="326319" y="1881331"/>
            <a:ext cx="8617499" cy="4036515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Aft>
                <a:spcPts val="1199"/>
              </a:spcAft>
              <a:buFont typeface="Arial"/>
              <a:buChar char="•"/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alibri"/>
                <a:cs typeface="Century Gothic (Основной текст)"/>
              </a:rPr>
              <a:t>На конкурсной основе – 159,4 млн. рублей</a:t>
            </a:r>
            <a:b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alibri"/>
                <a:cs typeface="Century Gothic (Основной текст)"/>
              </a:rPr>
            </a:br>
            <a: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alibri"/>
                <a:cs typeface="Century Gothic (Основной текст)"/>
              </a:rPr>
              <a:t>отремонтировано 13,1 км дорог в 13 МО</a:t>
            </a:r>
            <a:endParaRPr lang="en-US" sz="2800" b="0" i="0" u="none" strike="noStrike" cap="none" spc="0">
              <a:solidFill>
                <a:schemeClr val="tx1"/>
              </a:solidFill>
              <a:latin typeface="Century Gothic"/>
              <a:ea typeface="Arial"/>
              <a:cs typeface="Arial"/>
            </a:endParaRPr>
          </a:p>
          <a:p>
            <a:pPr marL="342900" indent="-342900" algn="ctr">
              <a:spcAft>
                <a:spcPts val="1199"/>
              </a:spcAft>
              <a:buFont typeface="Arial"/>
              <a:buChar char="•"/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entury Gothic (Основной текст)"/>
                <a:cs typeface="Times New Roman"/>
              </a:rPr>
              <a:t>Резервный фонд Правительства РФ </a:t>
            </a:r>
            <a:b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entury Gothic (Основной текст)"/>
                <a:cs typeface="Times New Roman"/>
              </a:rPr>
            </a:br>
            <a: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entury Gothic (Основной текст)"/>
                <a:cs typeface="Times New Roman"/>
              </a:rPr>
              <a:t>453,9 млн. рублей</a:t>
            </a:r>
            <a:b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entury Gothic (Основной текст)"/>
                <a:cs typeface="Times New Roman"/>
              </a:rPr>
            </a:br>
            <a:r>
              <a:rPr lang="ru-RU" sz="2800" b="1" i="0" u="none" strike="noStrike" cap="none" spc="0">
                <a:solidFill>
                  <a:schemeClr val="tx1"/>
                </a:solidFill>
                <a:latin typeface="Century Gothic (Основной текст)"/>
                <a:ea typeface="Calibri"/>
                <a:cs typeface="Century Gothic (Основной текст)"/>
              </a:rPr>
              <a:t>выполнен ремонт 32,2 км дорог в 6 МО</a:t>
            </a:r>
            <a:endParaRPr sz="2800">
              <a:solidFill>
                <a:schemeClr val="tx1"/>
              </a:solidFill>
            </a:endParaRPr>
          </a:p>
        </p:txBody>
      </p:sp>
      <p:sp>
        <p:nvSpPr>
          <p:cNvPr id="81794631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395" y="6188074"/>
            <a:ext cx="857250" cy="66992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B9F9B-4AF9-959E-6E8A-37E3ECCD3D41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2">
                <a:tint val="97000"/>
                <a:hueMod val="92000"/>
                <a:satMod val="169000"/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7160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79512" y="3200"/>
            <a:ext cx="3512351" cy="2625482"/>
          </a:xfrm>
          <a:prstGeom prst="rect">
            <a:avLst/>
          </a:prstGeom>
        </p:spPr>
      </p:pic>
      <p:sp>
        <p:nvSpPr>
          <p:cNvPr id="11" name="TextBox 10" hidden="0"/>
          <p:cNvSpPr txBox="1"/>
          <p:nvPr isPhoto="0" userDrawn="0"/>
        </p:nvSpPr>
        <p:spPr bwMode="auto">
          <a:xfrm>
            <a:off x="188394" y="2431723"/>
            <a:ext cx="3503469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latin typeface="Times New Roman"/>
                <a:cs typeface="Times New Roman"/>
              </a:rPr>
              <a:t>Автомобильная дорога по просп. Мира на участке от ул. Ушинского до объездной автомобильной дороги «Котлас-Коряжма, </a:t>
            </a:r>
            <a:endParaRPr/>
          </a:p>
          <a:p>
            <a:pPr algn="ctr">
              <a:defRPr/>
            </a:pPr>
            <a:r>
              <a:rPr lang="ru-RU" sz="1600" b="1">
                <a:latin typeface="Times New Roman"/>
                <a:cs typeface="Times New Roman"/>
              </a:rPr>
              <a:t>км 0-км 41» - 5,2 млн. рублей</a:t>
            </a:r>
            <a:endParaRPr/>
          </a:p>
        </p:txBody>
      </p:sp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096856" y="7230"/>
            <a:ext cx="2319206" cy="3092274"/>
          </a:xfrm>
          <a:prstGeom prst="rect">
            <a:avLst/>
          </a:prstGeom>
        </p:spPr>
      </p:pic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437588" y="7228"/>
            <a:ext cx="2319206" cy="3092275"/>
          </a:xfrm>
          <a:prstGeom prst="rect">
            <a:avLst/>
          </a:prstGeom>
        </p:spPr>
      </p:pic>
      <p:pic>
        <p:nvPicPr>
          <p:cNvPr id="12" name="Рисунок 11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88394" y="3690065"/>
            <a:ext cx="3503469" cy="2632038"/>
          </a:xfrm>
          <a:prstGeom prst="rect">
            <a:avLst/>
          </a:prstGeom>
        </p:spPr>
      </p:pic>
      <p:sp>
        <p:nvSpPr>
          <p:cNvPr id="19" name="TextBox 18" hidden="0"/>
          <p:cNvSpPr txBox="1"/>
          <p:nvPr isPhoto="0" userDrawn="0"/>
        </p:nvSpPr>
        <p:spPr bwMode="auto">
          <a:xfrm>
            <a:off x="179512" y="6030203"/>
            <a:ext cx="3512351" cy="830997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>
                <a:solidFill>
                  <a:schemeClr val="dk1"/>
                </a:solidFill>
                <a:latin typeface="Times New Roman"/>
                <a:ea typeface="+mn-ea"/>
                <a:cs typeface="Times New Roman"/>
              </a:rPr>
              <a:t>Наплавной (понтонный) мост через реку Емца в Холмогорском районе </a:t>
            </a:r>
            <a:endParaRPr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20,0 млн. рублей</a:t>
            </a:r>
            <a:endParaRPr lang="ru-RU" sz="1600" b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 hidden="0"/>
          <p:cNvSpPr txBox="1"/>
          <p:nvPr isPhoto="0" userDrawn="0"/>
        </p:nvSpPr>
        <p:spPr bwMode="auto">
          <a:xfrm>
            <a:off x="4075330" y="3093442"/>
            <a:ext cx="4681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Окружная дорога (соединение ул. Окружной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с ул. Юбилейной) в г. Северодвинске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(1-й этап строительства)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44,6 млн. рублей</a:t>
            </a:r>
            <a:endParaRPr/>
          </a:p>
          <a:p>
            <a:pPr algn="ctr">
              <a:defRPr/>
            </a:pPr>
            <a:endParaRPr lang="ru-RU" sz="1600" b="1">
              <a:latin typeface="Times New Roman"/>
              <a:cs typeface="Times New Roman"/>
            </a:endParaRPr>
          </a:p>
        </p:txBody>
      </p:sp>
      <p:sp>
        <p:nvSpPr>
          <p:cNvPr id="20" name="TextBox 19" hidden="0"/>
          <p:cNvSpPr txBox="1"/>
          <p:nvPr isPhoto="0" userDrawn="0"/>
        </p:nvSpPr>
        <p:spPr bwMode="auto">
          <a:xfrm>
            <a:off x="4052654" y="4437112"/>
            <a:ext cx="4704140" cy="156966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Автомобильный мост (путепровод)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через жд пути Северной железной дороги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в городе Вельске в районе км 824 пк 8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 (ул. Дзержинского)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9,3 млн. рублей</a:t>
            </a:r>
            <a:endParaRPr/>
          </a:p>
          <a:p>
            <a:pPr algn="ctr">
              <a:defRPr/>
            </a:pPr>
            <a:endParaRPr lang="ru-RU" sz="1600" b="1">
              <a:latin typeface="Times New Roman"/>
              <a:cs typeface="Times New Roman"/>
            </a:endParaRPr>
          </a:p>
        </p:txBody>
      </p:sp>
      <p:sp>
        <p:nvSpPr>
          <p:cNvPr id="21" name="TextBox 20" hidden="0"/>
          <p:cNvSpPr txBox="1"/>
          <p:nvPr isPhoto="0" userDrawn="0"/>
        </p:nvSpPr>
        <p:spPr bwMode="auto">
          <a:xfrm>
            <a:off x="4044764" y="6006771"/>
            <a:ext cx="4712029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Ремонт мостовых сооружений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в Няндомском и Верхнетоемском районах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Times New Roman"/>
                <a:cs typeface="Times New Roman"/>
              </a:rPr>
              <a:t>8,4 млн. рублей</a:t>
            </a:r>
            <a:endParaRPr/>
          </a:p>
        </p:txBody>
      </p:sp>
      <p:sp>
        <p:nvSpPr>
          <p:cNvPr id="58297231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314697" y="6167844"/>
            <a:ext cx="856906" cy="669924"/>
          </a:xfrm>
        </p:spPr>
        <p:txBody>
          <a:bodyPr/>
          <a:lstStyle/>
          <a:p>
            <a:pPr>
              <a:defRPr/>
            </a:pPr>
            <a:fld id="{F9DA002E-3847-FBB6-0346-BE0FBBF84D31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041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93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20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-12700" y="6381750"/>
            <a:ext cx="9205913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13" name="Прямоугольник 12" hidden="0"/>
          <p:cNvSpPr/>
          <p:nvPr isPhoto="0" userDrawn="0"/>
        </p:nvSpPr>
        <p:spPr bwMode="auto">
          <a:xfrm>
            <a:off x="-19050" y="706661"/>
            <a:ext cx="9156700" cy="346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Объекты строительства и реконструкции автомобильных дорог</a:t>
            </a:r>
            <a:endParaRPr/>
          </a:p>
        </p:txBody>
      </p:sp>
      <p:grpSp>
        <p:nvGrpSpPr>
          <p:cNvPr id="60422" name="Группа 20" hidden="0"/>
          <p:cNvGrpSpPr/>
          <p:nvPr isPhoto="0" userDrawn="0"/>
        </p:nvGrpSpPr>
        <p:grpSpPr bwMode="auto">
          <a:xfrm>
            <a:off x="48759" y="1069559"/>
            <a:ext cx="7352294" cy="5173691"/>
            <a:chOff x="265675" y="908050"/>
            <a:chExt cx="7352142" cy="5173692"/>
          </a:xfrm>
        </p:grpSpPr>
        <p:pic>
          <p:nvPicPr>
            <p:cNvPr id="60426" name="Picture 56" descr="C:\Documents and Settings\eugenegp\Рабочий стол\Кудинов\Карта зелёные дороги.jpg" hidden="0"/>
            <p:cNvPicPr>
              <a:picLocks noChangeAspect="1" noChangeArrowheads="1"/>
            </p:cNvPicPr>
            <p:nvPr isPhoto="0" userDrawn="0"/>
          </p:nvPicPr>
          <p:blipFill>
            <a:blip r:embed="rId3"/>
            <a:stretch/>
          </p:blipFill>
          <p:spPr bwMode="auto">
            <a:xfrm>
              <a:off x="1475779" y="908050"/>
              <a:ext cx="6142038" cy="48942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60427" name="TextBox 31" hidden="0"/>
            <p:cNvSpPr txBox="1">
              <a:spLocks noChangeArrowheads="1"/>
            </p:cNvSpPr>
            <p:nvPr isPhoto="0" userDrawn="0"/>
          </p:nvSpPr>
          <p:spPr bwMode="auto">
            <a:xfrm>
              <a:off x="265675" y="4050417"/>
              <a:ext cx="2635938" cy="203132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Разработка проектной документации на реконструкцию мостового перехода через р. Онега на км 12+977 а/д  Дениславье – Североонежск – СОБР</a:t>
              </a:r>
              <a:endParaRPr/>
            </a:p>
          </p:txBody>
        </p:sp>
        <p:cxnSp>
          <p:nvCxnSpPr>
            <p:cNvPr id="18" name="Прямая со стрелкой 17" hidden="0"/>
            <p:cNvCxnSpPr>
              <a:cxnSpLocks/>
              <a:stCxn id="60427" idx="3"/>
            </p:cNvCxnSpPr>
            <p:nvPr isPhoto="0" userDrawn="0"/>
          </p:nvCxnSpPr>
          <p:spPr bwMode="auto">
            <a:xfrm flipV="1">
              <a:off x="2901613" y="3911917"/>
              <a:ext cx="447080" cy="1154163"/>
            </a:xfrm>
            <a:prstGeom prst="straightConnector1">
              <a:avLst/>
            </a:prstGeom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 hidden="0"/>
          <p:cNvSpPr/>
          <p:nvPr isPhoto="0" userDrawn="0"/>
        </p:nvSpPr>
        <p:spPr bwMode="auto">
          <a:xfrm>
            <a:off x="-12700" y="12700"/>
            <a:ext cx="9156700" cy="692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Подпрограмма № 3 «Развитие и совершенствование сети автомобильных дорог общего пользования регионального значения</a:t>
            </a:r>
            <a:r>
              <a:rPr lang="ru-RU" sz="22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»</a:t>
            </a:r>
            <a:endParaRPr/>
          </a:p>
        </p:txBody>
      </p:sp>
      <p:sp>
        <p:nvSpPr>
          <p:cNvPr id="60424" name="TextBox 31" hidden="0"/>
          <p:cNvSpPr txBox="1">
            <a:spLocks noChangeArrowheads="1"/>
          </p:cNvSpPr>
          <p:nvPr isPhoto="0" userDrawn="0"/>
        </p:nvSpPr>
        <p:spPr bwMode="auto">
          <a:xfrm>
            <a:off x="6329594" y="1287828"/>
            <a:ext cx="2600867" cy="1754326"/>
          </a:xfrm>
          <a:prstGeom prst="rect">
            <a:avLst/>
          </a:prstGeom>
          <a:solidFill>
            <a:schemeClr val="tx1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Строительство мостового перехода через р.Устья км 139+309 а/д «Шангалы-Квазеньга-Кизема», ввод 2022 г</a:t>
            </a:r>
            <a:endParaRPr/>
          </a:p>
        </p:txBody>
      </p:sp>
      <p:cxnSp>
        <p:nvCxnSpPr>
          <p:cNvPr id="20" name="Прямая со стрелкой 19" hidden="0"/>
          <p:cNvCxnSpPr>
            <a:cxnSpLocks/>
          </p:cNvCxnSpPr>
          <p:nvPr isPhoto="0" userDrawn="0"/>
        </p:nvCxnSpPr>
        <p:spPr bwMode="auto">
          <a:xfrm flipH="1">
            <a:off x="5220072" y="1864605"/>
            <a:ext cx="1108426" cy="3076563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1" hidden="0"/>
          <p:cNvSpPr txBox="1">
            <a:spLocks noChangeArrowheads="1"/>
          </p:cNvSpPr>
          <p:nvPr isPhoto="0" userDrawn="0"/>
        </p:nvSpPr>
        <p:spPr bwMode="auto">
          <a:xfrm>
            <a:off x="16880" y="1180516"/>
            <a:ext cx="2815504" cy="2308324"/>
          </a:xfrm>
          <a:prstGeom prst="rect">
            <a:avLst/>
          </a:prstGeom>
          <a:solidFill>
            <a:schemeClr val="tx1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Calibri"/>
              </a:rPr>
              <a:t>Разработка проектной документации на реконструкцию мостового перехода через р. Вождеромка на  км 60+464 а/д Архангельск – Белогорский – Пинега – Кимжа – Мезень</a:t>
            </a:r>
            <a:endParaRPr/>
          </a:p>
        </p:txBody>
      </p:sp>
      <p:cxnSp>
        <p:nvCxnSpPr>
          <p:cNvPr id="16" name="Прямая со стрелкой 15" hidden="0"/>
          <p:cNvCxnSpPr>
            <a:cxnSpLocks noChangeAspect="1"/>
          </p:cNvCxnSpPr>
          <p:nvPr isPhoto="0" userDrawn="0"/>
        </p:nvCxnSpPr>
        <p:spPr bwMode="auto">
          <a:xfrm flipV="1">
            <a:off x="2842919" y="2603381"/>
            <a:ext cx="847745" cy="275552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hidden="0"/>
          <p:cNvPicPr>
            <a:picLocks noChangeAspect="1" noChangeArrowheads="1"/>
          </p:cNvPicPr>
          <p:nvPr isPhoto="0" userDrawn="0"/>
        </p:nvPicPr>
        <p:blipFill>
          <a:blip r:embed="rId4"/>
          <a:srcRect l="6177" t="4125" r="0" b="0"/>
          <a:stretch/>
        </p:blipFill>
        <p:spPr bwMode="auto">
          <a:xfrm>
            <a:off x="5502327" y="4306824"/>
            <a:ext cx="3635323" cy="191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915048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336305" y="6188074"/>
            <a:ext cx="856906" cy="669924"/>
          </a:xfrm>
        </p:spPr>
        <p:txBody>
          <a:bodyPr/>
          <a:lstStyle/>
          <a:p>
            <a:pPr>
              <a:defRPr/>
            </a:pPr>
            <a:fld id="{5E23D42D-0E83-0453-BF92-042DD4F371D2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4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19050" y="11113"/>
            <a:ext cx="9175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44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pic>
        <p:nvPicPr>
          <p:cNvPr id="14" name="Picture 10" descr="\\DIRINVA\dostup\Фотографии - 2015 год\36-48 км\Фото к акту\DSC05534.JPG" hidden="0"/>
          <p:cNvPicPr>
            <a:picLocks noChangeAspect="1" noChangeArrowheads="1"/>
          </p:cNvPicPr>
          <p:nvPr isPhoto="0" userDrawn="0"/>
        </p:nvPicPr>
        <p:blipFill>
          <a:blip r:embed="rId3"/>
          <a:srcRect l="0" t="0" r="0" b="14388"/>
          <a:stretch/>
        </p:blipFill>
        <p:spPr bwMode="auto">
          <a:xfrm>
            <a:off x="5661827" y="1772816"/>
            <a:ext cx="31400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5" name="Picture 12" descr="D:\dostup\Фото\Дефекты покрытия\другие фото ям\img-003.jpg" hidden="0"/>
          <p:cNvPicPr>
            <a:picLocks noChangeAspect="1" noChangeArrowheads="1"/>
          </p:cNvPicPr>
          <p:nvPr isPhoto="0" userDrawn="0"/>
        </p:nvPicPr>
        <p:blipFill>
          <a:blip r:embed="rId4"/>
          <a:srcRect l="0" t="0" r="0" b="14025"/>
          <a:stretch/>
        </p:blipFill>
        <p:spPr bwMode="auto">
          <a:xfrm>
            <a:off x="5661827" y="4149079"/>
            <a:ext cx="3140075" cy="202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9" name="Прямоугольник 8" hidden="0"/>
          <p:cNvSpPr/>
          <p:nvPr isPhoto="0" userDrawn="0"/>
        </p:nvSpPr>
        <p:spPr bwMode="auto">
          <a:xfrm>
            <a:off x="-12700" y="12699"/>
            <a:ext cx="9156700" cy="8955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a:t>
            </a: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061472606" name="Прямоугольник 2" hidden="0"/>
          <p:cNvSpPr/>
          <p:nvPr isPhoto="0" userDrawn="0"/>
        </p:nvSpPr>
        <p:spPr bwMode="auto">
          <a:xfrm>
            <a:off x="-104930" y="1356846"/>
            <a:ext cx="5715000" cy="10612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</a:rPr>
              <a:t>Направлено 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</a:rPr>
              <a:t>3 958,0 млн. руб:</a:t>
            </a:r>
            <a:endParaRPr/>
          </a:p>
        </p:txBody>
      </p:sp>
      <p:sp>
        <p:nvSpPr>
          <p:cNvPr id="1736602797" name="Скругленный прямоугольник 8" hidden="0"/>
          <p:cNvSpPr/>
          <p:nvPr isPhoto="0" userDrawn="0"/>
        </p:nvSpPr>
        <p:spPr bwMode="auto">
          <a:xfrm>
            <a:off x="571788" y="2760485"/>
            <a:ext cx="4628338" cy="255763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546,1 млн. руб. федеральный бюджет </a:t>
            </a:r>
            <a:endParaRPr sz="28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3 411,9 млн. руб. областной бюджет</a:t>
            </a:r>
            <a:endParaRPr sz="28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1343097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215062"/>
            <a:ext cx="856906" cy="669924"/>
          </a:xfrm>
        </p:spPr>
        <p:txBody>
          <a:bodyPr/>
          <a:lstStyle/>
          <a:p>
            <a:pPr>
              <a:defRPr/>
            </a:pPr>
            <a:fld id="{498A71E3-2264-7897-1FDC-5ABD72414FD6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46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 hidden="0"/>
          <p:cNvSpPr/>
          <p:nvPr isPhoto="0" userDrawn="0"/>
        </p:nvSpPr>
        <p:spPr bwMode="auto">
          <a:xfrm>
            <a:off x="-1" y="476672"/>
            <a:ext cx="9143999" cy="273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Объекты ремонта искусственных сооружений (мосты и трубы)</a:t>
            </a:r>
            <a:endParaRPr/>
          </a:p>
        </p:txBody>
      </p:sp>
      <p:pic>
        <p:nvPicPr>
          <p:cNvPr id="62470" name="Picture 56" descr="C:\Documents and Settings\eugenegp\Рабочий стол\Кудинов\Карта зелёные дороги.jp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619250" y="768573"/>
            <a:ext cx="6143625" cy="489267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62471" name="TextBox 15" hidden="0"/>
          <p:cNvSpPr txBox="1">
            <a:spLocks noChangeArrowheads="1"/>
          </p:cNvSpPr>
          <p:nvPr isPhoto="0" userDrawn="0"/>
        </p:nvSpPr>
        <p:spPr bwMode="auto">
          <a:xfrm>
            <a:off x="1043608" y="980728"/>
            <a:ext cx="1440160" cy="411257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мост ч/р Пукса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1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62472" name="Text Box 83" hidden="0"/>
          <p:cNvSpPr txBox="1">
            <a:spLocks noChangeArrowheads="1"/>
          </p:cNvSpPr>
          <p:nvPr isPhoto="0" userDrawn="0"/>
        </p:nvSpPr>
        <p:spPr bwMode="auto">
          <a:xfrm>
            <a:off x="7020272" y="2924944"/>
            <a:ext cx="1584175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мост ч/р Гавшина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1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cxnSp>
        <p:nvCxnSpPr>
          <p:cNvPr id="26" name="Прямая со стрелкой 25" hidden="0"/>
          <p:cNvCxnSpPr>
            <a:cxnSpLocks/>
          </p:cNvCxnSpPr>
          <p:nvPr isPhoto="0" userDrawn="0"/>
        </p:nvCxnSpPr>
        <p:spPr bwMode="auto">
          <a:xfrm flipH="1">
            <a:off x="5652120" y="3573016"/>
            <a:ext cx="1368152" cy="9361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4" name="TextBox 66" hidden="0"/>
          <p:cNvSpPr txBox="1">
            <a:spLocks noChangeArrowheads="1"/>
          </p:cNvSpPr>
          <p:nvPr isPhoto="0" userDrawn="0"/>
        </p:nvSpPr>
        <p:spPr bwMode="auto">
          <a:xfrm>
            <a:off x="1043608" y="3429000"/>
            <a:ext cx="1426269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мост ч/р Вель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1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cxnSp>
        <p:nvCxnSpPr>
          <p:cNvPr id="31" name="Прямая со стрелкой 30" hidden="0"/>
          <p:cNvCxnSpPr>
            <a:cxnSpLocks/>
            <a:stCxn id="56" idx="3"/>
          </p:cNvCxnSpPr>
          <p:nvPr isPhoto="0" userDrawn="0"/>
        </p:nvCxnSpPr>
        <p:spPr bwMode="auto">
          <a:xfrm>
            <a:off x="2483768" y="4329071"/>
            <a:ext cx="1296144" cy="6841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7" name="TextBox 29" hidden="0"/>
          <p:cNvSpPr txBox="1">
            <a:spLocks noChangeArrowheads="1"/>
          </p:cNvSpPr>
          <p:nvPr isPhoto="0" userDrawn="0"/>
        </p:nvSpPr>
        <p:spPr bwMode="auto">
          <a:xfrm>
            <a:off x="7020272" y="980728"/>
            <a:ext cx="1584175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мост ч/р Нижняя Тяржа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1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cxnSp>
        <p:nvCxnSpPr>
          <p:cNvPr id="39" name="Прямая со стрелкой 38" hidden="0"/>
          <p:cNvCxnSpPr>
            <a:cxnSpLocks/>
            <a:stCxn id="27" idx="1"/>
          </p:cNvCxnSpPr>
          <p:nvPr isPhoto="0" userDrawn="0"/>
        </p:nvCxnSpPr>
        <p:spPr bwMode="auto">
          <a:xfrm flipH="1">
            <a:off x="5076056" y="1781374"/>
            <a:ext cx="1944216" cy="17916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9" name="TextBox 22" hidden="0"/>
          <p:cNvSpPr txBox="1">
            <a:spLocks noChangeArrowheads="1"/>
          </p:cNvSpPr>
          <p:nvPr isPhoto="0" userDrawn="0"/>
        </p:nvSpPr>
        <p:spPr bwMode="auto">
          <a:xfrm>
            <a:off x="3923928" y="980728"/>
            <a:ext cx="1512168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мост ч/р Хима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1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cxnSp>
        <p:nvCxnSpPr>
          <p:cNvPr id="41" name="Прямая со стрелкой 40" hidden="0"/>
          <p:cNvCxnSpPr>
            <a:cxnSpLocks/>
            <a:stCxn id="66" idx="2"/>
          </p:cNvCxnSpPr>
          <p:nvPr isPhoto="0" userDrawn="0"/>
        </p:nvCxnSpPr>
        <p:spPr bwMode="auto">
          <a:xfrm flipH="1">
            <a:off x="3851920" y="2132856"/>
            <a:ext cx="828092" cy="13681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 hidden="0"/>
          <p:cNvCxnSpPr>
            <a:cxnSpLocks/>
            <a:stCxn id="60" idx="3"/>
          </p:cNvCxnSpPr>
          <p:nvPr isPhoto="0" userDrawn="0"/>
        </p:nvCxnSpPr>
        <p:spPr bwMode="auto">
          <a:xfrm>
            <a:off x="2483768" y="1844824"/>
            <a:ext cx="1368152" cy="1656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2" name="TextBox 29" hidden="0"/>
          <p:cNvSpPr txBox="1">
            <a:spLocks noChangeArrowheads="1"/>
          </p:cNvSpPr>
          <p:nvPr isPhoto="0" userDrawn="0"/>
        </p:nvSpPr>
        <p:spPr bwMode="auto">
          <a:xfrm>
            <a:off x="4139952" y="4077072"/>
            <a:ext cx="1367706" cy="411257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мост ч/р Вохтомица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1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cxnSp>
        <p:nvCxnSpPr>
          <p:cNvPr id="48" name="Прямая со стрелкой 47" hidden="0"/>
          <p:cNvCxnSpPr>
            <a:cxnSpLocks/>
            <a:stCxn id="62482" idx="1"/>
          </p:cNvCxnSpPr>
          <p:nvPr isPhoto="0" userDrawn="0"/>
        </p:nvCxnSpPr>
        <p:spPr bwMode="auto">
          <a:xfrm flipH="1">
            <a:off x="3851920" y="4282701"/>
            <a:ext cx="288032" cy="5864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 hidden="0"/>
          <p:cNvSpPr/>
          <p:nvPr isPhoto="0" userDrawn="0"/>
        </p:nvSpPr>
        <p:spPr bwMode="auto">
          <a:xfrm>
            <a:off x="-4" y="-131341"/>
            <a:ext cx="9144003" cy="6080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7" name="Picture 3" hidden="0"/>
          <p:cNvPicPr>
            <a:picLocks noChangeAspect="1" noChangeArrowheads="1"/>
          </p:cNvPicPr>
          <p:nvPr isPhoto="0" userDrawn="0"/>
        </p:nvPicPr>
        <p:blipFill>
          <a:blip r:embed="rId4"/>
          <a:srcRect l="4839" t="8600" r="8379" b="6040"/>
          <a:stretch/>
        </p:blipFill>
        <p:spPr bwMode="auto">
          <a:xfrm>
            <a:off x="7020272" y="1340768"/>
            <a:ext cx="1584175" cy="88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 descr="C:\Users\eugeneal\Desktop\Фото 2021\Мосты\гавшин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7020272" y="3284984"/>
            <a:ext cx="1584175" cy="1188132"/>
          </a:xfrm>
          <a:prstGeom prst="rect">
            <a:avLst/>
          </a:prstGeom>
          <a:noFill/>
        </p:spPr>
      </p:pic>
      <p:pic>
        <p:nvPicPr>
          <p:cNvPr id="54" name="Picture 4" descr="C:\Users\eugeneal\Desktop\Фото 2021\Мосты\Вохтомица.JPG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4139952" y="4509120"/>
            <a:ext cx="1368152" cy="1026059"/>
          </a:xfrm>
          <a:prstGeom prst="rect">
            <a:avLst/>
          </a:prstGeom>
          <a:noFill/>
        </p:spPr>
      </p:pic>
      <p:pic>
        <p:nvPicPr>
          <p:cNvPr id="56" name="Picture 2" descr="C:\Users\eugeneal\Desktop\Фото 2021\Мосты\Вель.JPG" hidden="0"/>
          <p:cNvPicPr>
            <a:picLocks noChangeAspect="1" noChangeArrowheads="1"/>
          </p:cNvPicPr>
          <p:nvPr isPhoto="0" userDrawn="0"/>
        </p:nvPicPr>
        <p:blipFill>
          <a:blip r:embed="rId7"/>
          <a:stretch/>
        </p:blipFill>
        <p:spPr bwMode="auto">
          <a:xfrm>
            <a:off x="1043608" y="3789040"/>
            <a:ext cx="1440160" cy="1080062"/>
          </a:xfrm>
          <a:prstGeom prst="rect">
            <a:avLst/>
          </a:prstGeom>
          <a:noFill/>
        </p:spPr>
      </p:pic>
      <p:pic>
        <p:nvPicPr>
          <p:cNvPr id="60" name="Picture 8" descr="C:\Users\eugeneal\Desktop\Фото 2021\Мосты\Пукса.jpg" hidden="0"/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1043608" y="1412776"/>
            <a:ext cx="1440160" cy="864096"/>
          </a:xfrm>
          <a:prstGeom prst="rect">
            <a:avLst/>
          </a:prstGeom>
          <a:noFill/>
        </p:spPr>
      </p:pic>
      <p:pic>
        <p:nvPicPr>
          <p:cNvPr id="66" name="Picture 9" descr="C:\Users\eugeneal\Desktop\Фото 2021\Мосты\Хима.jpg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3923928" y="1340768"/>
            <a:ext cx="1512168" cy="792087"/>
          </a:xfrm>
          <a:prstGeom prst="rect">
            <a:avLst/>
          </a:prstGeom>
          <a:noFill/>
        </p:spPr>
      </p:pic>
      <p:sp>
        <p:nvSpPr>
          <p:cNvPr id="28" name="Text Box 83" hidden="0"/>
          <p:cNvSpPr txBox="1">
            <a:spLocks noChangeArrowheads="1"/>
          </p:cNvSpPr>
          <p:nvPr isPhoto="0" userDrawn="0"/>
        </p:nvSpPr>
        <p:spPr bwMode="auto">
          <a:xfrm>
            <a:off x="3256127" y="5886541"/>
            <a:ext cx="2772308" cy="86177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prstClr val="black"/>
                </a:solidFill>
                <a:latin typeface="Calibri"/>
                <a:cs typeface="Arial"/>
              </a:rPr>
              <a:t>а/д  </a:t>
            </a:r>
            <a:r>
              <a:rPr lang="ru-RU" sz="1400" b="1">
                <a:solidFill>
                  <a:prstClr val="black"/>
                </a:solidFill>
                <a:latin typeface="Calibri"/>
                <a:cs typeface="Arial"/>
              </a:rPr>
              <a:t>Шангалы – Квазеньга – Кизема,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  <a:cs typeface="Arial"/>
              </a:rPr>
              <a:t> км 16+929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ru-RU" sz="1400">
                <a:solidFill>
                  <a:prstClr val="black"/>
                </a:solidFill>
                <a:latin typeface="Calibri"/>
                <a:cs typeface="Arial"/>
              </a:rPr>
              <a:t>1 водопропускная труба</a:t>
            </a:r>
            <a:endParaRPr/>
          </a:p>
        </p:txBody>
      </p:sp>
      <p:sp>
        <p:nvSpPr>
          <p:cNvPr id="29" name="Text Box 83" hidden="0"/>
          <p:cNvSpPr txBox="1">
            <a:spLocks noChangeArrowheads="1"/>
          </p:cNvSpPr>
          <p:nvPr isPhoto="0" userDrawn="0"/>
        </p:nvSpPr>
        <p:spPr bwMode="auto">
          <a:xfrm>
            <a:off x="323528" y="5960541"/>
            <a:ext cx="2410465" cy="646331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prstClr val="black"/>
                </a:solidFill>
                <a:latin typeface="Calibri"/>
                <a:cs typeface="Arial"/>
              </a:rPr>
              <a:t>а/д  </a:t>
            </a:r>
            <a:r>
              <a:rPr lang="ru-RU" sz="1400" b="1">
                <a:solidFill>
                  <a:prstClr val="black"/>
                </a:solidFill>
                <a:latin typeface="Calibri"/>
                <a:cs typeface="Arial"/>
              </a:rPr>
              <a:t>Коноша – Вельск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  <a:cs typeface="Arial"/>
              </a:rPr>
              <a:t>км 0 – км 26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prstClr val="black"/>
                </a:solidFill>
                <a:latin typeface="Calibri"/>
                <a:cs typeface="Arial"/>
              </a:rPr>
              <a:t> 9 водопропускных труб</a:t>
            </a:r>
            <a:endParaRPr/>
          </a:p>
        </p:txBody>
      </p:sp>
      <p:sp>
        <p:nvSpPr>
          <p:cNvPr id="30" name="TextBox 29" hidden="0"/>
          <p:cNvSpPr txBox="1">
            <a:spLocks noChangeArrowheads="1"/>
          </p:cNvSpPr>
          <p:nvPr isPhoto="0" userDrawn="0"/>
        </p:nvSpPr>
        <p:spPr bwMode="auto">
          <a:xfrm>
            <a:off x="6264696" y="5850189"/>
            <a:ext cx="2339750" cy="934478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prstClr val="black"/>
                </a:solidFill>
                <a:latin typeface="Calibri"/>
                <a:cs typeface="Arial"/>
              </a:rPr>
              <a:t>а/д </a:t>
            </a:r>
            <a:r>
              <a:rPr lang="ru-RU" sz="1400" b="1">
                <a:solidFill>
                  <a:prstClr val="black"/>
                </a:solidFill>
                <a:latin typeface="Calibri"/>
                <a:cs typeface="Arial"/>
              </a:rPr>
              <a:t> Лихачево – Мирный – Бритвино, км 11+970, км 12+731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prstClr val="black"/>
                </a:solidFill>
                <a:latin typeface="Calibri"/>
                <a:cs typeface="Arial"/>
              </a:rPr>
              <a:t>2 водопропускные трубы</a:t>
            </a:r>
            <a:endParaRPr/>
          </a:p>
        </p:txBody>
      </p:sp>
      <p:sp>
        <p:nvSpPr>
          <p:cNvPr id="481715645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188074"/>
            <a:ext cx="856906" cy="669924"/>
          </a:xfrm>
        </p:spPr>
        <p:txBody>
          <a:bodyPr/>
          <a:lstStyle/>
          <a:p>
            <a:pPr>
              <a:defRPr/>
            </a:pPr>
            <a:fld id="{7B6CB3BD-5E41-91D4-D4D5-D027A988CC40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6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graphicFrame>
        <p:nvGraphicFramePr>
          <p:cNvPr id="2" name="Диаграмма 3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539750" y="5470525"/>
          <a:ext cx="752475" cy="33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 hidden="0"/>
          <p:cNvSpPr/>
          <p:nvPr isPhoto="0" userDrawn="0"/>
        </p:nvSpPr>
        <p:spPr bwMode="auto">
          <a:xfrm>
            <a:off x="-12700" y="12699"/>
            <a:ext cx="9156700" cy="9116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a:t>
            </a: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Прямоугольник 13" hidden="0"/>
          <p:cNvSpPr/>
          <p:nvPr isPhoto="0" userDrawn="0"/>
        </p:nvSpPr>
        <p:spPr bwMode="auto">
          <a:xfrm>
            <a:off x="1132796" y="1490662"/>
            <a:ext cx="2362199" cy="642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b="1" i="0" u="none" strike="noStrike" cap="none" spc="0">
              <a:ln>
                <a:noFill/>
              </a:ln>
              <a:solidFill>
                <a:srgbClr val="002060"/>
              </a:solidFill>
              <a:latin typeface="Century Gothic"/>
              <a:ea typeface="+mn-ea"/>
              <a:cs typeface="+mn-cs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entury Gothic"/>
                <a:ea typeface="+mn-ea"/>
                <a:cs typeface="+mn-cs"/>
              </a:rPr>
              <a:t>1 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cs typeface="Times New Roman"/>
              </a:rPr>
              <a:t>автобусная остановка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</a:t>
            </a:r>
            <a:endParaRPr/>
          </a:p>
        </p:txBody>
      </p:sp>
      <p:sp>
        <p:nvSpPr>
          <p:cNvPr id="16" name="Прямоугольник 15" hidden="0"/>
          <p:cNvSpPr/>
          <p:nvPr isPhoto="0" userDrawn="0"/>
        </p:nvSpPr>
        <p:spPr bwMode="auto">
          <a:xfrm>
            <a:off x="5580062" y="1290638"/>
            <a:ext cx="642936" cy="642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4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</a:t>
            </a:r>
            <a:endParaRPr/>
          </a:p>
        </p:txBody>
      </p:sp>
      <p:sp>
        <p:nvSpPr>
          <p:cNvPr id="5131" name="Прямоугольник 19" hidden="0"/>
          <p:cNvSpPr>
            <a:spLocks noChangeArrowheads="1"/>
          </p:cNvSpPr>
          <p:nvPr isPhoto="0" userDrawn="0"/>
        </p:nvSpPr>
        <p:spPr bwMode="auto">
          <a:xfrm>
            <a:off x="5330691" y="1409080"/>
            <a:ext cx="2927083" cy="86177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entury Gothic"/>
                <a:ea typeface="+mn-ea"/>
                <a:cs typeface="+mn-cs"/>
              </a:rPr>
              <a:t>1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ru-RU" sz="18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автоматический пункт 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весового контроля</a:t>
            </a:r>
            <a:endParaRPr lang="ru-RU" sz="1800" b="0" i="0" u="none" strike="noStrike" cap="none" spc="0">
              <a:ln>
                <a:noFill/>
              </a:ln>
              <a:solidFill>
                <a:srgbClr val="002060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5132" name="TextBox 1" hidden="0"/>
          <p:cNvSpPr txBox="1">
            <a:spLocks noChangeArrowheads="1"/>
          </p:cNvSpPr>
          <p:nvPr isPhoto="0" userDrawn="0"/>
        </p:nvSpPr>
        <p:spPr bwMode="auto">
          <a:xfrm>
            <a:off x="1331913" y="2133600"/>
            <a:ext cx="2592387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prstClr val="black"/>
              </a:solidFill>
              <a:latin typeface="Century Gothic"/>
              <a:ea typeface="+mn-ea"/>
              <a:cs typeface="Arial"/>
            </a:endParaRPr>
          </a:p>
        </p:txBody>
      </p:sp>
      <p:sp>
        <p:nvSpPr>
          <p:cNvPr id="5133" name="TextBox 17" hidden="0"/>
          <p:cNvSpPr txBox="1">
            <a:spLocks noChangeArrowheads="1"/>
          </p:cNvSpPr>
          <p:nvPr isPhoto="0" userDrawn="0"/>
        </p:nvSpPr>
        <p:spPr bwMode="auto">
          <a:xfrm>
            <a:off x="5902325" y="2133600"/>
            <a:ext cx="25908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1" i="0" u="none" strike="noStrike" cap="none" spc="0">
              <a:ln>
                <a:noFill/>
              </a:ln>
              <a:solidFill>
                <a:prstClr val="black"/>
              </a:solidFill>
              <a:latin typeface="Century Gothic"/>
              <a:ea typeface="+mn-ea"/>
              <a:cs typeface="Arial"/>
            </a:endParaRPr>
          </a:p>
        </p:txBody>
      </p:sp>
      <p:pic>
        <p:nvPicPr>
          <p:cNvPr id="15" name="Рисунок 2" descr="DJI_0203.jp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23516" y="2362400"/>
            <a:ext cx="4580761" cy="25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:\Users\eugeneal\Desktop\Фото 2021\БКД 2021\АПВК Верэхнетоемский район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4627793" y="2362300"/>
            <a:ext cx="4332880" cy="3024336"/>
          </a:xfrm>
          <a:prstGeom prst="rect">
            <a:avLst/>
          </a:prstGeom>
          <a:noFill/>
        </p:spPr>
      </p:pic>
      <p:sp>
        <p:nvSpPr>
          <p:cNvPr id="1076052647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57773" y="6215062"/>
            <a:ext cx="856906" cy="669924"/>
          </a:xfrm>
        </p:spPr>
        <p:txBody>
          <a:bodyPr/>
          <a:lstStyle/>
          <a:p>
            <a:pPr>
              <a:defRPr/>
            </a:pPr>
            <a:fld id="{94DB53AA-FF61-BFC2-3C87-2D22AD57A3D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0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graphicFrame>
        <p:nvGraphicFramePr>
          <p:cNvPr id="2" name="Диаграмма 3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539750" y="5470525"/>
          <a:ext cx="752475" cy="33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1" name="Прямоугольник 2" hidden="0"/>
          <p:cNvSpPr>
            <a:spLocks noChangeArrowheads="1"/>
          </p:cNvSpPr>
          <p:nvPr isPhoto="0" userDrawn="0"/>
        </p:nvSpPr>
        <p:spPr bwMode="auto">
          <a:xfrm>
            <a:off x="0" y="-27384"/>
            <a:ext cx="9180512" cy="390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Работы по содержанию автодорог регионального значения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Выполнены регламентные работы по содержанию 6 998,6 км автодорог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Восстановление изношенных а/б покрытий – 191 062 кв.м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Установка дорожных знаков – 1 952 шт.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Установка и замена барьерных ограждений – 887 пог.м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Разрубка полосы отвода – 330,7 га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Разметка общей протяженностью – 1 622 км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Обеспыливание – 117,12 км дорог</a:t>
            </a:r>
            <a:endParaRPr/>
          </a:p>
          <a:p>
            <a:pPr marR="0" lvl="0" algn="l" defTabSz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Организована работа 11 бесплатных переправ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400" b="1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153" name="Picture 5" descr="D:\dostup\ОРиКС\Фото для презентации\Подъезд Луковецкий 1+680 Пагово.jp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6798568" y="1857375"/>
            <a:ext cx="2093912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4" hidden="0"/>
          <p:cNvSpPr>
            <a:spLocks noChangeArrowheads="1"/>
          </p:cNvSpPr>
          <p:nvPr isPhoto="0" userDrawn="0"/>
        </p:nvSpPr>
        <p:spPr bwMode="auto">
          <a:xfrm>
            <a:off x="0" y="3728933"/>
            <a:ext cx="9144000" cy="21544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2000">
                <a:solidFill>
                  <a:srgbClr val="0F496F"/>
                </a:solidFill>
                <a:latin typeface="Century Gothic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>
                <a:solidFill>
                  <a:srgbClr val="0F496F"/>
                </a:solidFill>
                <a:latin typeface="Century Gothic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600">
                <a:solidFill>
                  <a:srgbClr val="0F496F"/>
                </a:solidFill>
                <a:latin typeface="Century Gothic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400">
                <a:solidFill>
                  <a:srgbClr val="0F496F"/>
                </a:solidFill>
                <a:latin typeface="Century Gothic"/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400">
                <a:solidFill>
                  <a:srgbClr val="0F496F"/>
                </a:solidFill>
                <a:latin typeface="Century Gothic"/>
              </a:defRPr>
            </a:lvl5pPr>
            <a:lvl6pPr marL="2514600" indent="-228600" defTabSz="4572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400">
                <a:solidFill>
                  <a:srgbClr val="0F496F"/>
                </a:solidFill>
                <a:latin typeface="Century Gothic"/>
              </a:defRPr>
            </a:lvl6pPr>
            <a:lvl7pPr marL="2971800" indent="-228600" defTabSz="4572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400">
                <a:solidFill>
                  <a:srgbClr val="0F496F"/>
                </a:solidFill>
                <a:latin typeface="Century Gothic"/>
              </a:defRPr>
            </a:lvl7pPr>
            <a:lvl8pPr marL="3429000" indent="-228600" defTabSz="4572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400">
                <a:solidFill>
                  <a:srgbClr val="0F496F"/>
                </a:solidFill>
                <a:latin typeface="Century Gothic"/>
              </a:defRPr>
            </a:lvl8pPr>
            <a:lvl9pPr marL="3886200" indent="-228600" defTabSz="4572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/>
              <a:buChar char=""/>
              <a:defRPr sz="1400">
                <a:solidFill>
                  <a:srgbClr val="0F496F"/>
                </a:solidFill>
                <a:latin typeface="Century Gothic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Прочие работы на автодорогах регионального значения</a:t>
            </a:r>
            <a:endParaRPr/>
          </a:p>
          <a:p>
            <a:pPr marR="0" lvl="0" defTabSz="457200">
              <a:lnSpc>
                <a:spcPct val="100000"/>
              </a:lnSpc>
              <a:spcBef>
                <a:spcPts val="600"/>
              </a:spcBef>
              <a:buClrTx/>
              <a:buSzTx/>
              <a:buNone/>
              <a:defRPr/>
            </a:pPr>
            <a:r>
              <a:rPr lang="ru-RU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Обеспечено правоудостоверяющими документами 1 089 км дорог</a:t>
            </a:r>
            <a:endParaRPr/>
          </a:p>
          <a:p>
            <a:pPr marR="0" lvl="0" defTabSz="457200">
              <a:lnSpc>
                <a:spcPct val="100000"/>
              </a:lnSpc>
              <a:spcBef>
                <a:spcPts val="600"/>
              </a:spcBef>
              <a:buClrTx/>
              <a:buSzTx/>
              <a:buNone/>
              <a:defRPr/>
            </a:pPr>
            <a:r>
              <a:rPr lang="ru-RU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Разработано 10 проектных документаций на капремонт и ремонт мостов, </a:t>
            </a:r>
            <a:br>
              <a:rPr lang="ru-RU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</a:br>
            <a:r>
              <a:rPr lang="ru-RU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14 проектных документаций на капремонт и ремонт дорог</a:t>
            </a:r>
            <a:endParaRPr/>
          </a:p>
          <a:p>
            <a:pPr marR="0" lvl="0" defTabSz="457200">
              <a:lnSpc>
                <a:spcPct val="100000"/>
              </a:lnSpc>
              <a:spcBef>
                <a:spcPts val="600"/>
              </a:spcBef>
              <a:buClrTx/>
              <a:buSzTx/>
              <a:buNone/>
              <a:defRPr/>
            </a:pPr>
            <a:r>
              <a:rPr lang="ru-RU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Разработано 3 проектных документации на устройство пешеходных переходов</a:t>
            </a:r>
            <a:endParaRPr/>
          </a:p>
        </p:txBody>
      </p:sp>
      <p:sp>
        <p:nvSpPr>
          <p:cNvPr id="1051568525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215062"/>
            <a:ext cx="856906" cy="669924"/>
          </a:xfrm>
        </p:spPr>
        <p:txBody>
          <a:bodyPr/>
          <a:lstStyle/>
          <a:p>
            <a:pPr>
              <a:defRPr/>
            </a:pPr>
            <a:fld id="{AF23C3BB-83F4-1AB5-B9E8-1CB39B299BD8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2">
                <a:tint val="97000"/>
                <a:hueMod val="92000"/>
                <a:satMod val="169000"/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Диаграмма 3" hidden="0"/>
          <p:cNvGraphicFramePr>
            <a:graphicFrameLocks xmlns:a="http://schemas.openxmlformats.org/drawingml/2006/main"/>
          </p:cNvGraphicFramePr>
          <p:nvPr isPhoto="0" userDrawn="0"/>
        </p:nvGraphicFramePr>
        <p:xfrm flipH="1" flipV="1">
          <a:off x="539552" y="5470797"/>
          <a:ext cx="753335" cy="33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 hidden="0"/>
          <p:cNvSpPr/>
          <p:nvPr isPhoto="0" userDrawn="0"/>
        </p:nvSpPr>
        <p:spPr bwMode="auto">
          <a:xfrm>
            <a:off x="179512" y="836712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  <a:cs typeface="Times New Roman"/>
              </a:rPr>
              <a:t>Финансирование</a:t>
            </a:r>
            <a:r>
              <a:rPr lang="ru-RU" sz="2400" b="1">
                <a:solidFill>
                  <a:srgbClr val="333399"/>
                </a:solidFill>
              </a:rPr>
              <a:t> </a:t>
            </a:r>
            <a:r>
              <a:rPr lang="ru-RU" sz="2400" b="1">
                <a:solidFill>
                  <a:srgbClr val="333399"/>
                </a:solidFill>
                <a:latin typeface="Times New Roman"/>
                <a:cs typeface="Times New Roman"/>
              </a:rPr>
              <a:t>подпрограммы – 603,9 млн. рублей</a:t>
            </a:r>
            <a:endParaRPr/>
          </a:p>
        </p:txBody>
      </p:sp>
      <p:graphicFrame>
        <p:nvGraphicFramePr>
          <p:cNvPr id="5" name="Таблица 4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-12074" y="1484784"/>
          <a:ext cx="9156074" cy="72008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{973E124C-0D7E-44D8-3A19-708A1F9CE285}</a:tableStyleId>
              </a:tblPr>
              <a:tblGrid>
                <a:gridCol w="6744314"/>
                <a:gridCol w="2411760"/>
              </a:tblGrid>
              <a:tr h="72008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Наименование мероприятия</a:t>
                      </a:r>
                      <a:endParaRPr/>
                    </a:p>
                  </a:txBody>
                  <a:tcPr>
                    <a:solidFill>
                      <a:srgbClr val="8BBA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Финансирование,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млн. руб.</a:t>
                      </a:r>
                      <a:endParaRPr/>
                    </a:p>
                  </a:txBody>
                  <a:tcPr>
                    <a:solidFill>
                      <a:srgbClr val="8BBA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-12074" y="2204863"/>
          <a:ext cx="9144000" cy="228600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{973E124C-0D7E-44D8-3A19-708A1F9CE285}</a:tableStyleId>
              </a:tblPr>
              <a:tblGrid>
                <a:gridCol w="6752441"/>
                <a:gridCol w="2391559"/>
              </a:tblGrid>
              <a:tr h="463492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8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Обеспечение деятельности министерства транспорта Архангельской области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59,6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9D5FF"/>
                    </a:solidFill>
                  </a:tcPr>
                </a:tc>
              </a:tr>
              <a:tr h="463492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Обеспечение деятельности государственных учреждений, осуществляющих управление в сфере дорожного хозяйства</a:t>
                      </a:r>
                      <a:endParaRPr lang="ru-RU" sz="180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128,9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64852">
                <a:tc>
                  <a:txBody>
                    <a:bodyPr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Субсидии бюджетным учреждениям на финансовое обеспечение </a:t>
                      </a:r>
                      <a:r>
                        <a:rPr lang="ru-RU" sz="180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endParaRPr lang="ru-RU" sz="180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92,0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</a:tr>
              <a:tr h="477768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Уплата земельного налога на участки строящихся автомобильных дорог и налога на имущество автомобильных дорог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>
                          <a:latin typeface="Times New Roman"/>
                          <a:cs typeface="Times New Roman"/>
                        </a:rPr>
                        <a:t>323,4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 hidden="0"/>
          <p:cNvSpPr/>
          <p:nvPr isPhoto="0" userDrawn="0"/>
        </p:nvSpPr>
        <p:spPr bwMode="auto">
          <a:xfrm>
            <a:off x="-12074" y="12036"/>
            <a:ext cx="9156074" cy="7440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5 «Создание условий для реализации государственной программы и осуществления иных расходов»</a:t>
            </a:r>
            <a:endParaRPr lang="ru-RU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2" descr="D:\Users\patrekeeva.is\Desktop\333.jpg" hidden="0"/>
          <p:cNvPicPr>
            <a:picLocks noChangeAspect="1" noChangeArrowheads="1"/>
          </p:cNvPicPr>
          <p:nvPr isPhoto="0" userDrawn="0"/>
        </p:nvPicPr>
        <p:blipFill>
          <a:blip r:embed="rId4"/>
          <a:srcRect l="12580" t="17778" r="29102" b="27179"/>
          <a:stretch/>
        </p:blipFill>
        <p:spPr bwMode="auto">
          <a:xfrm>
            <a:off x="21459" y="4565106"/>
            <a:ext cx="3144769" cy="1732934"/>
          </a:xfrm>
          <a:prstGeom prst="rect">
            <a:avLst/>
          </a:prstGeom>
          <a:noFill/>
        </p:spPr>
      </p:pic>
      <p:pic>
        <p:nvPicPr>
          <p:cNvPr id="12" name="Picture 2" descr="Z:\Попов Ю.В\машины\Для размещения\IMG_5484.JPG" hidden="0"/>
          <p:cNvPicPr>
            <a:picLocks noChangeAspect="1" noChangeArrowheads="1"/>
          </p:cNvPicPr>
          <p:nvPr isPhoto="0" userDrawn="0"/>
        </p:nvPicPr>
        <p:blipFill>
          <a:blip r:embed="rId5"/>
          <a:srcRect l="0" t="3674" r="0" b="0"/>
          <a:stretch/>
        </p:blipFill>
        <p:spPr bwMode="auto">
          <a:xfrm>
            <a:off x="6194429" y="4565106"/>
            <a:ext cx="2949571" cy="1732934"/>
          </a:xfrm>
          <a:prstGeom prst="rect">
            <a:avLst/>
          </a:prstGeom>
          <a:noFill/>
        </p:spPr>
      </p:pic>
      <p:pic>
        <p:nvPicPr>
          <p:cNvPr id="13" name="Picture 2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3166228" y="4565106"/>
            <a:ext cx="3144769" cy="22743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7149642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75018" y="6169577"/>
            <a:ext cx="856906" cy="669924"/>
          </a:xfrm>
        </p:spPr>
        <p:txBody>
          <a:bodyPr/>
          <a:lstStyle/>
          <a:p>
            <a:pPr>
              <a:defRPr/>
            </a:pPr>
            <a:fld id="{2DBA4D84-B72A-C6C1-6A44-EF7FE66968A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297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-17781" y="6418263"/>
            <a:ext cx="9144000" cy="476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3" name="Прямоугольник 2" hidden="0"/>
          <p:cNvSpPr/>
          <p:nvPr isPhoto="0" userDrawn="0"/>
        </p:nvSpPr>
        <p:spPr bwMode="auto">
          <a:xfrm>
            <a:off x="323527" y="1161255"/>
            <a:ext cx="8569095" cy="219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</a:rPr>
              <a:t>На реализацию 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</a:rPr>
              <a:t>государственной программы 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</a:rPr>
              <a:t>   направлено – 11 874,8 млн. руб., 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</a:rPr>
              <a:t>в том числе: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-2974" y="-22202"/>
            <a:ext cx="9146973" cy="858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Государственная программа «Развитие транспортной системы Архангельской области»</a:t>
            </a:r>
            <a:endParaRPr lang="ru-RU" sz="24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52162311" name="Скругленный прямоугольник 8" hidden="0"/>
          <p:cNvSpPr/>
          <p:nvPr isPhoto="0" userDrawn="0"/>
        </p:nvSpPr>
        <p:spPr bwMode="auto">
          <a:xfrm>
            <a:off x="527690" y="3554236"/>
            <a:ext cx="8053055" cy="255763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федеральный бюджет – 2 348,0 млн. руб. 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endParaRPr sz="2800">
              <a:solidFill>
                <a:schemeClr val="tx1"/>
              </a:solidFill>
            </a:endParaRPr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областной бюджет – 9 294,8 млн. руб.</a:t>
            </a:r>
            <a:endParaRPr/>
          </a:p>
          <a:p>
            <a:pPr lvl="0" indent="457200" algn="ctr" defTabSz="914400">
              <a:spcBef>
                <a:spcPts val="0"/>
              </a:spcBef>
              <a:spcAft>
                <a:spcPts val="0"/>
              </a:spcAft>
              <a:defRPr/>
            </a:pPr>
            <a:endParaRPr sz="28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местные бюджеты – 232,0 млн. руб.</a:t>
            </a:r>
            <a:endParaRPr sz="2800" b="1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0230092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02879" y="6188074"/>
            <a:ext cx="856906" cy="669924"/>
          </a:xfrm>
        </p:spPr>
        <p:txBody>
          <a:bodyPr/>
          <a:lstStyle/>
          <a:p>
            <a:pPr>
              <a:defRPr/>
            </a:pPr>
            <a:fld id="{D4CBFCE1-DB77-79B8-AB55-7AFE7E6F96C0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2">
                <a:tint val="97000"/>
                <a:hueMod val="92000"/>
                <a:satMod val="169000"/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26144" y="323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2" name="Прямоугольник 1" hidden="0"/>
          <p:cNvSpPr/>
          <p:nvPr isPhoto="0" userDrawn="0"/>
        </p:nvSpPr>
        <p:spPr bwMode="auto">
          <a:xfrm>
            <a:off x="189372" y="756046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333399"/>
                </a:solidFill>
                <a:latin typeface="Times New Roman"/>
                <a:cs typeface="Times New Roman"/>
              </a:rPr>
              <a:t>Финансирование</a:t>
            </a:r>
            <a:r>
              <a:rPr lang="ru-RU" sz="2400" b="1">
                <a:solidFill>
                  <a:srgbClr val="333399"/>
                </a:solidFill>
              </a:rPr>
              <a:t> </a:t>
            </a:r>
            <a:r>
              <a:rPr lang="ru-RU" sz="2400" b="1">
                <a:solidFill>
                  <a:srgbClr val="333399"/>
                </a:solidFill>
                <a:latin typeface="Times New Roman"/>
                <a:cs typeface="Times New Roman"/>
              </a:rPr>
              <a:t>подпрограммы – 180,9 млн. рублей</a:t>
            </a:r>
            <a:endParaRPr/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-12074" y="12036"/>
            <a:ext cx="9156074" cy="7440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6 «</a:t>
            </a:r>
            <a:r>
              <a:rPr lang="ru-RU" sz="2200" b="1">
                <a:latin typeface="Times New Roman"/>
                <a:cs typeface="Times New Roman"/>
              </a:rPr>
              <a:t>Повышение безопасности дорожного движения </a:t>
            </a:r>
            <a:br>
              <a:rPr lang="ru-RU" sz="2200" b="1">
                <a:latin typeface="Times New Roman"/>
                <a:cs typeface="Times New Roman"/>
              </a:rPr>
            </a:br>
            <a:r>
              <a:rPr lang="ru-RU" sz="2200" b="1">
                <a:latin typeface="Times New Roman"/>
                <a:cs typeface="Times New Roman"/>
              </a:rPr>
              <a:t>в Архангельской области»</a:t>
            </a:r>
            <a:endParaRPr lang="ru-RU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2" descr="C:\Documents and Settings\kuznetsovaty\Рабочий стол\светофор.jp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159326" y="1350741"/>
            <a:ext cx="3379774" cy="2498614"/>
          </a:xfrm>
          <a:prstGeom prst="rect">
            <a:avLst/>
          </a:prstGeom>
          <a:noFill/>
        </p:spPr>
      </p:pic>
      <p:pic>
        <p:nvPicPr>
          <p:cNvPr id="13" name="Рисунок 1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38099" y="4040086"/>
            <a:ext cx="2952328" cy="2214247"/>
          </a:xfrm>
          <a:prstGeom prst="rect">
            <a:avLst/>
          </a:prstGeom>
        </p:spPr>
      </p:pic>
      <p:sp>
        <p:nvSpPr>
          <p:cNvPr id="5" name="TextBox 4" hidden="0"/>
          <p:cNvSpPr txBox="1"/>
          <p:nvPr isPhoto="0" userDrawn="0"/>
        </p:nvSpPr>
        <p:spPr bwMode="auto">
          <a:xfrm>
            <a:off x="3203848" y="5445224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6" name="Прямоугольник 5" hidden="0"/>
          <p:cNvSpPr/>
          <p:nvPr isPhoto="0" userDrawn="0"/>
        </p:nvSpPr>
        <p:spPr bwMode="auto">
          <a:xfrm>
            <a:off x="1754319" y="1850247"/>
            <a:ext cx="2079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" name="Скругленный прямоугольник 8" hidden="0"/>
          <p:cNvSpPr/>
          <p:nvPr isPhoto="0" userDrawn="0"/>
        </p:nvSpPr>
        <p:spPr bwMode="auto">
          <a:xfrm>
            <a:off x="1038577" y="1500057"/>
            <a:ext cx="3945978" cy="218590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Модернизировано</a:t>
            </a:r>
            <a:endParaRPr/>
          </a:p>
          <a:p>
            <a:pPr algn="ctr">
              <a:defRPr/>
            </a:pPr>
            <a:r>
              <a:rPr lang="ru-RU" b="1"/>
              <a:t> 37 пешеходных </a:t>
            </a:r>
            <a:endParaRPr/>
          </a:p>
          <a:p>
            <a:pPr algn="ctr">
              <a:defRPr/>
            </a:pPr>
            <a:r>
              <a:rPr lang="ru-RU" b="1"/>
              <a:t>переходов, </a:t>
            </a:r>
            <a:endParaRPr/>
          </a:p>
          <a:p>
            <a:pPr algn="ctr">
              <a:defRPr/>
            </a:pPr>
            <a:r>
              <a:rPr lang="ru-RU" b="1"/>
              <a:t>5 светофоров</a:t>
            </a:r>
            <a:endParaRPr/>
          </a:p>
        </p:txBody>
      </p:sp>
      <p:sp>
        <p:nvSpPr>
          <p:cNvPr id="16" name="Скругленный прямоугольник 8" hidden="0"/>
          <p:cNvSpPr/>
          <p:nvPr isPhoto="0" userDrawn="0"/>
        </p:nvSpPr>
        <p:spPr bwMode="auto">
          <a:xfrm>
            <a:off x="3287040" y="4068427"/>
            <a:ext cx="3925018" cy="218590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Выполнены работы по развитию модулей </a:t>
            </a:r>
            <a:br>
              <a:rPr lang="ru-RU" b="1"/>
            </a:br>
            <a:r>
              <a:rPr lang="ru-RU" b="1"/>
              <a:t>и подсистем Единой Платформы Управления Транспортной Системой</a:t>
            </a:r>
            <a:endParaRPr/>
          </a:p>
        </p:txBody>
      </p:sp>
      <p:sp>
        <p:nvSpPr>
          <p:cNvPr id="183964708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191313"/>
            <a:ext cx="856906" cy="669924"/>
          </a:xfrm>
        </p:spPr>
        <p:txBody>
          <a:bodyPr/>
          <a:lstStyle/>
          <a:p>
            <a:pPr>
              <a:defRPr/>
            </a:pPr>
            <a:fld id="{5085142F-BB14-37F8-CE41-26F69BDA25DE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2346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46856" y="163272"/>
            <a:ext cx="8229600" cy="38540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6 «Повышение безопасности дорожного движения»</a:t>
            </a:r>
            <a:endParaRPr/>
          </a:p>
        </p:txBody>
      </p:sp>
      <p:pic>
        <p:nvPicPr>
          <p:cNvPr id="6" name="Picture 2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2377353" y="1386856"/>
            <a:ext cx="4327758" cy="29323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Стрелка вниз 4" hidden="0"/>
          <p:cNvSpPr/>
          <p:nvPr isPhoto="0" userDrawn="0"/>
        </p:nvSpPr>
        <p:spPr bwMode="auto">
          <a:xfrm>
            <a:off x="971599" y="2943690"/>
            <a:ext cx="432048" cy="65544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8" name="Стрелка вниз 6" hidden="0"/>
          <p:cNvSpPr/>
          <p:nvPr isPhoto="0" userDrawn="0"/>
        </p:nvSpPr>
        <p:spPr bwMode="auto">
          <a:xfrm>
            <a:off x="7713459" y="2905874"/>
            <a:ext cx="432048" cy="604843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3" name="Прямоугольник 1" hidden="0"/>
          <p:cNvSpPr/>
          <p:nvPr isPhoto="0" userDrawn="0"/>
        </p:nvSpPr>
        <p:spPr bwMode="auto">
          <a:xfrm>
            <a:off x="-11084" y="3472771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>
                <a:solidFill>
                  <a:prstClr val="black"/>
                </a:solidFill>
                <a:latin typeface="Calibri"/>
                <a:cs typeface="Arial"/>
              </a:rPr>
              <a:t>Установка</a:t>
            </a: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 7 </a:t>
            </a:r>
            <a:b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и аренда 17 стационарных комплексов ФВФ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4" name="Прямоугольник 5" hidden="0"/>
          <p:cNvSpPr/>
          <p:nvPr isPhoto="0" userDrawn="0"/>
        </p:nvSpPr>
        <p:spPr bwMode="auto">
          <a:xfrm>
            <a:off x="6714967" y="3406913"/>
            <a:ext cx="2429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Оплата услуг почтовой связи по направлению постановлений органами УМВД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graphicFrame>
        <p:nvGraphicFramePr>
          <p:cNvPr id="15" name="Таблица 10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2346553" y="4429915"/>
          <a:ext cx="4348704" cy="1644586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1449568"/>
                <a:gridCol w="1449568"/>
                <a:gridCol w="1449568"/>
              </a:tblGrid>
              <a:tr h="62534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>
                          <a:latin typeface="+mn-lt"/>
                        </a:rPr>
                        <a:t>Год</a:t>
                      </a:r>
                      <a:endParaRPr/>
                    </a:p>
                  </a:txBody>
                  <a:tcPr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/>
                        <a:t>Количество штрафов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/>
                        <a:t>(тыс. ед.)</a:t>
                      </a:r>
                      <a:endParaRPr lang="ru-RU" sz="1400">
                        <a:latin typeface="+mn-lt"/>
                      </a:endParaRPr>
                    </a:p>
                  </a:txBody>
                  <a:tcPr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/>
                        <a:t>Общая сумма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>
                          <a:latin typeface="+mn-lt"/>
                        </a:rPr>
                        <a:t>(млн. руб.)</a:t>
                      </a:r>
                      <a:endParaRPr/>
                    </a:p>
                  </a:txBody>
                  <a:tcPr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</a:tr>
              <a:tr h="45653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/>
                        <a:t>2021</a:t>
                      </a:r>
                      <a:endParaRPr lang="ru-RU" sz="1400">
                        <a:latin typeface="+mn-lt"/>
                      </a:endParaRPr>
                    </a:p>
                  </a:txBody>
                  <a:tcPr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396,5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226,5</a:t>
                      </a:r>
                      <a:endParaRPr/>
                    </a:p>
                  </a:txBody>
                  <a:tcPr marL="9525" marR="9525" marT="9525" marB="0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45653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/>
                        <a:t>2020</a:t>
                      </a:r>
                      <a:endParaRPr/>
                    </a:p>
                  </a:txBody>
                  <a:tcPr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209,2</a:t>
                      </a:r>
                      <a:endParaRPr/>
                    </a:p>
                  </a:txBody>
                  <a:tcPr marL="9524" marR="9524" marT="9524" marB="0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129,3</a:t>
                      </a:r>
                      <a:endParaRPr/>
                    </a:p>
                  </a:txBody>
                  <a:tcPr marL="9524" marR="9524" marT="9524" marB="0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Скругленный прямоугольник 9" hidden="0"/>
          <p:cNvSpPr/>
          <p:nvPr isPhoto="0" userDrawn="0"/>
        </p:nvSpPr>
        <p:spPr bwMode="auto">
          <a:xfrm>
            <a:off x="6705112" y="1321698"/>
            <a:ext cx="2438888" cy="1584175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Эффективное </a:t>
            </a:r>
            <a:r>
              <a: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применение специальных технических средств фиксации нарушений ПДД, работающих в автоматическом режиме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7" name="Скругленный прямоугольник 8" hidden="0"/>
          <p:cNvSpPr/>
          <p:nvPr isPhoto="0" userDrawn="0"/>
        </p:nvSpPr>
        <p:spPr bwMode="auto">
          <a:xfrm>
            <a:off x="0" y="1352165"/>
            <a:ext cx="2377353" cy="1584175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Развитие системы автоматического контроля и выявления нарушения ПДД</a:t>
            </a:r>
            <a:endParaRPr lang="ru-RU"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823460958" name="Стрелка вниз 4" hidden="0"/>
          <p:cNvSpPr/>
          <p:nvPr isPhoto="0" userDrawn="0"/>
        </p:nvSpPr>
        <p:spPr bwMode="auto">
          <a:xfrm rot="10799989">
            <a:off x="4733039" y="5307301"/>
            <a:ext cx="432047" cy="8574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691717981" name="Стрелка вниз 4" hidden="0"/>
          <p:cNvSpPr/>
          <p:nvPr isPhoto="0" userDrawn="0"/>
        </p:nvSpPr>
        <p:spPr bwMode="auto">
          <a:xfrm rot="10799989">
            <a:off x="6210292" y="5307301"/>
            <a:ext cx="432047" cy="84867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997161895" name="TextBox 997161894" hidden="0"/>
          <p:cNvSpPr txBox="1"/>
          <p:nvPr isPhoto="0" userDrawn="0"/>
        </p:nvSpPr>
        <p:spPr bwMode="auto">
          <a:xfrm>
            <a:off x="4491665" y="6155971"/>
            <a:ext cx="914832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/>
              <a:t>Рост 189 %</a:t>
            </a:r>
            <a:endParaRPr b="1"/>
          </a:p>
        </p:txBody>
      </p:sp>
      <p:sp>
        <p:nvSpPr>
          <p:cNvPr id="1452907957" name="TextBox 1452907956" hidden="0"/>
          <p:cNvSpPr txBox="1"/>
          <p:nvPr isPhoto="0" userDrawn="0"/>
        </p:nvSpPr>
        <p:spPr bwMode="auto">
          <a:xfrm>
            <a:off x="5968900" y="6164791"/>
            <a:ext cx="915012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/>
              <a:t>Рост 175 %</a:t>
            </a:r>
            <a:endParaRPr b="1"/>
          </a:p>
        </p:txBody>
      </p:sp>
      <p:sp>
        <p:nvSpPr>
          <p:cNvPr id="48161777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7010399" y="6538912"/>
            <a:ext cx="2133599" cy="365124"/>
          </a:xfrm>
        </p:spPr>
        <p:txBody>
          <a:bodyPr/>
          <a:lstStyle/>
          <a:p>
            <a:pPr>
              <a:defRPr/>
            </a:pPr>
            <a:fld id="{25416BB7-546D-DD35-8A71-F58D6326B6AD}" type="slidenum">
              <a:rPr lang="ru-RU" sz="3800">
                <a:solidFill>
                  <a:schemeClr val="tx1"/>
                </a:solidFill>
              </a:rPr>
              <a:t/>
            </a:fld>
            <a:endParaRPr sz="3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553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40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-51199" y="6373730"/>
            <a:ext cx="92075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13" name="Прямоугольник 12" hidden="0"/>
          <p:cNvSpPr/>
          <p:nvPr isPhoto="0" userDrawn="0"/>
        </p:nvSpPr>
        <p:spPr bwMode="auto">
          <a:xfrm>
            <a:off x="-51199" y="572358"/>
            <a:ext cx="9193213" cy="3016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Объекты, реализованные в рамках национального проекта БКД</a:t>
            </a:r>
            <a:endParaRPr/>
          </a:p>
        </p:txBody>
      </p:sp>
      <p:grpSp>
        <p:nvGrpSpPr>
          <p:cNvPr id="2" name="Группа 18" hidden="0"/>
          <p:cNvGrpSpPr/>
          <p:nvPr isPhoto="0" userDrawn="0"/>
        </p:nvGrpSpPr>
        <p:grpSpPr bwMode="auto">
          <a:xfrm>
            <a:off x="-65485" y="873983"/>
            <a:ext cx="9221785" cy="5491727"/>
            <a:chOff x="-495835" y="740066"/>
            <a:chExt cx="8084085" cy="5063834"/>
          </a:xfrm>
          <a:solidFill>
            <a:schemeClr val="tx1"/>
          </a:solidFill>
        </p:grpSpPr>
        <p:pic>
          <p:nvPicPr>
            <p:cNvPr id="20" name="Picture 56" descr="C:\Documents and Settings\eugenegp\Рабочий стол\Кудинов\Карта зелёные дороги.jpg" hidden="0"/>
            <p:cNvPicPr>
              <a:picLocks noChangeAspect="1" noChangeArrowheads="1"/>
            </p:cNvPicPr>
            <p:nvPr isPhoto="0" userDrawn="0"/>
          </p:nvPicPr>
          <p:blipFill>
            <a:blip r:embed="rId3"/>
            <a:stretch/>
          </p:blipFill>
          <p:spPr bwMode="auto">
            <a:xfrm>
              <a:off x="-495835" y="740066"/>
              <a:ext cx="8084085" cy="5063834"/>
            </a:xfrm>
            <a:prstGeom prst="rect">
              <a:avLst/>
            </a:prstGeom>
            <a:grpFill/>
            <a:ln>
              <a:noFill/>
            </a:ln>
          </p:spPr>
        </p:pic>
        <p:cxnSp>
          <p:nvCxnSpPr>
            <p:cNvPr id="22" name="Прямая со стрелкой 21" hidden="0"/>
            <p:cNvCxnSpPr>
              <a:cxnSpLocks/>
              <a:stCxn id="35" idx="2"/>
              <a:endCxn id="57" idx="0"/>
            </p:cNvCxnSpPr>
            <p:nvPr isPhoto="0" userDrawn="0"/>
          </p:nvCxnSpPr>
          <p:spPr bwMode="auto">
            <a:xfrm>
              <a:off x="3167857" y="3917478"/>
              <a:ext cx="540047" cy="656937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71" hidden="0"/>
            <p:cNvSpPr txBox="1">
              <a:spLocks noChangeArrowheads="1"/>
            </p:cNvSpPr>
            <p:nvPr isPhoto="0" userDrawn="0"/>
          </p:nvSpPr>
          <p:spPr bwMode="auto">
            <a:xfrm>
              <a:off x="2339752" y="2747928"/>
              <a:ext cx="1656209" cy="1169551"/>
            </a:xfrm>
            <a:prstGeom prst="rect">
              <a:avLst/>
            </a:prstGeom>
            <a:grpFill/>
            <a:ln w="19050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Няндомский район</a:t>
              </a:r>
              <a:endParaRPr/>
            </a:p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Долматово – Няндома – Каргополь – Пудож</a:t>
              </a: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  </a:t>
              </a: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25,1 км</a:t>
              </a:r>
              <a:endParaRPr/>
            </a:p>
          </p:txBody>
        </p:sp>
        <p:sp>
          <p:nvSpPr>
            <p:cNvPr id="36" name="TextBox 25" hidden="0"/>
            <p:cNvSpPr txBox="1">
              <a:spLocks noChangeArrowheads="1"/>
            </p:cNvSpPr>
            <p:nvPr isPhoto="0" userDrawn="0"/>
          </p:nvSpPr>
          <p:spPr bwMode="auto">
            <a:xfrm>
              <a:off x="539552" y="1091744"/>
              <a:ext cx="2304256" cy="954107"/>
            </a:xfrm>
            <a:prstGeom prst="rect">
              <a:avLst/>
            </a:prstGeom>
            <a:grpFill/>
            <a:ln w="19050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Приморский район</a:t>
              </a:r>
              <a:endParaRPr/>
            </a:p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Архангельск – Белогорский – Пинега – Кимжа – Мезень 20,5 км</a:t>
              </a:r>
              <a:endParaRPr lang="ru-RU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endParaRPr>
            </a:p>
          </p:txBody>
        </p:sp>
        <p:cxnSp>
          <p:nvCxnSpPr>
            <p:cNvPr id="37" name="Прямая со стрелкой 36" hidden="0"/>
            <p:cNvCxnSpPr>
              <a:cxnSpLocks/>
              <a:stCxn id="36" idx="2"/>
            </p:cNvCxnSpPr>
            <p:nvPr isPhoto="0" userDrawn="0"/>
          </p:nvCxnSpPr>
          <p:spPr bwMode="auto">
            <a:xfrm>
              <a:off x="1691680" y="2045851"/>
              <a:ext cx="2088232" cy="342036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31" hidden="0"/>
            <p:cNvSpPr txBox="1">
              <a:spLocks noChangeArrowheads="1"/>
            </p:cNvSpPr>
            <p:nvPr isPhoto="0" userDrawn="0"/>
          </p:nvSpPr>
          <p:spPr bwMode="auto">
            <a:xfrm>
              <a:off x="5724128" y="2531904"/>
              <a:ext cx="1656184" cy="954107"/>
            </a:xfrm>
            <a:prstGeom prst="rect">
              <a:avLst/>
            </a:prstGeom>
            <a:grpFill/>
            <a:ln w="19050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Верхнетоемский район</a:t>
              </a:r>
              <a:endParaRPr/>
            </a:p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Усть-Вага –  Ядриха 14,0 км</a:t>
              </a:r>
              <a:endParaRPr/>
            </a:p>
          </p:txBody>
        </p:sp>
        <p:cxnSp>
          <p:nvCxnSpPr>
            <p:cNvPr id="42" name="Прямая со стрелкой 41" hidden="0"/>
            <p:cNvCxnSpPr>
              <a:cxnSpLocks/>
              <a:stCxn id="41" idx="2"/>
              <a:endCxn id="51" idx="2"/>
            </p:cNvCxnSpPr>
            <p:nvPr isPhoto="0" userDrawn="0"/>
          </p:nvCxnSpPr>
          <p:spPr bwMode="auto">
            <a:xfrm flipH="1">
              <a:off x="5170724" y="3486011"/>
              <a:ext cx="1381496" cy="534058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Полилиния: фигура 3" hidden="0"/>
            <p:cNvSpPr/>
            <p:nvPr isPhoto="0" userDrawn="0"/>
          </p:nvSpPr>
          <p:spPr bwMode="auto">
            <a:xfrm flipH="1">
              <a:off x="4139952" y="5196200"/>
              <a:ext cx="117350" cy="45719"/>
            </a:xfrm>
            <a:custGeom>
              <a:avLst/>
              <a:gdLst>
                <a:gd name="connsiteX0" fmla="*/ 0 w 95539"/>
                <a:gd name="connsiteY0" fmla="*/ 0 h 75363"/>
                <a:gd name="connsiteX1" fmla="*/ 40193 w 95539"/>
                <a:gd name="connsiteY1" fmla="*/ 32657 h 75363"/>
                <a:gd name="connsiteX2" fmla="*/ 62802 w 95539"/>
                <a:gd name="connsiteY2" fmla="*/ 50242 h 75363"/>
                <a:gd name="connsiteX3" fmla="*/ 90435 w 95539"/>
                <a:gd name="connsiteY3" fmla="*/ 67827 h 75363"/>
                <a:gd name="connsiteX4" fmla="*/ 95459 w 95539"/>
                <a:gd name="connsiteY4" fmla="*/ 75363 h 7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9" h="75363" fill="norm" stroke="1" extrusionOk="0">
                  <a:moveTo>
                    <a:pt x="0" y="0"/>
                  </a:moveTo>
                  <a:lnTo>
                    <a:pt x="40193" y="32657"/>
                  </a:lnTo>
                  <a:cubicBezTo>
                    <a:pt x="50660" y="41031"/>
                    <a:pt x="54428" y="44380"/>
                    <a:pt x="62802" y="50242"/>
                  </a:cubicBezTo>
                  <a:cubicBezTo>
                    <a:pt x="71176" y="56104"/>
                    <a:pt x="90435" y="67827"/>
                    <a:pt x="90435" y="67827"/>
                  </a:cubicBezTo>
                  <a:cubicBezTo>
                    <a:pt x="95878" y="72014"/>
                    <a:pt x="95668" y="73688"/>
                    <a:pt x="95459" y="75363"/>
                  </a:cubicBezTo>
                </a:path>
              </a:pathLst>
            </a:cu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endParaRPr>
            </a:p>
          </p:txBody>
        </p:sp>
        <p:cxnSp>
          <p:nvCxnSpPr>
            <p:cNvPr id="50" name="Прямая со стрелкой 49" hidden="0"/>
            <p:cNvCxnSpPr>
              <a:cxnSpLocks/>
            </p:cNvCxnSpPr>
            <p:nvPr isPhoto="0" userDrawn="0"/>
          </p:nvCxnSpPr>
          <p:spPr bwMode="auto">
            <a:xfrm flipH="1">
              <a:off x="4932040" y="4476120"/>
              <a:ext cx="1584175" cy="504056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олилиния: фигура 3" hidden="0"/>
            <p:cNvSpPr/>
            <p:nvPr isPhoto="0" userDrawn="0"/>
          </p:nvSpPr>
          <p:spPr bwMode="auto">
            <a:xfrm>
              <a:off x="5076056" y="3972064"/>
              <a:ext cx="144016" cy="72008"/>
            </a:xfrm>
            <a:custGeom>
              <a:avLst/>
              <a:gdLst>
                <a:gd name="connsiteX0" fmla="*/ 0 w 95539"/>
                <a:gd name="connsiteY0" fmla="*/ 0 h 75363"/>
                <a:gd name="connsiteX1" fmla="*/ 40193 w 95539"/>
                <a:gd name="connsiteY1" fmla="*/ 32657 h 75363"/>
                <a:gd name="connsiteX2" fmla="*/ 62802 w 95539"/>
                <a:gd name="connsiteY2" fmla="*/ 50242 h 75363"/>
                <a:gd name="connsiteX3" fmla="*/ 90435 w 95539"/>
                <a:gd name="connsiteY3" fmla="*/ 67827 h 75363"/>
                <a:gd name="connsiteX4" fmla="*/ 95459 w 95539"/>
                <a:gd name="connsiteY4" fmla="*/ 75363 h 7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9" h="75363" fill="norm" stroke="1" extrusionOk="0">
                  <a:moveTo>
                    <a:pt x="0" y="0"/>
                  </a:moveTo>
                  <a:lnTo>
                    <a:pt x="40193" y="32657"/>
                  </a:lnTo>
                  <a:cubicBezTo>
                    <a:pt x="50660" y="41031"/>
                    <a:pt x="54428" y="44380"/>
                    <a:pt x="62802" y="50242"/>
                  </a:cubicBezTo>
                  <a:cubicBezTo>
                    <a:pt x="71176" y="56104"/>
                    <a:pt x="90435" y="67827"/>
                    <a:pt x="90435" y="67827"/>
                  </a:cubicBezTo>
                  <a:cubicBezTo>
                    <a:pt x="95878" y="72014"/>
                    <a:pt x="95668" y="73688"/>
                    <a:pt x="95459" y="75363"/>
                  </a:cubicBezTo>
                </a:path>
              </a:pathLst>
            </a:cu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6" name="Полилиния: фигура 3" hidden="0"/>
            <p:cNvSpPr/>
            <p:nvPr isPhoto="0" userDrawn="0"/>
          </p:nvSpPr>
          <p:spPr bwMode="auto">
            <a:xfrm>
              <a:off x="3635896" y="5268208"/>
              <a:ext cx="144016" cy="45719"/>
            </a:xfrm>
            <a:custGeom>
              <a:avLst/>
              <a:gdLst>
                <a:gd name="connsiteX0" fmla="*/ 0 w 95539"/>
                <a:gd name="connsiteY0" fmla="*/ 0 h 75363"/>
                <a:gd name="connsiteX1" fmla="*/ 40193 w 95539"/>
                <a:gd name="connsiteY1" fmla="*/ 32657 h 75363"/>
                <a:gd name="connsiteX2" fmla="*/ 62802 w 95539"/>
                <a:gd name="connsiteY2" fmla="*/ 50242 h 75363"/>
                <a:gd name="connsiteX3" fmla="*/ 90435 w 95539"/>
                <a:gd name="connsiteY3" fmla="*/ 67827 h 75363"/>
                <a:gd name="connsiteX4" fmla="*/ 95459 w 95539"/>
                <a:gd name="connsiteY4" fmla="*/ 75363 h 7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9" h="75363" fill="norm" stroke="1" extrusionOk="0">
                  <a:moveTo>
                    <a:pt x="0" y="0"/>
                  </a:moveTo>
                  <a:lnTo>
                    <a:pt x="40193" y="32657"/>
                  </a:lnTo>
                  <a:cubicBezTo>
                    <a:pt x="50660" y="41031"/>
                    <a:pt x="54428" y="44380"/>
                    <a:pt x="62802" y="50242"/>
                  </a:cubicBezTo>
                  <a:cubicBezTo>
                    <a:pt x="71176" y="56104"/>
                    <a:pt x="90435" y="67827"/>
                    <a:pt x="90435" y="67827"/>
                  </a:cubicBezTo>
                  <a:cubicBezTo>
                    <a:pt x="95878" y="72014"/>
                    <a:pt x="95668" y="73688"/>
                    <a:pt x="95459" y="75363"/>
                  </a:cubicBezTo>
                </a:path>
              </a:pathLst>
            </a:cu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7" name="Полилиния: фигура 3" hidden="0"/>
            <p:cNvSpPr/>
            <p:nvPr isPhoto="0" userDrawn="0"/>
          </p:nvSpPr>
          <p:spPr bwMode="auto">
            <a:xfrm flipH="1">
              <a:off x="3635896" y="4574416"/>
              <a:ext cx="72008" cy="45719"/>
            </a:xfrm>
            <a:custGeom>
              <a:avLst/>
              <a:gdLst>
                <a:gd name="connsiteX0" fmla="*/ 0 w 95539"/>
                <a:gd name="connsiteY0" fmla="*/ 0 h 75363"/>
                <a:gd name="connsiteX1" fmla="*/ 40193 w 95539"/>
                <a:gd name="connsiteY1" fmla="*/ 32657 h 75363"/>
                <a:gd name="connsiteX2" fmla="*/ 62802 w 95539"/>
                <a:gd name="connsiteY2" fmla="*/ 50242 h 75363"/>
                <a:gd name="connsiteX3" fmla="*/ 90435 w 95539"/>
                <a:gd name="connsiteY3" fmla="*/ 67827 h 75363"/>
                <a:gd name="connsiteX4" fmla="*/ 95459 w 95539"/>
                <a:gd name="connsiteY4" fmla="*/ 75363 h 7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39" h="75363" fill="norm" stroke="1" extrusionOk="0">
                  <a:moveTo>
                    <a:pt x="0" y="0"/>
                  </a:moveTo>
                  <a:lnTo>
                    <a:pt x="40193" y="32657"/>
                  </a:lnTo>
                  <a:cubicBezTo>
                    <a:pt x="50660" y="41031"/>
                    <a:pt x="54428" y="44380"/>
                    <a:pt x="62802" y="50242"/>
                  </a:cubicBezTo>
                  <a:cubicBezTo>
                    <a:pt x="71176" y="56104"/>
                    <a:pt x="90435" y="67827"/>
                    <a:pt x="90435" y="67827"/>
                  </a:cubicBezTo>
                  <a:cubicBezTo>
                    <a:pt x="95878" y="72014"/>
                    <a:pt x="95668" y="73688"/>
                    <a:pt x="95459" y="75363"/>
                  </a:cubicBezTo>
                </a:path>
              </a:pathLst>
            </a:cu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9" name="TextBox 47" hidden="0"/>
            <p:cNvSpPr txBox="1">
              <a:spLocks noChangeArrowheads="1"/>
            </p:cNvSpPr>
            <p:nvPr isPhoto="0" userDrawn="0"/>
          </p:nvSpPr>
          <p:spPr bwMode="auto">
            <a:xfrm>
              <a:off x="5580112" y="3684032"/>
              <a:ext cx="1932062" cy="954107"/>
            </a:xfrm>
            <a:prstGeom prst="rect">
              <a:avLst/>
            </a:prstGeom>
            <a:grpFill/>
            <a:ln w="190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Устьянский район</a:t>
              </a:r>
              <a:endPara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endParaRPr>
            </a:p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alibri"/>
                  <a:ea typeface="+mn-ea"/>
                  <a:cs typeface="Arial"/>
                </a:rPr>
                <a:t>Тарасонаволоцкая – Кононовская – Дубровская 11,7км </a:t>
              </a:r>
              <a:endParaRPr/>
            </a:p>
          </p:txBody>
        </p:sp>
      </p:grpSp>
      <p:sp>
        <p:nvSpPr>
          <p:cNvPr id="34" name="Прямоугольник 33" hidden="0"/>
          <p:cNvSpPr/>
          <p:nvPr isPhoto="0" userDrawn="0"/>
        </p:nvSpPr>
        <p:spPr bwMode="auto">
          <a:xfrm>
            <a:off x="-65486" y="3441"/>
            <a:ext cx="9207500" cy="600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Подпрограмма № 7 «Комплексное развитие объединенной дорожной сети Архангельской области и Архангельской городской агломерации»</a:t>
            </a:r>
            <a:endParaRPr/>
          </a:p>
        </p:txBody>
      </p:sp>
      <p:sp>
        <p:nvSpPr>
          <p:cNvPr id="70" name="Полилиния: фигура 3" hidden="0"/>
          <p:cNvSpPr/>
          <p:nvPr isPhoto="0" userDrawn="0"/>
        </p:nvSpPr>
        <p:spPr bwMode="auto">
          <a:xfrm flipH="1" flipV="1">
            <a:off x="3707904" y="2348880"/>
            <a:ext cx="72008" cy="45719"/>
          </a:xfrm>
          <a:custGeom>
            <a:avLst/>
            <a:gdLst>
              <a:gd name="connsiteX0" fmla="*/ 0 w 95539"/>
              <a:gd name="connsiteY0" fmla="*/ 0 h 75363"/>
              <a:gd name="connsiteX1" fmla="*/ 40193 w 95539"/>
              <a:gd name="connsiteY1" fmla="*/ 32657 h 75363"/>
              <a:gd name="connsiteX2" fmla="*/ 62802 w 95539"/>
              <a:gd name="connsiteY2" fmla="*/ 50242 h 75363"/>
              <a:gd name="connsiteX3" fmla="*/ 90435 w 95539"/>
              <a:gd name="connsiteY3" fmla="*/ 67827 h 75363"/>
              <a:gd name="connsiteX4" fmla="*/ 95459 w 95539"/>
              <a:gd name="connsiteY4" fmla="*/ 75363 h 7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9" h="75363" fill="norm" stroke="1" extrusionOk="0">
                <a:moveTo>
                  <a:pt x="0" y="0"/>
                </a:moveTo>
                <a:lnTo>
                  <a:pt x="40193" y="32657"/>
                </a:lnTo>
                <a:cubicBezTo>
                  <a:pt x="50660" y="41031"/>
                  <a:pt x="54428" y="44380"/>
                  <a:pt x="62802" y="50242"/>
                </a:cubicBezTo>
                <a:cubicBezTo>
                  <a:pt x="71176" y="56104"/>
                  <a:pt x="90435" y="67827"/>
                  <a:pt x="90435" y="67827"/>
                </a:cubicBezTo>
                <a:cubicBezTo>
                  <a:pt x="95878" y="72014"/>
                  <a:pt x="95668" y="73688"/>
                  <a:pt x="95459" y="75363"/>
                </a:cubicBezTo>
              </a:path>
            </a:pathLst>
          </a:cu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65545" name="TextBox 71" hidden="0"/>
          <p:cNvSpPr txBox="1">
            <a:spLocks noChangeArrowheads="1"/>
          </p:cNvSpPr>
          <p:nvPr isPhoto="0" userDrawn="0"/>
        </p:nvSpPr>
        <p:spPr bwMode="auto">
          <a:xfrm>
            <a:off x="4779542" y="5131420"/>
            <a:ext cx="1655763" cy="738664"/>
          </a:xfrm>
          <a:prstGeom prst="rect">
            <a:avLst/>
          </a:prstGeom>
          <a:solidFill>
            <a:schemeClr val="tx1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Вельский район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Коноша </a:t>
            </a: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–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 Вельск</a:t>
            </a:r>
            <a:endParaRPr lang="ru-RU" sz="14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14,5 км</a:t>
            </a:r>
            <a:endParaRPr/>
          </a:p>
        </p:txBody>
      </p:sp>
      <p:cxnSp>
        <p:nvCxnSpPr>
          <p:cNvPr id="100" name="Прямая со стрелкой 99" hidden="0"/>
          <p:cNvCxnSpPr>
            <a:cxnSpLocks/>
            <a:stCxn id="65545" idx="1"/>
            <a:endCxn id="43" idx="1"/>
          </p:cNvCxnSpPr>
          <p:nvPr isPhoto="0" userDrawn="0"/>
        </p:nvCxnSpPr>
        <p:spPr bwMode="auto">
          <a:xfrm>
            <a:off x="4779542" y="5500752"/>
            <a:ext cx="520717" cy="227392"/>
          </a:xfrm>
          <a:prstGeom prst="straightConnector1">
            <a:avLst/>
          </a:prstGeom>
          <a:solidFill>
            <a:schemeClr val="tx1"/>
          </a:solidFill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7" name="TextBox 71" hidden="0"/>
          <p:cNvSpPr txBox="1">
            <a:spLocks noChangeArrowheads="1"/>
          </p:cNvSpPr>
          <p:nvPr isPhoto="0" userDrawn="0"/>
        </p:nvSpPr>
        <p:spPr bwMode="auto">
          <a:xfrm>
            <a:off x="395536" y="2780928"/>
            <a:ext cx="1655763" cy="1384995"/>
          </a:xfrm>
          <a:prstGeom prst="rect">
            <a:avLst/>
          </a:prstGeom>
          <a:solidFill>
            <a:schemeClr val="tx1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Каргопольский район 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Долматово </a:t>
            </a: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–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Няндома </a:t>
            </a: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–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Каргополь </a:t>
            </a: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–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Пудож</a:t>
            </a:r>
            <a:r>
              <a:rPr lang="ru-RU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10,1 км</a:t>
            </a:r>
            <a:endParaRPr/>
          </a:p>
        </p:txBody>
      </p:sp>
      <p:cxnSp>
        <p:nvCxnSpPr>
          <p:cNvPr id="105" name="Прямая со стрелкой 104" hidden="0"/>
          <p:cNvCxnSpPr>
            <a:cxnSpLocks/>
            <a:stCxn id="65547" idx="2"/>
          </p:cNvCxnSpPr>
          <p:nvPr isPhoto="0" userDrawn="0"/>
        </p:nvCxnSpPr>
        <p:spPr bwMode="auto">
          <a:xfrm>
            <a:off x="1223418" y="4165923"/>
            <a:ext cx="2052438" cy="559221"/>
          </a:xfrm>
          <a:prstGeom prst="straightConnector1">
            <a:avLst/>
          </a:prstGeom>
          <a:solidFill>
            <a:schemeClr val="tx1"/>
          </a:solidFill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Полилиния: фигура 3" hidden="0"/>
          <p:cNvSpPr/>
          <p:nvPr isPhoto="0" userDrawn="0"/>
        </p:nvSpPr>
        <p:spPr bwMode="auto">
          <a:xfrm flipV="1">
            <a:off x="3275856" y="4653136"/>
            <a:ext cx="73025" cy="46037"/>
          </a:xfrm>
          <a:custGeom>
            <a:avLst/>
            <a:gdLst>
              <a:gd name="connsiteX0" fmla="*/ 0 w 95539"/>
              <a:gd name="connsiteY0" fmla="*/ 0 h 75363"/>
              <a:gd name="connsiteX1" fmla="*/ 40193 w 95539"/>
              <a:gd name="connsiteY1" fmla="*/ 32657 h 75363"/>
              <a:gd name="connsiteX2" fmla="*/ 62802 w 95539"/>
              <a:gd name="connsiteY2" fmla="*/ 50242 h 75363"/>
              <a:gd name="connsiteX3" fmla="*/ 90435 w 95539"/>
              <a:gd name="connsiteY3" fmla="*/ 67827 h 75363"/>
              <a:gd name="connsiteX4" fmla="*/ 95459 w 95539"/>
              <a:gd name="connsiteY4" fmla="*/ 75363 h 7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9" h="75363" fill="norm" stroke="1" extrusionOk="0">
                <a:moveTo>
                  <a:pt x="0" y="0"/>
                </a:moveTo>
                <a:lnTo>
                  <a:pt x="40193" y="32657"/>
                </a:lnTo>
                <a:cubicBezTo>
                  <a:pt x="50660" y="41031"/>
                  <a:pt x="54428" y="44380"/>
                  <a:pt x="62802" y="50242"/>
                </a:cubicBezTo>
                <a:cubicBezTo>
                  <a:pt x="71176" y="56104"/>
                  <a:pt x="90435" y="67827"/>
                  <a:pt x="90435" y="67827"/>
                </a:cubicBezTo>
                <a:cubicBezTo>
                  <a:pt x="95878" y="72014"/>
                  <a:pt x="95668" y="73688"/>
                  <a:pt x="95459" y="75363"/>
                </a:cubicBezTo>
              </a:path>
            </a:pathLst>
          </a:cu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entury Gothic"/>
              <a:ea typeface="+mn-ea"/>
              <a:cs typeface="+mn-cs"/>
            </a:endParaRPr>
          </a:p>
        </p:txBody>
      </p:sp>
      <p:cxnSp>
        <p:nvCxnSpPr>
          <p:cNvPr id="132" name="Прямая со стрелкой 131" hidden="0"/>
          <p:cNvCxnSpPr>
            <a:cxnSpLocks/>
            <a:stCxn id="35" idx="2"/>
          </p:cNvCxnSpPr>
          <p:nvPr isPhoto="0" userDrawn="0"/>
        </p:nvCxnSpPr>
        <p:spPr bwMode="auto">
          <a:xfrm flipH="1">
            <a:off x="3995936" y="4319887"/>
            <a:ext cx="117874" cy="589645"/>
          </a:xfrm>
          <a:prstGeom prst="straightConnector1">
            <a:avLst/>
          </a:prstGeom>
          <a:solidFill>
            <a:schemeClr val="tx1"/>
          </a:solidFill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71" hidden="0"/>
          <p:cNvSpPr txBox="1">
            <a:spLocks noChangeArrowheads="1"/>
          </p:cNvSpPr>
          <p:nvPr isPhoto="0" userDrawn="0"/>
        </p:nvSpPr>
        <p:spPr bwMode="auto">
          <a:xfrm>
            <a:off x="971599" y="5301208"/>
            <a:ext cx="1655763" cy="738664"/>
          </a:xfrm>
          <a:prstGeom prst="rect">
            <a:avLst/>
          </a:prstGeom>
          <a:solidFill>
            <a:schemeClr val="tx1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Коношский район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Коноша </a:t>
            </a: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–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 Вельск</a:t>
            </a:r>
            <a:endParaRPr lang="ru-RU" sz="14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+mn-ea"/>
              <a:cs typeface="Arial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 </a:t>
            </a:r>
            <a:r>
              <a:rPr lang="ru-RU" sz="14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Arial"/>
              </a:rPr>
              <a:t>24,8 км</a:t>
            </a:r>
            <a:endParaRPr/>
          </a:p>
        </p:txBody>
      </p:sp>
      <p:sp>
        <p:nvSpPr>
          <p:cNvPr id="71" name="Полилиния: фигура 3" hidden="0"/>
          <p:cNvSpPr/>
          <p:nvPr isPhoto="0" userDrawn="0"/>
        </p:nvSpPr>
        <p:spPr bwMode="auto">
          <a:xfrm>
            <a:off x="3995936" y="2348880"/>
            <a:ext cx="72008" cy="72008"/>
          </a:xfrm>
          <a:custGeom>
            <a:avLst/>
            <a:gdLst>
              <a:gd name="connsiteX0" fmla="*/ 0 w 95539"/>
              <a:gd name="connsiteY0" fmla="*/ 0 h 75363"/>
              <a:gd name="connsiteX1" fmla="*/ 40193 w 95539"/>
              <a:gd name="connsiteY1" fmla="*/ 32657 h 75363"/>
              <a:gd name="connsiteX2" fmla="*/ 62802 w 95539"/>
              <a:gd name="connsiteY2" fmla="*/ 50242 h 75363"/>
              <a:gd name="connsiteX3" fmla="*/ 90435 w 95539"/>
              <a:gd name="connsiteY3" fmla="*/ 67827 h 75363"/>
              <a:gd name="connsiteX4" fmla="*/ 95459 w 95539"/>
              <a:gd name="connsiteY4" fmla="*/ 75363 h 7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9" h="75363" fill="norm" stroke="1" extrusionOk="0">
                <a:moveTo>
                  <a:pt x="0" y="0"/>
                </a:moveTo>
                <a:lnTo>
                  <a:pt x="40193" y="32657"/>
                </a:lnTo>
                <a:cubicBezTo>
                  <a:pt x="50660" y="41031"/>
                  <a:pt x="54428" y="44380"/>
                  <a:pt x="62802" y="50242"/>
                </a:cubicBezTo>
                <a:cubicBezTo>
                  <a:pt x="71176" y="56104"/>
                  <a:pt x="90435" y="67827"/>
                  <a:pt x="90435" y="67827"/>
                </a:cubicBezTo>
                <a:cubicBezTo>
                  <a:pt x="95878" y="72014"/>
                  <a:pt x="95668" y="73688"/>
                  <a:pt x="95459" y="75363"/>
                </a:cubicBezTo>
              </a:path>
            </a:pathLst>
          </a:cu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entury Gothic"/>
              <a:ea typeface="+mn-ea"/>
              <a:cs typeface="+mn-cs"/>
            </a:endParaRPr>
          </a:p>
        </p:txBody>
      </p:sp>
      <p:cxnSp>
        <p:nvCxnSpPr>
          <p:cNvPr id="76" name="Прямая со стрелкой 75" hidden="0"/>
          <p:cNvCxnSpPr>
            <a:cxnSpLocks/>
          </p:cNvCxnSpPr>
          <p:nvPr isPhoto="0" userDrawn="0"/>
        </p:nvCxnSpPr>
        <p:spPr bwMode="auto">
          <a:xfrm flipH="1">
            <a:off x="4067944" y="1916832"/>
            <a:ext cx="1417500" cy="504056"/>
          </a:xfrm>
          <a:prstGeom prst="straightConnector1">
            <a:avLst/>
          </a:prstGeom>
          <a:solidFill>
            <a:schemeClr val="tx1"/>
          </a:solidFill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 hidden="0"/>
          <p:cNvCxnSpPr>
            <a:cxnSpLocks/>
            <a:stCxn id="28" idx="2"/>
          </p:cNvCxnSpPr>
          <p:nvPr isPhoto="0" userDrawn="0"/>
        </p:nvCxnSpPr>
        <p:spPr bwMode="auto">
          <a:xfrm flipH="1">
            <a:off x="3851920" y="2078851"/>
            <a:ext cx="1728192" cy="270029"/>
          </a:xfrm>
          <a:prstGeom prst="straightConnector1">
            <a:avLst/>
          </a:prstGeom>
          <a:solidFill>
            <a:schemeClr val="tx1"/>
          </a:solidFill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 hidden="0"/>
          <p:cNvCxnSpPr>
            <a:cxnSpLocks/>
            <a:stCxn id="29" idx="3"/>
            <a:endCxn id="56" idx="1"/>
          </p:cNvCxnSpPr>
          <p:nvPr isPhoto="0" userDrawn="0"/>
        </p:nvCxnSpPr>
        <p:spPr bwMode="auto">
          <a:xfrm>
            <a:off x="2627363" y="5670539"/>
            <a:ext cx="2089469" cy="135697"/>
          </a:xfrm>
          <a:prstGeom prst="straightConnector1">
            <a:avLst/>
          </a:prstGeom>
          <a:solidFill>
            <a:schemeClr val="tx1"/>
          </a:solidFill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5" hidden="0"/>
          <p:cNvSpPr txBox="1">
            <a:spLocks noChangeArrowheads="1"/>
          </p:cNvSpPr>
          <p:nvPr isPhoto="0" userDrawn="0"/>
        </p:nvSpPr>
        <p:spPr bwMode="auto">
          <a:xfrm>
            <a:off x="4427984" y="1124744"/>
            <a:ext cx="2304256" cy="954107"/>
          </a:xfrm>
          <a:prstGeom prst="rect">
            <a:avLst/>
          </a:prstGeom>
          <a:solidFill>
            <a:schemeClr val="tx1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Холмогорский район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Архангельск – Белогорский – Пинега – Кимжа - Мезень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28,3 км</a:t>
            </a:r>
            <a:endParaRPr lang="ru-RU" sz="14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123253599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99393" y="6180054"/>
            <a:ext cx="856906" cy="669924"/>
          </a:xfrm>
        </p:spPr>
        <p:txBody>
          <a:bodyPr/>
          <a:lstStyle/>
          <a:p>
            <a:pPr>
              <a:defRPr/>
            </a:pPr>
            <a:fld id="{CF287BEC-5D6C-CB38-37C0-0E4C0827A7C5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6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19050" y="11113"/>
            <a:ext cx="91932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4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black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34" name="Прямоугольник 33" hidden="0"/>
          <p:cNvSpPr/>
          <p:nvPr isPhoto="0" userDrawn="0"/>
        </p:nvSpPr>
        <p:spPr bwMode="auto">
          <a:xfrm>
            <a:off x="0" y="11113"/>
            <a:ext cx="9124950" cy="599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7 «</a:t>
            </a:r>
            <a:r>
              <a:rPr lang="ru-RU" b="1">
                <a:latin typeface="Times New Roman"/>
                <a:cs typeface="Times New Roman"/>
              </a:rPr>
              <a:t>Комплексное развитие объединенной дорожной сети Архангельской области и Архангельской городской агломерации»</a:t>
            </a:r>
            <a:endParaRPr lang="ru-RU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Прямоугольник 8" hidden="0"/>
          <p:cNvSpPr/>
          <p:nvPr isPhoto="0" userDrawn="0"/>
        </p:nvSpPr>
        <p:spPr bwMode="auto">
          <a:xfrm>
            <a:off x="-19049" y="3068960"/>
            <a:ext cx="4663058" cy="280634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Отремонтировано в 2021 году – 28,5 км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1" i="0" u="none" strike="noStrike" cap="none" spc="0">
              <a:ln>
                <a:noFill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latin typeface="Times New Roman"/>
                <a:cs typeface="Times New Roman"/>
              </a:rPr>
              <a:t>Архангельск – 13,3 км</a:t>
            </a:r>
            <a:endParaRPr/>
          </a:p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latin typeface="Times New Roman"/>
                <a:cs typeface="Times New Roman"/>
              </a:rPr>
              <a:t>Северодвинск – 5,5 км</a:t>
            </a:r>
            <a:endParaRPr/>
          </a:p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latin typeface="Times New Roman"/>
                <a:cs typeface="Times New Roman"/>
              </a:rPr>
              <a:t>Новодвинск – 3,7 км</a:t>
            </a:r>
            <a:endParaRPr/>
          </a:p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latin typeface="Times New Roman"/>
                <a:cs typeface="Times New Roman"/>
              </a:rPr>
              <a:t>Приморский район – 6,0 км</a:t>
            </a:r>
            <a:endParaRPr/>
          </a:p>
        </p:txBody>
      </p:sp>
      <p:graphicFrame>
        <p:nvGraphicFramePr>
          <p:cNvPr id="10" name="Объект 4" hidden="0"/>
          <p:cNvGraphicFramePr>
            <a:graphicFrameLocks xmlns:a="http://schemas.openxmlformats.org/drawingml/2006/main" noGrp="1"/>
          </p:cNvGraphicFramePr>
          <p:nvPr isPhoto="0" userDrawn="0">
            <p:ph idx="1" hasCustomPrompt="0"/>
          </p:nvPr>
        </p:nvGraphicFramePr>
        <p:xfrm>
          <a:off x="0" y="1041697"/>
          <a:ext cx="9124949" cy="1651948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5994965"/>
                <a:gridCol w="1630381"/>
                <a:gridCol w="1499603"/>
              </a:tblGrid>
              <a:tr h="235461">
                <a:tc rowSpan="2"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ПОКАЗАТЕЛЬ</a:t>
                      </a:r>
                      <a:endParaRPr/>
                    </a:p>
                  </a:txBody>
                  <a:tcPr marL="37074" marR="37074" marT="0" marB="0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/>
                    </a:p>
                  </a:txBody>
                  <a:tcPr marL="37074" marR="37074" marT="0" marB="0" anchor="ctr">
                    <a:lnL w="12699" algn="ctr">
                      <a:solidFill>
                        <a:srgbClr val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235461">
                <a:tc vMerge="1"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1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74" marR="37074" marT="0" marB="0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/>
                    </a:p>
                  </a:txBody>
                  <a:tcPr marL="37074" marR="37074" marT="0" marB="0" anchor="ctr">
                    <a:lnL w="12699" algn="ctr">
                      <a:solidFill>
                        <a:srgbClr val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/>
                    </a:p>
                  </a:txBody>
                  <a:tcPr marL="37074" marR="37074" marT="0" marB="0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B050">
                        <a:alpha val="40000"/>
                      </a:srgbClr>
                    </a:solidFill>
                  </a:tcPr>
                </a:tc>
              </a:tr>
              <a:tr h="1181026">
                <a:tc>
                  <a:txBody>
                    <a:bodyPr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Доля протяженности дорожной сети городской агломерации, соответствующая нормативным требованиям к их транспортно-эксплуатационному состоянию</a:t>
                      </a:r>
                      <a:endParaRPr lang="ru-RU" sz="14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074" marR="37074" marT="0" marB="0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69,0 %</a:t>
                      </a:r>
                      <a:endParaRPr lang="ru-RU" sz="14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71,07 %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B05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1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4698900" y="3068959"/>
          <a:ext cx="4420372" cy="280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 hidden="0"/>
          <p:cNvSpPr txBox="1"/>
          <p:nvPr isPhoto="0" userDrawn="0"/>
        </p:nvSpPr>
        <p:spPr bwMode="auto">
          <a:xfrm>
            <a:off x="0" y="610809"/>
            <a:ext cx="9124950" cy="43088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 spc="0">
                <a:ln>
                  <a:noFill/>
                </a:ln>
                <a:solidFill>
                  <a:sysClr val="windowText" lastClr="000000"/>
                </a:solidFill>
              </a:rPr>
              <a:t>Региональный проект «Программа комплексного развития объединенной дорожной сети Архангельской области, Архангельской агломерации»,  федеральный проект «Региональная и местная дорожная сеть» нацпроекта «БКД»</a:t>
            </a:r>
            <a:endParaRPr/>
          </a:p>
        </p:txBody>
      </p:sp>
      <p:sp>
        <p:nvSpPr>
          <p:cNvPr id="45979635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67699" y="6215062"/>
            <a:ext cx="857250" cy="66992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ED334-9AED-422B-8E63-169CE71C5824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2">
                <a:tint val="97000"/>
                <a:hueMod val="92000"/>
                <a:satMod val="169000"/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14811" y="27384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6" name="Прямоугольник 5" hidden="0"/>
          <p:cNvSpPr/>
          <p:nvPr isPhoto="0" userDrawn="0"/>
        </p:nvSpPr>
        <p:spPr bwMode="auto">
          <a:xfrm>
            <a:off x="105893" y="2601977"/>
            <a:ext cx="8924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>
                <a:solidFill>
                  <a:srgbClr val="003399"/>
                </a:solidFill>
                <a:latin typeface="Times New Roman"/>
                <a:cs typeface="Times New Roman"/>
              </a:rPr>
              <a:t>Спасибо за внимание!</a:t>
            </a:r>
            <a:endParaRPr/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0" y="-22202"/>
            <a:ext cx="9143999" cy="714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Государственная программа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Times New Roman"/>
                <a:cs typeface="Times New Roman"/>
              </a:rPr>
              <a:t>«Развитие транспортной системы Архангельской области»</a:t>
            </a:r>
            <a:endParaRPr lang="ru-RU" sz="24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2">
                <a:tint val="97000"/>
                <a:hueMod val="92000"/>
                <a:satMod val="169000"/>
                <a:lumMod val="0"/>
                <a:lumOff val="10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 hidden="0"/>
          <p:cNvSpPr>
            <a:spLocks noChangeArrowheads="1"/>
          </p:cNvSpPr>
          <p:nvPr isPhoto="0" userDrawn="0"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/>
              <a:cs typeface="Times New Roman"/>
            </a:endParaRPr>
          </a:p>
        </p:txBody>
      </p:sp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graphicFrame>
        <p:nvGraphicFramePr>
          <p:cNvPr id="5" name="Таблица 4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0" y="1484784"/>
          <a:ext cx="9144000" cy="72008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{973E124C-0D7E-44D8-3A19-708A1F9CE285}</a:tableStyleId>
              </a:tblPr>
              <a:tblGrid>
                <a:gridCol w="6739831"/>
                <a:gridCol w="2404169"/>
              </a:tblGrid>
              <a:tr h="720080">
                <a:tc>
                  <a:txBody>
                    <a:bodyPr/>
                    <a:p>
                      <a:pPr algn="ctr">
                        <a:defRPr/>
                      </a:pPr>
                      <a:endParaRPr lang="ru-RU" sz="2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8BBA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2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8BBA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-18257" y="708044"/>
          <a:ext cx="9140222" cy="5673702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{973E124C-0D7E-44D8-3A19-708A1F9CE285}</a:tableStyleId>
              </a:tblPr>
              <a:tblGrid>
                <a:gridCol w="479529"/>
                <a:gridCol w="4686792"/>
                <a:gridCol w="1440160"/>
                <a:gridCol w="1440160"/>
                <a:gridCol w="1093581"/>
              </a:tblGrid>
              <a:tr h="85075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№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Наименование подпрограммы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Кол-во мероприятий, </a:t>
                      </a:r>
                      <a:b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</a:b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из них выполнены </a:t>
                      </a:r>
                      <a:b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</a:b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в полном объеме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Кол-во показателей, </a:t>
                      </a:r>
                      <a:b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</a:b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из них выполнены </a:t>
                      </a:r>
                      <a:b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</a:b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в полном объеме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Кассовое исполнение, %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</a:tr>
              <a:tr h="59867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Проведение сбалансированной государственной политики на транспорте 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2/2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4/4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93,2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56226"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>
                          <a:latin typeface="Times New Roman"/>
                          <a:cs typeface="Times New Roman"/>
                        </a:rPr>
                        <a:t>Развитие общественного пассажирского</a:t>
                      </a:r>
                      <a:endParaRPr/>
                    </a:p>
                    <a:p>
                      <a:pPr algn="l">
                        <a:defRPr/>
                      </a:pPr>
                      <a:r>
                        <a:rPr lang="ru-RU" sz="1400" b="0">
                          <a:latin typeface="Times New Roman"/>
                          <a:cs typeface="Times New Roman"/>
                        </a:rPr>
                        <a:t>транспорта и транспортной инфраструктуры Архангельской области </a:t>
                      </a:r>
                      <a:endParaRPr lang="ru-RU" sz="1400" b="0" i="1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19/16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7/7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97,3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</a:tr>
              <a:tr h="535660"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Times New Roman"/>
                          <a:cs typeface="Times New Roman"/>
                        </a:rPr>
                        <a:t>Развитие и совершенствование сети автомобильных дорог общего пользования регионального значения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3/1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3/3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96,9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56226">
                <a:tc>
                  <a:txBody>
                    <a:bodyPr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16/13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6/5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97,6</a:t>
                      </a:r>
                      <a:endParaRPr/>
                    </a:p>
                  </a:txBody>
                  <a:tcPr>
                    <a:solidFill>
                      <a:srgbClr val="B9D5FF"/>
                    </a:solidFill>
                  </a:tcPr>
                </a:tc>
              </a:tr>
              <a:tr h="535660"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Создание условий для реализации государственной программы и осуществления иных расходов</a:t>
                      </a:r>
                      <a:endParaRPr lang="ru-RU" sz="1400" b="0" i="1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4/3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3/2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97,9</a:t>
                      </a:r>
                      <a:endParaRPr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35660"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</a:txBody>
                  <a:tcPr marL="68580" marR="68580" marT="0" marB="0" anchor="ctr"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400" b="0">
                          <a:latin typeface="Times New Roman"/>
                          <a:cs typeface="Times New Roman"/>
                        </a:rPr>
                        <a:t>Повышение безопасности дорожного движения в Архангельской области</a:t>
                      </a:r>
                      <a:endParaRPr lang="ru-RU" sz="1400" b="0" i="1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4/4</a:t>
                      </a:r>
                      <a:endParaRPr/>
                    </a:p>
                  </a:txBody>
                  <a:tcPr marL="68580" marR="68580" marT="0" marB="0" anchor="ctr"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5/5</a:t>
                      </a:r>
                      <a:endParaRPr/>
                    </a:p>
                  </a:txBody>
                  <a:tcPr marL="68580" marR="68580" marT="0" marB="0" anchor="ctr">
                    <a:solidFill>
                      <a:srgbClr val="B9D5FF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84,5</a:t>
                      </a:r>
                      <a:endParaRPr/>
                    </a:p>
                  </a:txBody>
                  <a:tcPr marL="68580" marR="68580" marT="0" marB="0" anchor="ctr">
                    <a:solidFill>
                      <a:srgbClr val="B9D5FF"/>
                    </a:solidFill>
                  </a:tcPr>
                </a:tc>
              </a:tr>
              <a:tr h="756226"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Комплексное развитие объединенной дорожной сети Архангельской области и Архангельской городской агломерации </a:t>
                      </a:r>
                      <a:endParaRPr lang="ru-RU" sz="1400" b="0" i="1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2/2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9/9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100,0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8613"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l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ИТОГО</a:t>
                      </a:r>
                      <a:endParaRPr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50/41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47/45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97,8</a:t>
                      </a:r>
                      <a:endParaRPr/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 hidden="0"/>
          <p:cNvSpPr/>
          <p:nvPr isPhoto="0" userDrawn="0"/>
        </p:nvSpPr>
        <p:spPr bwMode="auto">
          <a:xfrm>
            <a:off x="-34109" y="0"/>
            <a:ext cx="9156074" cy="680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0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Государственная программа «Развитие транспортной системы Архангельской области»</a:t>
            </a:r>
            <a:endParaRPr lang="ru-RU"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15477443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65057" y="6248403"/>
            <a:ext cx="856906" cy="669924"/>
          </a:xfrm>
        </p:spPr>
        <p:txBody>
          <a:bodyPr/>
          <a:lstStyle/>
          <a:p>
            <a:pPr>
              <a:defRPr/>
            </a:pPr>
            <a:fld id="{B3AFD09B-EB94-E71B-E6CD-1B0367BADC56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36512" y="27384"/>
            <a:ext cx="92101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 hidden="0"/>
          <p:cNvSpPr/>
          <p:nvPr isPhoto="0" userDrawn="0"/>
        </p:nvSpPr>
        <p:spPr bwMode="auto">
          <a:xfrm>
            <a:off x="0" y="6921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333399"/>
                </a:solidFill>
              </a:rPr>
              <a:t>Финансирование подпрограммы – 747,0 млн. рублей</a:t>
            </a:r>
            <a:endParaRPr/>
          </a:p>
        </p:txBody>
      </p:sp>
      <p:pic>
        <p:nvPicPr>
          <p:cNvPr id="12" name="Рисунок 1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43508" y="4601093"/>
            <a:ext cx="3227850" cy="1729205"/>
          </a:xfrm>
          <a:prstGeom prst="rect">
            <a:avLst/>
          </a:prstGeom>
        </p:spPr>
      </p:pic>
      <p:sp>
        <p:nvSpPr>
          <p:cNvPr id="13" name="Прямоугольник 12" hidden="0"/>
          <p:cNvSpPr/>
          <p:nvPr isPhoto="0" userDrawn="0"/>
        </p:nvSpPr>
        <p:spPr bwMode="auto">
          <a:xfrm>
            <a:off x="-45377" y="-17458"/>
            <a:ext cx="9210119" cy="692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22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1 «</a:t>
            </a:r>
            <a:r>
              <a:rPr lang="ru-RU" sz="2400" b="1">
                <a:latin typeface="Times New Roman"/>
                <a:cs typeface="Times New Roman"/>
              </a:rPr>
              <a:t>Проведение сбалансированной государственной политики на транспорте»</a:t>
            </a:r>
            <a:r>
              <a:rPr lang="ru-RU" sz="2400">
                <a:latin typeface="Times New Roman"/>
                <a:cs typeface="Times New Roman"/>
              </a:rPr>
              <a:t> </a:t>
            </a:r>
            <a:endParaRPr/>
          </a:p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ru-RU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720130161" name="Рисунок 1720130160" hidden="0"/>
          <p:cNvPicPr>
            <a:picLocks noChangeAspect="1"/>
          </p:cNvPicPr>
          <p:nvPr isPhoto="0" userDrawn="0"/>
        </p:nvPicPr>
        <p:blipFill>
          <a:blip r:embed="rId5"/>
          <a:srcRect l="44088" t="35290" r="31978" b="41084"/>
          <a:stretch/>
        </p:blipFill>
        <p:spPr bwMode="auto">
          <a:xfrm>
            <a:off x="4796845" y="1124743"/>
            <a:ext cx="4376759" cy="2430239"/>
          </a:xfrm>
          <a:prstGeom prst="rect">
            <a:avLst/>
          </a:prstGeom>
        </p:spPr>
      </p:pic>
      <p:sp>
        <p:nvSpPr>
          <p:cNvPr id="39" name="Прямоугольник 38" hidden="0"/>
          <p:cNvSpPr/>
          <p:nvPr isPhoto="0" userDrawn="0"/>
        </p:nvSpPr>
        <p:spPr bwMode="auto">
          <a:xfrm>
            <a:off x="0" y="1124744"/>
            <a:ext cx="5220072" cy="23042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Обеспечение оптимальной тарифной политики на местных авиалиниях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endParaRPr lang="ru-RU" sz="800" b="1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Удовлетворение имеющегося спроса на социально-значимые авиаперевозки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endParaRPr lang="ru-RU" sz="800" b="1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Создание условий для обновления парка воздушных судов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800" b="1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Вертолетное сообщение с труднодоступными населенными пунктами в период распутицы</a:t>
            </a:r>
            <a:endParaRPr/>
          </a:p>
        </p:txBody>
      </p:sp>
      <p:grpSp>
        <p:nvGrpSpPr>
          <p:cNvPr id="27" name="Схема 32" hidden="0"/>
          <p:cNvGrpSpPr/>
          <p:nvPr isPhoto="0" userDrawn="0"/>
        </p:nvGrpSpPr>
        <p:grpSpPr bwMode="auto">
          <a:xfrm>
            <a:off x="5940152" y="3429000"/>
            <a:ext cx="3383868" cy="2911898"/>
            <a:chOff x="0" y="0"/>
            <a:chExt cx="3879459" cy="3498606"/>
          </a:xfrm>
        </p:grpSpPr>
        <p:sp>
          <p:nvSpPr>
            <p:cNvPr id="28" name="Прямоугольник: скругленные углы 27" hidden="0"/>
            <p:cNvSpPr/>
            <p:nvPr isPhoto="0" userDrawn="0"/>
          </p:nvSpPr>
          <p:spPr bwMode="auto">
            <a:xfrm>
              <a:off x="790901" y="0"/>
              <a:ext cx="2329948" cy="52530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marL="0" marR="0" lvl="0" indent="0" algn="ctr" defTabSz="7556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7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cs typeface="Arial"/>
                </a:rPr>
                <a:t>Посадочные  площадки (20)</a:t>
              </a:r>
              <a:endParaRPr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29" name="Прямоугольник: скругленные углы 28" hidden="0"/>
            <p:cNvSpPr/>
            <p:nvPr isPhoto="0" userDrawn="0"/>
          </p:nvSpPr>
          <p:spPr bwMode="auto">
            <a:xfrm>
              <a:off x="774755" y="61990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6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30" name="Прямоугольник: скругленные углы 29" hidden="0"/>
            <p:cNvSpPr/>
            <p:nvPr isPhoto="0" userDrawn="0"/>
          </p:nvSpPr>
          <p:spPr bwMode="auto">
            <a:xfrm>
              <a:off x="1331576" y="61990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3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cs typeface="Arial"/>
                </a:rPr>
                <a:t>Котлас</a:t>
              </a:r>
              <a:endParaRPr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31" name="Прямоугольник: скругленные углы 30" hidden="0"/>
            <p:cNvSpPr/>
            <p:nvPr isPhoto="0" userDrawn="0"/>
          </p:nvSpPr>
          <p:spPr bwMode="auto">
            <a:xfrm>
              <a:off x="774755" y="120824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7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32" name="Прямоугольник: скругленные углы 31" hidden="0"/>
            <p:cNvSpPr/>
            <p:nvPr isPhoto="0" userDrawn="0"/>
          </p:nvSpPr>
          <p:spPr bwMode="auto">
            <a:xfrm>
              <a:off x="1331576" y="120824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3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Trebuchet MS"/>
                  <a:cs typeface="Arial"/>
                </a:rPr>
                <a:t>Мезень + район</a:t>
              </a:r>
              <a:endParaRPr lang="ru-RU" sz="13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33" name="Прямоугольник: скругленные углы 32" hidden="0"/>
            <p:cNvSpPr/>
            <p:nvPr isPhoto="0" userDrawn="0"/>
          </p:nvSpPr>
          <p:spPr bwMode="auto">
            <a:xfrm>
              <a:off x="774755" y="179658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8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34" name="Прямоугольник: скругленные углы 33" hidden="0"/>
            <p:cNvSpPr/>
            <p:nvPr isPhoto="0" userDrawn="0"/>
          </p:nvSpPr>
          <p:spPr bwMode="auto">
            <a:xfrm>
              <a:off x="1331576" y="179658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3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cs typeface="Arial"/>
                </a:rPr>
                <a:t>Вельск</a:t>
              </a:r>
              <a:endParaRPr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35" name="Прямоугольник: скругленные углы 34" hidden="0"/>
            <p:cNvSpPr/>
            <p:nvPr isPhoto="0" userDrawn="0"/>
          </p:nvSpPr>
          <p:spPr bwMode="auto">
            <a:xfrm>
              <a:off x="774755" y="238492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9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36" name="Прямоугольник: скругленные углы 35" hidden="0"/>
            <p:cNvSpPr/>
            <p:nvPr isPhoto="0" userDrawn="0"/>
          </p:nvSpPr>
          <p:spPr bwMode="auto">
            <a:xfrm>
              <a:off x="1331576" y="238492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3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cs typeface="Arial"/>
                </a:rPr>
                <a:t>Лешуконское + район</a:t>
              </a:r>
              <a:endParaRPr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sp>
          <p:nvSpPr>
            <p:cNvPr id="37" name="Прямоугольник: скругленные углы 36" hidden="0"/>
            <p:cNvSpPr/>
            <p:nvPr isPhoto="0" userDrawn="0"/>
          </p:nvSpPr>
          <p:spPr bwMode="auto">
            <a:xfrm>
              <a:off x="774755" y="2973259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10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38" name="Прямоугольник: скругленные углы 37" hidden="0"/>
            <p:cNvSpPr/>
            <p:nvPr isPhoto="0" userDrawn="0"/>
          </p:nvSpPr>
          <p:spPr bwMode="auto">
            <a:xfrm>
              <a:off x="1331576" y="2973259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marR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3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cs typeface="Arial"/>
                </a:rPr>
                <a:t>Соловки</a:t>
              </a:r>
              <a:endParaRPr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graphicFrame>
        <p:nvGraphicFramePr>
          <p:cNvPr id="10" name="Диаграмма 9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1547663" y="2740032"/>
          <a:ext cx="5463949" cy="4584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998172743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215458"/>
            <a:ext cx="856906" cy="669924"/>
          </a:xfrm>
        </p:spPr>
        <p:txBody>
          <a:bodyPr/>
          <a:lstStyle/>
          <a:p>
            <a:pPr>
              <a:defRPr/>
            </a:pPr>
            <a:fld id="{C73E3390-26B9-B62A-7E4B-27F9D975FCBD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-67480" y="32561"/>
            <a:ext cx="921148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-108520" y="6409134"/>
            <a:ext cx="925252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/>
          </a:p>
        </p:txBody>
      </p:sp>
      <p:sp>
        <p:nvSpPr>
          <p:cNvPr id="11" name="Прямоугольник 10" hidden="0"/>
          <p:cNvSpPr/>
          <p:nvPr isPhoto="0" userDrawn="0"/>
        </p:nvSpPr>
        <p:spPr bwMode="auto">
          <a:xfrm>
            <a:off x="-131936" y="835224"/>
            <a:ext cx="925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333399"/>
                </a:solidFill>
              </a:rPr>
              <a:t>Количество перевезенных пассажиров в 2015 – 2021 годах, человек</a:t>
            </a:r>
            <a:endParaRPr/>
          </a:p>
        </p:txBody>
      </p:sp>
      <p:graphicFrame>
        <p:nvGraphicFramePr>
          <p:cNvPr id="12" name="Диаграмма 11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4624359" y="1405792"/>
          <a:ext cx="4320480" cy="2481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2303903" y="4018394"/>
          <a:ext cx="438084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 hidden="0"/>
          <p:cNvSpPr/>
          <p:nvPr isPhoto="0" userDrawn="0"/>
        </p:nvSpPr>
        <p:spPr bwMode="auto">
          <a:xfrm>
            <a:off x="-67479" y="-27384"/>
            <a:ext cx="9211480" cy="692150"/>
          </a:xfrm>
          <a:prstGeom prst="rect">
            <a:avLst/>
          </a:prstGeom>
          <a:solidFill>
            <a:srgbClr val="052F61">
              <a:lumMod val="40000"/>
              <a:lumOff val="60000"/>
            </a:srgbClr>
          </a:solidFill>
          <a:ln w="9525" cap="rnd" cmpd="sng" algn="ctr">
            <a:solidFill>
              <a:srgbClr val="052F61">
                <a:tint val="76000"/>
                <a:hueMod val="94000"/>
                <a:alpha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200" b="1" i="0" u="none" strike="noStrike" cap="none" spc="0">
              <a:ln>
                <a:noFill/>
              </a:ln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Подпрограмма № 1 «</a:t>
            </a:r>
            <a:r>
              <a:rPr lang="ru-RU" sz="2400" b="1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Проведение сбалансированной государственной политики на транспорте»</a:t>
            </a:r>
            <a:r>
              <a:rPr lang="ru-RU" sz="2400" b="0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endParaRPr lang="ru-RU" sz="2200" b="0" i="0" u="none" strike="noStrike" cap="none" spc="0">
              <a:ln>
                <a:noFill/>
              </a:ln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4802988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7010399" y="6409134"/>
            <a:ext cx="2133599" cy="4762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8AC8-AAA8-FDFD-EAD6-9317B5D3DE47}" type="slidenum">
              <a:rPr lang="ru-RU" sz="2800">
                <a:solidFill>
                  <a:srgbClr val="000000"/>
                </a:solidFill>
              </a:rPr>
              <a:t/>
            </a:fld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1551922346" name="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204611" y="1511023"/>
          <a:ext cx="4571998" cy="237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7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2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73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8738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32774" name="Picture 56" descr="C:\Documents and Settings\eugenegp\Рабочий стол\Кудинов\Карта зелёные дороги.jp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1835150" y="1125538"/>
            <a:ext cx="6142038" cy="4894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75" name="Группа 14" hidden="0"/>
          <p:cNvGrpSpPr/>
          <p:nvPr isPhoto="0" userDrawn="0"/>
        </p:nvGrpSpPr>
        <p:grpSpPr bwMode="auto">
          <a:xfrm>
            <a:off x="179512" y="981073"/>
            <a:ext cx="3024335" cy="3095997"/>
            <a:chOff x="467544" y="981612"/>
            <a:chExt cx="2353370" cy="2375380"/>
          </a:xfrm>
        </p:grpSpPr>
        <p:sp>
          <p:nvSpPr>
            <p:cNvPr id="32777" name="TextBox 18" hidden="0"/>
            <p:cNvSpPr txBox="1">
              <a:spLocks noChangeArrowheads="1"/>
            </p:cNvSpPr>
            <p:nvPr isPhoto="0" userDrawn="0"/>
          </p:nvSpPr>
          <p:spPr bwMode="auto">
            <a:xfrm>
              <a:off x="467544" y="981612"/>
              <a:ext cx="2349500" cy="46047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b="1">
                  <a:solidFill>
                    <a:prstClr val="black"/>
                  </a:solidFill>
                  <a:latin typeface="Calibri"/>
                </a:rPr>
                <a:t>Реконструкция мостового перехода ч/р Никольское Устье в Северодвинске</a:t>
              </a:r>
              <a:endParaRPr/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b="1">
                  <a:solidFill>
                    <a:prstClr val="black"/>
                  </a:solidFill>
                  <a:latin typeface="Calibri"/>
                </a:rPr>
                <a:t>ввод в 202</a:t>
              </a:r>
              <a:r>
                <a:rPr lang="en-US" sz="1100" b="1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ru-RU" sz="1100" b="1">
                  <a:solidFill>
                    <a:prstClr val="black"/>
                  </a:solidFill>
                  <a:latin typeface="Calibri"/>
                </a:rPr>
                <a:t> году</a:t>
              </a:r>
              <a:endParaRPr/>
            </a:p>
          </p:txBody>
        </p:sp>
        <p:pic>
          <p:nvPicPr>
            <p:cNvPr id="32778" name="Picture 4" descr="C:\Documents and Settings\eugeneal\Рабочий стол\Стройка 2019\Ник Устье.JPG" hidden="0"/>
            <p:cNvPicPr>
              <a:picLocks noChangeAspect="1" noChangeArrowheads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468239" y="1593279"/>
              <a:ext cx="2352675" cy="176371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" name="Прямая со стрелкой 12" hidden="0"/>
          <p:cNvCxnSpPr>
            <a:cxnSpLocks/>
          </p:cNvCxnSpPr>
          <p:nvPr isPhoto="0" userDrawn="0"/>
        </p:nvCxnSpPr>
        <p:spPr bwMode="auto">
          <a:xfrm>
            <a:off x="2827399" y="1586945"/>
            <a:ext cx="742950" cy="873125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 hidden="0"/>
          <p:cNvSpPr/>
          <p:nvPr isPhoto="0" userDrawn="0"/>
        </p:nvSpPr>
        <p:spPr bwMode="auto">
          <a:xfrm>
            <a:off x="-66119" y="-27384"/>
            <a:ext cx="9210119" cy="692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2 «</a:t>
            </a:r>
            <a:r>
              <a:rPr lang="ru-RU" sz="2200" b="1">
                <a:latin typeface="Times New Roman"/>
                <a:cs typeface="Times New Roman"/>
              </a:rPr>
              <a:t>Развитие общественного пассажирского</a:t>
            </a:r>
            <a:endParaRPr lang="ru-RU" sz="220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200" b="1">
                <a:latin typeface="Times New Roman"/>
                <a:cs typeface="Times New Roman"/>
              </a:rPr>
              <a:t>транспорта и транспортной инфраструктуры Архангельской области</a:t>
            </a:r>
            <a:r>
              <a:rPr lang="ru-RU" sz="2200" b="1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endParaRPr lang="ru-RU" sz="2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Рисунок 18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6579096" y="3720752"/>
            <a:ext cx="2564904" cy="2564904"/>
          </a:xfrm>
          <a:prstGeom prst="rect">
            <a:avLst/>
          </a:prstGeom>
        </p:spPr>
      </p:pic>
      <p:pic>
        <p:nvPicPr>
          <p:cNvPr id="21" name="Рисунок 20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6579096" y="1196479"/>
            <a:ext cx="2564904" cy="2564904"/>
          </a:xfrm>
          <a:prstGeom prst="rect">
            <a:avLst/>
          </a:prstGeom>
        </p:spPr>
      </p:pic>
      <p:sp>
        <p:nvSpPr>
          <p:cNvPr id="172446467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6750" y="6215062"/>
            <a:ext cx="857250" cy="66992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5CDC6-D5B4-C14A-E410-F37204438C20}" type="slidenum">
              <a:rPr lang="ru-RU">
                <a:solidFill>
                  <a:srgbClr val="146194">
                    <a:lumMod val="50000"/>
                  </a:srgbClr>
                </a:solidFill>
              </a:rPr>
              <a:t/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7523" y="6376512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" name="TextBox 16" hidden="0"/>
          <p:cNvSpPr txBox="1"/>
          <p:nvPr isPhoto="0" userDrawn="0"/>
        </p:nvSpPr>
        <p:spPr bwMode="auto">
          <a:xfrm>
            <a:off x="207148" y="922563"/>
            <a:ext cx="858241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Содержание и ремонт</a:t>
            </a:r>
            <a:endParaRPr/>
          </a:p>
          <a:p>
            <a:pPr algn="ctr">
              <a:defRPr/>
            </a:pPr>
            <a:r>
              <a:rPr lang="ru-RU" b="1"/>
              <a:t>узкоколейных железных дорог</a:t>
            </a:r>
            <a:endParaRPr/>
          </a:p>
          <a:p>
            <a:pPr algn="ctr">
              <a:defRPr/>
            </a:pPr>
            <a:r>
              <a:rPr lang="ru-RU" b="1"/>
              <a:t>в Плесецком и Верхнетоемском районах</a:t>
            </a:r>
            <a:endParaRPr/>
          </a:p>
        </p:txBody>
      </p:sp>
      <p:sp>
        <p:nvSpPr>
          <p:cNvPr id="12" name="Прямоугольник 11" hidden="0"/>
          <p:cNvSpPr/>
          <p:nvPr isPhoto="0" userDrawn="0"/>
        </p:nvSpPr>
        <p:spPr bwMode="auto">
          <a:xfrm>
            <a:off x="0" y="0"/>
            <a:ext cx="9155485" cy="6921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5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2 «</a:t>
            </a:r>
            <a:r>
              <a:rPr lang="ru-RU" sz="2150" b="1">
                <a:latin typeface="Times New Roman"/>
                <a:cs typeface="Times New Roman"/>
              </a:rPr>
              <a:t>Развитие общественного пассажирского</a:t>
            </a:r>
            <a:endParaRPr sz="215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150" b="1">
                <a:latin typeface="Times New Roman"/>
                <a:cs typeface="Times New Roman"/>
              </a:rPr>
              <a:t>транспорта и транспортной инфраструктуры Архангельской области</a:t>
            </a:r>
            <a:r>
              <a:rPr lang="ru-RU" sz="2150" b="1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2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4572000" y="2348881"/>
            <a:ext cx="4449763" cy="34138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Рисунок 8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11032" y="2348881"/>
            <a:ext cx="4446507" cy="3413897"/>
          </a:xfrm>
          <a:prstGeom prst="rect">
            <a:avLst/>
          </a:prstGeom>
        </p:spPr>
      </p:pic>
      <p:sp>
        <p:nvSpPr>
          <p:cNvPr id="1450081624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182836"/>
            <a:ext cx="856906" cy="669924"/>
          </a:xfrm>
        </p:spPr>
        <p:txBody>
          <a:bodyPr/>
          <a:lstStyle/>
          <a:p>
            <a:pPr>
              <a:defRPr/>
            </a:pPr>
            <a:fld id="{ED028F85-5BF1-9FC0-7B0D-D6BC26167392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707" y="-21074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28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9" hidden="0"/>
          <p:cNvSpPr>
            <a:spLocks noChangeArrowheads="1"/>
          </p:cNvSpPr>
          <p:nvPr isPhoto="0" userDrawn="0"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</p:spPr>
        <p:txBody>
          <a:bodyPr lIns="91412" tIns="45706" rIns="91412" bIns="45706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/>
                <a:cs typeface="Times New Roman"/>
              </a:rPr>
              <a:t>Министерство транспорта Архангельской области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" name="TextBox 16" hidden="0"/>
          <p:cNvSpPr txBox="1"/>
          <p:nvPr isPhoto="0" userDrawn="0"/>
        </p:nvSpPr>
        <p:spPr bwMode="auto">
          <a:xfrm>
            <a:off x="9706" y="982104"/>
            <a:ext cx="451584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/>
              <a:t>Капитальный ремонт пассажирских судов</a:t>
            </a:r>
            <a:endParaRPr lang="ru-RU" sz="1600"/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0" y="-139259"/>
            <a:ext cx="9144000" cy="8755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50" b="1">
                <a:solidFill>
                  <a:schemeClr val="bg1"/>
                </a:solidFill>
                <a:latin typeface="Times New Roman"/>
                <a:cs typeface="Times New Roman"/>
              </a:rPr>
              <a:t>Подпрограмма № 2 «</a:t>
            </a:r>
            <a:r>
              <a:rPr lang="ru-RU" sz="2150" b="1">
                <a:latin typeface="Times New Roman"/>
                <a:cs typeface="Times New Roman"/>
              </a:rPr>
              <a:t>Развитие общественного пассажирского</a:t>
            </a:r>
            <a:endParaRPr sz="215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150" b="1">
                <a:latin typeface="Times New Roman"/>
                <a:cs typeface="Times New Roman"/>
              </a:rPr>
              <a:t>транспорта и транспортной инфраструктуры Архангельской области</a:t>
            </a:r>
            <a:r>
              <a:rPr lang="ru-RU" sz="2150" b="1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2" descr="C:\Documents and Settings\kuznetsovaty\Local Settings\Temp\91576.jp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9707" y="1700809"/>
            <a:ext cx="4567203" cy="2383669"/>
          </a:xfrm>
          <a:prstGeom prst="rect">
            <a:avLst/>
          </a:prstGeom>
          <a:noFill/>
        </p:spPr>
      </p:pic>
      <p:sp>
        <p:nvSpPr>
          <p:cNvPr id="12" name="TextBox 11" hidden="0"/>
          <p:cNvSpPr txBox="1"/>
          <p:nvPr isPhoto="0" userDrawn="0"/>
        </p:nvSpPr>
        <p:spPr bwMode="auto">
          <a:xfrm>
            <a:off x="61060" y="4365104"/>
            <a:ext cx="45109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</a:rPr>
              <a:t>теплоход «Вознесенье» (Хорьково – Кузьмино)</a:t>
            </a:r>
            <a:endParaRPr/>
          </a:p>
          <a:p>
            <a:pPr>
              <a:defRPr/>
            </a:pPr>
            <a:endParaRPr lang="ru-RU" sz="11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100" b="1">
                <a:solidFill>
                  <a:schemeClr val="bg1"/>
                </a:solidFill>
              </a:rPr>
              <a:t>несамоходное судно «Плашкоут-85» (Ластола – Цигломень)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3" name="Рисунок 12" hidden="0"/>
          <p:cNvPicPr/>
          <p:nvPr isPhoto="0" userDrawn="0"/>
        </p:nvPicPr>
        <p:blipFill>
          <a:blip r:embed="rId5"/>
          <a:srcRect l="0" t="0" r="10732" b="0"/>
          <a:stretch/>
        </p:blipFill>
        <p:spPr bwMode="auto">
          <a:xfrm>
            <a:off x="4860032" y="1700809"/>
            <a:ext cx="4104456" cy="2383669"/>
          </a:xfrm>
          <a:prstGeom prst="rect">
            <a:avLst/>
          </a:prstGeom>
          <a:ln w="952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Box 13" hidden="0"/>
          <p:cNvSpPr txBox="1"/>
          <p:nvPr isPhoto="0" userDrawn="0"/>
        </p:nvSpPr>
        <p:spPr bwMode="auto">
          <a:xfrm>
            <a:off x="4698835" y="982104"/>
            <a:ext cx="444516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/>
              <a:t>Организация буксирных перевозок</a:t>
            </a:r>
            <a:endParaRPr/>
          </a:p>
          <a:p>
            <a:pPr algn="ctr">
              <a:defRPr/>
            </a:pPr>
            <a:endParaRPr lang="ru-RU" sz="1600"/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4698835" y="436510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</a:rPr>
              <a:t>Межмуниципальный маршрут «Хабарка – Выселки»</a:t>
            </a:r>
            <a:endParaRPr/>
          </a:p>
          <a:p>
            <a:pPr>
              <a:defRPr/>
            </a:pPr>
            <a:endParaRPr lang="ru-RU" sz="12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200" b="1">
                <a:solidFill>
                  <a:schemeClr val="bg1"/>
                </a:solidFill>
              </a:rPr>
              <a:t>183,5 часа работы в период весеннего ледохода и осеннего ледостава</a:t>
            </a:r>
            <a:endParaRPr/>
          </a:p>
        </p:txBody>
      </p:sp>
      <p:sp>
        <p:nvSpPr>
          <p:cNvPr id="676249307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287092" y="6215458"/>
            <a:ext cx="856906" cy="669924"/>
          </a:xfrm>
        </p:spPr>
        <p:txBody>
          <a:bodyPr/>
          <a:lstStyle/>
          <a:p>
            <a:pPr>
              <a:defRPr/>
            </a:pPr>
            <a:fld id="{FD9812CE-3106-673B-6F03-DF46E5434ACD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Прямоугольник 3" hidden="0"/>
          <p:cNvSpPr/>
          <p:nvPr isPhoto="0" userDrawn="0"/>
        </p:nvSpPr>
        <p:spPr bwMode="auto">
          <a:xfrm>
            <a:off x="2915816" y="404664"/>
            <a:ext cx="2846547" cy="9816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ВОДНЫЙ ТРАНСПОРТ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155 млн. рублей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6" name="Прямоугольник 4" hidden="0"/>
          <p:cNvSpPr/>
          <p:nvPr isPhoto="0" userDrawn="0"/>
        </p:nvSpPr>
        <p:spPr bwMode="auto">
          <a:xfrm>
            <a:off x="35496" y="998986"/>
            <a:ext cx="2231477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Архангельск – Соловки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(3 маршрута)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35496" y="2119610"/>
            <a:ext cx="2231477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Соломбала - Патракеевка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6559769" y="2982168"/>
            <a:ext cx="2548735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В. Тойма - Н. Тойма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9" name="Прямоугольник 8" hidden="0"/>
          <p:cNvSpPr/>
          <p:nvPr isPhoto="0" userDrawn="0"/>
        </p:nvSpPr>
        <p:spPr bwMode="auto">
          <a:xfrm>
            <a:off x="35496" y="3191272"/>
            <a:ext cx="2231477" cy="118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АО "Архангельский речной порт" 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(14 маршрутов)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36267" y="4752161"/>
            <a:ext cx="2231477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Новодвинск - Ягодник - Дедов Полой (2 маршрута)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1" name="Прямоугольник 10" hidden="0"/>
          <p:cNvSpPr/>
          <p:nvPr isPhoto="0" userDrawn="0"/>
        </p:nvSpPr>
        <p:spPr bwMode="auto">
          <a:xfrm>
            <a:off x="36267" y="5876788"/>
            <a:ext cx="2230706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Котлас – Тулубьево</a:t>
            </a:r>
            <a:endParaRPr/>
          </a:p>
        </p:txBody>
      </p:sp>
      <p:sp>
        <p:nvSpPr>
          <p:cNvPr id="12" name="Прямоугольник 11" hidden="0"/>
          <p:cNvSpPr/>
          <p:nvPr isPhoto="0" userDrawn="0"/>
        </p:nvSpPr>
        <p:spPr bwMode="auto">
          <a:xfrm>
            <a:off x="6559769" y="1545848"/>
            <a:ext cx="2548735" cy="5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п. Порог - с. Усть Кожа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3" name="Прямоугольник 13" hidden="0"/>
          <p:cNvSpPr/>
          <p:nvPr isPhoto="0" userDrawn="0"/>
        </p:nvSpPr>
        <p:spPr bwMode="auto">
          <a:xfrm>
            <a:off x="6559769" y="2132857"/>
            <a:ext cx="2548735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г. Онега –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пос. Легашевская запань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4" name="Прямоугольник 14" hidden="0"/>
          <p:cNvSpPr/>
          <p:nvPr isPhoto="0" userDrawn="0"/>
        </p:nvSpPr>
        <p:spPr bwMode="auto">
          <a:xfrm>
            <a:off x="6559769" y="5157192"/>
            <a:ext cx="2548735" cy="798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Хорьково - Кузьмино, Черный Яр - Дедов Полой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5" name="Прямоугольник 15" hidden="0"/>
          <p:cNvSpPr/>
          <p:nvPr isPhoto="0" userDrawn="0"/>
        </p:nvSpPr>
        <p:spPr bwMode="auto">
          <a:xfrm>
            <a:off x="6559769" y="4530824"/>
            <a:ext cx="2548735" cy="5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пос. Каменка –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г. Мезень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6" name="Прямоугольник 27" hidden="0"/>
          <p:cNvSpPr/>
          <p:nvPr isPhoto="0" userDrawn="0"/>
        </p:nvSpPr>
        <p:spPr bwMode="auto">
          <a:xfrm>
            <a:off x="6559769" y="6021288"/>
            <a:ext cx="2548735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С. Черевково –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Д. Ракулка</a:t>
            </a:r>
            <a:endParaRPr/>
          </a:p>
        </p:txBody>
      </p:sp>
      <p:sp>
        <p:nvSpPr>
          <p:cNvPr id="18" name="TextBox 30" hidden="0"/>
          <p:cNvSpPr txBox="1"/>
          <p:nvPr isPhoto="0" userDrawn="0"/>
        </p:nvSpPr>
        <p:spPr bwMode="auto">
          <a:xfrm rot="16199998">
            <a:off x="7255974" y="-1354279"/>
            <a:ext cx="738664" cy="325442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Муниципальные маршруты 59,3 млн. рублей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1" name="Прямоугольник 33" hidden="0"/>
          <p:cNvSpPr/>
          <p:nvPr isPhoto="0" userDrawn="0"/>
        </p:nvSpPr>
        <p:spPr bwMode="auto">
          <a:xfrm>
            <a:off x="6559769" y="573255"/>
            <a:ext cx="2548735" cy="911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АО "Архангельский речной порт"  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(местные линии)</a:t>
            </a:r>
            <a:endParaRPr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4" name="Прямоугольник 21" hidden="0"/>
          <p:cNvSpPr/>
          <p:nvPr isPhoto="0" userDrawn="0"/>
        </p:nvSpPr>
        <p:spPr bwMode="auto">
          <a:xfrm>
            <a:off x="6559769" y="3486223"/>
            <a:ext cx="2548735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Сосновка- Мамониха</a:t>
            </a:r>
            <a:endParaRPr/>
          </a:p>
        </p:txBody>
      </p:sp>
      <p:sp>
        <p:nvSpPr>
          <p:cNvPr id="25" name="Прямоугольник 22" hidden="0"/>
          <p:cNvSpPr/>
          <p:nvPr isPhoto="0" userDrawn="0"/>
        </p:nvSpPr>
        <p:spPr bwMode="auto">
          <a:xfrm>
            <a:off x="6559769" y="4005064"/>
            <a:ext cx="2548735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cs typeface="Arial"/>
              </a:rPr>
              <a:t>Емецк - Подгор</a:t>
            </a:r>
            <a:endParaRPr/>
          </a:p>
        </p:txBody>
      </p:sp>
      <p:sp>
        <p:nvSpPr>
          <p:cNvPr id="26" name="TextBox 30" hidden="0"/>
          <p:cNvSpPr txBox="1"/>
          <p:nvPr isPhoto="0" userDrawn="0"/>
        </p:nvSpPr>
        <p:spPr bwMode="auto">
          <a:xfrm rot="16199998">
            <a:off x="1322348" y="-1458250"/>
            <a:ext cx="738664" cy="345638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Межмуниципальные маршруты 95,7 млн. рублей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27" name="Picture 2" hidden="0"/>
          <p:cNvPicPr>
            <a:picLocks noChangeAspect="1" noChangeArrowheads="1"/>
          </p:cNvPicPr>
          <p:nvPr isPhoto="0" userDrawn="0"/>
        </p:nvPicPr>
        <p:blipFill>
          <a:blip r:embed="rId3"/>
          <a:srcRect l="9310" t="14259" r="26607" b="22042"/>
          <a:stretch/>
        </p:blipFill>
        <p:spPr bwMode="auto">
          <a:xfrm>
            <a:off x="2729282" y="4976688"/>
            <a:ext cx="3219613" cy="1800200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28" name="Диаграмма 27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2164784" y="2060848"/>
          <a:ext cx="4380842" cy="258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5190860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6974903" y="6448249"/>
            <a:ext cx="2133599" cy="365124"/>
          </a:xfrm>
        </p:spPr>
        <p:txBody>
          <a:bodyPr/>
          <a:lstStyle/>
          <a:p>
            <a:pPr>
              <a:defRPr/>
            </a:pPr>
            <a:fld id="{862F2275-9C4C-EE2E-1E6C-7035A08F0816}" type="slidenum">
              <a:rPr lang="ru-RU" sz="3800">
                <a:solidFill>
                  <a:schemeClr val="tx1"/>
                </a:solidFill>
              </a:rPr>
              <a:t/>
            </a:fld>
            <a:endParaRPr sz="3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Сектор">
      <a:fillStyleLst>
        <a:solidFill>
          <a:schemeClr val="phClr"/>
        </a:solidFill>
        <a:gradFill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hueMod val="94000"/>
              <a:alpha val="60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Сектор">
      <a:fillStyleLst>
        <a:solidFill>
          <a:schemeClr val="phClr"/>
        </a:solidFill>
        <a:gradFill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hueMod val="94000"/>
              <a:alpha val="60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6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Сектор">
      <a:fillStyleLst>
        <a:solidFill>
          <a:schemeClr val="phClr"/>
        </a:solidFill>
        <a:gradFill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hueMod val="94000"/>
              <a:alpha val="60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/>
        </a:gradFill>
      </a:bgFillStyleLst>
    </a:fmtScheme>
  </a:themeElements>
  <a:objectDefaults/>
</a:theme>
</file>

<file path=ppt/theme/themeOverride1.xml><?xml version="1.0" encoding="utf-8"?>
<a:themeOverride xmlns:a="http://schemas.openxmlformats.org/drawingml/2006/main" xmlns:r="http://schemas.openxmlformats.org/officeDocument/2006/relationships" xmlns:p="http://schemas.openxmlformats.org/presentation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Тема 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0</Words>
  <Application>Р7-Офис/6.4.2.28</Application>
  <DocSecurity>0</DocSecurity>
  <PresentationFormat>Экран (4:3)</PresentationFormat>
  <Paragraphs>0</Paragraphs>
  <Slides>24</Slides>
  <Notes>24</Notes>
  <HiddenSlides>0</HiddenSlides>
  <MMClips>2</MMClips>
  <ScaleCrop>0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Theme 1</vt:lpstr>
      <vt:lpstr>Theme 2</vt:lpstr>
      <vt:lpstr>Theme 3</vt:lpstr>
      <vt:lpstr>Theme 4</vt:lpstr>
      <vt:lpstr>Theme 5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Manager/>
  <Company>MPTiS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</dc:title>
  <dc:subject/>
  <dc:creator>ddd</dc:creator>
  <cp:keywords/>
  <dc:description/>
  <dc:identifier/>
  <dc:language/>
  <cp:lastModifiedBy/>
  <cp:revision>635</cp:revision>
  <dcterms:created xsi:type="dcterms:W3CDTF">2013-03-19T13:16:46Z</dcterms:created>
  <dcterms:modified xsi:type="dcterms:W3CDTF">2022-06-16T11:22:49Z</dcterms:modified>
  <cp:category/>
  <cp:contentStatus/>
  <cp:version/>
</cp:coreProperties>
</file>