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16"/>
  </p:notesMasterIdLst>
  <p:sldIdLst>
    <p:sldId id="256" r:id="rId4"/>
    <p:sldId id="275" r:id="rId5"/>
    <p:sldId id="259" r:id="rId6"/>
    <p:sldId id="273" r:id="rId7"/>
    <p:sldId id="264" r:id="rId8"/>
    <p:sldId id="263" r:id="rId9"/>
    <p:sldId id="274" r:id="rId10"/>
    <p:sldId id="262" r:id="rId11"/>
    <p:sldId id="266" r:id="rId12"/>
    <p:sldId id="272" r:id="rId13"/>
    <p:sldId id="271" r:id="rId14"/>
    <p:sldId id="269" r:id="rId15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FF"/>
    <a:srgbClr val="0000CC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5322AE-FBD7-4266-AB3F-F31F468E9CF3}" v="187" dt="2021-03-24T03:07:38.7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8B6C1-2EF8-4AE6-B146-9BBCCB49D3EC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04A8C-E69F-4643-AB37-EFF6D6FAA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356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B496D-1048-4A68-8043-048DED955E3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829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4E9A6E-31CB-436E-AA95-694B03C5E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58" y="365125"/>
            <a:ext cx="11065042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528869-B20C-432D-8D74-8AF1588CD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58" y="1825625"/>
            <a:ext cx="11065042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386C22-B75D-4E9D-8EB3-6B21F4C5B5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8758" y="6356350"/>
            <a:ext cx="329264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9058F2-AD4E-4C58-8E92-E7F9196DD499}" type="datetime1">
              <a:rPr lang="ru-RU" smtClean="0"/>
              <a:t>26.03.2021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B855F1-443D-41EF-8F6B-4686F0DD7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447975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BA241C-DB8E-4424-A70A-9BD1B08FE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61158" y="6356350"/>
            <a:ext cx="329264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CDEBC3D-9D14-412B-8043-7A749C1963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7104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69720" y="1459080"/>
            <a:ext cx="5422680" cy="3072960"/>
          </a:xfrm>
          <a:prstGeom prst="rect">
            <a:avLst/>
          </a:prstGeom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4800" b="1" strike="noStrike" spc="-1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lang="ru-RU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288720" y="365040"/>
            <a:ext cx="11064600" cy="132516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800" b="1" strike="noStrike" spc="-1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lang="ru-RU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288720" y="1825560"/>
            <a:ext cx="11064600" cy="435096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40" name="PlaceHolder 3"/>
          <p:cNvSpPr>
            <a:spLocks noGrp="1"/>
          </p:cNvSpPr>
          <p:nvPr>
            <p:ph type="dt"/>
          </p:nvPr>
        </p:nvSpPr>
        <p:spPr>
          <a:xfrm>
            <a:off x="288720" y="6356520"/>
            <a:ext cx="3292200" cy="36468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FE87ABCB-8709-47DE-AE24-FA5C332787C9}" type="datetime1">
              <a:rPr lang="ru-RU" sz="1800" b="0" strike="noStrike" spc="-1">
                <a:solidFill>
                  <a:srgbClr val="000000"/>
                </a:solidFill>
                <a:latin typeface="Calibri"/>
              </a:rPr>
              <a:t>26.03.2021</a:t>
            </a:fld>
            <a:endParaRPr lang="ru-RU" sz="1800" b="0" strike="noStrike" spc="-1">
              <a:latin typeface="Times New Roman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ftr"/>
          </p:nvPr>
        </p:nvSpPr>
        <p:spPr>
          <a:xfrm>
            <a:off x="3581280" y="6356520"/>
            <a:ext cx="4479480" cy="36468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sldNum"/>
          </p:nvPr>
        </p:nvSpPr>
        <p:spPr>
          <a:xfrm>
            <a:off x="8061120" y="6356520"/>
            <a:ext cx="3292200" cy="36468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3F00C8A5-712B-405D-B300-0404AB59C751}" type="slidenum">
              <a:rPr lang="ru-RU" sz="1800" b="0" strike="noStrike" spc="-1">
                <a:solidFill>
                  <a:srgbClr val="000000"/>
                </a:solidFill>
                <a:latin typeface="Calibri"/>
              </a:rPr>
              <a:t>‹#›</a:t>
            </a:fld>
            <a:endParaRPr lang="ru-RU" sz="18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838080" y="3075120"/>
            <a:ext cx="8007120" cy="699840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000" b="1" strike="noStrike" spc="-1">
                <a:solidFill>
                  <a:srgbClr val="FFFFFF"/>
                </a:solidFill>
                <a:latin typeface="Roboto"/>
                <a:ea typeface="Roboto"/>
              </a:rPr>
              <a:t>Спасибо за внимание!</a:t>
            </a:r>
            <a:endParaRPr lang="ru-RU" sz="4000" b="0" strike="noStrike" spc="-1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.png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284705" y="1092434"/>
            <a:ext cx="6676920" cy="27993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10000"/>
              </a:lnSpc>
            </a:pPr>
            <a:endParaRPr lang="ru-RU" sz="4000" b="0" strike="noStrike" spc="49" dirty="0" smtClean="0">
              <a:solidFill>
                <a:srgbClr val="1467B1"/>
              </a:solidFill>
              <a:latin typeface="Roboto"/>
            </a:endParaRPr>
          </a:p>
          <a:p>
            <a:pPr>
              <a:lnSpc>
                <a:spcPct val="110000"/>
              </a:lnSpc>
            </a:pPr>
            <a:r>
              <a:rPr lang="ru-RU" sz="4000" b="0" strike="noStrike" spc="49" dirty="0" smtClean="0">
                <a:solidFill>
                  <a:srgbClr val="0000FF"/>
                </a:solidFill>
                <a:latin typeface="Roboto"/>
              </a:rPr>
              <a:t>Развитие сети почтовой связи на территории Архангельской области</a:t>
            </a:r>
            <a:endParaRPr lang="ru-RU" sz="4000" b="0" strike="noStrike" spc="-1" dirty="0">
              <a:solidFill>
                <a:srgbClr val="0000FF"/>
              </a:solidFill>
              <a:latin typeface="Roboto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51" y="6231979"/>
            <a:ext cx="2330512" cy="4959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Shape 1"/>
          <p:cNvSpPr txBox="1"/>
          <p:nvPr/>
        </p:nvSpPr>
        <p:spPr>
          <a:xfrm>
            <a:off x="764640" y="281509"/>
            <a:ext cx="8845352" cy="439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defRPr sz="2400" spc="49">
                <a:solidFill>
                  <a:srgbClr val="1467B1"/>
                </a:solidFill>
                <a:latin typeface="Calibri"/>
              </a:defRPr>
            </a:lvl1pPr>
          </a:lstStyle>
          <a:p>
            <a:r>
              <a:rPr lang="ru-RU" sz="3000" dirty="0">
                <a:solidFill>
                  <a:srgbClr val="3333FF"/>
                </a:solidFill>
                <a:latin typeface="Roboto"/>
              </a:rPr>
              <a:t>Электронные сервисы для </a:t>
            </a:r>
            <a:r>
              <a:rPr lang="ru-RU" sz="3000" dirty="0" smtClean="0">
                <a:solidFill>
                  <a:srgbClr val="3333FF"/>
                </a:solidFill>
                <a:latin typeface="Roboto"/>
              </a:rPr>
              <a:t>физических </a:t>
            </a:r>
            <a:r>
              <a:rPr lang="ru-RU" sz="3000" dirty="0">
                <a:solidFill>
                  <a:srgbClr val="3333FF"/>
                </a:solidFill>
                <a:latin typeface="Roboto"/>
              </a:rPr>
              <a:t>лиц</a:t>
            </a:r>
          </a:p>
        </p:txBody>
      </p:sp>
      <p:sp>
        <p:nvSpPr>
          <p:cNvPr id="172" name="TextShape 2"/>
          <p:cNvSpPr txBox="1"/>
          <p:nvPr/>
        </p:nvSpPr>
        <p:spPr>
          <a:xfrm>
            <a:off x="11755080" y="6492960"/>
            <a:ext cx="43668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ACADD712-09CA-4775-8F4D-7250DDE7EC08}" type="slidenum">
              <a:rPr lang="ru-RU" sz="1800" b="0" strike="noStrike" spc="-1">
                <a:solidFill>
                  <a:srgbClr val="000000"/>
                </a:solidFill>
                <a:latin typeface="Calibri"/>
              </a:rPr>
              <a:t>10</a:t>
            </a:fld>
            <a:endParaRPr lang="ru-RU" sz="1800" b="0" strike="noStrike" spc="-1">
              <a:latin typeface="Times New Roman"/>
            </a:endParaRPr>
          </a:p>
        </p:txBody>
      </p:sp>
      <p:sp>
        <p:nvSpPr>
          <p:cNvPr id="173" name="CustomShape 3"/>
          <p:cNvSpPr/>
          <p:nvPr/>
        </p:nvSpPr>
        <p:spPr>
          <a:xfrm>
            <a:off x="460081" y="940777"/>
            <a:ext cx="10547888" cy="4892193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dirty="0" smtClean="0">
                <a:latin typeface="Roboto"/>
              </a:rPr>
              <a:t>АО </a:t>
            </a:r>
            <a:r>
              <a:rPr lang="ru-RU" sz="2000" dirty="0">
                <a:latin typeface="Roboto"/>
              </a:rPr>
              <a:t>«Почта России</a:t>
            </a:r>
            <a:r>
              <a:rPr lang="ru-RU" sz="2000" dirty="0" smtClean="0">
                <a:latin typeface="Roboto"/>
              </a:rPr>
              <a:t>» реализованы электронные сервисы:</a:t>
            </a:r>
          </a:p>
          <a:p>
            <a:pPr algn="just">
              <a:lnSpc>
                <a:spcPct val="100000"/>
              </a:lnSpc>
            </a:pPr>
            <a:endParaRPr lang="ru-RU" sz="1000" dirty="0" smtClean="0">
              <a:latin typeface="Roboto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Roboto"/>
              </a:rPr>
              <a:t>Простая электронная подпись (ПЭП) - </a:t>
            </a:r>
            <a:r>
              <a:rPr lang="ru-RU" sz="2000" dirty="0">
                <a:latin typeface="Roboto"/>
              </a:rPr>
              <a:t>позволяет клиенту </a:t>
            </a:r>
            <a:r>
              <a:rPr lang="ru-RU" sz="2000" dirty="0" smtClean="0">
                <a:latin typeface="Roboto"/>
              </a:rPr>
              <a:t>получать корреспонденцию без </a:t>
            </a:r>
            <a:r>
              <a:rPr lang="ru-RU" sz="2000" dirty="0">
                <a:latin typeface="Roboto"/>
              </a:rPr>
              <a:t>предъявления </a:t>
            </a:r>
            <a:r>
              <a:rPr lang="ru-RU" sz="2000" dirty="0" smtClean="0">
                <a:latin typeface="Roboto"/>
              </a:rPr>
              <a:t>паспорта и бумажного извещения</a:t>
            </a:r>
          </a:p>
          <a:p>
            <a:pPr algn="just"/>
            <a:r>
              <a:rPr lang="ru-RU" sz="2000" i="1" dirty="0" smtClean="0">
                <a:latin typeface="Roboto"/>
              </a:rPr>
              <a:t>    </a:t>
            </a:r>
            <a:r>
              <a:rPr lang="ru-RU" sz="1600" i="1" dirty="0" smtClean="0">
                <a:latin typeface="Roboto"/>
              </a:rPr>
              <a:t>344 тыс. жителей Архангельской области оформили ПЭП, около 90 % пользуются данным сервисом</a:t>
            </a:r>
            <a:endParaRPr lang="ru-RU" sz="1600" dirty="0" smtClean="0">
              <a:latin typeface="Roboto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Roboto"/>
              </a:rPr>
              <a:t>Электронное извещение - получение информации по </a:t>
            </a:r>
            <a:r>
              <a:rPr lang="en-US" sz="2000" dirty="0" smtClean="0">
                <a:latin typeface="Roboto"/>
              </a:rPr>
              <a:t>SMS</a:t>
            </a:r>
            <a:r>
              <a:rPr lang="ru-RU" sz="2000" dirty="0" smtClean="0">
                <a:latin typeface="Roboto"/>
              </a:rPr>
              <a:t>, </a:t>
            </a:r>
            <a:r>
              <a:rPr lang="en-US" sz="2000" dirty="0" smtClean="0">
                <a:latin typeface="Roboto"/>
              </a:rPr>
              <a:t>e-mail</a:t>
            </a:r>
            <a:r>
              <a:rPr lang="ru-RU" sz="2000" dirty="0" smtClean="0">
                <a:latin typeface="Roboto"/>
              </a:rPr>
              <a:t> или </a:t>
            </a:r>
            <a:r>
              <a:rPr lang="en-US" sz="2000" dirty="0" smtClean="0">
                <a:latin typeface="Roboto"/>
              </a:rPr>
              <a:t>Push</a:t>
            </a:r>
            <a:r>
              <a:rPr lang="ru-RU" sz="2000" dirty="0" smtClean="0">
                <a:latin typeface="Roboto"/>
              </a:rPr>
              <a:t>-уведомлений мобильного приложения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Roboto"/>
              </a:rPr>
              <a:t>Предварительная запись в почтовое отделение</a:t>
            </a:r>
          </a:p>
          <a:p>
            <a:pPr algn="just"/>
            <a:r>
              <a:rPr lang="ru-RU" sz="1600" i="1" dirty="0">
                <a:latin typeface="Roboto"/>
              </a:rPr>
              <a:t> </a:t>
            </a:r>
            <a:r>
              <a:rPr lang="ru-RU" sz="1600" i="1" dirty="0" smtClean="0">
                <a:latin typeface="Roboto"/>
              </a:rPr>
              <a:t>    Доступна в 47 отделениях (13 – в Архангельске, 10 – в Северодвинске, 24 – в </a:t>
            </a:r>
          </a:p>
          <a:p>
            <a:pPr algn="just"/>
            <a:r>
              <a:rPr lang="ru-RU" sz="1600" i="1" dirty="0">
                <a:latin typeface="Roboto"/>
              </a:rPr>
              <a:t> </a:t>
            </a:r>
            <a:r>
              <a:rPr lang="ru-RU" sz="1600" i="1" dirty="0" smtClean="0">
                <a:latin typeface="Roboto"/>
              </a:rPr>
              <a:t>   крупных населенных пунктах области)</a:t>
            </a:r>
          </a:p>
          <a:p>
            <a:pPr algn="just"/>
            <a:r>
              <a:rPr lang="ru-RU" sz="2000" dirty="0" smtClean="0">
                <a:latin typeface="Roboto"/>
              </a:rPr>
              <a:t>Для подключения сервисов можно обратиться в любое отделение почтовой</a:t>
            </a:r>
          </a:p>
          <a:p>
            <a:pPr algn="just"/>
            <a:r>
              <a:rPr lang="ru-RU" sz="2000" dirty="0" smtClean="0">
                <a:latin typeface="Roboto"/>
              </a:rPr>
              <a:t>связи или подключить в личном кабинете</a:t>
            </a:r>
          </a:p>
          <a:p>
            <a:pPr algn="just"/>
            <a:endParaRPr lang="ru-RU" sz="1000" dirty="0" smtClean="0">
              <a:latin typeface="Roboto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Roboto"/>
              </a:rPr>
              <a:t>Мобильное приложение Почты России - оформление и оплата посылок,</a:t>
            </a:r>
          </a:p>
          <a:p>
            <a:pPr algn="just"/>
            <a:r>
              <a:rPr lang="ru-RU" sz="2000" dirty="0" smtClean="0">
                <a:latin typeface="Roboto"/>
              </a:rPr>
              <a:t>    отправка электронных заказных писем, </a:t>
            </a:r>
            <a:r>
              <a:rPr lang="ru-RU" sz="2000" b="1" dirty="0" smtClean="0">
                <a:latin typeface="Roboto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Roboto"/>
                <a:cs typeface="Arial" panose="020B0604020202020204" pitchFamily="34" charset="0"/>
              </a:rPr>
              <a:t>отслеживание отправлений,</a:t>
            </a:r>
          </a:p>
          <a:p>
            <a:pPr algn="just"/>
            <a:r>
              <a:rPr lang="ru-RU" sz="2000" dirty="0">
                <a:latin typeface="Roboto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Roboto"/>
                <a:cs typeface="Arial" panose="020B0604020202020204" pitchFamily="34" charset="0"/>
              </a:rPr>
              <a:t>   оформление подписки, приобретение товаров</a:t>
            </a:r>
          </a:p>
          <a:p>
            <a:pPr algn="just"/>
            <a:r>
              <a:rPr lang="ru-RU" sz="2000" i="1" dirty="0" smtClean="0">
                <a:latin typeface="Roboto"/>
              </a:rPr>
              <a:t>    </a:t>
            </a:r>
            <a:r>
              <a:rPr lang="ru-RU" sz="1600" i="1" dirty="0" smtClean="0">
                <a:latin typeface="Roboto"/>
              </a:rPr>
              <a:t>24 % клиентов Почты России пользуются мобильным приложением</a:t>
            </a:r>
            <a:endParaRPr lang="ru-RU" sz="1600" dirty="0"/>
          </a:p>
        </p:txBody>
      </p:sp>
      <p:sp>
        <p:nvSpPr>
          <p:cNvPr id="174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5" name="CustomShape 5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51" y="6231979"/>
            <a:ext cx="2330512" cy="4959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1252" b="2197"/>
          <a:stretch/>
        </p:blipFill>
        <p:spPr>
          <a:xfrm>
            <a:off x="9653719" y="3346231"/>
            <a:ext cx="2101361" cy="2609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835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pochta.ru/documents/10231/0/ico-big-3-laptop.jpg/ef98c1a1-dabc-4e8f-becc-9100f153d3c6?t=15880774226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970" y="4539384"/>
            <a:ext cx="1214826" cy="121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A91501-E461-4938-B6FD-7737FEE29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76" y="193594"/>
            <a:ext cx="8504330" cy="440250"/>
          </a:xfr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algn="ctr"/>
            <a:r>
              <a:rPr lang="ru-RU" sz="3000" b="0" spc="49" dirty="0">
                <a:solidFill>
                  <a:srgbClr val="3333FF"/>
                </a:solidFill>
                <a:latin typeface="Roboto"/>
                <a:ea typeface="+mn-ea"/>
                <a:cs typeface="+mn-cs"/>
              </a:rPr>
              <a:t>Электронные сервисы для юридических лиц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53237A-9C39-4AA5-8948-F416DEFEE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4998" y="6492875"/>
            <a:ext cx="437002" cy="365125"/>
          </a:xfrm>
        </p:spPr>
        <p:txBody>
          <a:bodyPr/>
          <a:lstStyle/>
          <a:p>
            <a:fld id="{FCDEBC3D-9D14-412B-8043-7A749C196374}" type="slidenum">
              <a:rPr lang="ru-RU" sz="1600" smtClean="0">
                <a:solidFill>
                  <a:schemeClr val="accent1">
                    <a:lumMod val="50000"/>
                  </a:schemeClr>
                </a:solidFill>
              </a:rPr>
              <a:pPr/>
              <a:t>11</a:t>
            </a:fld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9479" y="736805"/>
            <a:ext cx="98357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Roboto"/>
              </a:rPr>
              <a:t>Во исполнение Указа </a:t>
            </a:r>
            <a:r>
              <a:rPr lang="ru-RU" sz="2000" dirty="0">
                <a:latin typeface="Roboto"/>
              </a:rPr>
              <a:t>Президента Российской Федерации от 21 июля 2020 г. </a:t>
            </a:r>
          </a:p>
          <a:p>
            <a:pPr algn="just"/>
            <a:r>
              <a:rPr lang="ru-RU" sz="2000" dirty="0" smtClean="0">
                <a:latin typeface="Roboto"/>
              </a:rPr>
              <a:t>N </a:t>
            </a:r>
            <a:r>
              <a:rPr lang="ru-RU" sz="2000" dirty="0">
                <a:latin typeface="Roboto"/>
              </a:rPr>
              <a:t>474 "О национальных целях развития Российской Федерации на период до 2030 года</a:t>
            </a:r>
            <a:r>
              <a:rPr lang="ru-RU" sz="2000" dirty="0" smtClean="0">
                <a:latin typeface="Roboto"/>
              </a:rPr>
              <a:t>»  АО «Почта России» в рамках цифровой трансформации создана и продвигается линейка электронных сервисов для коммуникаций между государством, бизнесом и населением.</a:t>
            </a:r>
            <a:endParaRPr lang="ru-RU" sz="2000" dirty="0">
              <a:latin typeface="Roboto"/>
            </a:endParaRPr>
          </a:p>
        </p:txBody>
      </p:sp>
      <p:sp>
        <p:nvSpPr>
          <p:cNvPr id="4" name="AutoShape 2" descr="Коллекция «Города» пользователя ЛюПин в Яндекс.Коллекция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оллекция «Города» пользователя ЛюПин в Яндекс.Коллекциях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3010" t="5348" r="5991" b="21332"/>
          <a:stretch/>
        </p:blipFill>
        <p:spPr>
          <a:xfrm>
            <a:off x="5765563" y="2536997"/>
            <a:ext cx="1788502" cy="7444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475" y="2503021"/>
            <a:ext cx="1165593" cy="1076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61719" y="2439401"/>
            <a:ext cx="418350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Roboto"/>
                <a:cs typeface="Arial" panose="020B0604020202020204" pitchFamily="34" charset="0"/>
              </a:rPr>
              <a:t>Электронные заказные письма </a:t>
            </a:r>
            <a:r>
              <a:rPr lang="ru-RU" dirty="0" smtClean="0">
                <a:latin typeface="Roboto"/>
                <a:cs typeface="Arial" panose="020B0604020202020204" pitchFamily="34" charset="0"/>
              </a:rPr>
              <a:t>–доставка </a:t>
            </a:r>
            <a:r>
              <a:rPr lang="ru-RU" dirty="0">
                <a:latin typeface="Roboto"/>
                <a:cs typeface="Arial" panose="020B0604020202020204" pitchFamily="34" charset="0"/>
              </a:rPr>
              <a:t>получателям </a:t>
            </a:r>
            <a:r>
              <a:rPr lang="ru-RU" dirty="0" smtClean="0">
                <a:latin typeface="Roboto"/>
                <a:cs typeface="Arial" panose="020B0604020202020204" pitchFamily="34" charset="0"/>
              </a:rPr>
              <a:t>заказных писем </a:t>
            </a:r>
            <a:r>
              <a:rPr lang="ru-RU" dirty="0">
                <a:latin typeface="Roboto"/>
                <a:cs typeface="Arial" panose="020B0604020202020204" pitchFamily="34" charset="0"/>
              </a:rPr>
              <a:t>в электронном виде, </a:t>
            </a:r>
            <a:r>
              <a:rPr lang="ru-RU" dirty="0" smtClean="0">
                <a:latin typeface="Roboto"/>
                <a:cs typeface="Arial" panose="020B0604020202020204" pitchFamily="34" charset="0"/>
              </a:rPr>
              <a:t>с сохранением юридической значимости.</a:t>
            </a:r>
          </a:p>
          <a:p>
            <a:pPr algn="just"/>
            <a:endParaRPr lang="ru-RU" sz="1600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just"/>
            <a:endParaRPr lang="ru-RU" sz="1600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483CA15-5437-5A49-BD9F-86BC8B4FED31}"/>
              </a:ext>
            </a:extLst>
          </p:cNvPr>
          <p:cNvSpPr/>
          <p:nvPr/>
        </p:nvSpPr>
        <p:spPr>
          <a:xfrm>
            <a:off x="413095" y="3913922"/>
            <a:ext cx="5232130" cy="7848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defTabSz="10414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20700" indent="-63500" algn="l" defTabSz="10414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041400" indent="-127000" algn="l" defTabSz="10414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562100" indent="-190500" algn="l" defTabSz="10414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82800" indent="-254000" algn="l" defTabSz="10414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just">
              <a:buClr>
                <a:schemeClr val="accent1"/>
              </a:buClr>
            </a:pPr>
            <a:r>
              <a:rPr lang="ru-RU" sz="1500" i="1" dirty="0" smtClean="0">
                <a:latin typeface="Roboto"/>
              </a:rPr>
              <a:t>Экономит средства </a:t>
            </a:r>
            <a:r>
              <a:rPr lang="ru-RU" sz="1500" i="1" dirty="0">
                <a:latin typeface="Roboto"/>
              </a:rPr>
              <a:t>– услуги по распечатке, упаковке в </a:t>
            </a:r>
            <a:r>
              <a:rPr lang="ru-RU" sz="1500" i="1" dirty="0" smtClean="0">
                <a:latin typeface="Roboto"/>
              </a:rPr>
              <a:t>конверт  </a:t>
            </a:r>
            <a:r>
              <a:rPr lang="ru-RU" sz="1500" i="1" dirty="0">
                <a:latin typeface="Roboto"/>
              </a:rPr>
              <a:t>за счет Почты </a:t>
            </a:r>
            <a:r>
              <a:rPr lang="ru-RU" sz="1500" i="1" dirty="0" smtClean="0">
                <a:latin typeface="Roboto"/>
              </a:rPr>
              <a:t>России, ускоряет обмен корреспонденцией. </a:t>
            </a:r>
            <a:endParaRPr lang="ru-RU" sz="1500" i="1" dirty="0">
              <a:latin typeface="Roboto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54065" y="2434036"/>
            <a:ext cx="42578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742950">
              <a:defRPr/>
            </a:pPr>
            <a:r>
              <a:rPr lang="ru-RU" dirty="0">
                <a:latin typeface="Roboto"/>
              </a:rPr>
              <a:t>Знак онлайн </a:t>
            </a:r>
            <a:r>
              <a:rPr lang="ru-RU" dirty="0" smtClean="0">
                <a:latin typeface="Roboto"/>
              </a:rPr>
              <a:t>оплаты - сгенерированный в информационной системе и наносимый </a:t>
            </a:r>
            <a:r>
              <a:rPr lang="ru-RU" dirty="0">
                <a:latin typeface="Roboto"/>
              </a:rPr>
              <a:t>на оболочку отправления печатным способом.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765562" y="3948737"/>
            <a:ext cx="604632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>
                <a:latin typeface="Roboto"/>
              </a:rPr>
              <a:t>У</a:t>
            </a:r>
            <a:r>
              <a:rPr lang="ru-RU" sz="1400" i="1" dirty="0" smtClean="0">
                <a:latin typeface="Roboto"/>
              </a:rPr>
              <a:t>скоряет </a:t>
            </a:r>
            <a:r>
              <a:rPr lang="ru-RU" sz="1400" i="1" dirty="0">
                <a:latin typeface="Roboto"/>
              </a:rPr>
              <a:t>процесс обработки письменной корреспонденции в </a:t>
            </a:r>
            <a:r>
              <a:rPr lang="ru-RU" sz="1400" i="1" dirty="0" smtClean="0">
                <a:latin typeface="Roboto"/>
              </a:rPr>
              <a:t>ОПС и </a:t>
            </a:r>
            <a:r>
              <a:rPr lang="ru-RU" sz="1400" i="1" dirty="0">
                <a:latin typeface="Roboto"/>
              </a:rPr>
              <a:t>передачу ее в доставку получателям, </a:t>
            </a:r>
            <a:r>
              <a:rPr lang="ru-RU" sz="1400" i="1" dirty="0" smtClean="0">
                <a:latin typeface="Roboto"/>
              </a:rPr>
              <a:t>позволяет </a:t>
            </a:r>
            <a:r>
              <a:rPr lang="ru-RU" sz="1400" i="1" dirty="0">
                <a:latin typeface="Roboto"/>
              </a:rPr>
              <a:t>отправителю в режиме онлайн контролировать свои </a:t>
            </a:r>
            <a:r>
              <a:rPr lang="ru-RU" sz="1400" i="1" dirty="0" smtClean="0">
                <a:latin typeface="Roboto"/>
              </a:rPr>
              <a:t>расходы.</a:t>
            </a:r>
            <a:endParaRPr lang="ru-RU" sz="1400" i="1" dirty="0">
              <a:latin typeface="Roboto"/>
            </a:endParaRPr>
          </a:p>
        </p:txBody>
      </p:sp>
      <p:grpSp>
        <p:nvGrpSpPr>
          <p:cNvPr id="15" name="Google Shape;9530;p55">
            <a:extLst>
              <a:ext uri="{FF2B5EF4-FFF2-40B4-BE49-F238E27FC236}">
                <a16:creationId xmlns:a16="http://schemas.microsoft.com/office/drawing/2014/main" id="{95315CD5-1B52-0843-BD57-D4008F28C6DF}"/>
              </a:ext>
            </a:extLst>
          </p:cNvPr>
          <p:cNvGrpSpPr/>
          <p:nvPr/>
        </p:nvGrpSpPr>
        <p:grpSpPr>
          <a:xfrm>
            <a:off x="389714" y="4768997"/>
            <a:ext cx="875321" cy="796373"/>
            <a:chOff x="1674750" y="3254050"/>
            <a:chExt cx="294575" cy="295375"/>
          </a:xfrm>
          <a:solidFill>
            <a:srgbClr val="0854A1"/>
          </a:solidFill>
        </p:grpSpPr>
        <p:sp>
          <p:nvSpPr>
            <p:cNvPr id="16" name="Google Shape;9531;p55">
              <a:extLst>
                <a:ext uri="{FF2B5EF4-FFF2-40B4-BE49-F238E27FC236}">
                  <a16:creationId xmlns:a16="http://schemas.microsoft.com/office/drawing/2014/main" id="{F6BFB1FE-EF57-4B48-BA2E-0E5858EAD511}"/>
                </a:ext>
              </a:extLst>
            </p:cNvPr>
            <p:cNvSpPr/>
            <p:nvPr/>
          </p:nvSpPr>
          <p:spPr>
            <a:xfrm>
              <a:off x="1691275" y="3351700"/>
              <a:ext cx="278050" cy="197725"/>
            </a:xfrm>
            <a:custGeom>
              <a:avLst/>
              <a:gdLst/>
              <a:ahLst/>
              <a:cxnLst/>
              <a:rect l="l" t="t" r="r" b="b"/>
              <a:pathLst>
                <a:path w="11122" h="7909" extrusionOk="0">
                  <a:moveTo>
                    <a:pt x="10535" y="0"/>
                  </a:moveTo>
                  <a:cubicBezTo>
                    <a:pt x="10489" y="0"/>
                    <a:pt x="10442" y="10"/>
                    <a:pt x="10397" y="33"/>
                  </a:cubicBezTo>
                  <a:cubicBezTo>
                    <a:pt x="10208" y="64"/>
                    <a:pt x="10114" y="253"/>
                    <a:pt x="10177" y="474"/>
                  </a:cubicBezTo>
                  <a:cubicBezTo>
                    <a:pt x="10334" y="978"/>
                    <a:pt x="10429" y="1482"/>
                    <a:pt x="10429" y="1986"/>
                  </a:cubicBezTo>
                  <a:cubicBezTo>
                    <a:pt x="10429" y="4885"/>
                    <a:pt x="8066" y="7247"/>
                    <a:pt x="5199" y="7247"/>
                  </a:cubicBezTo>
                  <a:cubicBezTo>
                    <a:pt x="3561" y="7247"/>
                    <a:pt x="2017" y="6397"/>
                    <a:pt x="1072" y="5137"/>
                  </a:cubicBezTo>
                  <a:lnTo>
                    <a:pt x="1733" y="5137"/>
                  </a:lnTo>
                  <a:cubicBezTo>
                    <a:pt x="1922" y="5137"/>
                    <a:pt x="2080" y="4979"/>
                    <a:pt x="2080" y="4790"/>
                  </a:cubicBezTo>
                  <a:cubicBezTo>
                    <a:pt x="2080" y="4601"/>
                    <a:pt x="1922" y="4443"/>
                    <a:pt x="1733" y="4443"/>
                  </a:cubicBezTo>
                  <a:lnTo>
                    <a:pt x="347" y="4443"/>
                  </a:lnTo>
                  <a:cubicBezTo>
                    <a:pt x="158" y="4443"/>
                    <a:pt x="1" y="4601"/>
                    <a:pt x="1" y="4790"/>
                  </a:cubicBezTo>
                  <a:lnTo>
                    <a:pt x="1" y="6176"/>
                  </a:lnTo>
                  <a:cubicBezTo>
                    <a:pt x="1" y="6365"/>
                    <a:pt x="158" y="6523"/>
                    <a:pt x="347" y="6523"/>
                  </a:cubicBezTo>
                  <a:cubicBezTo>
                    <a:pt x="536" y="6523"/>
                    <a:pt x="694" y="6365"/>
                    <a:pt x="694" y="6176"/>
                  </a:cubicBezTo>
                  <a:lnTo>
                    <a:pt x="694" y="5767"/>
                  </a:lnTo>
                  <a:cubicBezTo>
                    <a:pt x="1796" y="7090"/>
                    <a:pt x="3466" y="7909"/>
                    <a:pt x="5199" y="7909"/>
                  </a:cubicBezTo>
                  <a:cubicBezTo>
                    <a:pt x="8412" y="7909"/>
                    <a:pt x="11122" y="5231"/>
                    <a:pt x="11122" y="1986"/>
                  </a:cubicBezTo>
                  <a:cubicBezTo>
                    <a:pt x="11122" y="1419"/>
                    <a:pt x="10996" y="820"/>
                    <a:pt x="10838" y="222"/>
                  </a:cubicBezTo>
                  <a:cubicBezTo>
                    <a:pt x="10814" y="102"/>
                    <a:pt x="10681" y="0"/>
                    <a:pt x="105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6916" tIns="106916" rIns="106916" bIns="106916" anchor="ctr" anchorCtr="0">
              <a:noAutofit/>
            </a:bodyPr>
            <a:lstStyle>
              <a:defPPr>
                <a:defRPr lang="ru-RU"/>
              </a:defPPr>
              <a:lvl1pPr algn="l" defTabSz="1041400" rtl="0" eaLnBrk="0" fontAlgn="base" hangingPunct="0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520700" indent="-63500" algn="l" defTabSz="1041400" rtl="0" eaLnBrk="0" fontAlgn="base" hangingPunct="0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1041400" indent="-127000" algn="l" defTabSz="1041400" rtl="0" eaLnBrk="0" fontAlgn="base" hangingPunct="0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562100" indent="-190500" algn="l" defTabSz="1041400" rtl="0" eaLnBrk="0" fontAlgn="base" hangingPunct="0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2082800" indent="-254000" algn="l" defTabSz="1041400" rtl="0" eaLnBrk="0" fontAlgn="base" hangingPunct="0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600">
                <a:solidFill>
                  <a:schemeClr val="accent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7" name="Google Shape;9532;p55">
              <a:extLst>
                <a:ext uri="{FF2B5EF4-FFF2-40B4-BE49-F238E27FC236}">
                  <a16:creationId xmlns:a16="http://schemas.microsoft.com/office/drawing/2014/main" id="{03AB7556-7FCA-734C-9196-DDE2313A3758}"/>
                </a:ext>
              </a:extLst>
            </p:cNvPr>
            <p:cNvSpPr/>
            <p:nvPr/>
          </p:nvSpPr>
          <p:spPr>
            <a:xfrm>
              <a:off x="1674750" y="3254050"/>
              <a:ext cx="277250" cy="197900"/>
            </a:xfrm>
            <a:custGeom>
              <a:avLst/>
              <a:gdLst/>
              <a:ahLst/>
              <a:cxnLst/>
              <a:rect l="l" t="t" r="r" b="b"/>
              <a:pathLst>
                <a:path w="11090" h="7916" extrusionOk="0">
                  <a:moveTo>
                    <a:pt x="5891" y="1"/>
                  </a:moveTo>
                  <a:cubicBezTo>
                    <a:pt x="2678" y="1"/>
                    <a:pt x="0" y="2679"/>
                    <a:pt x="0" y="5892"/>
                  </a:cubicBezTo>
                  <a:cubicBezTo>
                    <a:pt x="0" y="6491"/>
                    <a:pt x="126" y="7089"/>
                    <a:pt x="284" y="7656"/>
                  </a:cubicBezTo>
                  <a:cubicBezTo>
                    <a:pt x="310" y="7842"/>
                    <a:pt x="448" y="7916"/>
                    <a:pt x="604" y="7916"/>
                  </a:cubicBezTo>
                  <a:cubicBezTo>
                    <a:pt x="633" y="7916"/>
                    <a:pt x="663" y="7913"/>
                    <a:pt x="693" y="7908"/>
                  </a:cubicBezTo>
                  <a:cubicBezTo>
                    <a:pt x="882" y="7877"/>
                    <a:pt x="977" y="7656"/>
                    <a:pt x="945" y="7467"/>
                  </a:cubicBezTo>
                  <a:cubicBezTo>
                    <a:pt x="788" y="6963"/>
                    <a:pt x="662" y="6459"/>
                    <a:pt x="662" y="5892"/>
                  </a:cubicBezTo>
                  <a:cubicBezTo>
                    <a:pt x="662" y="3025"/>
                    <a:pt x="3025" y="662"/>
                    <a:pt x="5891" y="662"/>
                  </a:cubicBezTo>
                  <a:cubicBezTo>
                    <a:pt x="7561" y="662"/>
                    <a:pt x="9105" y="1481"/>
                    <a:pt x="10050" y="2742"/>
                  </a:cubicBezTo>
                  <a:lnTo>
                    <a:pt x="9357" y="2742"/>
                  </a:lnTo>
                  <a:cubicBezTo>
                    <a:pt x="9168" y="2742"/>
                    <a:pt x="9010" y="2899"/>
                    <a:pt x="9010" y="3088"/>
                  </a:cubicBezTo>
                  <a:cubicBezTo>
                    <a:pt x="9010" y="3309"/>
                    <a:pt x="9168" y="3466"/>
                    <a:pt x="9357" y="3466"/>
                  </a:cubicBezTo>
                  <a:lnTo>
                    <a:pt x="10743" y="3466"/>
                  </a:lnTo>
                  <a:cubicBezTo>
                    <a:pt x="10932" y="3466"/>
                    <a:pt x="11090" y="3309"/>
                    <a:pt x="11090" y="3088"/>
                  </a:cubicBezTo>
                  <a:lnTo>
                    <a:pt x="11090" y="1733"/>
                  </a:lnTo>
                  <a:cubicBezTo>
                    <a:pt x="11090" y="1513"/>
                    <a:pt x="10932" y="1355"/>
                    <a:pt x="10743" y="1355"/>
                  </a:cubicBezTo>
                  <a:cubicBezTo>
                    <a:pt x="10554" y="1355"/>
                    <a:pt x="10397" y="1513"/>
                    <a:pt x="10397" y="1733"/>
                  </a:cubicBezTo>
                  <a:lnTo>
                    <a:pt x="10397" y="2111"/>
                  </a:lnTo>
                  <a:cubicBezTo>
                    <a:pt x="9294" y="820"/>
                    <a:pt x="7624" y="1"/>
                    <a:pt x="58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6916" tIns="106916" rIns="106916" bIns="106916" anchor="ctr" anchorCtr="0">
              <a:noAutofit/>
            </a:bodyPr>
            <a:lstStyle>
              <a:defPPr>
                <a:defRPr lang="ru-RU"/>
              </a:defPPr>
              <a:lvl1pPr algn="l" defTabSz="1041400" rtl="0" eaLnBrk="0" fontAlgn="base" hangingPunct="0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520700" indent="-63500" algn="l" defTabSz="1041400" rtl="0" eaLnBrk="0" fontAlgn="base" hangingPunct="0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1041400" indent="-127000" algn="l" defTabSz="1041400" rtl="0" eaLnBrk="0" fontAlgn="base" hangingPunct="0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562100" indent="-190500" algn="l" defTabSz="1041400" rtl="0" eaLnBrk="0" fontAlgn="base" hangingPunct="0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2082800" indent="-254000" algn="l" defTabSz="1041400" rtl="0" eaLnBrk="0" fontAlgn="base" hangingPunct="0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600">
                <a:solidFill>
                  <a:schemeClr val="accent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" name="Google Shape;9533;p55">
              <a:extLst>
                <a:ext uri="{FF2B5EF4-FFF2-40B4-BE49-F238E27FC236}">
                  <a16:creationId xmlns:a16="http://schemas.microsoft.com/office/drawing/2014/main" id="{81B6EFD9-0F1F-9B40-BD88-BCB2523D926B}"/>
                </a:ext>
              </a:extLst>
            </p:cNvPr>
            <p:cNvSpPr/>
            <p:nvPr/>
          </p:nvSpPr>
          <p:spPr>
            <a:xfrm>
              <a:off x="1727500" y="3306825"/>
              <a:ext cx="189075" cy="189050"/>
            </a:xfrm>
            <a:custGeom>
              <a:avLst/>
              <a:gdLst/>
              <a:ahLst/>
              <a:cxnLst/>
              <a:rect l="l" t="t" r="r" b="b"/>
              <a:pathLst>
                <a:path w="7563" h="7562" extrusionOk="0">
                  <a:moveTo>
                    <a:pt x="3750" y="2048"/>
                  </a:moveTo>
                  <a:cubicBezTo>
                    <a:pt x="3939" y="2048"/>
                    <a:pt x="4097" y="2206"/>
                    <a:pt x="4097" y="2426"/>
                  </a:cubicBezTo>
                  <a:lnTo>
                    <a:pt x="4097" y="3435"/>
                  </a:lnTo>
                  <a:lnTo>
                    <a:pt x="4475" y="3435"/>
                  </a:lnTo>
                  <a:cubicBezTo>
                    <a:pt x="4664" y="3435"/>
                    <a:pt x="4821" y="3592"/>
                    <a:pt x="4821" y="3781"/>
                  </a:cubicBezTo>
                  <a:cubicBezTo>
                    <a:pt x="4821" y="4002"/>
                    <a:pt x="4664" y="4159"/>
                    <a:pt x="4475" y="4159"/>
                  </a:cubicBezTo>
                  <a:lnTo>
                    <a:pt x="3750" y="4159"/>
                  </a:lnTo>
                  <a:cubicBezTo>
                    <a:pt x="3561" y="4159"/>
                    <a:pt x="3403" y="4002"/>
                    <a:pt x="3403" y="3781"/>
                  </a:cubicBezTo>
                  <a:lnTo>
                    <a:pt x="3403" y="2426"/>
                  </a:lnTo>
                  <a:cubicBezTo>
                    <a:pt x="3403" y="2206"/>
                    <a:pt x="3561" y="2048"/>
                    <a:pt x="3750" y="2048"/>
                  </a:cubicBezTo>
                  <a:close/>
                  <a:moveTo>
                    <a:pt x="3435" y="0"/>
                  </a:moveTo>
                  <a:cubicBezTo>
                    <a:pt x="2647" y="95"/>
                    <a:pt x="1923" y="410"/>
                    <a:pt x="1356" y="883"/>
                  </a:cubicBezTo>
                  <a:lnTo>
                    <a:pt x="2049" y="1576"/>
                  </a:lnTo>
                  <a:cubicBezTo>
                    <a:pt x="2175" y="1702"/>
                    <a:pt x="2175" y="1954"/>
                    <a:pt x="2049" y="2048"/>
                  </a:cubicBezTo>
                  <a:cubicBezTo>
                    <a:pt x="1986" y="2111"/>
                    <a:pt x="1899" y="2143"/>
                    <a:pt x="1812" y="2143"/>
                  </a:cubicBezTo>
                  <a:cubicBezTo>
                    <a:pt x="1726" y="2143"/>
                    <a:pt x="1639" y="2111"/>
                    <a:pt x="1576" y="2048"/>
                  </a:cubicBezTo>
                  <a:lnTo>
                    <a:pt x="883" y="1355"/>
                  </a:lnTo>
                  <a:cubicBezTo>
                    <a:pt x="410" y="1922"/>
                    <a:pt x="95" y="2647"/>
                    <a:pt x="1" y="3435"/>
                  </a:cubicBezTo>
                  <a:lnTo>
                    <a:pt x="1041" y="3435"/>
                  </a:lnTo>
                  <a:cubicBezTo>
                    <a:pt x="1230" y="3435"/>
                    <a:pt x="1387" y="3592"/>
                    <a:pt x="1387" y="3781"/>
                  </a:cubicBezTo>
                  <a:cubicBezTo>
                    <a:pt x="1387" y="3970"/>
                    <a:pt x="1230" y="4128"/>
                    <a:pt x="1041" y="4128"/>
                  </a:cubicBezTo>
                  <a:lnTo>
                    <a:pt x="1" y="4128"/>
                  </a:lnTo>
                  <a:cubicBezTo>
                    <a:pt x="95" y="4915"/>
                    <a:pt x="410" y="5640"/>
                    <a:pt x="883" y="6238"/>
                  </a:cubicBezTo>
                  <a:lnTo>
                    <a:pt x="1576" y="5514"/>
                  </a:lnTo>
                  <a:cubicBezTo>
                    <a:pt x="1639" y="5451"/>
                    <a:pt x="1734" y="5419"/>
                    <a:pt x="1824" y="5419"/>
                  </a:cubicBezTo>
                  <a:cubicBezTo>
                    <a:pt x="1915" y="5419"/>
                    <a:pt x="2001" y="5451"/>
                    <a:pt x="2049" y="5514"/>
                  </a:cubicBezTo>
                  <a:cubicBezTo>
                    <a:pt x="2175" y="5640"/>
                    <a:pt x="2175" y="5860"/>
                    <a:pt x="2049" y="5986"/>
                  </a:cubicBezTo>
                  <a:lnTo>
                    <a:pt x="1356" y="6711"/>
                  </a:lnTo>
                  <a:cubicBezTo>
                    <a:pt x="1923" y="7184"/>
                    <a:pt x="2647" y="7499"/>
                    <a:pt x="3435" y="7562"/>
                  </a:cubicBezTo>
                  <a:lnTo>
                    <a:pt x="3435" y="6553"/>
                  </a:lnTo>
                  <a:cubicBezTo>
                    <a:pt x="3435" y="6333"/>
                    <a:pt x="3592" y="6175"/>
                    <a:pt x="3781" y="6175"/>
                  </a:cubicBezTo>
                  <a:cubicBezTo>
                    <a:pt x="4002" y="6175"/>
                    <a:pt x="4160" y="6333"/>
                    <a:pt x="4160" y="6553"/>
                  </a:cubicBezTo>
                  <a:lnTo>
                    <a:pt x="4160" y="7562"/>
                  </a:lnTo>
                  <a:cubicBezTo>
                    <a:pt x="4947" y="7499"/>
                    <a:pt x="5640" y="7184"/>
                    <a:pt x="6239" y="6711"/>
                  </a:cubicBezTo>
                  <a:lnTo>
                    <a:pt x="5514" y="5986"/>
                  </a:lnTo>
                  <a:cubicBezTo>
                    <a:pt x="5420" y="5860"/>
                    <a:pt x="5420" y="5640"/>
                    <a:pt x="5514" y="5514"/>
                  </a:cubicBezTo>
                  <a:cubicBezTo>
                    <a:pt x="5577" y="5451"/>
                    <a:pt x="5672" y="5419"/>
                    <a:pt x="5762" y="5419"/>
                  </a:cubicBezTo>
                  <a:cubicBezTo>
                    <a:pt x="5853" y="5419"/>
                    <a:pt x="5940" y="5451"/>
                    <a:pt x="5987" y="5514"/>
                  </a:cubicBezTo>
                  <a:lnTo>
                    <a:pt x="6711" y="6238"/>
                  </a:lnTo>
                  <a:cubicBezTo>
                    <a:pt x="7184" y="5640"/>
                    <a:pt x="7499" y="4915"/>
                    <a:pt x="7562" y="4128"/>
                  </a:cubicBezTo>
                  <a:lnTo>
                    <a:pt x="6554" y="4128"/>
                  </a:lnTo>
                  <a:cubicBezTo>
                    <a:pt x="6365" y="4128"/>
                    <a:pt x="6207" y="3970"/>
                    <a:pt x="6207" y="3781"/>
                  </a:cubicBezTo>
                  <a:cubicBezTo>
                    <a:pt x="6207" y="3592"/>
                    <a:pt x="6365" y="3435"/>
                    <a:pt x="6554" y="3435"/>
                  </a:cubicBezTo>
                  <a:lnTo>
                    <a:pt x="7562" y="3435"/>
                  </a:lnTo>
                  <a:cubicBezTo>
                    <a:pt x="7499" y="2647"/>
                    <a:pt x="7184" y="1922"/>
                    <a:pt x="6711" y="1355"/>
                  </a:cubicBezTo>
                  <a:lnTo>
                    <a:pt x="5987" y="2048"/>
                  </a:lnTo>
                  <a:cubicBezTo>
                    <a:pt x="5940" y="2111"/>
                    <a:pt x="5853" y="2143"/>
                    <a:pt x="5762" y="2143"/>
                  </a:cubicBezTo>
                  <a:cubicBezTo>
                    <a:pt x="5672" y="2143"/>
                    <a:pt x="5577" y="2111"/>
                    <a:pt x="5514" y="2048"/>
                  </a:cubicBezTo>
                  <a:cubicBezTo>
                    <a:pt x="5420" y="1922"/>
                    <a:pt x="5420" y="1702"/>
                    <a:pt x="5514" y="1576"/>
                  </a:cubicBezTo>
                  <a:lnTo>
                    <a:pt x="6239" y="883"/>
                  </a:lnTo>
                  <a:cubicBezTo>
                    <a:pt x="5640" y="410"/>
                    <a:pt x="4947" y="95"/>
                    <a:pt x="4160" y="0"/>
                  </a:cubicBezTo>
                  <a:lnTo>
                    <a:pt x="4160" y="1040"/>
                  </a:lnTo>
                  <a:cubicBezTo>
                    <a:pt x="4160" y="1229"/>
                    <a:pt x="4002" y="1387"/>
                    <a:pt x="3781" y="1387"/>
                  </a:cubicBezTo>
                  <a:cubicBezTo>
                    <a:pt x="3592" y="1387"/>
                    <a:pt x="3435" y="1229"/>
                    <a:pt x="3435" y="1040"/>
                  </a:cubicBezTo>
                  <a:lnTo>
                    <a:pt x="34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6916" tIns="106916" rIns="106916" bIns="106916" anchor="ctr" anchorCtr="0">
              <a:noAutofit/>
            </a:bodyPr>
            <a:lstStyle>
              <a:defPPr>
                <a:defRPr lang="ru-RU"/>
              </a:defPPr>
              <a:lvl1pPr algn="l" defTabSz="1041400" rtl="0" eaLnBrk="0" fontAlgn="base" hangingPunct="0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520700" indent="-63500" algn="l" defTabSz="1041400" rtl="0" eaLnBrk="0" fontAlgn="base" hangingPunct="0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1041400" indent="-127000" algn="l" defTabSz="1041400" rtl="0" eaLnBrk="0" fontAlgn="base" hangingPunct="0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562100" indent="-190500" algn="l" defTabSz="1041400" rtl="0" eaLnBrk="0" fontAlgn="base" hangingPunct="0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2082800" indent="-254000" algn="l" defTabSz="1041400" rtl="0" eaLnBrk="0" fontAlgn="base" hangingPunct="0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600">
                <a:solidFill>
                  <a:schemeClr val="accent1">
                    <a:lumMod val="50000"/>
                  </a:schemeClr>
                </a:solidFill>
                <a:latin typeface="+mn-lt"/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1408433" y="4794447"/>
            <a:ext cx="4236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Roboto"/>
                <a:cs typeface="Arial" panose="020B0604020202020204" pitchFamily="34" charset="0"/>
              </a:rPr>
              <a:t>Юридически-значимый электронный </a:t>
            </a:r>
            <a:r>
              <a:rPr lang="ru-RU" dirty="0" smtClean="0">
                <a:latin typeface="Roboto"/>
                <a:cs typeface="Arial" panose="020B0604020202020204" pitchFamily="34" charset="0"/>
              </a:rPr>
              <a:t>документооборот</a:t>
            </a:r>
            <a:endParaRPr lang="ru-RU" dirty="0">
              <a:latin typeface="Roboto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942929" y="1017817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pc="-15" dirty="0">
                <a:solidFill>
                  <a:srgbClr val="243788"/>
                </a:solidFill>
                <a:latin typeface="Arial"/>
              </a:rPr>
              <a:t>Электронное уведомление о вручении к заказной корреспонденции (ЭУВ)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173541" y="4794448"/>
            <a:ext cx="4638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pc="-15" dirty="0">
                <a:latin typeface="Roboto"/>
              </a:rPr>
              <a:t>Электронное уведомление о вручении к заказной </a:t>
            </a:r>
            <a:r>
              <a:rPr lang="ru-RU" spc="-15" dirty="0" smtClean="0">
                <a:latin typeface="Roboto"/>
              </a:rPr>
              <a:t>корреспонденции</a:t>
            </a:r>
            <a:endParaRPr lang="ru-RU" dirty="0">
              <a:latin typeface="Roboto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765562" y="5688197"/>
            <a:ext cx="60463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i="1" dirty="0" smtClean="0">
                <a:latin typeface="Roboto"/>
              </a:rPr>
              <a:t>Скан-копия уведомления доступна в Личном кабинете течение 6 месяцев с момента ее загрузки на сайт</a:t>
            </a:r>
            <a:r>
              <a:rPr lang="ru-RU" sz="1500" i="1" dirty="0" smtClean="0">
                <a:solidFill>
                  <a:schemeClr val="tx2">
                    <a:lumMod val="75000"/>
                  </a:schemeClr>
                </a:solidFill>
                <a:latin typeface="Roboto"/>
              </a:rPr>
              <a:t>.</a:t>
            </a:r>
            <a:endParaRPr lang="ru-RU" sz="1500" i="1" dirty="0">
              <a:solidFill>
                <a:schemeClr val="tx2">
                  <a:lumMod val="75000"/>
                </a:schemeClr>
              </a:solidFill>
              <a:latin typeface="Roboto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13095" y="5754211"/>
            <a:ext cx="52321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i="1" dirty="0" smtClean="0">
                <a:latin typeface="Roboto"/>
              </a:rPr>
              <a:t>Позволяет осуществлять мгновенный </a:t>
            </a:r>
            <a:r>
              <a:rPr lang="ru-RU" sz="1500" i="1" dirty="0">
                <a:latin typeface="Roboto"/>
              </a:rPr>
              <a:t>обмен документами на любые </a:t>
            </a:r>
            <a:r>
              <a:rPr lang="ru-RU" sz="1500" i="1" dirty="0" smtClean="0">
                <a:latin typeface="Roboto"/>
              </a:rPr>
              <a:t>расстояния.</a:t>
            </a:r>
            <a:endParaRPr lang="ru-RU" sz="1500" i="1" dirty="0">
              <a:latin typeface="Roboto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51" y="6231979"/>
            <a:ext cx="2330512" cy="49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25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51" y="6231979"/>
            <a:ext cx="2330512" cy="49590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51" y="6231979"/>
            <a:ext cx="2330512" cy="4959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758" y="365124"/>
            <a:ext cx="9312442" cy="1182321"/>
          </a:xfrm>
        </p:spPr>
        <p:txBody>
          <a:bodyPr/>
          <a:lstStyle/>
          <a:p>
            <a:r>
              <a:rPr lang="ru-RU" sz="3000" dirty="0" smtClean="0">
                <a:solidFill>
                  <a:srgbClr val="3333FF"/>
                </a:solidFill>
                <a:latin typeface="Roboto"/>
              </a:rPr>
              <a:t/>
            </a:r>
            <a:br>
              <a:rPr lang="ru-RU" sz="3000" dirty="0" smtClean="0">
                <a:solidFill>
                  <a:srgbClr val="3333FF"/>
                </a:solidFill>
                <a:latin typeface="Roboto"/>
              </a:rPr>
            </a:br>
            <a:r>
              <a:rPr lang="ru-RU" sz="3000" b="0" dirty="0" smtClean="0">
                <a:solidFill>
                  <a:srgbClr val="3333FF"/>
                </a:solidFill>
                <a:latin typeface="Roboto"/>
              </a:rPr>
              <a:t>Краткая справка по УФПС Архангельской области</a:t>
            </a:r>
            <a:endParaRPr lang="ru-RU" sz="3000" b="0" dirty="0">
              <a:solidFill>
                <a:srgbClr val="3333FF"/>
              </a:solidFill>
              <a:latin typeface="Roboto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500" dirty="0" smtClean="0">
                <a:latin typeface="Roboto"/>
              </a:rPr>
              <a:t>В </a:t>
            </a:r>
            <a:r>
              <a:rPr lang="ru-RU" sz="2500" dirty="0">
                <a:latin typeface="Roboto"/>
              </a:rPr>
              <a:t>УФПС Архангельской области </a:t>
            </a:r>
            <a:r>
              <a:rPr lang="ru-RU" sz="2500" dirty="0" smtClean="0">
                <a:latin typeface="Roboto"/>
              </a:rPr>
              <a:t>входят 7 почтамтов</a:t>
            </a:r>
            <a:endParaRPr lang="ru-RU" sz="2500" dirty="0">
              <a:latin typeface="Roboto"/>
            </a:endParaRPr>
          </a:p>
          <a:p>
            <a:pPr marL="0" indent="0">
              <a:buNone/>
            </a:pPr>
            <a:endParaRPr lang="ru-RU" sz="2500" dirty="0" smtClean="0">
              <a:latin typeface="Roboto"/>
            </a:endParaRPr>
          </a:p>
          <a:p>
            <a:pPr marL="0" indent="0">
              <a:buNone/>
            </a:pPr>
            <a:r>
              <a:rPr lang="ru-RU" sz="2500" dirty="0" smtClean="0">
                <a:latin typeface="Roboto"/>
              </a:rPr>
              <a:t>Услуги </a:t>
            </a:r>
            <a:r>
              <a:rPr lang="ru-RU" sz="2500" dirty="0">
                <a:latin typeface="Roboto"/>
              </a:rPr>
              <a:t>почтовой связи предоставляют </a:t>
            </a:r>
            <a:endParaRPr lang="ru-RU" sz="2500" dirty="0" smtClean="0">
              <a:latin typeface="Roboto"/>
            </a:endParaRPr>
          </a:p>
          <a:p>
            <a:pPr marL="0" indent="0">
              <a:buNone/>
            </a:pPr>
            <a:r>
              <a:rPr lang="ru-RU" sz="2500" dirty="0" smtClean="0">
                <a:latin typeface="Roboto"/>
              </a:rPr>
              <a:t>409 </a:t>
            </a:r>
            <a:r>
              <a:rPr lang="ru-RU" sz="2500" dirty="0">
                <a:latin typeface="Roboto"/>
              </a:rPr>
              <a:t>стационарных </a:t>
            </a:r>
            <a:r>
              <a:rPr lang="ru-RU" sz="2500" dirty="0" smtClean="0">
                <a:latin typeface="Roboto"/>
              </a:rPr>
              <a:t>отделений </a:t>
            </a:r>
            <a:r>
              <a:rPr lang="ru-RU" sz="2500" dirty="0">
                <a:latin typeface="Roboto"/>
              </a:rPr>
              <a:t>почтовой </a:t>
            </a:r>
            <a:endParaRPr lang="ru-RU" sz="2500" dirty="0" smtClean="0">
              <a:latin typeface="Roboto"/>
            </a:endParaRPr>
          </a:p>
          <a:p>
            <a:pPr marL="0" indent="0">
              <a:buNone/>
            </a:pPr>
            <a:r>
              <a:rPr lang="ru-RU" sz="2500" dirty="0" smtClean="0">
                <a:latin typeface="Roboto"/>
              </a:rPr>
              <a:t>связи</a:t>
            </a:r>
            <a:r>
              <a:rPr lang="ru-RU" sz="2500" dirty="0">
                <a:latin typeface="Roboto"/>
              </a:rPr>
              <a:t>, </a:t>
            </a:r>
            <a:r>
              <a:rPr lang="en-US" sz="2500" dirty="0" smtClean="0">
                <a:latin typeface="Roboto"/>
              </a:rPr>
              <a:t>6</a:t>
            </a:r>
            <a:r>
              <a:rPr lang="ru-RU" sz="2500" dirty="0" smtClean="0">
                <a:latin typeface="Roboto"/>
              </a:rPr>
              <a:t> </a:t>
            </a:r>
            <a:r>
              <a:rPr lang="ru-RU" sz="2500" dirty="0">
                <a:latin typeface="Roboto"/>
              </a:rPr>
              <a:t>передвижных отделений </a:t>
            </a:r>
            <a:r>
              <a:rPr lang="ru-RU" sz="2500" dirty="0" smtClean="0">
                <a:latin typeface="Roboto"/>
              </a:rPr>
              <a:t>связи</a:t>
            </a:r>
            <a:endParaRPr lang="ru-RU" sz="2500" dirty="0">
              <a:latin typeface="Roboto"/>
            </a:endParaRPr>
          </a:p>
          <a:p>
            <a:pPr marL="0" indent="0">
              <a:buNone/>
            </a:pPr>
            <a:endParaRPr lang="ru-RU" sz="2500" dirty="0">
              <a:latin typeface="Roboto"/>
            </a:endParaRPr>
          </a:p>
          <a:p>
            <a:pPr marL="0" indent="0">
              <a:buNone/>
            </a:pPr>
            <a:r>
              <a:rPr lang="ru-RU" sz="2500" dirty="0" smtClean="0">
                <a:latin typeface="Roboto"/>
              </a:rPr>
              <a:t>128 в городах</a:t>
            </a:r>
          </a:p>
          <a:p>
            <a:pPr marL="0" indent="0">
              <a:buNone/>
            </a:pPr>
            <a:r>
              <a:rPr lang="ru-RU" sz="2500" dirty="0" smtClean="0">
                <a:latin typeface="Roboto"/>
              </a:rPr>
              <a:t>287 в </a:t>
            </a:r>
            <a:r>
              <a:rPr lang="ru-RU" sz="2500" dirty="0">
                <a:latin typeface="Roboto"/>
              </a:rPr>
              <a:t>сельской </a:t>
            </a:r>
            <a:r>
              <a:rPr lang="ru-RU" sz="2500" dirty="0" smtClean="0">
                <a:latin typeface="Roboto"/>
              </a:rPr>
              <a:t>местности</a:t>
            </a:r>
            <a:endParaRPr lang="ru-RU" sz="2500" dirty="0">
              <a:latin typeface="Roboto"/>
            </a:endParaRP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132" y="2522922"/>
            <a:ext cx="4795702" cy="348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315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687960" y="413237"/>
            <a:ext cx="8922032" cy="11869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3000" spc="49" dirty="0">
                <a:solidFill>
                  <a:srgbClr val="3333FF"/>
                </a:solidFill>
                <a:latin typeface="Roboto"/>
              </a:rPr>
              <a:t>Проблемы организации сети почтовой </a:t>
            </a:r>
            <a:r>
              <a:rPr lang="ru-RU" sz="3000" spc="49" dirty="0" smtClean="0">
                <a:solidFill>
                  <a:srgbClr val="3333FF"/>
                </a:solidFill>
                <a:latin typeface="Roboto"/>
              </a:rPr>
              <a:t>связи </a:t>
            </a:r>
          </a:p>
          <a:p>
            <a:pPr algn="ctr">
              <a:lnSpc>
                <a:spcPct val="90000"/>
              </a:lnSpc>
            </a:pPr>
            <a:r>
              <a:rPr lang="ru-RU" sz="3000" spc="49" dirty="0" smtClean="0">
                <a:solidFill>
                  <a:srgbClr val="3333FF"/>
                </a:solidFill>
                <a:latin typeface="Roboto"/>
              </a:rPr>
              <a:t>на территории Архангельской области</a:t>
            </a:r>
            <a:endParaRPr lang="ru-RU" sz="3000" spc="49" dirty="0">
              <a:solidFill>
                <a:srgbClr val="3333FF"/>
              </a:solidFill>
              <a:latin typeface="Roboto"/>
            </a:endParaRPr>
          </a:p>
        </p:txBody>
      </p:sp>
      <p:sp>
        <p:nvSpPr>
          <p:cNvPr id="128" name="TextShape 2"/>
          <p:cNvSpPr txBox="1"/>
          <p:nvPr/>
        </p:nvSpPr>
        <p:spPr>
          <a:xfrm>
            <a:off x="11892240" y="6492960"/>
            <a:ext cx="29952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1A6B6D3A-F03B-4E3B-8B32-DFF9C49DDA87}" type="slidenum">
              <a:rPr lang="ru-RU" sz="1800" b="0" strike="noStrike" spc="-1">
                <a:solidFill>
                  <a:srgbClr val="000000"/>
                </a:solidFill>
                <a:latin typeface="Calibri"/>
              </a:rPr>
              <a:t>3</a:t>
            </a:fld>
            <a:endParaRPr lang="ru-RU" sz="1800" b="0" strike="noStrike" spc="-1">
              <a:latin typeface="Times New Roman"/>
            </a:endParaRPr>
          </a:p>
        </p:txBody>
      </p:sp>
      <p:sp>
        <p:nvSpPr>
          <p:cNvPr id="129" name="CustomShape 3"/>
          <p:cNvSpPr/>
          <p:nvPr/>
        </p:nvSpPr>
        <p:spPr>
          <a:xfrm>
            <a:off x="687960" y="1509479"/>
            <a:ext cx="10240878" cy="43242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pc="-1" dirty="0" smtClean="0">
                <a:solidFill>
                  <a:srgbClr val="000000"/>
                </a:solidFill>
                <a:latin typeface="Calibri"/>
              </a:rPr>
              <a:t>     </a:t>
            </a:r>
          </a:p>
          <a:p>
            <a:pPr algn="just">
              <a:lnSpc>
                <a:spcPct val="100000"/>
              </a:lnSpc>
            </a:pPr>
            <a:endParaRPr lang="ru-RU" sz="2500" dirty="0" smtClean="0">
              <a:latin typeface="Roboto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500" dirty="0" smtClean="0">
                <a:latin typeface="Roboto"/>
              </a:rPr>
              <a:t> Помещения </a:t>
            </a:r>
            <a:r>
              <a:rPr lang="ru-RU" sz="2500" dirty="0">
                <a:latin typeface="Roboto"/>
              </a:rPr>
              <a:t>для размещения отделений почтовой связи</a:t>
            </a: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500" dirty="0" smtClean="0">
                <a:latin typeface="Roboto"/>
              </a:rPr>
              <a:t> Подбор персонала</a:t>
            </a: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500" dirty="0" smtClean="0">
                <a:latin typeface="Roboto"/>
              </a:rPr>
              <a:t> Содержание подъездов, придомовых территорий, почтовых   ящиков</a:t>
            </a: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500" dirty="0" smtClean="0">
                <a:latin typeface="Roboto"/>
              </a:rPr>
              <a:t> Отток населения</a:t>
            </a: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500" dirty="0" smtClean="0">
                <a:latin typeface="Roboto"/>
              </a:rPr>
              <a:t> Сложность логистической сети - 30% труднодоступных </a:t>
            </a:r>
          </a:p>
          <a:p>
            <a:pPr algn="just">
              <a:lnSpc>
                <a:spcPct val="100000"/>
              </a:lnSpc>
            </a:pPr>
            <a:r>
              <a:rPr lang="ru-RU" sz="2500" dirty="0" smtClean="0">
                <a:latin typeface="Roboto"/>
              </a:rPr>
              <a:t>    и удаленных отделений</a:t>
            </a: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500" dirty="0" smtClean="0">
                <a:latin typeface="Roboto"/>
              </a:rPr>
              <a:t> Обеспечение каналами связи</a:t>
            </a: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51" y="6231979"/>
            <a:ext cx="2330512" cy="495903"/>
          </a:xfrm>
          <a:prstGeom prst="rect">
            <a:avLst/>
          </a:prstGeom>
        </p:spPr>
      </p:pic>
      <p:pic>
        <p:nvPicPr>
          <p:cNvPr id="1026" name="Picture 2" descr="https://i.sakh.com/b/7/6/76dfc8b8248b021eb8efc823070ee2f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6" r="14973" b="7327"/>
          <a:stretch/>
        </p:blipFill>
        <p:spPr bwMode="auto">
          <a:xfrm>
            <a:off x="9352283" y="3479249"/>
            <a:ext cx="2689717" cy="22244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6"/>
          <p:cNvPicPr/>
          <p:nvPr/>
        </p:nvPicPr>
        <p:blipFill>
          <a:blip r:embed="rId4"/>
          <a:stretch/>
        </p:blipFill>
        <p:spPr>
          <a:xfrm>
            <a:off x="6305963" y="4431367"/>
            <a:ext cx="3046320" cy="2289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307731" y="497695"/>
            <a:ext cx="9759461" cy="60452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defRPr sz="2400" spc="49">
                <a:solidFill>
                  <a:srgbClr val="1467B1"/>
                </a:solidFill>
                <a:latin typeface="Calibri"/>
              </a:defRPr>
            </a:lvl1pPr>
          </a:lstStyle>
          <a:p>
            <a:r>
              <a:rPr lang="ru-RU" sz="3000" dirty="0" smtClean="0">
                <a:solidFill>
                  <a:srgbClr val="3333FF"/>
                </a:solidFill>
                <a:latin typeface="Roboto"/>
              </a:rPr>
              <a:t>Инструменты повышения качества почтовой связи </a:t>
            </a:r>
            <a:endParaRPr lang="ru-RU" sz="3000" dirty="0">
              <a:solidFill>
                <a:srgbClr val="3333FF"/>
              </a:solidFill>
              <a:latin typeface="Roboto"/>
            </a:endParaRPr>
          </a:p>
        </p:txBody>
      </p:sp>
      <p:sp>
        <p:nvSpPr>
          <p:cNvPr id="128" name="TextShape 2"/>
          <p:cNvSpPr txBox="1"/>
          <p:nvPr/>
        </p:nvSpPr>
        <p:spPr>
          <a:xfrm>
            <a:off x="11892240" y="6492960"/>
            <a:ext cx="29952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1A6B6D3A-F03B-4E3B-8B32-DFF9C49DDA87}" type="slidenum">
              <a:rPr lang="ru-RU" sz="1800" b="0" strike="noStrike" spc="-1">
                <a:solidFill>
                  <a:srgbClr val="000000"/>
                </a:solidFill>
                <a:latin typeface="Calibri"/>
              </a:rPr>
              <a:t>4</a:t>
            </a:fld>
            <a:endParaRPr lang="ru-RU" sz="1800" b="0" strike="noStrike" spc="-1">
              <a:latin typeface="Times New Roman"/>
            </a:endParaRPr>
          </a:p>
        </p:txBody>
      </p:sp>
      <p:sp>
        <p:nvSpPr>
          <p:cNvPr id="129" name="CustomShape 3"/>
          <p:cNvSpPr/>
          <p:nvPr/>
        </p:nvSpPr>
        <p:spPr>
          <a:xfrm>
            <a:off x="635205" y="1227655"/>
            <a:ext cx="10056240" cy="59093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>
            <a:spAutoFit/>
          </a:bodyPr>
          <a:lstStyle/>
          <a:p>
            <a:pPr marL="285750" indent="-285750" algn="just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500" dirty="0" smtClean="0">
                <a:latin typeface="Roboto"/>
              </a:rPr>
              <a:t>Взаимодействие с ОГВ по обеспечению помещениями для размещения отделений связи</a:t>
            </a:r>
          </a:p>
          <a:p>
            <a:pPr marL="285750" indent="-285750" algn="just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500" dirty="0" smtClean="0">
                <a:latin typeface="Roboto"/>
              </a:rPr>
              <a:t>Ремонт почтовых отделений за счет средств АО «Почта России»</a:t>
            </a:r>
          </a:p>
          <a:p>
            <a:pPr marL="342900" indent="-342900" algn="just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500" dirty="0" smtClean="0">
                <a:latin typeface="Roboto"/>
              </a:rPr>
              <a:t>Взаимодействие с ОГВ при подборе кандидатов для работы в отделениях связи </a:t>
            </a:r>
          </a:p>
          <a:p>
            <a:pPr marL="342900" indent="-342900" algn="just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500" dirty="0" smtClean="0">
                <a:latin typeface="Roboto"/>
              </a:rPr>
              <a:t>Размещение информации о вакансиях на работных сайтах</a:t>
            </a:r>
          </a:p>
          <a:p>
            <a:pPr marL="342900" indent="-342900" algn="just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500" dirty="0">
                <a:latin typeface="Roboto"/>
              </a:rPr>
              <a:t>О</a:t>
            </a:r>
            <a:r>
              <a:rPr lang="ru-RU" sz="2500" dirty="0" smtClean="0">
                <a:latin typeface="Roboto"/>
              </a:rPr>
              <a:t>бучение кандидатов </a:t>
            </a:r>
            <a:r>
              <a:rPr lang="ru-RU" sz="2500" dirty="0">
                <a:latin typeface="Roboto"/>
              </a:rPr>
              <a:t>за счет средств АО «Почта России</a:t>
            </a:r>
            <a:r>
              <a:rPr lang="ru-RU" sz="2500" dirty="0" smtClean="0">
                <a:latin typeface="Roboto"/>
              </a:rPr>
              <a:t>», </a:t>
            </a:r>
            <a:endParaRPr lang="ru-RU" sz="2500" dirty="0">
              <a:latin typeface="Roboto"/>
            </a:endParaRP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ru-RU" sz="2500" dirty="0" smtClean="0">
                <a:latin typeface="Roboto"/>
              </a:rPr>
              <a:t>    200 образовательных программ в корпоративном университете </a:t>
            </a:r>
          </a:p>
          <a:p>
            <a:pPr marL="342900" indent="-342900" algn="just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500" dirty="0" smtClean="0">
                <a:latin typeface="Roboto"/>
              </a:rPr>
              <a:t>Обновление материально-технической базы УФПС </a:t>
            </a:r>
            <a:r>
              <a:rPr lang="ru-RU" sz="2500" dirty="0">
                <a:latin typeface="Roboto"/>
              </a:rPr>
              <a:t>А</a:t>
            </a:r>
            <a:r>
              <a:rPr lang="ru-RU" sz="2500" dirty="0" smtClean="0">
                <a:latin typeface="Roboto"/>
              </a:rPr>
              <a:t>рхангельской области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500" dirty="0" smtClean="0">
                <a:latin typeface="Roboto"/>
              </a:rPr>
              <a:t>Внедрение новых </a:t>
            </a:r>
            <a:r>
              <a:rPr lang="ru-RU" sz="2500" dirty="0">
                <a:latin typeface="Roboto"/>
              </a:rPr>
              <a:t>сервисов АО «Почта России</a:t>
            </a:r>
            <a:r>
              <a:rPr lang="ru-RU" sz="2500" dirty="0" smtClean="0">
                <a:latin typeface="Roboto"/>
              </a:rPr>
              <a:t>»</a:t>
            </a:r>
            <a:endParaRPr lang="ru-RU" sz="2500" dirty="0">
              <a:latin typeface="Roboto"/>
            </a:endParaRPr>
          </a:p>
          <a:p>
            <a:pPr marL="342900" indent="-342900" algn="just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ru-RU" sz="2500" dirty="0" smtClean="0">
              <a:solidFill>
                <a:schemeClr val="tx2">
                  <a:lumMod val="75000"/>
                </a:schemeClr>
              </a:solidFill>
              <a:latin typeface="Roboto"/>
            </a:endParaRPr>
          </a:p>
          <a:p>
            <a:pPr algn="just">
              <a:lnSpc>
                <a:spcPct val="100000"/>
              </a:lnSpc>
            </a:pPr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lnSpc>
                <a:spcPct val="100000"/>
              </a:lnSpc>
            </a:pP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51" y="6231979"/>
            <a:ext cx="2330512" cy="49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05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2"/>
          <p:cNvSpPr txBox="1"/>
          <p:nvPr/>
        </p:nvSpPr>
        <p:spPr>
          <a:xfrm>
            <a:off x="11682663" y="6492960"/>
            <a:ext cx="509097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A0F24123-E45F-498D-AA26-9DB732C2655D}" type="slidenum">
              <a:rPr lang="ru-RU" sz="1800" b="0" strike="noStrike" spc="-1">
                <a:solidFill>
                  <a:srgbClr val="000000"/>
                </a:solidFill>
                <a:latin typeface="Calibri"/>
              </a:rPr>
              <a:t>5</a:t>
            </a:fld>
            <a:endParaRPr lang="ru-RU" sz="1800" b="0" strike="noStrike" spc="-1">
              <a:latin typeface="Times New Roman"/>
            </a:endParaRPr>
          </a:p>
        </p:txBody>
      </p:sp>
      <p:sp>
        <p:nvSpPr>
          <p:cNvPr id="157" name="CustomShape 3"/>
          <p:cNvSpPr/>
          <p:nvPr/>
        </p:nvSpPr>
        <p:spPr>
          <a:xfrm>
            <a:off x="460080" y="1137648"/>
            <a:ext cx="10201320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algn="just"/>
            <a:endParaRPr lang="ru-RU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algn="just"/>
            <a:r>
              <a:rPr lang="ru-RU" sz="1800" b="0" strike="noStrike" spc="-1" dirty="0" smtClean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     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8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169" y="3892016"/>
            <a:ext cx="3130061" cy="2339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360" y="1833646"/>
            <a:ext cx="3148798" cy="2434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51" y="6231979"/>
            <a:ext cx="2330512" cy="495903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480" y="582009"/>
            <a:ext cx="10972440" cy="1495794"/>
          </a:xfrm>
        </p:spPr>
        <p:txBody>
          <a:bodyPr/>
          <a:lstStyle/>
          <a:p>
            <a:r>
              <a:rPr lang="ru-RU" sz="3000" spc="-1" dirty="0" smtClean="0">
                <a:solidFill>
                  <a:srgbClr val="3333FF"/>
                </a:solidFill>
                <a:latin typeface="Roboto"/>
                <a:ea typeface="Calibri"/>
              </a:rPr>
              <a:t>Благодарим Правительство </a:t>
            </a:r>
            <a:r>
              <a:rPr lang="ru-RU" sz="3000" spc="-1" dirty="0">
                <a:solidFill>
                  <a:srgbClr val="3333FF"/>
                </a:solidFill>
                <a:latin typeface="Roboto"/>
                <a:ea typeface="Calibri"/>
              </a:rPr>
              <a:t>Архангельской области </a:t>
            </a:r>
            <a:r>
              <a:rPr lang="ru-RU" sz="3000" spc="-1" dirty="0" smtClean="0">
                <a:solidFill>
                  <a:srgbClr val="3333FF"/>
                </a:solidFill>
                <a:latin typeface="Roboto"/>
                <a:ea typeface="Calibri"/>
              </a:rPr>
              <a:t/>
            </a:r>
            <a:br>
              <a:rPr lang="ru-RU" sz="3000" spc="-1" dirty="0" smtClean="0">
                <a:solidFill>
                  <a:srgbClr val="3333FF"/>
                </a:solidFill>
                <a:latin typeface="Roboto"/>
                <a:ea typeface="Calibri"/>
              </a:rPr>
            </a:br>
            <a:r>
              <a:rPr lang="ru-RU" sz="3000" spc="-1" dirty="0" smtClean="0">
                <a:solidFill>
                  <a:srgbClr val="3333FF"/>
                </a:solidFill>
                <a:latin typeface="Roboto"/>
                <a:ea typeface="Calibri"/>
              </a:rPr>
              <a:t>и областное собрание </a:t>
            </a:r>
            <a:r>
              <a:rPr lang="ru-RU" sz="3000" spc="-1" dirty="0">
                <a:solidFill>
                  <a:srgbClr val="3333FF"/>
                </a:solidFill>
                <a:latin typeface="Roboto"/>
                <a:ea typeface="Calibri"/>
              </a:rPr>
              <a:t>депутатов за предоставление </a:t>
            </a:r>
            <a:r>
              <a:rPr lang="ru-RU" sz="3000" spc="-1" dirty="0" smtClean="0">
                <a:solidFill>
                  <a:srgbClr val="3333FF"/>
                </a:solidFill>
                <a:latin typeface="Roboto"/>
                <a:ea typeface="Calibri"/>
              </a:rPr>
              <a:t/>
            </a:r>
            <a:br>
              <a:rPr lang="ru-RU" sz="3000" spc="-1" dirty="0" smtClean="0">
                <a:solidFill>
                  <a:srgbClr val="3333FF"/>
                </a:solidFill>
                <a:latin typeface="Roboto"/>
                <a:ea typeface="Calibri"/>
              </a:rPr>
            </a:br>
            <a:r>
              <a:rPr lang="ru-RU" sz="3000" spc="-1" dirty="0" smtClean="0">
                <a:solidFill>
                  <a:srgbClr val="3333FF"/>
                </a:solidFill>
                <a:latin typeface="Roboto"/>
                <a:ea typeface="Calibri"/>
              </a:rPr>
              <a:t>10 </a:t>
            </a:r>
            <a:r>
              <a:rPr lang="ru-RU" sz="3000" spc="-1" dirty="0">
                <a:solidFill>
                  <a:srgbClr val="3333FF"/>
                </a:solidFill>
                <a:latin typeface="Roboto"/>
                <a:ea typeface="Calibri"/>
              </a:rPr>
              <a:t>модульных отделений почтовой связи</a:t>
            </a:r>
            <a:r>
              <a:rPr lang="ru-RU" sz="1800" spc="-1" dirty="0">
                <a:solidFill>
                  <a:srgbClr val="000000"/>
                </a:solidFill>
                <a:latin typeface="Calibri"/>
                <a:ea typeface="Calibri"/>
              </a:rPr>
              <a:t/>
            </a:r>
            <a:br>
              <a:rPr lang="ru-RU" sz="1800" spc="-1" dirty="0">
                <a:solidFill>
                  <a:srgbClr val="000000"/>
                </a:solidFill>
                <a:latin typeface="Calibri"/>
                <a:ea typeface="Calibri"/>
              </a:rPr>
            </a:br>
            <a:endParaRPr lang="ru-RU" sz="1800" dirty="0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/>
          </p:nvPr>
        </p:nvSpPr>
        <p:spPr>
          <a:xfrm>
            <a:off x="685800" y="2077146"/>
            <a:ext cx="6778869" cy="4802853"/>
          </a:xfrm>
        </p:spPr>
        <p:txBody>
          <a:bodyPr/>
          <a:lstStyle/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500" dirty="0" smtClean="0">
                <a:latin typeface="Roboto"/>
              </a:rPr>
              <a:t>Рембуево, Холмогорский район</a:t>
            </a:r>
            <a:endParaRPr lang="ru-RU" sz="2500" dirty="0">
              <a:latin typeface="Roboto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500" dirty="0" err="1" smtClean="0">
                <a:latin typeface="Roboto"/>
              </a:rPr>
              <a:t>Ракула</a:t>
            </a:r>
            <a:r>
              <a:rPr lang="ru-RU" sz="2500" dirty="0" smtClean="0">
                <a:latin typeface="Roboto"/>
              </a:rPr>
              <a:t>, Холмогорский </a:t>
            </a:r>
            <a:r>
              <a:rPr lang="ru-RU" sz="2500" dirty="0">
                <a:latin typeface="Roboto"/>
              </a:rPr>
              <a:t>район </a:t>
            </a:r>
            <a:endParaRPr lang="ru-RU" sz="2500" dirty="0" smtClean="0">
              <a:latin typeface="Roboto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500" dirty="0" smtClean="0">
                <a:latin typeface="Roboto"/>
              </a:rPr>
              <a:t>Ненокса, МО </a:t>
            </a:r>
            <a:r>
              <a:rPr lang="ru-RU" sz="2500" dirty="0">
                <a:latin typeface="Roboto"/>
              </a:rPr>
              <a:t>«Северодвинск</a:t>
            </a:r>
            <a:r>
              <a:rPr lang="ru-RU" sz="2500" dirty="0" smtClean="0">
                <a:latin typeface="Roboto"/>
              </a:rPr>
              <a:t>»</a:t>
            </a:r>
            <a:endParaRPr lang="ru-RU" sz="2500" dirty="0">
              <a:latin typeface="Roboto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500" dirty="0" err="1" smtClean="0">
                <a:latin typeface="Roboto"/>
              </a:rPr>
              <a:t>Ершевская</a:t>
            </a:r>
            <a:r>
              <a:rPr lang="ru-RU" sz="2500" dirty="0" smtClean="0">
                <a:latin typeface="Roboto"/>
              </a:rPr>
              <a:t>, </a:t>
            </a:r>
            <a:r>
              <a:rPr lang="ru-RU" sz="2500" dirty="0" err="1" smtClean="0">
                <a:latin typeface="Roboto"/>
              </a:rPr>
              <a:t>Красноборский</a:t>
            </a:r>
            <a:r>
              <a:rPr lang="ru-RU" sz="2500" dirty="0" smtClean="0">
                <a:latin typeface="Roboto"/>
              </a:rPr>
              <a:t> район</a:t>
            </a:r>
            <a:endParaRPr lang="ru-RU" sz="2500" dirty="0">
              <a:latin typeface="Roboto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500" dirty="0" err="1" smtClean="0">
                <a:latin typeface="Roboto"/>
              </a:rPr>
              <a:t>Вилегодск</a:t>
            </a:r>
            <a:r>
              <a:rPr lang="ru-RU" sz="2500" dirty="0" smtClean="0">
                <a:latin typeface="Roboto"/>
              </a:rPr>
              <a:t>, </a:t>
            </a:r>
            <a:r>
              <a:rPr lang="ru-RU" sz="2500" dirty="0" err="1" smtClean="0">
                <a:latin typeface="Roboto"/>
              </a:rPr>
              <a:t>Вилегодский</a:t>
            </a:r>
            <a:r>
              <a:rPr lang="ru-RU" sz="2500" dirty="0" smtClean="0">
                <a:latin typeface="Roboto"/>
              </a:rPr>
              <a:t> район</a:t>
            </a:r>
            <a:endParaRPr lang="ru-RU" sz="2500" dirty="0">
              <a:latin typeface="Roboto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500" dirty="0" smtClean="0">
                <a:latin typeface="Roboto"/>
              </a:rPr>
              <a:t>Пукса, </a:t>
            </a:r>
            <a:r>
              <a:rPr lang="ru-RU" sz="2500" dirty="0" err="1" smtClean="0">
                <a:latin typeface="Roboto"/>
              </a:rPr>
              <a:t>Плесецкий</a:t>
            </a:r>
            <a:r>
              <a:rPr lang="ru-RU" sz="2500" dirty="0" smtClean="0">
                <a:latin typeface="Roboto"/>
              </a:rPr>
              <a:t> район</a:t>
            </a:r>
            <a:endParaRPr lang="ru-RU" sz="2500" dirty="0">
              <a:latin typeface="Roboto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500" dirty="0" smtClean="0">
                <a:latin typeface="Roboto"/>
              </a:rPr>
              <a:t>Труфанова, </a:t>
            </a:r>
            <a:r>
              <a:rPr lang="ru-RU" sz="2500" dirty="0" err="1" smtClean="0">
                <a:latin typeface="Roboto"/>
              </a:rPr>
              <a:t>Пинежский</a:t>
            </a:r>
            <a:r>
              <a:rPr lang="ru-RU" sz="2500" dirty="0" smtClean="0">
                <a:latin typeface="Roboto"/>
              </a:rPr>
              <a:t> </a:t>
            </a:r>
            <a:r>
              <a:rPr lang="ru-RU" sz="2500" dirty="0">
                <a:latin typeface="Roboto"/>
              </a:rPr>
              <a:t>район </a:t>
            </a:r>
            <a:endParaRPr lang="ru-RU" sz="2500" dirty="0" smtClean="0">
              <a:latin typeface="Roboto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500" dirty="0" smtClean="0">
                <a:latin typeface="Roboto"/>
              </a:rPr>
              <a:t>Пиринемь, </a:t>
            </a:r>
            <a:r>
              <a:rPr lang="ru-RU" sz="2500" dirty="0" err="1" smtClean="0">
                <a:latin typeface="Roboto"/>
              </a:rPr>
              <a:t>Пинежский</a:t>
            </a:r>
            <a:r>
              <a:rPr lang="ru-RU" sz="2500" dirty="0" smtClean="0">
                <a:latin typeface="Roboto"/>
              </a:rPr>
              <a:t> </a:t>
            </a:r>
            <a:r>
              <a:rPr lang="ru-RU" sz="2500" dirty="0">
                <a:latin typeface="Roboto"/>
              </a:rPr>
              <a:t>район </a:t>
            </a:r>
            <a:endParaRPr lang="ru-RU" sz="2500" dirty="0" smtClean="0">
              <a:latin typeface="Roboto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500" dirty="0" smtClean="0">
                <a:latin typeface="Roboto"/>
              </a:rPr>
              <a:t>Юрятинская, Устьянский </a:t>
            </a:r>
            <a:r>
              <a:rPr lang="ru-RU" sz="2500" dirty="0">
                <a:latin typeface="Roboto"/>
              </a:rPr>
              <a:t>район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500" dirty="0" err="1" smtClean="0">
                <a:latin typeface="Roboto"/>
              </a:rPr>
              <a:t>Пянда</a:t>
            </a:r>
            <a:r>
              <a:rPr lang="ru-RU" sz="2500" dirty="0" smtClean="0">
                <a:latin typeface="Roboto"/>
              </a:rPr>
              <a:t>, </a:t>
            </a:r>
            <a:r>
              <a:rPr lang="ru-RU" sz="2500" dirty="0" err="1" smtClean="0">
                <a:latin typeface="Roboto"/>
              </a:rPr>
              <a:t>Виноградовский</a:t>
            </a:r>
            <a:r>
              <a:rPr lang="ru-RU" sz="2500" dirty="0" smtClean="0">
                <a:latin typeface="Roboto"/>
              </a:rPr>
              <a:t> </a:t>
            </a:r>
            <a:r>
              <a:rPr lang="ru-RU" sz="2500" dirty="0">
                <a:latin typeface="Roboto"/>
              </a:rPr>
              <a:t>район </a:t>
            </a:r>
            <a:endParaRPr lang="ru-RU" sz="2500" dirty="0" smtClean="0">
              <a:latin typeface="Roboto"/>
            </a:endParaRPr>
          </a:p>
          <a:p>
            <a:endParaRPr lang="ru-RU" sz="2500" spc="-1" dirty="0">
              <a:solidFill>
                <a:srgbClr val="000000"/>
              </a:solidFill>
              <a:latin typeface="Roboto"/>
              <a:ea typeface="Calibri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1151792" y="413238"/>
            <a:ext cx="7650568" cy="50116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defRPr sz="2400" spc="49">
                <a:solidFill>
                  <a:srgbClr val="1467B1"/>
                </a:solidFill>
                <a:latin typeface="Calibri"/>
              </a:defRPr>
            </a:lvl1pPr>
          </a:lstStyle>
          <a:p>
            <a:r>
              <a:rPr lang="ru-RU" sz="3000" dirty="0" smtClean="0">
                <a:solidFill>
                  <a:srgbClr val="3333FF"/>
                </a:solidFill>
                <a:latin typeface="Roboto"/>
              </a:rPr>
              <a:t>Помещения отделений почтовой связи</a:t>
            </a:r>
            <a:endParaRPr lang="ru-RU" sz="3000" dirty="0">
              <a:solidFill>
                <a:srgbClr val="3333FF"/>
              </a:solidFill>
              <a:latin typeface="Roboto"/>
            </a:endParaRPr>
          </a:p>
        </p:txBody>
      </p:sp>
      <p:sp>
        <p:nvSpPr>
          <p:cNvPr id="149" name="TextShape 2"/>
          <p:cNvSpPr txBox="1"/>
          <p:nvPr/>
        </p:nvSpPr>
        <p:spPr>
          <a:xfrm>
            <a:off x="11892240" y="6492960"/>
            <a:ext cx="29952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7DB1AFA8-1FBB-4C5F-A7A6-1744BF0F2A03}" type="slidenum">
              <a:rPr lang="ru-RU" sz="1800" b="0" strike="noStrike" spc="-1">
                <a:solidFill>
                  <a:srgbClr val="000000"/>
                </a:solidFill>
                <a:latin typeface="Calibri"/>
              </a:rPr>
              <a:t>6</a:t>
            </a:fld>
            <a:endParaRPr lang="ru-RU" sz="1800" b="0" strike="noStrike" spc="-1">
              <a:latin typeface="Times New Roman"/>
            </a:endParaRPr>
          </a:p>
        </p:txBody>
      </p:sp>
      <p:sp>
        <p:nvSpPr>
          <p:cNvPr id="150" name="CustomShape 3"/>
          <p:cNvSpPr/>
          <p:nvPr/>
        </p:nvSpPr>
        <p:spPr>
          <a:xfrm>
            <a:off x="600480" y="1271973"/>
            <a:ext cx="10201320" cy="31700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500" dirty="0" smtClean="0">
                <a:latin typeface="Roboto"/>
              </a:rPr>
              <a:t>В период с 2018 </a:t>
            </a:r>
            <a:r>
              <a:rPr lang="ru-RU" sz="2500" dirty="0">
                <a:latin typeface="Roboto"/>
              </a:rPr>
              <a:t>по 2020 </a:t>
            </a:r>
            <a:r>
              <a:rPr lang="ru-RU" sz="2500" dirty="0" smtClean="0">
                <a:latin typeface="Roboto"/>
              </a:rPr>
              <a:t>год Почта </a:t>
            </a:r>
            <a:r>
              <a:rPr lang="ru-RU" sz="2500" dirty="0">
                <a:latin typeface="Roboto"/>
              </a:rPr>
              <a:t>России </a:t>
            </a:r>
            <a:r>
              <a:rPr lang="ru-RU" sz="2500" dirty="0" smtClean="0">
                <a:latin typeface="Roboto"/>
              </a:rPr>
              <a:t>выделила </a:t>
            </a:r>
            <a:r>
              <a:rPr lang="ru-RU" sz="2500" dirty="0">
                <a:latin typeface="Roboto"/>
              </a:rPr>
              <a:t>на ремонты </a:t>
            </a:r>
            <a:r>
              <a:rPr lang="ru-RU" sz="2500" dirty="0" smtClean="0">
                <a:latin typeface="Roboto"/>
              </a:rPr>
              <a:t>почтовых отделений Архангельской области </a:t>
            </a:r>
            <a:r>
              <a:rPr lang="ru-RU" sz="2500" dirty="0">
                <a:latin typeface="Roboto"/>
              </a:rPr>
              <a:t>53,4 млн. руб</a:t>
            </a:r>
            <a:r>
              <a:rPr lang="ru-RU" sz="2500" dirty="0" smtClean="0">
                <a:latin typeface="Roboto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500" dirty="0">
                <a:latin typeface="Roboto"/>
              </a:rPr>
              <a:t>6 отделений </a:t>
            </a:r>
            <a:r>
              <a:rPr lang="ru-RU" sz="2500" dirty="0" smtClean="0">
                <a:latin typeface="Roboto"/>
              </a:rPr>
              <a:t>почтовой связи отремонтировано </a:t>
            </a:r>
            <a:r>
              <a:rPr lang="ru-RU" sz="2500" dirty="0">
                <a:latin typeface="Roboto"/>
              </a:rPr>
              <a:t>в новом </a:t>
            </a:r>
            <a:r>
              <a:rPr lang="ru-RU" sz="2500" dirty="0" smtClean="0">
                <a:latin typeface="Roboto"/>
              </a:rPr>
              <a:t>формате</a:t>
            </a:r>
            <a:r>
              <a:rPr lang="en-US" sz="2500" dirty="0" smtClean="0">
                <a:latin typeface="Roboto"/>
              </a:rPr>
              <a:t>:</a:t>
            </a:r>
            <a:r>
              <a:rPr lang="ru-RU" sz="2500" dirty="0">
                <a:latin typeface="Roboto"/>
              </a:rPr>
              <a:t> </a:t>
            </a:r>
            <a:r>
              <a:rPr lang="ru-RU" sz="2500" dirty="0" smtClean="0">
                <a:latin typeface="Roboto"/>
              </a:rPr>
              <a:t>Октябрьский, Шангалы, Кизема, Березник</a:t>
            </a:r>
            <a:r>
              <a:rPr lang="ru-RU" sz="2500" dirty="0">
                <a:latin typeface="Roboto"/>
              </a:rPr>
              <a:t> </a:t>
            </a:r>
            <a:r>
              <a:rPr lang="ru-RU" sz="2500" dirty="0" smtClean="0">
                <a:latin typeface="Roboto"/>
              </a:rPr>
              <a:t>в </a:t>
            </a:r>
            <a:r>
              <a:rPr lang="ru-RU" sz="2500" dirty="0" err="1" smtClean="0">
                <a:latin typeface="Roboto"/>
              </a:rPr>
              <a:t>Устьянском</a:t>
            </a:r>
            <a:r>
              <a:rPr lang="ru-RU" sz="2500" dirty="0" smtClean="0">
                <a:latin typeface="Roboto"/>
              </a:rPr>
              <a:t> районе, </a:t>
            </a:r>
            <a:r>
              <a:rPr lang="ru-RU" sz="2500" dirty="0">
                <a:latin typeface="Roboto"/>
              </a:rPr>
              <a:t>в МО г. </a:t>
            </a:r>
            <a:r>
              <a:rPr lang="ru-RU" sz="2500" dirty="0" smtClean="0">
                <a:latin typeface="Roboto"/>
              </a:rPr>
              <a:t>Архангельск 163035 и 163017</a:t>
            </a:r>
            <a:endParaRPr lang="ru-RU" sz="2500" dirty="0">
              <a:latin typeface="Roboto"/>
            </a:endParaRP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500" dirty="0" smtClean="0">
                <a:latin typeface="Roboto"/>
              </a:rPr>
              <a:t>51 объект оборудован </a:t>
            </a:r>
            <a:r>
              <a:rPr lang="ru-RU" sz="2500" dirty="0">
                <a:latin typeface="Roboto"/>
              </a:rPr>
              <a:t>по </a:t>
            </a:r>
            <a:r>
              <a:rPr lang="ru-RU" sz="2500" dirty="0" smtClean="0">
                <a:latin typeface="Roboto"/>
              </a:rPr>
              <a:t>проекту обеспечения доступной среды для маломобильных групп населения</a:t>
            </a:r>
            <a:endParaRPr lang="ru-RU" sz="2500" dirty="0">
              <a:latin typeface="Roboto"/>
            </a:endParaRP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500" dirty="0" smtClean="0">
                <a:latin typeface="Roboto"/>
              </a:rPr>
              <a:t>21 текущий ремонт объектов (кровля, фасады, печи и др.)</a:t>
            </a:r>
            <a:endParaRPr lang="ru-RU" sz="2500" dirty="0">
              <a:latin typeface="Roboto"/>
            </a:endParaRPr>
          </a:p>
        </p:txBody>
      </p:sp>
      <p:sp>
        <p:nvSpPr>
          <p:cNvPr id="151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2" name="Объект 7"/>
          <p:cNvPicPr/>
          <p:nvPr/>
        </p:nvPicPr>
        <p:blipFill>
          <a:blip r:embed="rId2"/>
          <a:stretch/>
        </p:blipFill>
        <p:spPr>
          <a:xfrm>
            <a:off x="2363814" y="4587873"/>
            <a:ext cx="2788477" cy="1905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" name="Рисунок 10"/>
          <p:cNvPicPr/>
          <p:nvPr/>
        </p:nvPicPr>
        <p:blipFill>
          <a:blip r:embed="rId3"/>
          <a:stretch/>
        </p:blipFill>
        <p:spPr>
          <a:xfrm>
            <a:off x="8802360" y="4587873"/>
            <a:ext cx="2718268" cy="1892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4" name="Рисунок 12"/>
          <p:cNvPicPr/>
          <p:nvPr/>
        </p:nvPicPr>
        <p:blipFill>
          <a:blip r:embed="rId4"/>
          <a:stretch/>
        </p:blipFill>
        <p:spPr>
          <a:xfrm>
            <a:off x="5468102" y="4581111"/>
            <a:ext cx="3018447" cy="1898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51" y="6231979"/>
            <a:ext cx="2330512" cy="4959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3234766" y="246186"/>
            <a:ext cx="5562360" cy="58908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3000" strike="noStrike" spc="-1" dirty="0" smtClean="0">
                <a:solidFill>
                  <a:srgbClr val="3333FF"/>
                </a:solidFill>
                <a:latin typeface="Roboto"/>
              </a:rPr>
              <a:t>Почтовые маршруты </a:t>
            </a:r>
            <a:endParaRPr lang="ru-RU" sz="3000" strike="noStrike" spc="-1" dirty="0">
              <a:solidFill>
                <a:srgbClr val="3333FF"/>
              </a:solidFill>
              <a:latin typeface="Roboto"/>
            </a:endParaRPr>
          </a:p>
        </p:txBody>
      </p:sp>
      <p:sp>
        <p:nvSpPr>
          <p:cNvPr id="132" name="TextShape 2"/>
          <p:cNvSpPr txBox="1"/>
          <p:nvPr/>
        </p:nvSpPr>
        <p:spPr>
          <a:xfrm>
            <a:off x="11892240" y="6492960"/>
            <a:ext cx="29952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A7494AD5-EE64-45FD-8F1F-809B0A1A42C3}" type="slidenum">
              <a:rPr lang="ru-RU" sz="1800" b="0" strike="noStrike" spc="-1">
                <a:solidFill>
                  <a:srgbClr val="000000"/>
                </a:solidFill>
                <a:latin typeface="Calibri"/>
              </a:rPr>
              <a:t>7</a:t>
            </a:fld>
            <a:endParaRPr lang="ru-RU" sz="1800" b="0" strike="noStrike" spc="-1">
              <a:latin typeface="Times New Roman"/>
            </a:endParaRPr>
          </a:p>
        </p:txBody>
      </p:sp>
      <p:sp>
        <p:nvSpPr>
          <p:cNvPr id="133" name="CustomShape 3"/>
          <p:cNvSpPr/>
          <p:nvPr/>
        </p:nvSpPr>
        <p:spPr>
          <a:xfrm>
            <a:off x="747345" y="835270"/>
            <a:ext cx="10937631" cy="37841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spc="-1" dirty="0" smtClean="0">
                <a:latin typeface="Roboto"/>
              </a:rPr>
              <a:t>Положительная </a:t>
            </a:r>
            <a:r>
              <a:rPr lang="ru-RU" sz="2000" spc="-1" dirty="0">
                <a:latin typeface="Roboto"/>
              </a:rPr>
              <a:t>динамика </a:t>
            </a:r>
            <a:r>
              <a:rPr lang="ru-RU" sz="2000" spc="-1" dirty="0" smtClean="0">
                <a:latin typeface="Roboto"/>
              </a:rPr>
              <a:t>в </a:t>
            </a:r>
            <a:r>
              <a:rPr lang="ru-RU" sz="2000" spc="-1" dirty="0">
                <a:latin typeface="Roboto"/>
              </a:rPr>
              <a:t>рамках данного </a:t>
            </a:r>
            <a:r>
              <a:rPr lang="ru-RU" sz="2000" spc="-1" dirty="0" smtClean="0">
                <a:latin typeface="Roboto"/>
              </a:rPr>
              <a:t>направления - м</a:t>
            </a:r>
            <a:r>
              <a:rPr lang="ru-RU" sz="2000" b="0" strike="noStrike" spc="-1" dirty="0" smtClean="0">
                <a:latin typeface="Roboto"/>
              </a:rPr>
              <a:t>ашины </a:t>
            </a:r>
            <a:r>
              <a:rPr lang="ru-RU" sz="2000" spc="-1" dirty="0" smtClean="0">
                <a:latin typeface="Roboto"/>
              </a:rPr>
              <a:t>Почты </a:t>
            </a:r>
          </a:p>
          <a:p>
            <a:pPr algn="just">
              <a:lnSpc>
                <a:spcPct val="100000"/>
              </a:lnSpc>
            </a:pPr>
            <a:r>
              <a:rPr lang="ru-RU" sz="2000" spc="-1" dirty="0" smtClean="0">
                <a:latin typeface="Roboto"/>
              </a:rPr>
              <a:t>России</a:t>
            </a:r>
            <a:r>
              <a:rPr lang="ru-RU" sz="2000" spc="-1" dirty="0">
                <a:latin typeface="Roboto"/>
              </a:rPr>
              <a:t> </a:t>
            </a:r>
            <a:r>
              <a:rPr lang="ru-RU" sz="2000" b="0" strike="noStrike" spc="-1" dirty="0" smtClean="0">
                <a:latin typeface="Roboto"/>
              </a:rPr>
              <a:t>бесплатно проезжают по значительному количеству переправ в регионе.</a:t>
            </a:r>
          </a:p>
          <a:p>
            <a:pPr algn="just">
              <a:lnSpc>
                <a:spcPct val="100000"/>
              </a:lnSpc>
            </a:pPr>
            <a:r>
              <a:rPr lang="ru-RU" sz="2000" b="0" strike="noStrike" spc="-1" dirty="0" smtClean="0">
                <a:latin typeface="Roboto"/>
              </a:rPr>
              <a:t>Проблемные вопросы:</a:t>
            </a:r>
          </a:p>
          <a:p>
            <a:pPr marL="342900" indent="-342900" algn="just">
              <a:lnSpc>
                <a:spcPct val="100000"/>
              </a:lnSpc>
              <a:buAutoNum type="arabicPeriod"/>
            </a:pPr>
            <a:r>
              <a:rPr lang="ru-RU" sz="2000" spc="-1" dirty="0" smtClean="0">
                <a:latin typeface="Roboto"/>
              </a:rPr>
              <a:t>По ряду частных переправ проезд</a:t>
            </a:r>
            <a:r>
              <a:rPr lang="ru-RU" sz="2000" strike="noStrike" spc="-1" dirty="0" smtClean="0">
                <a:latin typeface="Roboto"/>
              </a:rPr>
              <a:t> автомобилей осуществляется на основании общей очереди и на платной основе, что </a:t>
            </a:r>
            <a:r>
              <a:rPr lang="ru-RU" sz="2000" spc="-1" dirty="0">
                <a:latin typeface="Roboto"/>
              </a:rPr>
              <a:t>противоречит </a:t>
            </a:r>
            <a:r>
              <a:rPr lang="ru-RU" sz="2000" spc="-1" dirty="0" smtClean="0">
                <a:latin typeface="Roboto"/>
              </a:rPr>
              <a:t>статье №32 ФЗ </a:t>
            </a:r>
            <a:r>
              <a:rPr lang="ru-RU" sz="2000" strike="noStrike" spc="-1" dirty="0" smtClean="0">
                <a:latin typeface="Roboto"/>
              </a:rPr>
              <a:t>№176 “О почтовой связи”. Данная проблема периодически возникает в </a:t>
            </a:r>
            <a:r>
              <a:rPr lang="ru-RU" sz="2000" spc="-1" dirty="0" err="1" smtClean="0">
                <a:latin typeface="Roboto"/>
              </a:rPr>
              <a:t>Верхнетоемском</a:t>
            </a:r>
            <a:r>
              <a:rPr lang="ru-RU" sz="2000" spc="-1" dirty="0" smtClean="0">
                <a:latin typeface="Roboto"/>
              </a:rPr>
              <a:t> районе. </a:t>
            </a:r>
          </a:p>
          <a:p>
            <a:pPr marL="342900" indent="-342900" algn="just">
              <a:lnSpc>
                <a:spcPct val="100000"/>
              </a:lnSpc>
              <a:buAutoNum type="arabicPeriod"/>
            </a:pPr>
            <a:r>
              <a:rPr lang="ru-RU" sz="2000" spc="-1" dirty="0" smtClean="0">
                <a:latin typeface="Roboto"/>
              </a:rPr>
              <a:t>Сложности с перевозкой почты во время распуты в Пинежском</a:t>
            </a:r>
            <a:r>
              <a:rPr lang="ru-RU" sz="2000" spc="-1" dirty="0">
                <a:latin typeface="Roboto"/>
              </a:rPr>
              <a:t>,  </a:t>
            </a:r>
            <a:r>
              <a:rPr lang="ru-RU" sz="2000" spc="-1" dirty="0" smtClean="0">
                <a:latin typeface="Roboto"/>
              </a:rPr>
              <a:t>Лешуконском, </a:t>
            </a:r>
            <a:r>
              <a:rPr lang="ru-RU" sz="2000" spc="-1" dirty="0" err="1" smtClean="0">
                <a:latin typeface="Roboto"/>
              </a:rPr>
              <a:t>Котласском</a:t>
            </a:r>
            <a:r>
              <a:rPr lang="ru-RU" sz="2000" spc="-1" dirty="0" smtClean="0">
                <a:latin typeface="Roboto"/>
              </a:rPr>
              <a:t>, Приморском </a:t>
            </a:r>
            <a:r>
              <a:rPr lang="ru-RU" sz="2000" strike="noStrike" spc="-1" dirty="0" smtClean="0">
                <a:latin typeface="Roboto"/>
              </a:rPr>
              <a:t>районах. </a:t>
            </a:r>
          </a:p>
          <a:p>
            <a:pPr marL="342900" indent="-342900" algn="just">
              <a:lnSpc>
                <a:spcPct val="100000"/>
              </a:lnSpc>
              <a:buAutoNum type="arabicPeriod"/>
            </a:pPr>
            <a:r>
              <a:rPr lang="ru-RU" sz="2000" spc="-1" dirty="0" smtClean="0">
                <a:latin typeface="Roboto"/>
              </a:rPr>
              <a:t>Заниженный гарантированный лимит для отправки почты авиатранспортом АО «2АОАО» в поселок Соловецкий. Согласованный лимит 80 кг. Ежедневные остатки почты от 100 до 900 кг. В результате происходят замедления в отправке почты.</a:t>
            </a:r>
          </a:p>
          <a:p>
            <a:pPr algn="just">
              <a:lnSpc>
                <a:spcPct val="100000"/>
              </a:lnSpc>
            </a:pPr>
            <a:r>
              <a:rPr lang="ru-RU" sz="2000" spc="-1" dirty="0">
                <a:latin typeface="Roboto"/>
              </a:rPr>
              <a:t> </a:t>
            </a:r>
            <a:r>
              <a:rPr lang="ru-RU" sz="2000" spc="-1" dirty="0" smtClean="0">
                <a:latin typeface="Roboto"/>
              </a:rPr>
              <a:t>    Необходимый гарантированный лимит на рейс – 150 кг. </a:t>
            </a:r>
            <a:endParaRPr lang="ru-RU" sz="2000" b="0" strike="noStrike" spc="-1" dirty="0">
              <a:latin typeface="Roboto"/>
            </a:endParaRPr>
          </a:p>
        </p:txBody>
      </p:sp>
      <p:pic>
        <p:nvPicPr>
          <p:cNvPr id="134" name="Picture 2"/>
          <p:cNvPicPr/>
          <p:nvPr/>
        </p:nvPicPr>
        <p:blipFill>
          <a:blip r:embed="rId3"/>
          <a:stretch/>
        </p:blipFill>
        <p:spPr>
          <a:xfrm>
            <a:off x="5577647" y="4686302"/>
            <a:ext cx="3030022" cy="1978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5" name="Рисунок 3"/>
          <p:cNvPicPr/>
          <p:nvPr/>
        </p:nvPicPr>
        <p:blipFill>
          <a:blip r:embed="rId4"/>
          <a:stretch/>
        </p:blipFill>
        <p:spPr>
          <a:xfrm>
            <a:off x="2439651" y="4686302"/>
            <a:ext cx="3137996" cy="1978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686302"/>
            <a:ext cx="3072656" cy="1978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51" y="6231979"/>
            <a:ext cx="2330512" cy="49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619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1406769" y="160200"/>
            <a:ext cx="8229030" cy="81160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3000" spc="49" dirty="0" smtClean="0">
                <a:solidFill>
                  <a:srgbClr val="3333FF"/>
                </a:solidFill>
                <a:latin typeface="Roboto"/>
              </a:rPr>
              <a:t>Автотранспортный парк </a:t>
            </a:r>
          </a:p>
          <a:p>
            <a:pPr algn="ctr">
              <a:lnSpc>
                <a:spcPct val="90000"/>
              </a:lnSpc>
            </a:pPr>
            <a:r>
              <a:rPr lang="ru-RU" sz="3000" spc="49" dirty="0" smtClean="0">
                <a:solidFill>
                  <a:srgbClr val="3333FF"/>
                </a:solidFill>
                <a:latin typeface="Roboto"/>
              </a:rPr>
              <a:t>УФПС Архангельской области</a:t>
            </a:r>
            <a:endParaRPr lang="ru-RU" sz="3000" spc="49" dirty="0">
              <a:solidFill>
                <a:srgbClr val="3333FF"/>
              </a:solidFill>
              <a:latin typeface="Roboto"/>
            </a:endParaRPr>
          </a:p>
        </p:txBody>
      </p:sp>
      <p:sp>
        <p:nvSpPr>
          <p:cNvPr id="143" name="TextShape 2"/>
          <p:cNvSpPr txBox="1"/>
          <p:nvPr/>
        </p:nvSpPr>
        <p:spPr>
          <a:xfrm>
            <a:off x="11892240" y="6492960"/>
            <a:ext cx="29952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4AD2F327-52A1-490C-BDC6-062BB075C25A}" type="slidenum">
              <a:rPr lang="ru-RU" sz="1800" b="0" strike="noStrike" spc="-1">
                <a:solidFill>
                  <a:srgbClr val="000000"/>
                </a:solidFill>
                <a:latin typeface="Calibri"/>
              </a:rPr>
              <a:t>8</a:t>
            </a:fld>
            <a:endParaRPr lang="ru-RU" sz="1800" b="0" strike="noStrike" spc="-1">
              <a:latin typeface="Times New Roman"/>
            </a:endParaRPr>
          </a:p>
        </p:txBody>
      </p:sp>
      <p:sp>
        <p:nvSpPr>
          <p:cNvPr id="144" name="CustomShape 3"/>
          <p:cNvSpPr/>
          <p:nvPr/>
        </p:nvSpPr>
        <p:spPr>
          <a:xfrm>
            <a:off x="460080" y="3688995"/>
            <a:ext cx="11189728" cy="28608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2000" dirty="0" smtClean="0"/>
              <a:t>В рамках программы обновления автопарка в 2020 – 2021 гг. в УФПС Архангельской области поступило 65 автомобилей: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/>
              <a:t>2 большегрузных автомобиля КАМАЗ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/>
              <a:t>12 машин LADA «</a:t>
            </a:r>
            <a:r>
              <a:rPr lang="ru-RU" sz="2000" dirty="0" err="1" smtClean="0"/>
              <a:t>Largus</a:t>
            </a:r>
            <a:r>
              <a:rPr lang="ru-RU" sz="2000" dirty="0" smtClean="0"/>
              <a:t>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/>
              <a:t>20 автомобилей УАЗ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/>
              <a:t>8 автомобилей </a:t>
            </a:r>
            <a:r>
              <a:rPr lang="en-US" sz="2000" dirty="0" smtClean="0"/>
              <a:t>Ford </a:t>
            </a:r>
            <a:r>
              <a:rPr lang="ru-RU" sz="2000" dirty="0" smtClean="0"/>
              <a:t>«</a:t>
            </a:r>
            <a:r>
              <a:rPr lang="en-US" sz="2000" dirty="0" err="1" smtClean="0"/>
              <a:t>Tranzit</a:t>
            </a:r>
            <a:r>
              <a:rPr lang="ru-RU" sz="2000" dirty="0" smtClean="0"/>
              <a:t>» 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/>
              <a:t>23 автомобиля ГАЗ («Соболь», «</a:t>
            </a:r>
            <a:r>
              <a:rPr lang="en-US" sz="2000" dirty="0" smtClean="0"/>
              <a:t>Next</a:t>
            </a:r>
            <a:r>
              <a:rPr lang="ru-RU" sz="2000" dirty="0" smtClean="0"/>
              <a:t>») </a:t>
            </a:r>
          </a:p>
          <a:p>
            <a:pPr algn="just"/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5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7" name="Рисунок 6"/>
          <p:cNvPicPr/>
          <p:nvPr/>
        </p:nvPicPr>
        <p:blipFill>
          <a:blip r:embed="rId2"/>
          <a:stretch/>
        </p:blipFill>
        <p:spPr>
          <a:xfrm>
            <a:off x="516123" y="971802"/>
            <a:ext cx="3575008" cy="2717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462" y="4464759"/>
            <a:ext cx="5305298" cy="2210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818184" y="1283677"/>
            <a:ext cx="56534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Roboto"/>
              </a:rPr>
              <a:t>Автотранспортный парк состоит из 218 </a:t>
            </a:r>
            <a:r>
              <a:rPr lang="ru-RU" sz="2000" dirty="0">
                <a:latin typeface="Roboto"/>
              </a:rPr>
              <a:t>транспортных средств: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Roboto"/>
              </a:rPr>
              <a:t>182 грузовых </a:t>
            </a:r>
            <a:r>
              <a:rPr lang="ru-RU" sz="2000" dirty="0" smtClean="0">
                <a:latin typeface="Roboto"/>
              </a:rPr>
              <a:t>т/с</a:t>
            </a:r>
            <a:endParaRPr lang="ru-RU" sz="2000" dirty="0">
              <a:latin typeface="Roboto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Roboto"/>
              </a:rPr>
              <a:t>15 легковых </a:t>
            </a:r>
            <a:r>
              <a:rPr lang="ru-RU" sz="2000" dirty="0" smtClean="0">
                <a:latin typeface="Roboto"/>
              </a:rPr>
              <a:t>т/с</a:t>
            </a:r>
            <a:endParaRPr lang="ru-RU" sz="2000" dirty="0">
              <a:latin typeface="Roboto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Roboto"/>
              </a:rPr>
              <a:t>8 </a:t>
            </a:r>
            <a:r>
              <a:rPr lang="ru-RU" sz="2000" dirty="0" smtClean="0">
                <a:latin typeface="Roboto"/>
              </a:rPr>
              <a:t>лодок</a:t>
            </a:r>
            <a:endParaRPr lang="ru-RU" sz="2000" dirty="0">
              <a:latin typeface="Roboto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Roboto"/>
              </a:rPr>
              <a:t>6 </a:t>
            </a:r>
            <a:r>
              <a:rPr lang="ru-RU" sz="2000" dirty="0" smtClean="0">
                <a:latin typeface="Roboto"/>
              </a:rPr>
              <a:t>снегоходов</a:t>
            </a:r>
            <a:endParaRPr lang="ru-RU" sz="2000" dirty="0">
              <a:latin typeface="Roboto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Roboto"/>
              </a:rPr>
              <a:t>7 </a:t>
            </a:r>
            <a:r>
              <a:rPr lang="ru-RU" sz="2000" dirty="0" smtClean="0">
                <a:latin typeface="Roboto"/>
              </a:rPr>
              <a:t>тракторов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Roboto"/>
              </a:rPr>
              <a:t>103 договора ГПХ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000" dirty="0">
              <a:solidFill>
                <a:schemeClr val="tx2">
                  <a:lumMod val="75000"/>
                </a:schemeClr>
              </a:solidFill>
              <a:latin typeface="Roboto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51" y="6231979"/>
            <a:ext cx="2330512" cy="4959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Shape 1"/>
          <p:cNvSpPr txBox="1"/>
          <p:nvPr/>
        </p:nvSpPr>
        <p:spPr>
          <a:xfrm>
            <a:off x="797007" y="160200"/>
            <a:ext cx="8522839" cy="8245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defRPr sz="2400" spc="49">
                <a:solidFill>
                  <a:srgbClr val="1467B1"/>
                </a:solidFill>
                <a:latin typeface="Calibri"/>
              </a:defRPr>
            </a:lvl1pPr>
          </a:lstStyle>
          <a:p>
            <a:r>
              <a:rPr lang="ru-RU" sz="3000" dirty="0" smtClean="0">
                <a:solidFill>
                  <a:srgbClr val="3333FF"/>
                </a:solidFill>
                <a:latin typeface="Roboto"/>
              </a:rPr>
              <a:t>Изменение форматов обслуживания отделений почтовой связи</a:t>
            </a:r>
            <a:endParaRPr lang="ru-RU" sz="3000" dirty="0">
              <a:solidFill>
                <a:srgbClr val="3333FF"/>
              </a:solidFill>
              <a:latin typeface="Roboto"/>
            </a:endParaRPr>
          </a:p>
        </p:txBody>
      </p:sp>
      <p:sp>
        <p:nvSpPr>
          <p:cNvPr id="167" name="TextShape 2"/>
          <p:cNvSpPr txBox="1"/>
          <p:nvPr/>
        </p:nvSpPr>
        <p:spPr>
          <a:xfrm>
            <a:off x="11755080" y="6492960"/>
            <a:ext cx="43668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901C5C16-3FB0-4339-BD93-03888DB177E0}" type="slidenum">
              <a:rPr lang="ru-RU" sz="1800" b="0" strike="noStrike" spc="-1">
                <a:solidFill>
                  <a:srgbClr val="000000"/>
                </a:solidFill>
                <a:latin typeface="Calibri"/>
              </a:rPr>
              <a:t>9</a:t>
            </a:fld>
            <a:endParaRPr lang="ru-RU" sz="1800" b="0" strike="noStrike" spc="-1">
              <a:latin typeface="Times New Roman"/>
            </a:endParaRPr>
          </a:p>
        </p:txBody>
      </p:sp>
      <p:sp>
        <p:nvSpPr>
          <p:cNvPr id="168" name="CustomShape 3"/>
          <p:cNvSpPr/>
          <p:nvPr/>
        </p:nvSpPr>
        <p:spPr>
          <a:xfrm>
            <a:off x="717877" y="1229808"/>
            <a:ext cx="10087869" cy="9834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0" strike="noStrike" spc="-1" dirty="0" smtClean="0">
                <a:latin typeface="Roboto"/>
              </a:rPr>
              <a:t>При отсутствии возможности организации работы отделения связи в стационарном помещении оказание услуг почтовой связи осуществляется в форматах </a:t>
            </a:r>
          </a:p>
          <a:p>
            <a:pPr algn="just">
              <a:lnSpc>
                <a:spcPct val="100000"/>
              </a:lnSpc>
            </a:pPr>
            <a:endParaRPr lang="ru-RU" sz="1800" b="0" strike="noStrike" spc="-1" dirty="0" smtClean="0">
              <a:latin typeface="Calibri"/>
            </a:endParaRPr>
          </a:p>
        </p:txBody>
      </p:sp>
      <p:sp>
        <p:nvSpPr>
          <p:cNvPr id="169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0" name="CustomShape 5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CustomShape 3"/>
          <p:cNvSpPr/>
          <p:nvPr/>
        </p:nvSpPr>
        <p:spPr>
          <a:xfrm>
            <a:off x="612360" y="4079632"/>
            <a:ext cx="11046240" cy="22453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just"/>
            <a:r>
              <a:rPr lang="ru-RU" sz="2000" dirty="0" smtClean="0">
                <a:latin typeface="Roboto"/>
              </a:rPr>
              <a:t>Основные услуги связи оказываются в полном объеме</a:t>
            </a:r>
            <a:r>
              <a:rPr lang="en-US" sz="2000" dirty="0" smtClean="0">
                <a:latin typeface="Roboto"/>
              </a:rPr>
              <a:t>:</a:t>
            </a:r>
            <a:r>
              <a:rPr lang="ru-RU" sz="2000" dirty="0" smtClean="0">
                <a:latin typeface="Roboto"/>
              </a:rPr>
              <a:t>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Roboto"/>
              </a:rPr>
              <a:t>Прием и отправка простой и заказной письменной корреспонденции, переводов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Roboto"/>
              </a:rPr>
              <a:t>Доставка пенсий и пособий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Roboto"/>
              </a:rPr>
              <a:t>Прием и доставка посылочной почты, ЕМ</a:t>
            </a:r>
            <a:r>
              <a:rPr lang="en-US" sz="2000" dirty="0" smtClean="0">
                <a:latin typeface="Roboto"/>
              </a:rPr>
              <a:t>S </a:t>
            </a:r>
            <a:r>
              <a:rPr lang="ru-RU" sz="2000" dirty="0" smtClean="0">
                <a:latin typeface="Roboto"/>
              </a:rPr>
              <a:t>отправлений, отправлений 1 класса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Roboto"/>
              </a:rPr>
              <a:t>Прием </a:t>
            </a:r>
            <a:r>
              <a:rPr lang="ru-RU" sz="2000" dirty="0" smtClean="0">
                <a:latin typeface="Roboto"/>
              </a:rPr>
              <a:t>подписки и периодических изданий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Roboto"/>
              </a:rPr>
              <a:t>Прием коммунальных платежей (при наличии устойчивой мобильной связи </a:t>
            </a:r>
            <a:r>
              <a:rPr lang="ru-RU" sz="2000" dirty="0">
                <a:latin typeface="Roboto"/>
              </a:rPr>
              <a:t>с</a:t>
            </a:r>
            <a:r>
              <a:rPr lang="ru-RU" sz="2000" dirty="0" smtClean="0">
                <a:latin typeface="Roboto"/>
              </a:rPr>
              <a:t> помощью переносного почтового кассового терминала)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046647"/>
              </p:ext>
            </p:extLst>
          </p:nvPr>
        </p:nvGraphicFramePr>
        <p:xfrm>
          <a:off x="797007" y="2082632"/>
          <a:ext cx="8654723" cy="2099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7455">
                  <a:extLst>
                    <a:ext uri="{9D8B030D-6E8A-4147-A177-3AD203B41FA5}">
                      <a16:colId xmlns:a16="http://schemas.microsoft.com/office/drawing/2014/main" val="1550725875"/>
                    </a:ext>
                  </a:extLst>
                </a:gridCol>
                <a:gridCol w="5407268">
                  <a:extLst>
                    <a:ext uri="{9D8B030D-6E8A-4147-A177-3AD203B41FA5}">
                      <a16:colId xmlns:a16="http://schemas.microsoft.com/office/drawing/2014/main" val="3681824175"/>
                    </a:ext>
                  </a:extLst>
                </a:gridCol>
              </a:tblGrid>
              <a:tr h="372639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Roboto"/>
                        </a:rPr>
                        <a:t>Доставочный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Roboto"/>
                        </a:rPr>
                        <a:t> участок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Roboto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Roboto"/>
                        </a:rPr>
                        <a:t>Передвижное отделение почтовой связи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Roboto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711800"/>
                  </a:ext>
                </a:extLst>
              </a:tr>
              <a:tr h="170349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Roboto"/>
                        </a:rPr>
                        <a:t>Почтальоном на дому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Roboto"/>
                        </a:rPr>
                        <a:t>Автомобиль – отделение связи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Roboto"/>
                        </a:rPr>
                        <a:t>Почтальоном на дому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Roboto"/>
                        </a:rPr>
                        <a:t>Определено время подъезда передвижного отделения связи. Обслуживание до последнего клиента.</a:t>
                      </a:r>
                      <a:endParaRPr lang="ru-RU" sz="2000" dirty="0">
                        <a:solidFill>
                          <a:schemeClr val="tx1"/>
                        </a:solidFill>
                        <a:latin typeface="Roboto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2335437"/>
                  </a:ext>
                </a:extLst>
              </a:tr>
            </a:tbl>
          </a:graphicData>
        </a:graphic>
      </p:graphicFrame>
      <p:pic>
        <p:nvPicPr>
          <p:cNvPr id="12" name="Рисунок 33" descr="Изображение выглядит как здание, синий, внешний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666F7C5-FC90-41D8-A4BF-DB52713C2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8919" y="2207183"/>
            <a:ext cx="2642085" cy="1717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51" y="6231979"/>
            <a:ext cx="2330512" cy="4959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9680</TotalTime>
  <Words>939</Words>
  <Application>Microsoft Office PowerPoint</Application>
  <PresentationFormat>Широкоэкранный</PresentationFormat>
  <Paragraphs>126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Arial</vt:lpstr>
      <vt:lpstr>Calibri</vt:lpstr>
      <vt:lpstr>Calibri Light</vt:lpstr>
      <vt:lpstr>DejaVu Sans</vt:lpstr>
      <vt:lpstr>Roboto</vt:lpstr>
      <vt:lpstr>Symbol</vt:lpstr>
      <vt:lpstr>Times New Roman</vt:lpstr>
      <vt:lpstr>Wingdings</vt:lpstr>
      <vt:lpstr>Office Theme</vt:lpstr>
      <vt:lpstr>Office Theme</vt:lpstr>
      <vt:lpstr>Office Theme</vt:lpstr>
      <vt:lpstr>Презентация PowerPoint</vt:lpstr>
      <vt:lpstr> Краткая справка по УФПС Архангельской области</vt:lpstr>
      <vt:lpstr>Презентация PowerPoint</vt:lpstr>
      <vt:lpstr>Презентация PowerPoint</vt:lpstr>
      <vt:lpstr>Благодарим Правительство Архангельской области  и областное собрание депутатов за предоставление  10 модульных отделений почтовой связи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Электронные сервисы для юридических лиц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Денис Зуткис</dc:creator>
  <dc:description/>
  <cp:lastModifiedBy>Антуфьева Людмила Викторовна</cp:lastModifiedBy>
  <cp:revision>746</cp:revision>
  <dcterms:created xsi:type="dcterms:W3CDTF">2020-10-05T10:23:57Z</dcterms:created>
  <dcterms:modified xsi:type="dcterms:W3CDTF">2021-03-26T09:51:04Z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14</vt:i4>
  </property>
</Properties>
</file>