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0" r:id="rId2"/>
    <p:sldId id="308" r:id="rId3"/>
    <p:sldId id="300" r:id="rId4"/>
    <p:sldId id="319" r:id="rId5"/>
    <p:sldId id="320" r:id="rId6"/>
    <p:sldId id="315" r:id="rId7"/>
    <p:sldId id="312" r:id="rId8"/>
    <p:sldId id="311" r:id="rId9"/>
    <p:sldId id="317" r:id="rId10"/>
    <p:sldId id="318" r:id="rId11"/>
    <p:sldId id="281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 varScale="1">
        <p:scale>
          <a:sx n="83" d="100"/>
          <a:sy n="83" d="100"/>
        </p:scale>
        <p:origin x="-15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465FCE-BD2C-46B4-AD6A-EA66C2F4625A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A09D53-374A-495C-BBBF-509CC891F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E53E-6363-4B54-80C3-424472FAA6B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DB2A-92B7-424D-8FBF-21A5BD416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3915-1441-4C98-9BC3-2732C85D6C08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A146-5997-465F-92F2-0092E2C2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3142-2AEB-41C4-988D-15D2914DAE67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EE99A-6897-48B8-A7CD-04B6FEECA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912-3BB4-4A90-9B4E-58D8332AD6D6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8A16-164C-4B40-AA34-D335A0751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63E3-0D61-49F2-8A09-155DBB4C16BD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89166-4BC5-49F8-8746-06D079BBE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46DE-6F56-44EA-ABE6-F31733F8D964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0FD0-0545-4D54-9DE2-E53DF50D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8A52-DF9D-4278-B93A-8632443C915F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FC74-9C7F-46D0-A503-A401B0D01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D369-5E09-4317-9E65-EB6FD8922AC3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6B3CC-23FE-4E52-8963-39099E909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F719-90F1-444A-BC80-775B3AC91C4E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3F8C-26AE-45E5-A2BA-812E24A3E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3394-FEB9-45B7-9161-1B1757F97C75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CE91-4BDF-4FFB-BD7A-5D00B7AC4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A61-3D65-4F51-9735-F1BFD75113C9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B6A5-9AAE-4D0B-B27C-D2D200EF2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FD56A8-9650-4630-842E-85116AE97E3C}" type="datetimeFigureOut">
              <a:rPr lang="ru-RU"/>
              <a:pPr>
                <a:defRPr/>
              </a:pPr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2AB18-38FC-4732-A7AE-CFA6EDDD4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Прямоугольник 10"/>
          <p:cNvSpPr>
            <a:spLocks noChangeArrowheads="1"/>
          </p:cNvSpPr>
          <p:nvPr/>
        </p:nvSpPr>
        <p:spPr bwMode="auto">
          <a:xfrm>
            <a:off x="492125" y="2060848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</a:rPr>
              <a:t>О ходе реализации реформы общественного пассажирского транспорта и повышения качества автобусных пассажирских перевозок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4345" name="Прямоугольник 1"/>
          <p:cNvSpPr>
            <a:spLocks noChangeArrowheads="1"/>
          </p:cNvSpPr>
          <p:nvPr/>
        </p:nvSpPr>
        <p:spPr bwMode="auto">
          <a:xfrm>
            <a:off x="291306" y="5241974"/>
            <a:ext cx="8437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Докладчик: </a:t>
            </a:r>
            <a:r>
              <a:rPr lang="ru-RU" dirty="0" smtClean="0">
                <a:latin typeface="Calibri" pitchFamily="34" charset="0"/>
              </a:rPr>
              <a:t>Заместитель министра </a:t>
            </a:r>
          </a:p>
          <a:p>
            <a:r>
              <a:rPr lang="ru-RU" dirty="0" smtClean="0">
                <a:latin typeface="Calibri" pitchFamily="34" charset="0"/>
              </a:rPr>
              <a:t>транспорта Архангельской </a:t>
            </a:r>
            <a:r>
              <a:rPr lang="ru-RU" dirty="0">
                <a:latin typeface="Calibri" pitchFamily="34" charset="0"/>
              </a:rPr>
              <a:t>области</a:t>
            </a:r>
          </a:p>
          <a:p>
            <a:r>
              <a:rPr lang="ru-RU" b="1" dirty="0" smtClean="0">
                <a:latin typeface="Calibri" pitchFamily="34" charset="0"/>
              </a:rPr>
              <a:t>Голубев Андрей Михайлович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3520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0" y="592232"/>
            <a:ext cx="89415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600" b="1" dirty="0" smtClean="0">
                <a:latin typeface="Calibri" pitchFamily="34" charset="0"/>
              </a:rPr>
              <a:t>    Переход </a:t>
            </a:r>
            <a:r>
              <a:rPr lang="ru-RU" sz="2600" b="1" dirty="0">
                <a:latin typeface="Calibri" pitchFamily="34" charset="0"/>
              </a:rPr>
              <a:t>на нормативное финансирование сельских </a:t>
            </a:r>
            <a:br>
              <a:rPr lang="ru-RU" sz="2600" b="1" dirty="0">
                <a:latin typeface="Calibri" pitchFamily="34" charset="0"/>
              </a:rPr>
            </a:br>
            <a:r>
              <a:rPr lang="ru-RU" sz="2600" b="1" dirty="0" smtClean="0">
                <a:latin typeface="Calibri" pitchFamily="34" charset="0"/>
              </a:rPr>
              <a:t>маршрутов </a:t>
            </a:r>
            <a:r>
              <a:rPr lang="ru-RU" sz="2600" b="1" dirty="0">
                <a:latin typeface="Calibri" pitchFamily="34" charset="0"/>
              </a:rPr>
              <a:t>и городских маршрутов в малых городах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36392" y="1484783"/>
            <a:ext cx="855316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На основе данных единой диспетчерской службы, определение фактических объемов работы муниципальных маршрутов.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Совместно с муниципальными образованиями определение фактического </a:t>
            </a:r>
            <a:r>
              <a:rPr lang="ru-RU" sz="2200" b="1" dirty="0" smtClean="0">
                <a:latin typeface="Calibri" pitchFamily="34" charset="0"/>
              </a:rPr>
              <a:t>объ</a:t>
            </a:r>
            <a:r>
              <a:rPr lang="ru-RU" sz="2200" b="1" dirty="0">
                <a:latin typeface="Calibri" pitchFamily="34" charset="0"/>
              </a:rPr>
              <a:t>е</a:t>
            </a:r>
            <a:r>
              <a:rPr lang="ru-RU" sz="2200" b="1" dirty="0" smtClean="0">
                <a:latin typeface="Calibri" pitchFamily="34" charset="0"/>
              </a:rPr>
              <a:t>ма </a:t>
            </a:r>
            <a:r>
              <a:rPr lang="ru-RU" sz="2200" b="1" dirty="0" smtClean="0">
                <a:latin typeface="Calibri" pitchFamily="34" charset="0"/>
              </a:rPr>
              <a:t>перевезенных пассажиров по действующим маршрутам.</a:t>
            </a:r>
            <a:endParaRPr lang="ru-RU" sz="2200" b="1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Определение с муниципальным образованием необходимой дополнительной маршрутной сети для обеспечения минимальных социальных стандартов </a:t>
            </a:r>
            <a:r>
              <a:rPr lang="ru-RU" sz="2200" dirty="0" smtClean="0">
                <a:latin typeface="Calibri" pitchFamily="34" charset="0"/>
              </a:rPr>
              <a:t>(сообщение каждого населенного пункта с административным центром не менее 4 оборотных рейса, максимальный пеший подход к автобусной остановке по городским маршрутам не более 2 км.)</a:t>
            </a:r>
            <a:r>
              <a:rPr lang="ru-RU" sz="2200" b="1" dirty="0" smtClean="0">
                <a:latin typeface="Calibri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Расчет необходимой суммы </a:t>
            </a:r>
            <a:r>
              <a:rPr lang="ru-RU" sz="2200" b="1" dirty="0" err="1" smtClean="0">
                <a:latin typeface="Calibri" pitchFamily="34" charset="0"/>
              </a:rPr>
              <a:t>финансированаия</a:t>
            </a:r>
            <a:r>
              <a:rPr lang="ru-RU" sz="2200" b="1" dirty="0" smtClean="0">
                <a:latin typeface="Calibri" pitchFamily="34" charset="0"/>
              </a:rPr>
              <a:t> </a:t>
            </a:r>
            <a:r>
              <a:rPr lang="ru-RU" sz="2200" b="1" dirty="0" smtClean="0">
                <a:latin typeface="Calibri" pitchFamily="34" charset="0"/>
              </a:rPr>
              <a:t>автобусных перевозок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9512" y="1485945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1.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79612" y="2350041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2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0605" y="3501008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3.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0605" y="5662409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4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3"/>
          <p:cNvSpPr>
            <a:spLocks noChangeArrowheads="1"/>
          </p:cNvSpPr>
          <p:nvPr/>
        </p:nvSpPr>
        <p:spPr bwMode="auto">
          <a:xfrm>
            <a:off x="3175" y="-15875"/>
            <a:ext cx="914082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84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412750" y="299720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Спасибо за внимание!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2112" y="6042774"/>
            <a:ext cx="835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Данный слайд не распечатывать!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E750729-61BC-4E1F-A8A4-19B9E083D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84984"/>
            <a:ext cx="3929472" cy="2947104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204864"/>
            <a:ext cx="70100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latin typeface="Calibri" pitchFamily="34" charset="0"/>
              </a:rPr>
              <a:t>Межмуниципальные </a:t>
            </a:r>
            <a:r>
              <a:rPr lang="ru-RU" sz="2400" b="1" dirty="0">
                <a:latin typeface="Calibri" pitchFamily="34" charset="0"/>
              </a:rPr>
              <a:t>маршруты </a:t>
            </a:r>
            <a:r>
              <a:rPr lang="ru-RU" sz="2400" b="1" dirty="0" smtClean="0">
                <a:latin typeface="Calibri" pitchFamily="34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93</a:t>
            </a:r>
          </a:p>
          <a:p>
            <a:pPr marL="342900" indent="-342900"/>
            <a:endParaRPr lang="ru-RU" sz="2400" b="1" dirty="0" smtClean="0">
              <a:latin typeface="Calibri" pitchFamily="34" charset="0"/>
            </a:endParaRP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Муниципальные маршруты -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216</a:t>
            </a: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/>
            <a:endParaRPr lang="ru-RU" sz="2400" b="1" dirty="0" smtClean="0">
              <a:latin typeface="Calibri" pitchFamily="34" charset="0"/>
            </a:endParaRP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Перевозчиков</a:t>
            </a:r>
            <a:r>
              <a:rPr lang="ru-RU" sz="2400" b="1" dirty="0">
                <a:latin typeface="Calibri" pitchFamily="34" charset="0"/>
              </a:rPr>
              <a:t> –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83</a:t>
            </a:r>
          </a:p>
          <a:p>
            <a:pPr marL="342900" indent="-342900"/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/>
            <a:r>
              <a:rPr lang="ru-RU" sz="2400" b="1" dirty="0" smtClean="0">
                <a:latin typeface="Calibri" pitchFamily="34" charset="0"/>
              </a:rPr>
              <a:t>Количество автобусов </a:t>
            </a:r>
            <a:r>
              <a:rPr lang="ru-RU" sz="2400" b="1" dirty="0">
                <a:latin typeface="Calibri" pitchFamily="34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891</a:t>
            </a:r>
            <a:r>
              <a:rPr lang="ru-RU" sz="2400" b="1" dirty="0">
                <a:latin typeface="Calibri" pitchFamily="34" charset="0"/>
              </a:rPr>
              <a:t>		</a:t>
            </a:r>
            <a:endParaRPr lang="ru-RU" sz="2400" b="1" dirty="0" smtClean="0">
              <a:latin typeface="Calibri" pitchFamily="34" charset="0"/>
            </a:endParaRPr>
          </a:p>
          <a:p>
            <a:pPr marL="342900" indent="-342900"/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Прямоугольник 10"/>
          <p:cNvSpPr>
            <a:spLocks noChangeArrowheads="1"/>
          </p:cNvSpPr>
          <p:nvPr/>
        </p:nvSpPr>
        <p:spPr bwMode="auto">
          <a:xfrm>
            <a:off x="380999" y="980728"/>
            <a:ext cx="835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Перевозки пассажиров и багажа автомобильным транспортом по </a:t>
            </a:r>
            <a:r>
              <a:rPr lang="ru-RU" sz="2800" b="1" dirty="0" smtClean="0">
                <a:latin typeface="Calibri" pitchFamily="34" charset="0"/>
              </a:rPr>
              <a:t>Архангельской области</a:t>
            </a:r>
            <a:r>
              <a:rPr lang="en-US" sz="2800" b="1" dirty="0" smtClean="0">
                <a:latin typeface="Calibri" pitchFamily="34" charset="0"/>
              </a:rPr>
              <a:t> </a:t>
            </a:r>
            <a:r>
              <a:rPr lang="ru-RU" sz="2800" b="1" dirty="0" smtClean="0">
                <a:latin typeface="Calibri" pitchFamily="34" charset="0"/>
              </a:rPr>
              <a:t>в 2021 году</a:t>
            </a:r>
            <a:endParaRPr lang="ru-RU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409134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1328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4240"/>
            <a:ext cx="91503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600" b="1" dirty="0" smtClean="0">
                <a:latin typeface="Calibri" pitchFamily="34" charset="0"/>
              </a:rPr>
              <a:t>Выполненные мероприятия по повышению качества автобусных перевозок Архангельской области в 2021 году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79437" y="1724422"/>
            <a:ext cx="83534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Заключены контракты на проведение работ по обследованию маршрутной сети в г. Архангельске и г. Северодвинске.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86342" y="2587551"/>
            <a:ext cx="85091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Организована «Он-</a:t>
            </a:r>
            <a:r>
              <a:rPr lang="ru-RU" sz="2200" b="1" dirty="0" err="1" smtClean="0">
                <a:latin typeface="Calibri" pitchFamily="34" charset="0"/>
              </a:rPr>
              <a:t>лайн</a:t>
            </a:r>
            <a:r>
              <a:rPr lang="ru-RU" sz="2200" b="1" dirty="0" smtClean="0">
                <a:latin typeface="Calibri" pitchFamily="34" charset="0"/>
              </a:rPr>
              <a:t>» трансляция движения автобусов межмуниципальных маршрутов на «Яндекс – карты».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9435" y="4574738"/>
            <a:ext cx="83534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Организованы ежемесячные комиссии с участием перевозчиков по вопросам безопасности дорожного движения. Итого </a:t>
            </a:r>
            <a:r>
              <a:rPr lang="ru-RU" sz="2200" b="1" dirty="0">
                <a:latin typeface="Calibri" pitchFamily="34" charset="0"/>
              </a:rPr>
              <a:t>к</a:t>
            </a:r>
            <a:r>
              <a:rPr lang="ru-RU" sz="2200" b="1" dirty="0" smtClean="0">
                <a:latin typeface="Calibri" pitchFamily="34" charset="0"/>
              </a:rPr>
              <a:t>оличество ДТП с пострадавшими с участием автобусов </a:t>
            </a:r>
            <a:br>
              <a:rPr lang="ru-RU" sz="2200" b="1" dirty="0" smtClean="0">
                <a:latin typeface="Calibri" pitchFamily="34" charset="0"/>
              </a:rPr>
            </a:br>
            <a:r>
              <a:rPr lang="ru-RU" sz="2200" b="1" dirty="0" smtClean="0">
                <a:latin typeface="Calibri" pitchFamily="34" charset="0"/>
              </a:rPr>
              <a:t>за 9 месяцев сократилась с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43</a:t>
            </a:r>
            <a:r>
              <a:rPr lang="ru-RU" sz="2200" b="1" dirty="0" smtClean="0">
                <a:latin typeface="Calibri" pitchFamily="34" charset="0"/>
              </a:rPr>
              <a:t> до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27.</a:t>
            </a:r>
            <a:endParaRPr lang="ru-RU" sz="2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9436" y="3401124"/>
            <a:ext cx="850910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Организован контроль за скоростным режимом на межмуниципальных маршрутах на основе данных Региональной навигационно-информационной системы ГЛОНАСС.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20719" y="1772816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1.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39726" y="3418845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latin typeface="Calibri" pitchFamily="34" charset="0"/>
              </a:rPr>
              <a:t>3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120719" y="4591879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Calibri" pitchFamily="34" charset="0"/>
              </a:rPr>
              <a:t>4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114508" y="2638073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2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2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7937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1328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55167"/>
            <a:ext cx="9036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latin typeface="Calibri" pitchFamily="34" charset="0"/>
              </a:rPr>
              <a:t>    Автобусные перевозки сегодня в г. Архангельске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30436" y="1245686"/>
            <a:ext cx="855316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145</a:t>
            </a:r>
            <a:r>
              <a:rPr lang="ru-RU" sz="2400" b="1" dirty="0" smtClean="0">
                <a:latin typeface="Calibri" pitchFamily="34" charset="0"/>
              </a:rPr>
              <a:t> тыс. поездок совершают жители Архангельской области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         ежедневно; 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225</a:t>
            </a:r>
            <a:r>
              <a:rPr lang="ru-RU" sz="2400" b="1" dirty="0" smtClean="0">
                <a:latin typeface="Calibri" pitchFamily="34" charset="0"/>
              </a:rPr>
              <a:t> ежедневный выпуск автобусов в городе Архангельске, 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          на 10 автобусов ежемесячно сокращается выпуск;</a:t>
            </a:r>
          </a:p>
          <a:p>
            <a:pPr algn="just"/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88% </a:t>
            </a:r>
            <a:r>
              <a:rPr lang="ru-RU" sz="2400" b="1" dirty="0" smtClean="0">
                <a:latin typeface="Calibri" pitchFamily="34" charset="0"/>
              </a:rPr>
              <a:t>выполнение рейсов.</a:t>
            </a:r>
          </a:p>
          <a:p>
            <a:pPr algn="just"/>
            <a:r>
              <a:rPr lang="ru-RU" sz="2400" b="1" dirty="0" smtClean="0">
                <a:latin typeface="Calibri" pitchFamily="34" charset="0"/>
              </a:rPr>
              <a:t>Плохое санитарное состояние автобусов.</a:t>
            </a:r>
          </a:p>
          <a:p>
            <a:pPr algn="just"/>
            <a:r>
              <a:rPr lang="ru-RU" sz="2400" b="1" dirty="0" smtClean="0">
                <a:latin typeface="Calibri" pitchFamily="34" charset="0"/>
              </a:rPr>
              <a:t>Высокая аварийность,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56</a:t>
            </a:r>
            <a:r>
              <a:rPr lang="ru-RU" sz="2400" b="1" dirty="0" smtClean="0">
                <a:latin typeface="Calibri" pitchFamily="34" charset="0"/>
              </a:rPr>
              <a:t> ДТП с пострадавшими за 2020 год.</a:t>
            </a:r>
          </a:p>
          <a:p>
            <a:pPr algn="just"/>
            <a:r>
              <a:rPr lang="ru-RU" sz="2400" b="1" dirty="0" smtClean="0">
                <a:latin typeface="Calibri" pitchFamily="34" charset="0"/>
              </a:rPr>
              <a:t>Старые автобусы ПАЗ-3205.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57447" y="4292674"/>
            <a:ext cx="8483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По нормативу утвержденному Приказом Минтранса РФ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№ 158 от 30 мая 2019 года, расчетный тариф составляет 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49</a:t>
            </a:r>
            <a:r>
              <a:rPr lang="ru-RU" sz="2400" b="1" dirty="0" smtClean="0">
                <a:latin typeface="Calibri" pitchFamily="34" charset="0"/>
              </a:rPr>
              <a:t> рублей при установлении тарифа в размере 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35</a:t>
            </a:r>
            <a:r>
              <a:rPr lang="ru-RU" sz="2400" b="1" dirty="0" smtClean="0">
                <a:latin typeface="Calibri" pitchFamily="34" charset="0"/>
              </a:rPr>
              <a:t> рублей необходимо выделение ежегодной субсидии в размере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700</a:t>
            </a:r>
            <a:r>
              <a:rPr lang="ru-RU" sz="2400" b="1" dirty="0" smtClean="0">
                <a:latin typeface="Calibri" pitchFamily="34" charset="0"/>
              </a:rPr>
              <a:t> млн. рублей.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2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397" y="6381328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655167"/>
            <a:ext cx="92141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600" b="1" dirty="0" smtClean="0">
                <a:latin typeface="Calibri" pitchFamily="34" charset="0"/>
              </a:rPr>
              <a:t>    Примеры транспортного обслуживания в регионах РФ</a:t>
            </a:r>
          </a:p>
        </p:txBody>
      </p:sp>
      <p:sp>
        <p:nvSpPr>
          <p:cNvPr id="11" name="Rectangle 40"/>
          <p:cNvSpPr>
            <a:spLocks/>
          </p:cNvSpPr>
          <p:nvPr/>
        </p:nvSpPr>
        <p:spPr>
          <a:xfrm>
            <a:off x="39097" y="1345870"/>
            <a:ext cx="2258709" cy="4784265"/>
          </a:xfrm>
          <a:prstGeom prst="rect">
            <a:avLst/>
          </a:prstGeom>
          <a:solidFill>
            <a:srgbClr val="FF0000">
              <a:alpha val="10000"/>
            </a:srgbClr>
          </a:solidFill>
          <a:ln w="9525">
            <a:solidFill>
              <a:srgbClr val="E7E7E7"/>
            </a:solidFill>
            <a:miter lim="800000"/>
            <a:headEnd/>
            <a:tailEnd/>
          </a:ln>
          <a:effectLst/>
        </p:spPr>
        <p:txBody>
          <a:bodyPr vert="horz" wrap="square" lIns="66450" tIns="66450" rIns="66450" bIns="66450" numCol="1" anchor="ctr" anchorCtr="0" compatLnSpc="1">
            <a:prstTxWarp prst="textNoShape">
              <a:avLst/>
            </a:prstTxWarp>
            <a:noAutofit/>
          </a:bodyPr>
          <a:lstStyle/>
          <a:p>
            <a:pPr defTabSz="883189">
              <a:buClr>
                <a:schemeClr val="tx2"/>
              </a:buClr>
            </a:pPr>
            <a:endParaRPr lang="ru-RU" sz="1500" dirty="0" err="1">
              <a:latin typeface="Century Gothic" panose="020B0502020202020204" pitchFamily="34" charset="0"/>
            </a:endParaRPr>
          </a:p>
        </p:txBody>
      </p:sp>
      <p:sp>
        <p:nvSpPr>
          <p:cNvPr id="17" name="Rectangle 42"/>
          <p:cNvSpPr>
            <a:spLocks/>
          </p:cNvSpPr>
          <p:nvPr/>
        </p:nvSpPr>
        <p:spPr>
          <a:xfrm>
            <a:off x="4593127" y="1345869"/>
            <a:ext cx="2250217" cy="4784265"/>
          </a:xfrm>
          <a:prstGeom prst="rect">
            <a:avLst/>
          </a:prstGeom>
          <a:solidFill>
            <a:srgbClr val="FF0000">
              <a:alpha val="10000"/>
            </a:srgbClr>
          </a:solidFill>
          <a:ln w="9525">
            <a:solidFill>
              <a:srgbClr val="E7E7E7"/>
            </a:solidFill>
            <a:miter lim="800000"/>
            <a:headEnd/>
            <a:tailEnd/>
          </a:ln>
          <a:effectLst/>
        </p:spPr>
        <p:txBody>
          <a:bodyPr vert="horz" wrap="square" lIns="66450" tIns="66450" rIns="66450" bIns="66450" numCol="1" anchor="ctr" anchorCtr="0" compatLnSpc="1">
            <a:prstTxWarp prst="textNoShape">
              <a:avLst/>
            </a:prstTxWarp>
            <a:noAutofit/>
          </a:bodyPr>
          <a:lstStyle/>
          <a:p>
            <a:pPr defTabSz="883189">
              <a:buClr>
                <a:schemeClr val="tx2"/>
              </a:buClr>
            </a:pPr>
            <a:endParaRPr lang="ru-RU" sz="1500" dirty="0" err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41"/>
          <p:cNvSpPr>
            <a:spLocks/>
          </p:cNvSpPr>
          <p:nvPr/>
        </p:nvSpPr>
        <p:spPr>
          <a:xfrm>
            <a:off x="2363138" y="1345871"/>
            <a:ext cx="2160736" cy="4797874"/>
          </a:xfrm>
          <a:prstGeom prst="rect">
            <a:avLst/>
          </a:prstGeom>
          <a:solidFill>
            <a:srgbClr val="FF0000">
              <a:alpha val="10000"/>
            </a:srgbClr>
          </a:solidFill>
          <a:ln w="9525">
            <a:solidFill>
              <a:srgbClr val="E7E7E7"/>
            </a:solidFill>
            <a:miter lim="800000"/>
            <a:headEnd/>
            <a:tailEnd/>
          </a:ln>
          <a:effectLst/>
        </p:spPr>
        <p:txBody>
          <a:bodyPr vert="horz" wrap="square" lIns="66450" tIns="66450" rIns="66450" bIns="66450" numCol="1" anchor="ctr" anchorCtr="0" compatLnSpc="1">
            <a:prstTxWarp prst="textNoShape">
              <a:avLst/>
            </a:prstTxWarp>
            <a:noAutofit/>
          </a:bodyPr>
          <a:lstStyle/>
          <a:p>
            <a:pPr defTabSz="883189">
              <a:buClr>
                <a:schemeClr val="tx2"/>
              </a:buClr>
            </a:pPr>
            <a:endParaRPr lang="ru-RU" sz="1500" dirty="0" err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606692" y="4573583"/>
            <a:ext cx="21097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75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бюджет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Тверской области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 2020 год</a:t>
            </a:r>
          </a:p>
          <a:p>
            <a:pPr marL="1565" lvl="1" indent="0">
              <a:buNone/>
            </a:pPr>
            <a:endParaRPr lang="ru-RU" sz="1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в год на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транспорт г. Твери</a:t>
            </a:r>
          </a:p>
          <a:p>
            <a:pPr marL="1565" lvl="1" indent="0">
              <a:buNone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41"/>
          <p:cNvSpPr>
            <a:spLocks/>
          </p:cNvSpPr>
          <p:nvPr/>
        </p:nvSpPr>
        <p:spPr>
          <a:xfrm>
            <a:off x="6915353" y="1345870"/>
            <a:ext cx="2267744" cy="4784265"/>
          </a:xfrm>
          <a:prstGeom prst="rect">
            <a:avLst/>
          </a:prstGeom>
          <a:solidFill>
            <a:srgbClr val="FF0000">
              <a:alpha val="10000"/>
            </a:srgbClr>
          </a:solidFill>
          <a:ln w="9525">
            <a:solidFill>
              <a:srgbClr val="E7E7E7"/>
            </a:solidFill>
            <a:miter lim="800000"/>
            <a:headEnd/>
            <a:tailEnd/>
          </a:ln>
          <a:effectLst/>
        </p:spPr>
        <p:txBody>
          <a:bodyPr vert="horz" wrap="square" lIns="66450" tIns="66450" rIns="66450" bIns="66450" numCol="1" anchor="ctr" anchorCtr="0" compatLnSpc="1">
            <a:prstTxWarp prst="textNoShape">
              <a:avLst/>
            </a:prstTxWarp>
            <a:noAutofit/>
          </a:bodyPr>
          <a:lstStyle/>
          <a:p>
            <a:pPr defTabSz="883189">
              <a:buClr>
                <a:schemeClr val="tx2"/>
              </a:buClr>
            </a:pPr>
            <a:endParaRPr lang="ru-RU" sz="1500" dirty="0" err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AutoShape 71"/>
          <p:cNvSpPr>
            <a:spLocks noChangeArrowheads="1"/>
          </p:cNvSpPr>
          <p:nvPr/>
        </p:nvSpPr>
        <p:spPr bwMode="auto">
          <a:xfrm>
            <a:off x="5113151" y="1347250"/>
            <a:ext cx="1630841" cy="41681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6544" anchor="b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Тверская область</a:t>
            </a:r>
          </a:p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 Тверь</a:t>
            </a:r>
            <a:endParaRPr lang="ru-RU" sz="1300" dirty="0">
              <a:latin typeface="Century Gothic" panose="020B0502020202020204" pitchFamily="34" charset="0"/>
            </a:endParaRPr>
          </a:p>
        </p:txBody>
      </p:sp>
      <p:sp>
        <p:nvSpPr>
          <p:cNvPr id="23" name="AutoShape 71"/>
          <p:cNvSpPr>
            <a:spLocks noChangeArrowheads="1"/>
          </p:cNvSpPr>
          <p:nvPr/>
        </p:nvSpPr>
        <p:spPr bwMode="auto">
          <a:xfrm>
            <a:off x="2879472" y="1340768"/>
            <a:ext cx="1713655" cy="41681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6544" anchor="b">
            <a:spAutoFit/>
          </a:bodyPr>
          <a:lstStyle/>
          <a:p>
            <a:pPr algn="ctr"/>
            <a:r>
              <a:rPr lang="ru-RU" sz="1300" dirty="0" smtClean="0">
                <a:latin typeface="Century Gothic" panose="020B0502020202020204" pitchFamily="34" charset="0"/>
              </a:rPr>
              <a:t>Пермский край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Пермь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4" name="AutoShape 71"/>
          <p:cNvSpPr>
            <a:spLocks noChangeArrowheads="1"/>
          </p:cNvSpPr>
          <p:nvPr/>
        </p:nvSpPr>
        <p:spPr bwMode="auto">
          <a:xfrm>
            <a:off x="488204" y="1366625"/>
            <a:ext cx="1801613" cy="39373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6544" anchor="b">
            <a:spAutoFit/>
          </a:bodyPr>
          <a:lstStyle/>
          <a:p>
            <a:pPr algn="ctr"/>
            <a:r>
              <a:rPr lang="ru-RU" sz="1250" dirty="0" smtClean="0">
                <a:latin typeface="Century Gothic" panose="020B0502020202020204" pitchFamily="34" charset="0"/>
              </a:rPr>
              <a:t>Кемеровская область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Новокузнецк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25" name="AutoShape 71"/>
          <p:cNvSpPr>
            <a:spLocks noChangeArrowheads="1"/>
          </p:cNvSpPr>
          <p:nvPr/>
        </p:nvSpPr>
        <p:spPr bwMode="auto">
          <a:xfrm>
            <a:off x="7272809" y="1362638"/>
            <a:ext cx="1979711" cy="38603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6544" anchor="b">
            <a:spAutoFit/>
          </a:bodyPr>
          <a:lstStyle/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Архангельская область </a:t>
            </a:r>
          </a:p>
          <a:p>
            <a:pPr algn="ctr"/>
            <a:r>
              <a:rPr lang="ru-RU" sz="1200" dirty="0" smtClean="0">
                <a:latin typeface="Century Gothic" panose="020B0502020202020204" pitchFamily="34" charset="0"/>
              </a:rPr>
              <a:t>Архангельск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82" y="2394735"/>
            <a:ext cx="2123306" cy="2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92" y="1343840"/>
            <a:ext cx="506459" cy="3370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38" y="1346913"/>
            <a:ext cx="516334" cy="337076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11" y="2394735"/>
            <a:ext cx="2115812" cy="2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381777" y="4780333"/>
            <a:ext cx="2109741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153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бюджет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Пермского края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 2020 год</a:t>
            </a:r>
          </a:p>
          <a:p>
            <a:pPr marL="1565" lvl="1" indent="0">
              <a:buNone/>
            </a:pPr>
            <a:endParaRPr lang="ru-RU" sz="1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в год на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транспорт  г. Перми</a:t>
            </a:r>
          </a:p>
          <a:p>
            <a:pPr marL="1565" lvl="1" indent="0">
              <a:buNone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80565" y="4701493"/>
            <a:ext cx="2217241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154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бюджет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Кемеровской области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 2020 год</a:t>
            </a:r>
          </a:p>
          <a:p>
            <a:pPr marL="1565" lvl="1" indent="0">
              <a:buNone/>
            </a:pPr>
            <a:endParaRPr lang="ru-RU" sz="1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2,5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в год на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транспорт г. Новокузнецк</a:t>
            </a:r>
          </a:p>
          <a:p>
            <a:pPr marL="1565" lvl="1" indent="0">
              <a:buNone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" y="2404203"/>
            <a:ext cx="2262728" cy="21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" y="1347250"/>
            <a:ext cx="463214" cy="3370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53" y="1340768"/>
            <a:ext cx="392660" cy="343221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932567" y="4641005"/>
            <a:ext cx="2217241" cy="148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7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07013" indent="-205317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2pPr>
            <a:lvl3pPr marL="488685" indent="-279976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3pPr>
            <a:lvl4pPr marL="656671" indent="-166288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4pPr>
            <a:lvl5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9000"/>
              <a:buFont typeface="Arial" pitchFamily="34" charset="0"/>
              <a:buChar char="•"/>
              <a:defRPr sz="1700" baseline="0">
                <a:solidFill>
                  <a:srgbClr val="000000"/>
                </a:solidFill>
                <a:latin typeface="+mn-lt"/>
              </a:defRPr>
            </a:lvl5pPr>
            <a:lvl6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6pPr>
            <a:lvl7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7pPr>
            <a:lvl8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8pPr>
            <a:lvl9pPr marL="801443" indent="-139140" algn="l" defTabSz="957008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93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бюджет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Архангельской области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на 2020 год</a:t>
            </a:r>
          </a:p>
          <a:p>
            <a:pPr marL="1565" lvl="1" indent="0">
              <a:buNone/>
            </a:pPr>
            <a:endParaRPr lang="ru-RU" sz="1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565" lvl="1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0,08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млрд. в год на </a:t>
            </a:r>
          </a:p>
          <a:p>
            <a:pPr marL="1565" lvl="1" indent="0">
              <a:buNone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транспорт г. Архангельск</a:t>
            </a:r>
          </a:p>
          <a:p>
            <a:pPr marL="1565" lvl="1" indent="0">
              <a:buNone/>
            </a:pPr>
            <a:endParaRPr lang="ru-RU" sz="13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53" y="2394735"/>
            <a:ext cx="2281583" cy="21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2" y="-1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" y="620688"/>
            <a:ext cx="914371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600" b="1" dirty="0" smtClean="0">
                <a:latin typeface="Calibri" pitchFamily="34" charset="0"/>
              </a:rPr>
              <a:t>    Планируемые мероприятия по повышению качества перевозок в 2022 году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93949" y="1562016"/>
            <a:ext cx="85531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В соответствии с результатами работ по обследованию маршрутной сети, проведение аукционов и запуск работы автобусов по новым требованиям</a:t>
            </a:r>
          </a:p>
          <a:p>
            <a:pPr algn="just"/>
            <a:r>
              <a:rPr lang="ru-RU" sz="2400" b="1" dirty="0" smtClean="0">
                <a:latin typeface="Calibri" pitchFamily="34" charset="0"/>
              </a:rPr>
              <a:t>в  г</a:t>
            </a:r>
            <a:r>
              <a:rPr lang="ru-RU" sz="2400" b="1" dirty="0">
                <a:latin typeface="Calibri" pitchFamily="34" charset="0"/>
              </a:rPr>
              <a:t>. </a:t>
            </a:r>
            <a:r>
              <a:rPr lang="ru-RU" sz="2400" b="1" dirty="0" smtClean="0">
                <a:latin typeface="Calibri" pitchFamily="34" charset="0"/>
              </a:rPr>
              <a:t>Архангельске с 15 апреля 2022 года, </a:t>
            </a:r>
            <a:endParaRPr lang="ru-RU" sz="2400" b="1" dirty="0">
              <a:latin typeface="Calibri" pitchFamily="34" charset="0"/>
            </a:endParaRPr>
          </a:p>
          <a:p>
            <a:pPr algn="just"/>
            <a:r>
              <a:rPr lang="ru-RU" sz="2400" b="1" dirty="0">
                <a:latin typeface="Calibri" pitchFamily="34" charset="0"/>
              </a:rPr>
              <a:t>в</a:t>
            </a:r>
            <a:r>
              <a:rPr lang="ru-RU" sz="2400" b="1" dirty="0" smtClean="0">
                <a:latin typeface="Calibri" pitchFamily="34" charset="0"/>
              </a:rPr>
              <a:t> г</a:t>
            </a:r>
            <a:r>
              <a:rPr lang="ru-RU" sz="2400" b="1" dirty="0">
                <a:latin typeface="Calibri" pitchFamily="34" charset="0"/>
              </a:rPr>
              <a:t>. </a:t>
            </a:r>
            <a:r>
              <a:rPr lang="ru-RU" sz="2400" b="1" dirty="0" smtClean="0">
                <a:latin typeface="Calibri" pitchFamily="34" charset="0"/>
              </a:rPr>
              <a:t>Северодвинске с 01 июля 2022 года.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28709" y="3616568"/>
            <a:ext cx="8483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Создание единой диспетчерской службы по контролю за движением всех автобусов на базе ГБУ АО «РТС».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93949" y="4653136"/>
            <a:ext cx="8483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</a:rPr>
              <a:t>Переход на нормативное финансирование муниципальных маршрутов и формирование маршрутной </a:t>
            </a:r>
            <a:r>
              <a:rPr lang="ru-RU" sz="2400" b="1" dirty="0" smtClean="0">
                <a:latin typeface="Calibri" pitchFamily="34" charset="0"/>
              </a:rPr>
              <a:t>сети, </a:t>
            </a:r>
            <a:r>
              <a:rPr lang="ru-RU" sz="2400" b="1" dirty="0">
                <a:latin typeface="Calibri" pitchFamily="34" charset="0"/>
              </a:rPr>
              <a:t>обеспечивающее выполнение минимальных социальных </a:t>
            </a:r>
            <a:r>
              <a:rPr lang="ru-RU" sz="2400" b="1" dirty="0" smtClean="0">
                <a:latin typeface="Calibri" pitchFamily="34" charset="0"/>
              </a:rPr>
              <a:t>стандартов.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8597" y="1561480"/>
            <a:ext cx="4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1.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07604" y="3616568"/>
            <a:ext cx="4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alibri" pitchFamily="34" charset="0"/>
              </a:rPr>
              <a:t>2</a:t>
            </a:r>
            <a:r>
              <a:rPr lang="ru-RU" sz="2400" b="1" dirty="0" smtClean="0">
                <a:latin typeface="Calibri" pitchFamily="34" charset="0"/>
              </a:rPr>
              <a:t>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8597" y="4664749"/>
            <a:ext cx="4718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3.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3520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latin typeface="Calibri" pitchFamily="34" charset="0"/>
              </a:rPr>
              <a:t>Требование к качеству обслуживания в городах Архангельск и Северодвинск</a:t>
            </a:r>
            <a:endParaRPr lang="ru-RU" sz="2800" b="1" i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39552" y="1834366"/>
            <a:ext cx="855316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Использование только </a:t>
            </a:r>
            <a:r>
              <a:rPr lang="ru-RU" sz="2200" b="1" dirty="0" err="1" smtClean="0">
                <a:latin typeface="Calibri" pitchFamily="34" charset="0"/>
              </a:rPr>
              <a:t>низкопольных</a:t>
            </a:r>
            <a:r>
              <a:rPr lang="ru-RU" sz="2200" b="1" dirty="0" smtClean="0">
                <a:latin typeface="Calibri" pitchFamily="34" charset="0"/>
              </a:rPr>
              <a:t> автобусов  оборудованных для перевозки маломобильных групп граждан.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Процент выполнения рейсов по расписанию не ниже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99%.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Использование в качестве топлива компримированный природный газ (КПГ).</a:t>
            </a:r>
            <a:endParaRPr lang="ru-RU" sz="2200" b="1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Единые требования к внешнему виду и профессиональному уровню водителей.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Ужесточение штрафных </a:t>
            </a:r>
            <a:r>
              <a:rPr lang="ru-RU" sz="2200" b="1" dirty="0" err="1" smtClean="0">
                <a:latin typeface="Calibri" pitchFamily="34" charset="0"/>
              </a:rPr>
              <a:t>санций</a:t>
            </a:r>
            <a:r>
              <a:rPr lang="ru-RU" sz="2200" b="1" dirty="0" smtClean="0">
                <a:latin typeface="Calibri" pitchFamily="34" charset="0"/>
              </a:rPr>
              <a:t> за несоблюдение условий контрактов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0605" y="1845985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1.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79612" y="2636912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2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0605" y="3140968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3.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0605" y="4005064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4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9512" y="4797152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5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3520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19" y="548680"/>
            <a:ext cx="950505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600" b="1" dirty="0" smtClean="0">
                <a:latin typeface="Calibri" pitchFamily="34" charset="0"/>
              </a:rPr>
              <a:t>Эффекты от реформирования транспортного обслуживания </a:t>
            </a:r>
            <a:br>
              <a:rPr lang="ru-RU" sz="2600" b="1" dirty="0" smtClean="0">
                <a:latin typeface="Calibri" pitchFamily="34" charset="0"/>
              </a:rPr>
            </a:br>
            <a:r>
              <a:rPr lang="ru-RU" sz="2600" b="1" dirty="0" smtClean="0">
                <a:latin typeface="Calibri" pitchFamily="34" charset="0"/>
              </a:rPr>
              <a:t>в городах Архангельске и Северодвинске</a:t>
            </a:r>
            <a:endParaRPr lang="ru-RU" sz="2600" b="1" i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39552" y="1431061"/>
            <a:ext cx="8553165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latin typeface="Calibri" pitchFamily="34" charset="0"/>
              </a:rPr>
              <a:t>Развитие общественного транспорта общемировая практика решения проблемы пробок.</a:t>
            </a:r>
            <a:endParaRPr lang="ru-RU" sz="2200" b="1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latin typeface="Calibri" pitchFamily="34" charset="0"/>
              </a:rPr>
              <a:t>Улучшение экологической обстановки в городе и </a:t>
            </a:r>
            <a:r>
              <a:rPr lang="ru-RU" sz="2200" b="1" dirty="0" err="1" smtClean="0">
                <a:latin typeface="Calibri" pitchFamily="34" charset="0"/>
              </a:rPr>
              <a:t>здоров</a:t>
            </a:r>
            <a:r>
              <a:rPr lang="ru-RU" sz="2200" b="1" dirty="0" err="1">
                <a:latin typeface="Calibri" pitchFamily="34" charset="0"/>
              </a:rPr>
              <a:t>ь</a:t>
            </a:r>
            <a:r>
              <a:rPr lang="ru-RU" sz="2200" b="1" dirty="0" err="1" smtClean="0">
                <a:latin typeface="Calibri" pitchFamily="34" charset="0"/>
              </a:rPr>
              <a:t>ия</a:t>
            </a:r>
            <a:r>
              <a:rPr lang="ru-RU" sz="2200" b="1" dirty="0" smtClean="0">
                <a:latin typeface="Calibri" pitchFamily="34" charset="0"/>
              </a:rPr>
              <a:t> населения. Сокращение количества выбросов в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25</a:t>
            </a:r>
            <a:r>
              <a:rPr lang="ru-RU" sz="2200" b="1" dirty="0" smtClean="0">
                <a:latin typeface="Calibri" pitchFamily="34" charset="0"/>
              </a:rPr>
              <a:t> раз за счет перехода на компримированный природный газ.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latin typeface="Calibri" pitchFamily="34" charset="0"/>
              </a:rPr>
              <a:t>Сокращение количества ДТП и их последствий в 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30 </a:t>
            </a:r>
            <a:r>
              <a:rPr lang="ru-RU" sz="2200" b="1" dirty="0" smtClean="0">
                <a:latin typeface="Calibri" pitchFamily="34" charset="0"/>
              </a:rPr>
              <a:t>раз по сравнению с личными автомобилями, за счет совершения поездок на общественном транспорте.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latin typeface="Calibri" pitchFamily="34" charset="0"/>
              </a:rPr>
              <a:t>Равный доступ к общественному транспорту и городской инфраструктуре всех групп населения.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latin typeface="Calibri" pitchFamily="34" charset="0"/>
              </a:rPr>
              <a:t>Увеличение поступлений налогов и платежей в бюджет, отказ от теневой экономики.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2200" b="1" dirty="0" smtClean="0">
                <a:latin typeface="Calibri" pitchFamily="34" charset="0"/>
              </a:rPr>
              <a:t>Сокращение количества безработных  и малоимущих граждан.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0605" y="1484784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1.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39726" y="2204864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2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0605" y="3286145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3.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0605" y="4366265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4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79512" y="5085184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5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79512" y="5805264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6.</a:t>
            </a:r>
            <a:endParaRPr lang="ru-R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back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23520"/>
            <a:ext cx="91725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-15875" y="6381750"/>
            <a:ext cx="9172575" cy="476250"/>
          </a:xfrm>
          <a:prstGeom prst="rect">
            <a:avLst/>
          </a:prstGeom>
          <a:solidFill>
            <a:srgbClr val="0090CF"/>
          </a:solidFill>
          <a:ln>
            <a:noFill/>
          </a:ln>
        </p:spPr>
        <p:txBody>
          <a:bodyPr lIns="91412" tIns="45706" rIns="91412" bIns="4570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2700" y="6380163"/>
            <a:ext cx="9169400" cy="15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-28575" y="-15875"/>
            <a:ext cx="9172575" cy="666750"/>
          </a:xfrm>
          <a:prstGeom prst="rect">
            <a:avLst/>
          </a:prstGeom>
          <a:solidFill>
            <a:srgbClr val="0090CF"/>
          </a:solidFill>
          <a:ln w="9525">
            <a:noFill/>
            <a:miter lim="800000"/>
            <a:headEnd/>
            <a:tailEnd/>
          </a:ln>
        </p:spPr>
        <p:txBody>
          <a:bodyPr lIns="91412" tIns="45706" rIns="91412" bIns="45706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Министерство транспорта Архангельской области </a:t>
            </a:r>
          </a:p>
        </p:txBody>
      </p:sp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33338"/>
            <a:ext cx="576263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-15875" y="650875"/>
            <a:ext cx="916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5AEA392-A908-467B-9394-F57AF29E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94" y="764704"/>
            <a:ext cx="6624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2800" b="1" dirty="0" smtClean="0">
                <a:latin typeface="Calibri" pitchFamily="34" charset="0"/>
              </a:rPr>
              <a:t>Создание Единой диспетчерской службы</a:t>
            </a:r>
            <a:endParaRPr lang="ru-RU" sz="2800" b="1" i="1" dirty="0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36392" y="1351796"/>
            <a:ext cx="855316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Позволит: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Использовать актуальную базу </a:t>
            </a:r>
            <a:r>
              <a:rPr lang="ru-RU" sz="2200" b="1" dirty="0">
                <a:latin typeface="Calibri" pitchFamily="34" charset="0"/>
              </a:rPr>
              <a:t>расписаний движения </a:t>
            </a:r>
            <a:r>
              <a:rPr lang="ru-RU" sz="2200" b="1" dirty="0" smtClean="0">
                <a:latin typeface="Calibri" pitchFamily="34" charset="0"/>
              </a:rPr>
              <a:t>автобусов.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Повысить безопасность </a:t>
            </a:r>
            <a:r>
              <a:rPr lang="ru-RU" sz="2200" b="1" dirty="0">
                <a:latin typeface="Calibri" pitchFamily="34" charset="0"/>
              </a:rPr>
              <a:t>дорожного </a:t>
            </a:r>
            <a:r>
              <a:rPr lang="ru-RU" sz="2200" b="1" dirty="0" smtClean="0">
                <a:latin typeface="Calibri" pitchFamily="34" charset="0"/>
              </a:rPr>
              <a:t>движения, отслеживая скоростной режим движения </a:t>
            </a:r>
            <a:r>
              <a:rPr lang="ru-RU" sz="2200" b="1" dirty="0">
                <a:latin typeface="Calibri" pitchFamily="34" charset="0"/>
              </a:rPr>
              <a:t>автобуса </a:t>
            </a:r>
            <a:r>
              <a:rPr lang="ru-RU" sz="2200" b="1" dirty="0" smtClean="0">
                <a:latin typeface="Calibri" pitchFamily="34" charset="0"/>
              </a:rPr>
              <a:t>и контролировать отклонения </a:t>
            </a:r>
            <a:r>
              <a:rPr lang="ru-RU" sz="2200" b="1" dirty="0">
                <a:latin typeface="Calibri" pitchFamily="34" charset="0"/>
              </a:rPr>
              <a:t>от </a:t>
            </a:r>
            <a:r>
              <a:rPr lang="ru-RU" sz="2200" b="1" dirty="0" smtClean="0">
                <a:latin typeface="Calibri" pitchFamily="34" charset="0"/>
              </a:rPr>
              <a:t>маршрута.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Пассажирам отслеживать </a:t>
            </a:r>
            <a:r>
              <a:rPr lang="ru-RU" sz="2200" b="1" dirty="0">
                <a:latin typeface="Calibri" pitchFamily="34" charset="0"/>
              </a:rPr>
              <a:t>движения </a:t>
            </a:r>
            <a:r>
              <a:rPr lang="ru-RU" sz="2200" b="1" dirty="0" smtClean="0">
                <a:latin typeface="Calibri" pitchFamily="34" charset="0"/>
              </a:rPr>
              <a:t>автобусов в режиме «Он-</a:t>
            </a:r>
            <a:r>
              <a:rPr lang="ru-RU" sz="2200" b="1" dirty="0" err="1" smtClean="0">
                <a:latin typeface="Calibri" pitchFamily="34" charset="0"/>
              </a:rPr>
              <a:t>лайн</a:t>
            </a:r>
            <a:r>
              <a:rPr lang="ru-RU" sz="2200" b="1" dirty="0" smtClean="0">
                <a:latin typeface="Calibri" pitchFamily="34" charset="0"/>
              </a:rPr>
              <a:t>» на «Яндекс-картах» и  прогнозировать </a:t>
            </a:r>
            <a:r>
              <a:rPr lang="ru-RU" sz="2200" b="1" dirty="0">
                <a:latin typeface="Calibri" pitchFamily="34" charset="0"/>
              </a:rPr>
              <a:t>прибытия автобусов на остановочные </a:t>
            </a:r>
            <a:r>
              <a:rPr lang="ru-RU" sz="2200" b="1" dirty="0" smtClean="0">
                <a:latin typeface="Calibri" pitchFamily="34" charset="0"/>
              </a:rPr>
              <a:t>пункты.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Сэкономить бюджетные средства за счет централизации </a:t>
            </a:r>
            <a:r>
              <a:rPr lang="ru-RU" sz="2200" b="1" dirty="0">
                <a:latin typeface="Calibri" pitchFamily="34" charset="0"/>
              </a:rPr>
              <a:t>диспетчерских служб муниципальных </a:t>
            </a:r>
            <a:r>
              <a:rPr lang="ru-RU" sz="2200" b="1" dirty="0" smtClean="0">
                <a:latin typeface="Calibri" pitchFamily="34" charset="0"/>
              </a:rPr>
              <a:t>образований.  </a:t>
            </a:r>
            <a:endParaRPr lang="ru-RU" sz="2200" b="1" dirty="0">
              <a:latin typeface="Calibri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>
                <a:latin typeface="Calibri" pitchFamily="34" charset="0"/>
              </a:rPr>
              <a:t>Дополнительно контролировать выполнение транспортной работы муниципальными перевозчиками.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9512" y="1845985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1.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79612" y="2348880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2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60605" y="3502169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Calibri" pitchFamily="34" charset="0"/>
              </a:rPr>
              <a:t>3.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60605" y="4653136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4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11734" y="5518393"/>
            <a:ext cx="4718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Calibri" pitchFamily="34" charset="0"/>
              </a:rPr>
              <a:t>5</a:t>
            </a:r>
            <a:r>
              <a:rPr lang="ru-RU" sz="2200" b="1" dirty="0" smtClean="0">
                <a:latin typeface="Calibri" pitchFamily="34" charset="0"/>
              </a:rPr>
              <a:t>.</a:t>
            </a:r>
            <a:endParaRPr lang="ru-RU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</TotalTime>
  <Words>736</Words>
  <Application>Microsoft Office PowerPoint</Application>
  <PresentationFormat>Экран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 8. Перспективное изображение зданий со стороны привокзальной площади.</dc:title>
  <dc:creator>Яценко Алексей Анатольевич</dc:creator>
  <cp:lastModifiedBy>Яценко Алексей Анатольевич</cp:lastModifiedBy>
  <cp:revision>365</cp:revision>
  <cp:lastPrinted>2021-10-20T14:17:29Z</cp:lastPrinted>
  <dcterms:created xsi:type="dcterms:W3CDTF">2015-08-18T09:54:48Z</dcterms:created>
  <dcterms:modified xsi:type="dcterms:W3CDTF">2021-10-20T15:41:25Z</dcterms:modified>
</cp:coreProperties>
</file>