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5" r:id="rId2"/>
    <p:sldId id="445" r:id="rId3"/>
    <p:sldId id="449" r:id="rId4"/>
    <p:sldId id="264" r:id="rId5"/>
    <p:sldId id="265" r:id="rId6"/>
    <p:sldId id="267" r:id="rId7"/>
    <p:sldId id="269" r:id="rId8"/>
    <p:sldId id="268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осырев Николай Сергеевич" initials="ННС" lastIdx="1" clrIdx="0">
    <p:extLst>
      <p:ext uri="{19B8F6BF-5375-455C-9EA6-DF929625EA0E}">
        <p15:presenceInfo xmlns:p15="http://schemas.microsoft.com/office/powerpoint/2012/main" xmlns="" userId="S-1-5-21-3195069408-3872450732-1795302734-9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F8F9FC"/>
    <a:srgbClr val="F2F1F1"/>
    <a:srgbClr val="392D2C"/>
    <a:srgbClr val="4E693B"/>
    <a:srgbClr val="FFFFFF"/>
    <a:srgbClr val="E75624"/>
    <a:srgbClr val="C00000"/>
    <a:srgbClr val="836B6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5972" autoAdjust="0"/>
  </p:normalViewPr>
  <p:slideViewPr>
    <p:cSldViewPr>
      <p:cViewPr>
        <p:scale>
          <a:sx n="78" d="100"/>
          <a:sy n="78" d="100"/>
        </p:scale>
        <p:origin x="-113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10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mtao\&#1052;&#1080;&#1085;&#1080;&#1089;&#1090;&#1077;&#1088;&#1089;&#1090;&#1074;&#1086;%20&#1090;&#1088;&#1072;&#1085;&#1089;&#1087;&#1086;&#1088;&#1090;&#1072;\&#1054;&#1090;&#1076;&#1077;&#1083;%20&#1042;&#1042;&#1046;&#1044;%20&#1090;&#1088;&#1072;&#1085;&#1089;&#1087;&#1086;&#1088;&#1090;&#1072;\&#1053;&#1053;&#1057;\&#1053;&#1086;&#1089;&#1099;&#1088;&#1077;&#1074;\&#1040;&#1074;&#1080;&#1072;&#1087;&#1088;&#1077;&#1076;&#1087;&#1088;&#1080;&#1103;&#1090;&#1080;&#1103;\2&#1054;&#1040;&#1054;\&#1044;&#1086;&#1075;&#1086;&#1074;&#1086;&#1088;&#1099;%202020\&#1054;&#1090;&#1095;&#1077;&#1090;&#1099;\&#1057;&#1091;&#1073;&#1089;&#1080;&#1076;&#1080;&#1103;%20&#1076;&#1077;&#1082;&#1072;&#1073;&#1088;&#1100;%202020%20&#1040;&#1054;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Количество перевезенных пассажиров на</a:t>
            </a:r>
            <a:r>
              <a:rPr lang="ru-RU" sz="1200" baseline="0" dirty="0"/>
              <a:t> местных авиалиниях</a:t>
            </a:r>
            <a:r>
              <a:rPr lang="ru-RU" sz="1200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tint val="77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(АО.Убыток!$C$8,АО.Убыток!$D$8)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(АО.Убыток!$C$9,АО.Убыток!$D$9)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AB-41BC-A469-8A1A431A6175}"/>
            </c:ext>
          </c:extLst>
        </c:ser>
        <c:ser>
          <c:idx val="1"/>
          <c:order val="1"/>
          <c:spPr>
            <a:solidFill>
              <a:schemeClr val="accent6">
                <a:shade val="76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(АО.Убыток!$C$8,АО.Убыток!$D$8)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(АО.Убыток!$C$23,АО.Убыток!$D$23)</c:f>
              <c:numCache>
                <c:formatCode>#,##0</c:formatCode>
                <c:ptCount val="2"/>
                <c:pt idx="0">
                  <c:v>22645</c:v>
                </c:pt>
                <c:pt idx="1">
                  <c:v>18667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AB-41BC-A469-8A1A431A6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5176576"/>
        <c:axId val="135178112"/>
      </c:barChart>
      <c:catAx>
        <c:axId val="135176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178112"/>
        <c:crosses val="autoZero"/>
        <c:auto val="1"/>
        <c:lblAlgn val="ctr"/>
        <c:lblOffset val="100"/>
        <c:noMultiLvlLbl val="0"/>
      </c:catAx>
      <c:valAx>
        <c:axId val="1351781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17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/>
              <a:t>СУБСИДИИ ПРЕДПРИЯТИЯМ</a:t>
            </a:r>
            <a:r>
              <a:rPr lang="ru-RU" sz="1200" b="1" baseline="0" dirty="0"/>
              <a:t> ВОЗДУШНОГО ТРАНСПОРТА (МЛН. РУБ.)</a:t>
            </a:r>
            <a:r>
              <a:rPr lang="ru-RU" sz="1200" b="1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295.8</c:v>
                </c:pt>
                <c:pt idx="1">
                  <c:v>223.4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5E-495C-BB74-573F24718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36866816"/>
        <c:axId val="136905472"/>
      </c:barChart>
      <c:catAx>
        <c:axId val="136866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905472"/>
        <c:crosses val="autoZero"/>
        <c:auto val="1"/>
        <c:lblAlgn val="ctr"/>
        <c:lblOffset val="100"/>
        <c:noMultiLvlLbl val="0"/>
      </c:catAx>
      <c:valAx>
        <c:axId val="136905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86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algn="ctr">
        <a:defRPr lang="en-US" sz="14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9"/>
            <a:ext cx="2945661" cy="496330"/>
          </a:xfrm>
          <a:prstGeom prst="rect">
            <a:avLst/>
          </a:prstGeom>
        </p:spPr>
        <p:txBody>
          <a:bodyPr vert="horz" lIns="91318" tIns="45661" rIns="91318" bIns="4566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1" y="9"/>
            <a:ext cx="2945661" cy="496330"/>
          </a:xfrm>
          <a:prstGeom prst="rect">
            <a:avLst/>
          </a:prstGeom>
        </p:spPr>
        <p:txBody>
          <a:bodyPr vert="horz" lIns="91318" tIns="45661" rIns="91318" bIns="45661" rtlCol="0"/>
          <a:lstStyle>
            <a:lvl1pPr algn="r">
              <a:defRPr sz="1200"/>
            </a:lvl1pPr>
          </a:lstStyle>
          <a:p>
            <a:fld id="{0205111F-5EDD-47E5-9CAA-E6230B69E142}" type="datetimeFigureOut">
              <a:rPr lang="ru-RU" smtClean="0"/>
              <a:pPr/>
              <a:t>03.02.2021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8" tIns="45661" rIns="91318" bIns="4566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164"/>
            <a:ext cx="5438140" cy="4466986"/>
          </a:xfrm>
          <a:prstGeom prst="rect">
            <a:avLst/>
          </a:prstGeom>
        </p:spPr>
        <p:txBody>
          <a:bodyPr vert="horz" lIns="91318" tIns="45661" rIns="91318" bIns="4566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0" y="9428592"/>
            <a:ext cx="2945661" cy="496330"/>
          </a:xfrm>
          <a:prstGeom prst="rect">
            <a:avLst/>
          </a:prstGeom>
        </p:spPr>
        <p:txBody>
          <a:bodyPr vert="horz" lIns="91318" tIns="45661" rIns="91318" bIns="4566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1" y="9428592"/>
            <a:ext cx="2945661" cy="496330"/>
          </a:xfrm>
          <a:prstGeom prst="rect">
            <a:avLst/>
          </a:prstGeom>
        </p:spPr>
        <p:txBody>
          <a:bodyPr vert="horz" lIns="91318" tIns="45661" rIns="91318" bIns="45661" rtlCol="0" anchor="b"/>
          <a:lstStyle>
            <a:lvl1pPr algn="r">
              <a:defRPr sz="1200"/>
            </a:lvl1pPr>
          </a:lstStyle>
          <a:p>
            <a:fld id="{FFCE071F-5BA4-415A-B6AC-0ECAAF426A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93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E071F-5BA4-415A-B6AC-0ECAAF426A6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444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E071F-5BA4-415A-B6AC-0ECAAF426A6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49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0F720-161F-4262-8750-8240FBAF85D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1CB-5D16-43A7-B17A-2BAF85B8F812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B4F4-8F61-447A-883D-F227FD48BA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77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A6A0-B5A8-433C-B0B2-13A9264EF2F4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B4F4-8F61-447A-883D-F227FD48BA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60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C7A0B-C128-4E50-AF97-8A569D923521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B4F4-8F61-447A-883D-F227FD48BA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27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AF61-42EB-4279-ADE5-A665C71D9CBA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B4F4-8F61-447A-883D-F227FD48BA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54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17E1-BBDC-4083-BF5B-4234C4BFE754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B4F4-8F61-447A-883D-F227FD48BA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83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078F-7DFF-4077-84F6-72DE0163A4F8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B4F4-8F61-447A-883D-F227FD48BA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82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09F7-E9F6-4A5D-9CD6-2E54CE363FD7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B4F4-8F61-447A-883D-F227FD48BA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3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4C87-7844-49DA-B883-97A0B412BBD0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B4F4-8F61-447A-883D-F227FD48BA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57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DF6F-4015-4485-A73D-42B5C7EEB368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B4F4-8F61-447A-883D-F227FD48BA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62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D3A4-3D68-4C0F-9D48-44976EF3FD2A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B4F4-8F61-447A-883D-F227FD48BA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46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4D77-F115-4355-A82D-66506543F08A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B4F4-8F61-447A-883D-F227FD48BA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62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B3A32-0D93-4F51-99DD-26630B5D8EF2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7B4F4-8F61-447A-883D-F227FD48BA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85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7FD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43808" y="590148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Архангельск</a:t>
            </a:r>
          </a:p>
          <a:p>
            <a:pPr algn="ctr"/>
            <a:r>
              <a:rPr lang="ru-RU" sz="1400" dirty="0"/>
              <a:t>2021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9532" y="1276381"/>
            <a:ext cx="84249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/>
              <a:t> Развитие транспортной инфраструктуры</a:t>
            </a:r>
          </a:p>
          <a:p>
            <a:pPr algn="ctr"/>
            <a:r>
              <a:rPr lang="ru-RU" sz="2600" dirty="0"/>
              <a:t> для туристической отрасли в Архангельской области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15130" y="195489"/>
            <a:ext cx="1068388" cy="1065213"/>
            <a:chOff x="1973" y="754"/>
            <a:chExt cx="1190" cy="1187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91680" y="43330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Министерство транспорта</a:t>
            </a:r>
          </a:p>
          <a:p>
            <a:r>
              <a:rPr lang="ru-RU" dirty="0"/>
              <a:t>Архангельской области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80A665C-C34B-45C0-95C5-7AC083C9252A}"/>
              </a:ext>
            </a:extLst>
          </p:cNvPr>
          <p:cNvSpPr txBox="1"/>
          <p:nvPr/>
        </p:nvSpPr>
        <p:spPr>
          <a:xfrm>
            <a:off x="0" y="5062113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Tx/>
              <a:buNone/>
              <a:tabLst/>
              <a:defRPr/>
            </a:pPr>
            <a:r>
              <a:rPr lang="ru-RU" sz="2000" dirty="0"/>
              <a:t>министр транспорта Архангельской области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Tx/>
              <a:buNone/>
              <a:tabLst/>
              <a:defRPr/>
            </a:pPr>
            <a:r>
              <a:rPr lang="ru-RU" sz="2000" dirty="0" err="1"/>
              <a:t>Роднев</a:t>
            </a:r>
            <a:r>
              <a:rPr lang="ru-RU" sz="2000" dirty="0"/>
              <a:t> Сергей Витальевич 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78D48C6-BD8A-482D-821B-2E57A8390B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9349"/>
          <a:stretch/>
        </p:blipFill>
        <p:spPr>
          <a:xfrm>
            <a:off x="198531" y="2184612"/>
            <a:ext cx="4320480" cy="26841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60B6F02-8C2B-47E1-B6D4-60F7C569C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26" r="3866" b="3965"/>
          <a:stretch/>
        </p:blipFill>
        <p:spPr bwMode="auto">
          <a:xfrm>
            <a:off x="4570980" y="2168933"/>
            <a:ext cx="4374489" cy="269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4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2"/>
          <p:cNvSpPr txBox="1">
            <a:spLocks/>
          </p:cNvSpPr>
          <p:nvPr/>
        </p:nvSpPr>
        <p:spPr>
          <a:xfrm>
            <a:off x="0" y="7937"/>
            <a:ext cx="9144000" cy="415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4E693B"/>
                </a:solidFill>
                <a:cs typeface="Arial" pitchFamily="34" charset="0"/>
              </a:rPr>
              <a:t>Обеспечение транспортной доступности Соловецкого архипелага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24631" y="6488668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392D2C"/>
                </a:solidFill>
              </a:rPr>
              <a:t>2</a:t>
            </a:r>
            <a:endParaRPr lang="ru-RU" dirty="0">
              <a:solidFill>
                <a:srgbClr val="392D2C"/>
              </a:solidFill>
            </a:endParaRPr>
          </a:p>
        </p:txBody>
      </p:sp>
      <p:sp>
        <p:nvSpPr>
          <p:cNvPr id="3" name="AutoShape 4" descr="Картинки по запросу 2 авиаотряд логоти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2 авиаотряд логоти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116F04EC-DDC8-4E41-93CF-CEBCEC5F74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214277"/>
              </p:ext>
            </p:extLst>
          </p:nvPr>
        </p:nvGraphicFramePr>
        <p:xfrm>
          <a:off x="226416" y="5094461"/>
          <a:ext cx="4112297" cy="167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7F37BC83-4978-4BDC-BBFB-C501329DD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964" y="879040"/>
            <a:ext cx="7741953" cy="4133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7C19535-EA1B-4A38-BCD7-B1B266C593C9}"/>
              </a:ext>
            </a:extLst>
          </p:cNvPr>
          <p:cNvSpPr txBox="1"/>
          <p:nvPr/>
        </p:nvSpPr>
        <p:spPr>
          <a:xfrm>
            <a:off x="8824631" y="6488668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92D2C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782F883-FB19-4E7D-BE08-45263E68D323}"/>
              </a:ext>
            </a:extLst>
          </p:cNvPr>
          <p:cNvSpPr txBox="1"/>
          <p:nvPr/>
        </p:nvSpPr>
        <p:spPr>
          <a:xfrm>
            <a:off x="5317472" y="1045979"/>
            <a:ext cx="1800200" cy="919401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МОРСКОЙ ТРАНСПОРТ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Время в пути:   от 34 ч. 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Вместимость: 36 пас. </a:t>
            </a:r>
          </a:p>
          <a:p>
            <a:pPr>
              <a:lnSpc>
                <a:spcPct val="80000"/>
              </a:lnSpc>
            </a:pPr>
            <a:r>
              <a:rPr lang="ru-RU" sz="1200" i="1" dirty="0"/>
              <a:t>Доставка товаров в период навигации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39E78A1-F711-414F-8D6D-549F1B34C1B5}"/>
              </a:ext>
            </a:extLst>
          </p:cNvPr>
          <p:cNvSpPr txBox="1"/>
          <p:nvPr/>
        </p:nvSpPr>
        <p:spPr>
          <a:xfrm>
            <a:off x="1818268" y="2400181"/>
            <a:ext cx="1921760" cy="617478"/>
          </a:xfrm>
          <a:prstGeom prst="roundRect">
            <a:avLst>
              <a:gd name="adj" fmla="val 22763"/>
            </a:avLst>
          </a:prstGeom>
          <a:solidFill>
            <a:schemeClr val="bg1">
              <a:alpha val="85000"/>
            </a:schemeClr>
          </a:solidFill>
        </p:spPr>
        <p:txBody>
          <a:bodyPr wrap="non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МОРСКОЙ ТРАНСПОРТ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Время в пути: от 2 ч .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Вместимость: 95-250 пас.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3E4DD4C-736E-4B2C-BA45-5A5276F5FB5B}"/>
              </a:ext>
            </a:extLst>
          </p:cNvPr>
          <p:cNvSpPr txBox="1"/>
          <p:nvPr/>
        </p:nvSpPr>
        <p:spPr>
          <a:xfrm>
            <a:off x="3745409" y="3638878"/>
            <a:ext cx="1977470" cy="999768"/>
          </a:xfrm>
          <a:prstGeom prst="roundRect">
            <a:avLst>
              <a:gd name="adj" fmla="val 30052"/>
            </a:avLst>
          </a:prstGeom>
          <a:solidFill>
            <a:schemeClr val="bg1">
              <a:alpha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dirty="0"/>
              <a:t>ЖД ТРАНСПОРТ</a:t>
            </a:r>
          </a:p>
          <a:p>
            <a:pPr algn="ctr"/>
            <a:r>
              <a:rPr lang="ru-RU" sz="1200" dirty="0"/>
              <a:t>Архангельск - Беломорск - Кемь</a:t>
            </a:r>
          </a:p>
          <a:p>
            <a:pPr algn="ctr"/>
            <a:r>
              <a:rPr lang="ru-RU" sz="1200" dirty="0"/>
              <a:t>Время в пути: 18 ч.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943DE680-A8B0-4DDA-864E-C0B689A348F3}"/>
              </a:ext>
            </a:extLst>
          </p:cNvPr>
          <p:cNvCxnSpPr/>
          <p:nvPr/>
        </p:nvCxnSpPr>
        <p:spPr>
          <a:xfrm flipH="1" flipV="1">
            <a:off x="2411760" y="1628800"/>
            <a:ext cx="5212816" cy="1197014"/>
          </a:xfrm>
          <a:prstGeom prst="lin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E8F65AC8-65BB-4439-911F-FEF87425D819}"/>
              </a:ext>
            </a:extLst>
          </p:cNvPr>
          <p:cNvCxnSpPr/>
          <p:nvPr/>
        </p:nvCxnSpPr>
        <p:spPr>
          <a:xfrm flipV="1">
            <a:off x="1259632" y="1628800"/>
            <a:ext cx="1152128" cy="72008"/>
          </a:xfrm>
          <a:prstGeom prst="lin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F7B91C8E-1F7D-499D-89D4-41826063FD2D}"/>
              </a:ext>
            </a:extLst>
          </p:cNvPr>
          <p:cNvCxnSpPr/>
          <p:nvPr/>
        </p:nvCxnSpPr>
        <p:spPr>
          <a:xfrm flipV="1">
            <a:off x="1403648" y="1628799"/>
            <a:ext cx="1008112" cy="1021268"/>
          </a:xfrm>
          <a:prstGeom prst="line">
            <a:avLst/>
          </a:prstGeom>
          <a:noFill/>
          <a:ln>
            <a:solidFill>
              <a:srgbClr val="0070C0"/>
            </a:solidFill>
            <a:prstDash val="sysDash"/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Полилиния 57">
            <a:extLst>
              <a:ext uri="{FF2B5EF4-FFF2-40B4-BE49-F238E27FC236}">
                <a16:creationId xmlns:a16="http://schemas.microsoft.com/office/drawing/2014/main" xmlns="" id="{E6E817AB-1F1B-4A5C-A8B8-259BD74A31A3}"/>
              </a:ext>
            </a:extLst>
          </p:cNvPr>
          <p:cNvSpPr/>
          <p:nvPr/>
        </p:nvSpPr>
        <p:spPr>
          <a:xfrm>
            <a:off x="943062" y="1710267"/>
            <a:ext cx="6933161" cy="3265567"/>
          </a:xfrm>
          <a:custGeom>
            <a:avLst/>
            <a:gdLst>
              <a:gd name="connsiteX0" fmla="*/ 6787005 w 6933161"/>
              <a:gd name="connsiteY0" fmla="*/ 1185333 h 3265567"/>
              <a:gd name="connsiteX1" fmla="*/ 6456805 w 6933161"/>
              <a:gd name="connsiteY1" fmla="*/ 2921000 h 3265567"/>
              <a:gd name="connsiteX2" fmla="*/ 2841538 w 6933161"/>
              <a:gd name="connsiteY2" fmla="*/ 3107266 h 3265567"/>
              <a:gd name="connsiteX3" fmla="*/ 326938 w 6933161"/>
              <a:gd name="connsiteY3" fmla="*/ 1109133 h 3265567"/>
              <a:gd name="connsiteX4" fmla="*/ 106805 w 6933161"/>
              <a:gd name="connsiteY4" fmla="*/ 0 h 326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3161" h="3265567">
                <a:moveTo>
                  <a:pt x="6787005" y="1185333"/>
                </a:moveTo>
                <a:cubicBezTo>
                  <a:pt x="6950694" y="1893005"/>
                  <a:pt x="7114383" y="2600678"/>
                  <a:pt x="6456805" y="2921000"/>
                </a:cubicBezTo>
                <a:cubicBezTo>
                  <a:pt x="5799227" y="3241322"/>
                  <a:pt x="3863182" y="3409244"/>
                  <a:pt x="2841538" y="3107266"/>
                </a:cubicBezTo>
                <a:cubicBezTo>
                  <a:pt x="1819893" y="2805288"/>
                  <a:pt x="782727" y="1627011"/>
                  <a:pt x="326938" y="1109133"/>
                </a:cubicBezTo>
                <a:cubicBezTo>
                  <a:pt x="-128851" y="591255"/>
                  <a:pt x="-11023" y="295627"/>
                  <a:pt x="106805" y="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 58">
            <a:extLst>
              <a:ext uri="{FF2B5EF4-FFF2-40B4-BE49-F238E27FC236}">
                <a16:creationId xmlns:a16="http://schemas.microsoft.com/office/drawing/2014/main" xmlns="" id="{7DD812A7-E9D0-4AAA-AD60-EC6F4BB0986A}"/>
              </a:ext>
            </a:extLst>
          </p:cNvPr>
          <p:cNvSpPr/>
          <p:nvPr/>
        </p:nvSpPr>
        <p:spPr>
          <a:xfrm>
            <a:off x="2552430" y="1045979"/>
            <a:ext cx="5143770" cy="1604088"/>
          </a:xfrm>
          <a:custGeom>
            <a:avLst/>
            <a:gdLst>
              <a:gd name="connsiteX0" fmla="*/ 5143770 w 5143770"/>
              <a:gd name="connsiteY0" fmla="*/ 1604088 h 1604088"/>
              <a:gd name="connsiteX1" fmla="*/ 4711970 w 5143770"/>
              <a:gd name="connsiteY1" fmla="*/ 1214621 h 1604088"/>
              <a:gd name="connsiteX2" fmla="*/ 2832370 w 5143770"/>
              <a:gd name="connsiteY2" fmla="*/ 909821 h 1604088"/>
              <a:gd name="connsiteX3" fmla="*/ 1748637 w 5143770"/>
              <a:gd name="connsiteY3" fmla="*/ 71621 h 1604088"/>
              <a:gd name="connsiteX4" fmla="*/ 918903 w 5143770"/>
              <a:gd name="connsiteY4" fmla="*/ 97021 h 1604088"/>
              <a:gd name="connsiteX5" fmla="*/ 97637 w 5143770"/>
              <a:gd name="connsiteY5" fmla="*/ 528821 h 1604088"/>
              <a:gd name="connsiteX6" fmla="*/ 46837 w 5143770"/>
              <a:gd name="connsiteY6" fmla="*/ 537288 h 160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3770" h="1604088">
                <a:moveTo>
                  <a:pt x="5143770" y="1604088"/>
                </a:moveTo>
                <a:cubicBezTo>
                  <a:pt x="5120486" y="1467210"/>
                  <a:pt x="5097203" y="1330332"/>
                  <a:pt x="4711970" y="1214621"/>
                </a:cubicBezTo>
                <a:cubicBezTo>
                  <a:pt x="4326737" y="1098910"/>
                  <a:pt x="3326259" y="1100321"/>
                  <a:pt x="2832370" y="909821"/>
                </a:cubicBezTo>
                <a:cubicBezTo>
                  <a:pt x="2338481" y="719321"/>
                  <a:pt x="2067548" y="207088"/>
                  <a:pt x="1748637" y="71621"/>
                </a:cubicBezTo>
                <a:cubicBezTo>
                  <a:pt x="1429726" y="-63846"/>
                  <a:pt x="1194070" y="20821"/>
                  <a:pt x="918903" y="97021"/>
                </a:cubicBezTo>
                <a:cubicBezTo>
                  <a:pt x="643736" y="173221"/>
                  <a:pt x="242981" y="455443"/>
                  <a:pt x="97637" y="528821"/>
                </a:cubicBezTo>
                <a:cubicBezTo>
                  <a:pt x="-47707" y="602199"/>
                  <a:pt x="-435" y="569743"/>
                  <a:pt x="46837" y="537288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prstDash val="sysDash"/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B67633A-62C1-48FD-A90A-055A2C8E418C}"/>
              </a:ext>
            </a:extLst>
          </p:cNvPr>
          <p:cNvSpPr txBox="1"/>
          <p:nvPr/>
        </p:nvSpPr>
        <p:spPr>
          <a:xfrm>
            <a:off x="4356820" y="2548201"/>
            <a:ext cx="1971836" cy="1082850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ВОЗДУШНЫЙ ТРАНСПОРТ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Время в пути:  1 ч. 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Вместимость: 17 пас. </a:t>
            </a:r>
          </a:p>
          <a:p>
            <a:pPr>
              <a:lnSpc>
                <a:spcPct val="80000"/>
              </a:lnSpc>
            </a:pPr>
            <a:r>
              <a:rPr lang="ru-RU" sz="1200" i="1" dirty="0"/>
              <a:t>Доставка почты и лекарственных средств;</a:t>
            </a:r>
          </a:p>
          <a:p>
            <a:pPr>
              <a:lnSpc>
                <a:spcPct val="80000"/>
              </a:lnSpc>
            </a:pPr>
            <a:r>
              <a:rPr lang="ru-RU" sz="1200" i="1" dirty="0" err="1"/>
              <a:t>санавиация</a:t>
            </a:r>
            <a:endParaRPr lang="ru-RU" sz="1200" i="1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ED80EFCC-B191-434F-9FE2-9FA3A9D68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489341"/>
              </p:ext>
            </p:extLst>
          </p:nvPr>
        </p:nvGraphicFramePr>
        <p:xfrm>
          <a:off x="4572000" y="5058101"/>
          <a:ext cx="4032448" cy="1708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0392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824631" y="6488668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392D2C"/>
                </a:solidFill>
              </a:rPr>
              <a:t>3</a:t>
            </a:r>
          </a:p>
        </p:txBody>
      </p:sp>
      <p:sp>
        <p:nvSpPr>
          <p:cNvPr id="3" name="AutoShape 4" descr="Картинки по запросу 2 авиаотряд логоти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2 авиаотряд логоти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F1421C6E-BBBE-4931-93B5-DC0081E361F8}"/>
              </a:ext>
            </a:extLst>
          </p:cNvPr>
          <p:cNvSpPr txBox="1">
            <a:spLocks/>
          </p:cNvSpPr>
          <p:nvPr/>
        </p:nvSpPr>
        <p:spPr>
          <a:xfrm>
            <a:off x="0" y="7937"/>
            <a:ext cx="9144000" cy="415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4E693B"/>
                </a:solidFill>
                <a:cs typeface="Arial" pitchFamily="34" charset="0"/>
              </a:rPr>
              <a:t>Развитие инфраструктуры внутреннего водного и морского транспорта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5362C4B-B2FA-4F4B-A7E0-DD4DFBAFE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3" y="1051222"/>
            <a:ext cx="3184645" cy="21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52227AD-E129-4203-B6C2-A0997C109523}"/>
              </a:ext>
            </a:extLst>
          </p:cNvPr>
          <p:cNvSpPr txBox="1"/>
          <p:nvPr/>
        </p:nvSpPr>
        <p:spPr>
          <a:xfrm>
            <a:off x="307975" y="423227"/>
            <a:ext cx="8694122" cy="543411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i="1" dirty="0"/>
              <a:t>Обеспечение посадки и высадки пассажиров </a:t>
            </a:r>
          </a:p>
          <a:p>
            <a:pPr algn="ctr">
              <a:lnSpc>
                <a:spcPct val="80000"/>
              </a:lnSpc>
            </a:pPr>
            <a:r>
              <a:rPr lang="ru-RU" sz="1600" i="1" dirty="0"/>
              <a:t>на Красной пристани в г. Архангельске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B594E1E-F7D0-4742-9E40-3789DE4964A7}"/>
              </a:ext>
            </a:extLst>
          </p:cNvPr>
          <p:cNvSpPr txBox="1"/>
          <p:nvPr/>
        </p:nvSpPr>
        <p:spPr>
          <a:xfrm>
            <a:off x="608939" y="3573016"/>
            <a:ext cx="8393158" cy="543411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i="1" dirty="0"/>
              <a:t>Включение участка Никольского рукава р. Северная Двина от пос. </a:t>
            </a:r>
            <a:r>
              <a:rPr lang="ru-RU" sz="1600" i="1" dirty="0" err="1"/>
              <a:t>Лайский</a:t>
            </a:r>
            <a:r>
              <a:rPr lang="ru-RU" sz="1600" i="1" dirty="0"/>
              <a:t> Док</a:t>
            </a:r>
            <a:br>
              <a:rPr lang="ru-RU" sz="1600" i="1" dirty="0"/>
            </a:br>
            <a:r>
              <a:rPr lang="ru-RU" sz="1600" i="1" dirty="0"/>
              <a:t>до  г. Северодвинска в Перечень внутренних водных путей Российской Федерации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3B73ABBE-B25E-4165-BFD3-0843745E7ECF}"/>
              </a:ext>
            </a:extLst>
          </p:cNvPr>
          <p:cNvSpPr/>
          <p:nvPr/>
        </p:nvSpPr>
        <p:spPr>
          <a:xfrm>
            <a:off x="141903" y="423096"/>
            <a:ext cx="636941" cy="543542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1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05CC2BD0-3358-4B0F-AF97-44DDA5677926}"/>
              </a:ext>
            </a:extLst>
          </p:cNvPr>
          <p:cNvSpPr/>
          <p:nvPr/>
        </p:nvSpPr>
        <p:spPr>
          <a:xfrm>
            <a:off x="141902" y="3573016"/>
            <a:ext cx="636941" cy="543542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BC1194-5C6C-4FFA-8BDF-E24D8807F9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82" t="13784" r="598" b="8788"/>
          <a:stretch/>
        </p:blipFill>
        <p:spPr>
          <a:xfrm>
            <a:off x="5001032" y="1069323"/>
            <a:ext cx="3528392" cy="216687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5A5D3-8E69-423D-9812-67714EFC600A}"/>
              </a:ext>
            </a:extLst>
          </p:cNvPr>
          <p:cNvSpPr/>
          <p:nvPr/>
        </p:nvSpPr>
        <p:spPr>
          <a:xfrm rot="19395597">
            <a:off x="5897202" y="1844785"/>
            <a:ext cx="88232" cy="1446846"/>
          </a:xfrm>
          <a:prstGeom prst="rect">
            <a:avLst/>
          </a:prstGeom>
          <a:solidFill>
            <a:srgbClr val="92D050">
              <a:alpha val="62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CE25471-161C-4C77-8248-BB9E3A0EE1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01" t="31680" b="15000"/>
          <a:stretch/>
        </p:blipFill>
        <p:spPr>
          <a:xfrm>
            <a:off x="1522688" y="4188226"/>
            <a:ext cx="6264696" cy="2498590"/>
          </a:xfrm>
          <a:prstGeom prst="rect">
            <a:avLst/>
          </a:prstGeom>
        </p:spPr>
      </p:pic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04BF33A6-D792-4D4F-A5AB-32E09098D98E}"/>
              </a:ext>
            </a:extLst>
          </p:cNvPr>
          <p:cNvSpPr/>
          <p:nvPr/>
        </p:nvSpPr>
        <p:spPr>
          <a:xfrm>
            <a:off x="2995010" y="4267365"/>
            <a:ext cx="4214812" cy="1861240"/>
          </a:xfrm>
          <a:custGeom>
            <a:avLst/>
            <a:gdLst>
              <a:gd name="connsiteX0" fmla="*/ 4214812 w 4214812"/>
              <a:gd name="connsiteY0" fmla="*/ 1817705 h 1861240"/>
              <a:gd name="connsiteX1" fmla="*/ 3433762 w 4214812"/>
              <a:gd name="connsiteY1" fmla="*/ 1817705 h 1861240"/>
              <a:gd name="connsiteX2" fmla="*/ 2824162 w 4214812"/>
              <a:gd name="connsiteY2" fmla="*/ 1365267 h 1861240"/>
              <a:gd name="connsiteX3" fmla="*/ 2786062 w 4214812"/>
              <a:gd name="connsiteY3" fmla="*/ 812817 h 1861240"/>
              <a:gd name="connsiteX4" fmla="*/ 2481262 w 4214812"/>
              <a:gd name="connsiteY4" fmla="*/ 274655 h 1861240"/>
              <a:gd name="connsiteX5" fmla="*/ 1933575 w 4214812"/>
              <a:gd name="connsiteY5" fmla="*/ 17480 h 1861240"/>
              <a:gd name="connsiteX6" fmla="*/ 1447800 w 4214812"/>
              <a:gd name="connsiteY6" fmla="*/ 41292 h 1861240"/>
              <a:gd name="connsiteX7" fmla="*/ 1328737 w 4214812"/>
              <a:gd name="connsiteY7" fmla="*/ 188930 h 1861240"/>
              <a:gd name="connsiteX8" fmla="*/ 1166812 w 4214812"/>
              <a:gd name="connsiteY8" fmla="*/ 241317 h 1861240"/>
              <a:gd name="connsiteX9" fmla="*/ 1095375 w 4214812"/>
              <a:gd name="connsiteY9" fmla="*/ 312755 h 1861240"/>
              <a:gd name="connsiteX10" fmla="*/ 776287 w 4214812"/>
              <a:gd name="connsiteY10" fmla="*/ 236555 h 1861240"/>
              <a:gd name="connsiteX11" fmla="*/ 571500 w 4214812"/>
              <a:gd name="connsiteY11" fmla="*/ 250842 h 1861240"/>
              <a:gd name="connsiteX12" fmla="*/ 461962 w 4214812"/>
              <a:gd name="connsiteY12" fmla="*/ 193692 h 1861240"/>
              <a:gd name="connsiteX13" fmla="*/ 290512 w 4214812"/>
              <a:gd name="connsiteY13" fmla="*/ 236555 h 1861240"/>
              <a:gd name="connsiteX14" fmla="*/ 119062 w 4214812"/>
              <a:gd name="connsiteY14" fmla="*/ 474680 h 1861240"/>
              <a:gd name="connsiteX15" fmla="*/ 0 w 4214812"/>
              <a:gd name="connsiteY15" fmla="*/ 808055 h 186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14812" h="1861240">
                <a:moveTo>
                  <a:pt x="4214812" y="1817705"/>
                </a:moveTo>
                <a:cubicBezTo>
                  <a:pt x="3940174" y="1855408"/>
                  <a:pt x="3665537" y="1893111"/>
                  <a:pt x="3433762" y="1817705"/>
                </a:cubicBezTo>
                <a:cubicBezTo>
                  <a:pt x="3201987" y="1742299"/>
                  <a:pt x="2932112" y="1532748"/>
                  <a:pt x="2824162" y="1365267"/>
                </a:cubicBezTo>
                <a:cubicBezTo>
                  <a:pt x="2716212" y="1197786"/>
                  <a:pt x="2843212" y="994586"/>
                  <a:pt x="2786062" y="812817"/>
                </a:cubicBezTo>
                <a:cubicBezTo>
                  <a:pt x="2728912" y="631048"/>
                  <a:pt x="2623343" y="407211"/>
                  <a:pt x="2481262" y="274655"/>
                </a:cubicBezTo>
                <a:cubicBezTo>
                  <a:pt x="2339181" y="142099"/>
                  <a:pt x="2105819" y="56374"/>
                  <a:pt x="1933575" y="17480"/>
                </a:cubicBezTo>
                <a:cubicBezTo>
                  <a:pt x="1761331" y="-21414"/>
                  <a:pt x="1548606" y="12717"/>
                  <a:pt x="1447800" y="41292"/>
                </a:cubicBezTo>
                <a:cubicBezTo>
                  <a:pt x="1346994" y="69867"/>
                  <a:pt x="1375568" y="155593"/>
                  <a:pt x="1328737" y="188930"/>
                </a:cubicBezTo>
                <a:cubicBezTo>
                  <a:pt x="1281906" y="222267"/>
                  <a:pt x="1205706" y="220680"/>
                  <a:pt x="1166812" y="241317"/>
                </a:cubicBezTo>
                <a:cubicBezTo>
                  <a:pt x="1127918" y="261954"/>
                  <a:pt x="1160462" y="313549"/>
                  <a:pt x="1095375" y="312755"/>
                </a:cubicBezTo>
                <a:cubicBezTo>
                  <a:pt x="1030288" y="311961"/>
                  <a:pt x="863599" y="246874"/>
                  <a:pt x="776287" y="236555"/>
                </a:cubicBezTo>
                <a:cubicBezTo>
                  <a:pt x="688975" y="226236"/>
                  <a:pt x="623887" y="257986"/>
                  <a:pt x="571500" y="250842"/>
                </a:cubicBezTo>
                <a:cubicBezTo>
                  <a:pt x="519113" y="243698"/>
                  <a:pt x="508793" y="196073"/>
                  <a:pt x="461962" y="193692"/>
                </a:cubicBezTo>
                <a:cubicBezTo>
                  <a:pt x="415131" y="191311"/>
                  <a:pt x="347662" y="189724"/>
                  <a:pt x="290512" y="236555"/>
                </a:cubicBezTo>
                <a:cubicBezTo>
                  <a:pt x="233362" y="283386"/>
                  <a:pt x="167481" y="379430"/>
                  <a:pt x="119062" y="474680"/>
                </a:cubicBezTo>
                <a:cubicBezTo>
                  <a:pt x="70643" y="569930"/>
                  <a:pt x="35321" y="688992"/>
                  <a:pt x="0" y="808055"/>
                </a:cubicBezTo>
              </a:path>
            </a:pathLst>
          </a:custGeom>
          <a:ln w="571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4">
            <a:extLst>
              <a:ext uri="{FF2B5EF4-FFF2-40B4-BE49-F238E27FC236}">
                <a16:creationId xmlns:a16="http://schemas.microsoft.com/office/drawing/2014/main" xmlns="" id="{7F2DBE50-C4CC-427F-AC07-FFD47DE55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042387" y="5777497"/>
            <a:ext cx="432375" cy="420142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xmlns="" id="{82EA49E9-2A52-487C-A33F-D82282C2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699792" y="4882405"/>
            <a:ext cx="432375" cy="420142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96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eugeneal\Рабочий стол\Комитет по транспорту - туризм\АБПКМ-1.JPG"/>
          <p:cNvPicPr>
            <a:picLocks noChangeAspect="1" noChangeArrowheads="1"/>
          </p:cNvPicPr>
          <p:nvPr/>
        </p:nvPicPr>
        <p:blipFill rotWithShape="1">
          <a:blip r:embed="rId2" cstate="print"/>
          <a:srcRect l="1963" t="9950" r="1963" b="3375"/>
          <a:stretch/>
        </p:blipFill>
        <p:spPr bwMode="auto">
          <a:xfrm>
            <a:off x="0" y="418914"/>
            <a:ext cx="9144000" cy="5546360"/>
          </a:xfrm>
          <a:prstGeom prst="rect">
            <a:avLst/>
          </a:prstGeom>
          <a:noFill/>
        </p:spPr>
      </p:pic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C1FD04E8-73D3-403A-AD88-7DA8D6C5CA68}"/>
              </a:ext>
            </a:extLst>
          </p:cNvPr>
          <p:cNvSpPr txBox="1">
            <a:spLocks/>
          </p:cNvSpPr>
          <p:nvPr/>
        </p:nvSpPr>
        <p:spPr>
          <a:xfrm>
            <a:off x="0" y="7937"/>
            <a:ext cx="9144000" cy="415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4E693B"/>
                </a:solidFill>
                <a:cs typeface="Arial" pitchFamily="34" charset="0"/>
              </a:rPr>
              <a:t>Архангельск – Холмогоры – Пинега – Мезень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CBD383-7764-42AD-9F2F-CAD1B66054ED}"/>
              </a:ext>
            </a:extLst>
          </p:cNvPr>
          <p:cNvSpPr txBox="1"/>
          <p:nvPr/>
        </p:nvSpPr>
        <p:spPr>
          <a:xfrm>
            <a:off x="8824631" y="6488668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392D2C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 descr="C:\Documents and Settings\eugeneal\Рабочий стол\Комитет по транспорту - туризм\Архангельск-Онега-в5.jpg"/>
          <p:cNvPicPr>
            <a:picLocks noChangeAspect="1" noChangeArrowheads="1"/>
          </p:cNvPicPr>
          <p:nvPr/>
        </p:nvPicPr>
        <p:blipFill rotWithShape="1">
          <a:blip r:embed="rId2" cstate="print"/>
          <a:srcRect l="5794" t="9236" r="4001" b="2195"/>
          <a:stretch/>
        </p:blipFill>
        <p:spPr bwMode="auto">
          <a:xfrm>
            <a:off x="0" y="336952"/>
            <a:ext cx="9144000" cy="620196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5EBFAB-93F7-4912-B965-71F041FEF081}"/>
              </a:ext>
            </a:extLst>
          </p:cNvPr>
          <p:cNvSpPr txBox="1"/>
          <p:nvPr/>
        </p:nvSpPr>
        <p:spPr>
          <a:xfrm>
            <a:off x="8824631" y="6488668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392D2C"/>
                </a:solidFill>
              </a:rPr>
              <a:t>5</a:t>
            </a:r>
            <a:endParaRPr lang="ru-RU" b="1" dirty="0">
              <a:solidFill>
                <a:srgbClr val="392D2C"/>
              </a:solidFill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D00F12DC-6051-4936-A2DA-36011DEA0536}"/>
              </a:ext>
            </a:extLst>
          </p:cNvPr>
          <p:cNvSpPr txBox="1">
            <a:spLocks/>
          </p:cNvSpPr>
          <p:nvPr/>
        </p:nvSpPr>
        <p:spPr>
          <a:xfrm>
            <a:off x="0" y="7937"/>
            <a:ext cx="9144000" cy="415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4E693B"/>
                </a:solidFill>
                <a:cs typeface="Arial" pitchFamily="34" charset="0"/>
              </a:rPr>
              <a:t>Северодвинск – Онега – Онежское Поморье</a:t>
            </a:r>
          </a:p>
          <a:p>
            <a:pPr marL="0" indent="0" algn="ctr">
              <a:buNone/>
            </a:pPr>
            <a:endParaRPr lang="ru-RU" sz="2000" dirty="0">
              <a:solidFill>
                <a:srgbClr val="4E693B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ONOMAREVEG\Dostup\КАРТА\днк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170" y="898206"/>
            <a:ext cx="7632848" cy="52770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44098" y="6231135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Москва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2381" y="6277164"/>
            <a:ext cx="100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/>
              <a:t>Прокшино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81706" y="488502"/>
            <a:ext cx="1294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/>
              <a:t>Брин-Наволок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948264" y="442567"/>
            <a:ext cx="1150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Архангельск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3924722" y="814033"/>
            <a:ext cx="14401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V="1">
            <a:off x="7474821" y="717849"/>
            <a:ext cx="14401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>
            <a:off x="383431" y="3946194"/>
            <a:ext cx="216024" cy="735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38494" y="3490555"/>
            <a:ext cx="705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Пудож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7217264" y="6270464"/>
            <a:ext cx="142428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0" idx="3"/>
          </p:cNvCxnSpPr>
          <p:nvPr/>
        </p:nvCxnSpPr>
        <p:spPr>
          <a:xfrm>
            <a:off x="1842463" y="6205156"/>
            <a:ext cx="288527" cy="2258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59632" y="3429000"/>
            <a:ext cx="8579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Морщихинская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905A2290-6973-4551-A8B7-6F7D07D06E27}"/>
              </a:ext>
            </a:extLst>
          </p:cNvPr>
          <p:cNvSpPr txBox="1">
            <a:spLocks/>
          </p:cNvSpPr>
          <p:nvPr/>
        </p:nvSpPr>
        <p:spPr>
          <a:xfrm>
            <a:off x="0" y="7937"/>
            <a:ext cx="9144000" cy="415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4E693B"/>
                </a:solidFill>
                <a:cs typeface="Arial" pitchFamily="34" charset="0"/>
              </a:rPr>
              <a:t>Каргополь и </a:t>
            </a:r>
            <a:r>
              <a:rPr lang="ru-RU" sz="2000" dirty="0" err="1">
                <a:solidFill>
                  <a:srgbClr val="4E693B"/>
                </a:solidFill>
                <a:cs typeface="Arial" pitchFamily="34" charset="0"/>
              </a:rPr>
              <a:t>Кенозерье</a:t>
            </a:r>
            <a:r>
              <a:rPr lang="ru-RU" sz="2000" dirty="0">
                <a:solidFill>
                  <a:srgbClr val="4E693B"/>
                </a:solidFill>
                <a:cs typeface="Arial" pitchFamily="34" charset="0"/>
              </a:rPr>
              <a:t>,</a:t>
            </a:r>
            <a:r>
              <a:rPr lang="en-US" sz="2000" dirty="0">
                <a:solidFill>
                  <a:srgbClr val="4E693B"/>
                </a:solidFill>
                <a:cs typeface="Arial" pitchFamily="34" charset="0"/>
              </a:rPr>
              <a:t> </a:t>
            </a:r>
            <a:r>
              <a:rPr lang="ru-RU" sz="2000" dirty="0">
                <a:solidFill>
                  <a:srgbClr val="4E693B"/>
                </a:solidFill>
                <a:cs typeface="Arial" pitchFamily="34" charset="0"/>
              </a:rPr>
              <a:t>а/д  Долматово – Няндома – Каргополь - Пудож</a:t>
            </a:r>
          </a:p>
          <a:p>
            <a:pPr marL="0" indent="0" algn="ctr">
              <a:buNone/>
            </a:pPr>
            <a:endParaRPr lang="ru-RU" sz="2000" dirty="0">
              <a:solidFill>
                <a:srgbClr val="4E693B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6DC2C2A-35E3-41F6-95F6-7B7699026138}"/>
              </a:ext>
            </a:extLst>
          </p:cNvPr>
          <p:cNvSpPr txBox="1"/>
          <p:nvPr/>
        </p:nvSpPr>
        <p:spPr>
          <a:xfrm>
            <a:off x="8824631" y="6488668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392D2C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ONOMAREVEG\Dostup\КАРТА\вельс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6170067" cy="36003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7704" y="5805265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Москва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1010" y="1090674"/>
            <a:ext cx="1569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Архангельск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5528" y="575880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Тарногский</a:t>
            </a:r>
            <a:r>
              <a:rPr lang="ru-RU" sz="2000" b="1" dirty="0"/>
              <a:t> Городок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12003" y="2780928"/>
            <a:ext cx="17411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/>
              <a:t>Центр лыжного </a:t>
            </a:r>
          </a:p>
          <a:p>
            <a:pPr algn="ctr"/>
            <a:r>
              <a:rPr lang="ru-RU" sz="1000" b="1" dirty="0"/>
              <a:t>и горнолыжного спорта </a:t>
            </a:r>
          </a:p>
          <a:p>
            <a:pPr algn="ctr"/>
            <a:r>
              <a:rPr lang="ru-RU" sz="1000" b="1" dirty="0"/>
              <a:t>Малиновка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 flipH="1" flipV="1">
            <a:off x="2988618" y="1555998"/>
            <a:ext cx="28803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2447764" y="5553236"/>
            <a:ext cx="288032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6588224" y="3284984"/>
            <a:ext cx="108012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5364088" y="5517232"/>
            <a:ext cx="262880" cy="118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3780510F-1F9B-490E-9B05-AD7494AF77D4}"/>
              </a:ext>
            </a:extLst>
          </p:cNvPr>
          <p:cNvSpPr txBox="1">
            <a:spLocks/>
          </p:cNvSpPr>
          <p:nvPr/>
        </p:nvSpPr>
        <p:spPr>
          <a:xfrm>
            <a:off x="0" y="7937"/>
            <a:ext cx="9144000" cy="415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4E693B"/>
                </a:solidFill>
                <a:cs typeface="Arial" pitchFamily="34" charset="0"/>
              </a:rPr>
              <a:t> «Юг Архангельской области»</a:t>
            </a:r>
          </a:p>
          <a:p>
            <a:pPr marL="0" indent="0" algn="ctr">
              <a:buNone/>
            </a:pPr>
            <a:endParaRPr lang="ru-RU" sz="2000" dirty="0">
              <a:solidFill>
                <a:srgbClr val="4E693B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4A6EF98-B556-470D-9706-5A660CD19981}"/>
              </a:ext>
            </a:extLst>
          </p:cNvPr>
          <p:cNvSpPr txBox="1"/>
          <p:nvPr/>
        </p:nvSpPr>
        <p:spPr>
          <a:xfrm>
            <a:off x="8824631" y="6488668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392D2C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PONOMAREVEG\Dostup\КАРТА\котл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970" y="388457"/>
            <a:ext cx="6744446" cy="58849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799141"/>
            <a:ext cx="2309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М-8 «Холмогоры»</a:t>
            </a:r>
          </a:p>
          <a:p>
            <a:pPr algn="ctr"/>
            <a:r>
              <a:rPr lang="ru-RU" sz="2000" b="1" dirty="0"/>
              <a:t>Москва </a:t>
            </a:r>
            <a:r>
              <a:rPr lang="ru-RU" sz="1000" b="1" dirty="0"/>
              <a:t>-</a:t>
            </a:r>
            <a:r>
              <a:rPr lang="ru-RU" sz="2000" b="1" dirty="0"/>
              <a:t>Архангельск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4640" y="6246994"/>
            <a:ext cx="181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Великий Устюг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31746" y="5199003"/>
            <a:ext cx="120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Куратово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21908" y="1359746"/>
            <a:ext cx="1426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Сыктывкар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V="1">
            <a:off x="1259632" y="4005064"/>
            <a:ext cx="216024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816188" y="6384363"/>
            <a:ext cx="207640" cy="83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369276" y="5035520"/>
            <a:ext cx="360040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636857" y="868392"/>
            <a:ext cx="288032" cy="460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">
            <a:extLst>
              <a:ext uri="{FF2B5EF4-FFF2-40B4-BE49-F238E27FC236}">
                <a16:creationId xmlns:a16="http://schemas.microsoft.com/office/drawing/2014/main" xmlns="" id="{99ED7D20-46D5-4DBA-B1BC-78A5CCCE15A0}"/>
              </a:ext>
            </a:extLst>
          </p:cNvPr>
          <p:cNvSpPr txBox="1">
            <a:spLocks/>
          </p:cNvSpPr>
          <p:nvPr/>
        </p:nvSpPr>
        <p:spPr>
          <a:xfrm>
            <a:off x="0" y="7937"/>
            <a:ext cx="9144000" cy="415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4E693B"/>
                </a:solidFill>
                <a:cs typeface="Arial" pitchFamily="34" charset="0"/>
              </a:rPr>
              <a:t> «Северное </a:t>
            </a:r>
            <a:r>
              <a:rPr lang="ru-RU" sz="2000" dirty="0" err="1">
                <a:solidFill>
                  <a:srgbClr val="4E693B"/>
                </a:solidFill>
                <a:cs typeface="Arial" pitchFamily="34" charset="0"/>
              </a:rPr>
              <a:t>Трехречье</a:t>
            </a:r>
            <a:r>
              <a:rPr lang="ru-RU" sz="2000" dirty="0">
                <a:solidFill>
                  <a:srgbClr val="4E693B"/>
                </a:solidFill>
                <a:cs typeface="Arial" pitchFamily="34" charset="0"/>
              </a:rPr>
              <a:t>»</a:t>
            </a:r>
          </a:p>
          <a:p>
            <a:pPr marL="0" indent="0" algn="ctr">
              <a:buNone/>
            </a:pPr>
            <a:endParaRPr lang="ru-RU" sz="2000" dirty="0">
              <a:solidFill>
                <a:srgbClr val="4E693B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5D836B4-60F1-4511-96B2-82A4AF42427B}"/>
              </a:ext>
            </a:extLst>
          </p:cNvPr>
          <p:cNvSpPr txBox="1"/>
          <p:nvPr/>
        </p:nvSpPr>
        <p:spPr>
          <a:xfrm>
            <a:off x="8824631" y="6488668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392D2C"/>
                </a:solidFill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9422</TotalTime>
  <Words>223</Words>
  <Application>Microsoft Office PowerPoint</Application>
  <PresentationFormat>Экран (4:3)</PresentationFormat>
  <Paragraphs>66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развития Соловецкого архипелага как уникального объекта духовного, историко-культурного  и природного наследия</dc:title>
  <dc:creator>Маковецкая Наталья Вячеславовна</dc:creator>
  <cp:lastModifiedBy>Пользователь</cp:lastModifiedBy>
  <cp:revision>687</cp:revision>
  <cp:lastPrinted>2021-01-25T11:18:39Z</cp:lastPrinted>
  <dcterms:created xsi:type="dcterms:W3CDTF">2013-07-03T02:40:18Z</dcterms:created>
  <dcterms:modified xsi:type="dcterms:W3CDTF">2021-02-03T18:50:31Z</dcterms:modified>
</cp:coreProperties>
</file>