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7" r:id="rId3"/>
    <p:sldId id="389" r:id="rId4"/>
    <p:sldId id="429" r:id="rId5"/>
    <p:sldId id="542" r:id="rId6"/>
    <p:sldId id="337" r:id="rId7"/>
    <p:sldId id="412" r:id="rId8"/>
    <p:sldId id="499" r:id="rId9"/>
    <p:sldId id="334" r:id="rId10"/>
    <p:sldId id="399" r:id="rId11"/>
    <p:sldId id="543" r:id="rId12"/>
    <p:sldId id="419" r:id="rId13"/>
    <p:sldId id="420" r:id="rId14"/>
    <p:sldId id="421" r:id="rId15"/>
    <p:sldId id="422" r:id="rId1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омтеваЛА" initials="mu" lastIdx="1" clrIdx="0"/>
  <p:cmAuthor id="2" name="minfin user" initials="mu" lastIdx="1" clrIdx="1">
    <p:extLst>
      <p:ext uri="{19B8F6BF-5375-455C-9EA6-DF929625EA0E}">
        <p15:presenceInfo xmlns:p15="http://schemas.microsoft.com/office/powerpoint/2012/main" userId="minfin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4" autoAdjust="0"/>
    <p:restoredTop sz="87719" autoAdjust="0"/>
  </p:normalViewPr>
  <p:slideViewPr>
    <p:cSldViewPr>
      <p:cViewPr varScale="1">
        <p:scale>
          <a:sx n="116" d="100"/>
          <a:sy n="116" d="100"/>
        </p:scale>
        <p:origin x="14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2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государственного долга Архангельской области                          и расходы на его обслуживание в 2021 – 2024 годах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4489487387664829"/>
          <c:y val="2.133318401970945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7669927355741828E-2"/>
          <c:y val="0.27735442672241389"/>
          <c:w val="0.64789042791420426"/>
          <c:h val="0.530172177272599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утверждено на 01.01.2022</c:v>
                </c:pt>
                <c:pt idx="1">
                  <c:v>ожидаемое на 01.01.2022</c:v>
                </c:pt>
                <c:pt idx="2">
                  <c:v>прогноз 
на 01.01.2023</c:v>
                </c:pt>
                <c:pt idx="3">
                  <c:v>прогноз
на 01.01.2024</c:v>
                </c:pt>
                <c:pt idx="4">
                  <c:v>прогноз
на 01.01.2025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13.094000000000001</c:v>
                </c:pt>
                <c:pt idx="1">
                  <c:v>27.776747999999962</c:v>
                </c:pt>
                <c:pt idx="2">
                  <c:v>27.15127400000004</c:v>
                </c:pt>
                <c:pt idx="3">
                  <c:v>28.658999999999999</c:v>
                </c:pt>
                <c:pt idx="4">
                  <c:v>27.745999999999963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Коммерческие кредиты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утверждено на 01.01.2022</c:v>
                </c:pt>
                <c:pt idx="1">
                  <c:v>ожидаемое на 01.01.2022</c:v>
                </c:pt>
                <c:pt idx="2">
                  <c:v>прогноз 
на 01.01.2023</c:v>
                </c:pt>
                <c:pt idx="3">
                  <c:v>прогноз
на 01.01.2024</c:v>
                </c:pt>
                <c:pt idx="4">
                  <c:v>прогноз
на 01.01.2025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37.919000000000004</c:v>
                </c:pt>
                <c:pt idx="1">
                  <c:v>20.421791999999989</c:v>
                </c:pt>
                <c:pt idx="2">
                  <c:v>28.942999999999962</c:v>
                </c:pt>
                <c:pt idx="3">
                  <c:v>30.667999999999999</c:v>
                </c:pt>
                <c:pt idx="4">
                  <c:v>32.679000000000002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-1047303104"/>
        <c:axId val="-1047301472"/>
      </c:barChart>
      <c:catAx>
        <c:axId val="-10473031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anchor="t"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-1047301472"/>
        <c:crosses val="autoZero"/>
        <c:auto val="1"/>
        <c:lblAlgn val="ctr"/>
        <c:lblOffset val="100"/>
        <c:noMultiLvlLbl val="0"/>
      </c:catAx>
      <c:valAx>
        <c:axId val="-10473014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млрд. рублей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3.3088769382926212E-3"/>
              <c:y val="0.40813908564069545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1047303104"/>
        <c:crosses val="autoZero"/>
        <c:crossBetween val="between"/>
        <c:majorUnit val="15"/>
        <c:minorUnit val="1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74489085023790214"/>
          <c:y val="0.45658949018729683"/>
          <c:w val="0.25510914976209975"/>
          <c:h val="0.28514830935116581"/>
        </c:manualLayout>
      </c:layout>
      <c:overlay val="0"/>
      <c:spPr>
        <a:noFill/>
      </c:spPr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949981291989329E-2"/>
          <c:y val="6.3418879383772412E-4"/>
          <c:w val="0.97630611285846869"/>
          <c:h val="0.607961909956132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1756.8</c:v>
                </c:pt>
                <c:pt idx="1">
                  <c:v>771.5</c:v>
                </c:pt>
                <c:pt idx="2">
                  <c:v>985.3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повышение МРОТ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2.9819483658903834E-3"/>
                  <c:y val="-6.15387972764931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605.9</c:v>
                </c:pt>
                <c:pt idx="1">
                  <c:v>605.9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индексация фонда оплаты труда с 01.10.2022 на 4%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705.1</c:v>
                </c:pt>
                <c:pt idx="1">
                  <c:v>705.1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47299840"/>
        <c:axId val="-1047299296"/>
      </c:barChart>
      <c:catAx>
        <c:axId val="-1047299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1047299296"/>
        <c:crosses val="autoZero"/>
        <c:auto val="1"/>
        <c:lblAlgn val="ctr"/>
        <c:lblOffset val="100"/>
        <c:noMultiLvlLbl val="0"/>
      </c:catAx>
      <c:valAx>
        <c:axId val="-104729929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-10472998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5827031123525968"/>
          <c:w val="0.9873491068042245"/>
          <c:h val="0.23728573809259318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453396888718201"/>
          <c:y val="8.078068489299416E-3"/>
          <c:w val="0.58547379066925309"/>
          <c:h val="0.94076083107847308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326064">
                <a:alpha val="84706"/>
              </a:srgbClr>
            </a:solidFill>
            <a:ln w="946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Pt>
            <c:idx val="3"/>
            <c:invertIfNegative val="1"/>
            <c:bubble3D val="0"/>
          </c:dPt>
          <c:dPt>
            <c:idx val="4"/>
            <c:invertIfNegative val="1"/>
            <c:bubble3D val="0"/>
          </c:dPt>
          <c:dPt>
            <c:idx val="5"/>
            <c:invertIfNegative val="1"/>
            <c:bubble3D val="0"/>
          </c:dPt>
          <c:dPt>
            <c:idx val="6"/>
            <c:invertIfNegative val="1"/>
            <c:bubble3D val="0"/>
          </c:dPt>
          <c:dPt>
            <c:idx val="7"/>
            <c:invertIfNegative val="1"/>
            <c:bubble3D val="0"/>
          </c:dPt>
          <c:dPt>
            <c:idx val="8"/>
            <c:invertIfNegative val="1"/>
            <c:bubble3D val="0"/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30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58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6387719086104068E-1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123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167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920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 smtClean="0"/>
                      <a:t>1 541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 smtClean="0"/>
                      <a:t>1 653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 smtClean="0"/>
                      <a:t>2 880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27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0" i="0" u="none" strike="noStrike" kern="1200" baseline="0">
                    <a:solidFill>
                      <a:schemeClr val="tx2">
                        <a:lumMod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9"/>
                <c:pt idx="0">
                  <c:v>ЖИЛИЩНОЕ СТРОИТЕЛЬСТВО</c:v>
                </c:pt>
                <c:pt idx="1">
                  <c:v>ПРОЧИЕ</c:v>
                </c:pt>
                <c:pt idx="2">
                  <c:v>ВОПРОСЫ МИГРАЦИИ</c:v>
                </c:pt>
                <c:pt idx="3">
                  <c:v>СПОРТ</c:v>
                </c:pt>
                <c:pt idx="4">
                  <c:v>КУЛЬТУРА</c:v>
                </c:pt>
                <c:pt idx="5">
                  <c:v>ИНЖЕНЕРНАЯ ИНФРАСТРУКТУРА</c:v>
                </c:pt>
                <c:pt idx="6">
                  <c:v>ОБРАЗОВАНИЕ</c:v>
                </c:pt>
                <c:pt idx="7">
                  <c:v>ДОРОЖНОЕ СТРОИТЕЛЬСТВО, ТРАНСПОРТНАЯ ИНФРАСТРУКТУРА</c:v>
                </c:pt>
                <c:pt idx="8">
                  <c:v>ЗДРАВООХРАНЕНИЕ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30.3</c:v>
                </c:pt>
                <c:pt idx="1">
                  <c:v>58</c:v>
                </c:pt>
                <c:pt idx="2">
                  <c:v>70.099999999999994</c:v>
                </c:pt>
                <c:pt idx="3">
                  <c:v>122.7</c:v>
                </c:pt>
                <c:pt idx="4">
                  <c:v>167.3</c:v>
                </c:pt>
                <c:pt idx="5">
                  <c:v>920.1</c:v>
                </c:pt>
                <c:pt idx="6">
                  <c:v>1541.3</c:v>
                </c:pt>
                <c:pt idx="7">
                  <c:v>1652.6</c:v>
                </c:pt>
                <c:pt idx="8">
                  <c:v>2880.1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46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-1047298752"/>
        <c:axId val="-819908592"/>
      </c:barChart>
      <c:catAx>
        <c:axId val="-1047298752"/>
        <c:scaling>
          <c:orientation val="minMax"/>
        </c:scaling>
        <c:delete val="0"/>
        <c:axPos val="l"/>
        <c:numFmt formatCode="General" sourceLinked="1"/>
        <c:majorTickMark val="out"/>
        <c:minorTickMark val="cross"/>
        <c:tickLblPos val="nextTo"/>
        <c:spPr>
          <a:ln>
            <a:noFill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819908592"/>
        <c:crosses val="autoZero"/>
        <c:auto val="1"/>
        <c:lblAlgn val="ctr"/>
        <c:lblOffset val="100"/>
        <c:noMultiLvlLbl val="1"/>
      </c:catAx>
      <c:valAx>
        <c:axId val="-819908592"/>
        <c:scaling>
          <c:orientation val="minMax"/>
        </c:scaling>
        <c:delete val="1"/>
        <c:axPos val="b"/>
        <c:majorGridlines>
          <c:spPr>
            <a:ln w="9465" cap="flat" cmpd="sng" algn="ctr">
              <a:noFill/>
              <a:prstDash val="solid"/>
              <a:round/>
            </a:ln>
            <a:effectLst/>
          </c:spPr>
        </c:majorGridlines>
        <c:numFmt formatCode="#,##0.0" sourceLinked="1"/>
        <c:majorTickMark val="out"/>
        <c:minorTickMark val="none"/>
        <c:tickLblPos val="none"/>
        <c:crossAx val="-1047298752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1"/>
  </c:chart>
  <c:spPr>
    <a:noFill/>
    <a:ln>
      <a:noFill/>
    </a:ln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0.12145</cdr:x>
      <cdr:y>0.2596</cdr:y>
    </cdr:from>
    <cdr:to>
      <cdr:x>0.72581</cdr:x>
      <cdr:y>0.46597</cdr:y>
    </cdr:to>
    <cdr:grpSp>
      <cdr:nvGrpSpPr>
        <cdr:cNvPr id="7" name="Группа 6"/>
        <cdr:cNvGrpSpPr/>
      </cdr:nvGrpSpPr>
      <cdr:grpSpPr>
        <a:xfrm xmlns:a="http://schemas.openxmlformats.org/drawingml/2006/main">
          <a:off x="1084426" y="1008105"/>
          <a:ext cx="5396326" cy="801397"/>
          <a:chOff x="1080106" y="927272"/>
          <a:chExt cx="5374971" cy="737110"/>
        </a:xfrm>
      </cdr:grpSpPr>
      <cdr:sp macro="" textlink="">
        <cdr:nvSpPr>
          <cdr:cNvPr id="2" name="TextBox 5"/>
          <cdr:cNvSpPr txBox="1"/>
        </cdr:nvSpPr>
        <cdr:spPr>
          <a:xfrm xmlns:a="http://schemas.openxmlformats.org/drawingml/2006/main">
            <a:off x="1080106" y="1200768"/>
            <a:ext cx="720080" cy="369327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Times New Roman"/>
              </a:defRPr>
            </a:lvl9pPr>
          </a:lstStyle>
          <a:p xmlns:a="http://schemas.openxmlformats.org/drawingml/2006/main"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51,0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dr:txBody>
      </cdr:sp>
      <cdr:sp macro="" textlink="">
        <cdr:nvSpPr>
          <cdr:cNvPr id="3" name="TextBox 5"/>
          <cdr:cNvSpPr txBox="1"/>
        </cdr:nvSpPr>
        <cdr:spPr>
          <a:xfrm xmlns:a="http://schemas.openxmlformats.org/drawingml/2006/main">
            <a:off x="3370968" y="1059738"/>
            <a:ext cx="720098" cy="339712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Times New Roman"/>
              </a:defRPr>
            </a:lvl1pPr>
            <a:lvl2pPr marL="457200" indent="0">
              <a:defRPr sz="1100">
                <a:latin typeface="Times New Roman"/>
              </a:defRPr>
            </a:lvl2pPr>
            <a:lvl3pPr marL="914400" indent="0">
              <a:defRPr sz="1100">
                <a:latin typeface="Times New Roman"/>
              </a:defRPr>
            </a:lvl3pPr>
            <a:lvl4pPr marL="1371600" indent="0">
              <a:defRPr sz="1100">
                <a:latin typeface="Times New Roman"/>
              </a:defRPr>
            </a:lvl4pPr>
            <a:lvl5pPr marL="1828800" indent="0">
              <a:defRPr sz="1100">
                <a:latin typeface="Times New Roman"/>
              </a:defRPr>
            </a:lvl5pPr>
            <a:lvl6pPr marL="2286000" indent="0">
              <a:defRPr sz="1100">
                <a:latin typeface="Times New Roman"/>
              </a:defRPr>
            </a:lvl6pPr>
            <a:lvl7pPr marL="2743200" indent="0">
              <a:defRPr sz="1100">
                <a:latin typeface="Times New Roman"/>
              </a:defRPr>
            </a:lvl7pPr>
            <a:lvl8pPr marL="3200400" indent="0">
              <a:defRPr sz="1100">
                <a:latin typeface="Times New Roman"/>
              </a:defRPr>
            </a:lvl8pPr>
            <a:lvl9pPr marL="3657600" indent="0">
              <a:defRPr sz="1100">
                <a:latin typeface="Times New Roman"/>
              </a:defRPr>
            </a:lvl9pPr>
          </a:lstStyle>
          <a:p xmlns:a="http://schemas.openxmlformats.org/drawingml/2006/main"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56,1</a:t>
            </a:r>
          </a:p>
        </cdr:txBody>
      </cdr:sp>
      <cdr:sp macro="" textlink="">
        <cdr:nvSpPr>
          <cdr:cNvPr id="4" name="TextBox 5"/>
          <cdr:cNvSpPr txBox="1"/>
        </cdr:nvSpPr>
        <cdr:spPr>
          <a:xfrm xmlns:a="http://schemas.openxmlformats.org/drawingml/2006/main">
            <a:off x="4518543" y="993505"/>
            <a:ext cx="788958" cy="339712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Times New Roman"/>
              </a:defRPr>
            </a:lvl1pPr>
            <a:lvl2pPr marL="457200" indent="0">
              <a:defRPr sz="1100">
                <a:latin typeface="Times New Roman"/>
              </a:defRPr>
            </a:lvl2pPr>
            <a:lvl3pPr marL="914400" indent="0">
              <a:defRPr sz="1100">
                <a:latin typeface="Times New Roman"/>
              </a:defRPr>
            </a:lvl3pPr>
            <a:lvl4pPr marL="1371600" indent="0">
              <a:defRPr sz="1100">
                <a:latin typeface="Times New Roman"/>
              </a:defRPr>
            </a:lvl4pPr>
            <a:lvl5pPr marL="1828800" indent="0">
              <a:defRPr sz="1100">
                <a:latin typeface="Times New Roman"/>
              </a:defRPr>
            </a:lvl5pPr>
            <a:lvl6pPr marL="2286000" indent="0">
              <a:defRPr sz="1100">
                <a:latin typeface="Times New Roman"/>
              </a:defRPr>
            </a:lvl6pPr>
            <a:lvl7pPr marL="2743200" indent="0">
              <a:defRPr sz="1100">
                <a:latin typeface="Times New Roman"/>
              </a:defRPr>
            </a:lvl7pPr>
            <a:lvl8pPr marL="3200400" indent="0">
              <a:defRPr sz="1100">
                <a:latin typeface="Times New Roman"/>
              </a:defRPr>
            </a:lvl8pPr>
            <a:lvl9pPr marL="3657600" indent="0">
              <a:defRPr sz="1100">
                <a:latin typeface="Times New Roman"/>
              </a:defRPr>
            </a:lvl9pPr>
          </a:lstStyle>
          <a:p xmlns:a="http://schemas.openxmlformats.org/drawingml/2006/main">
            <a:pPr marL="0" indent="0" algn="ctr"/>
            <a:r>
              <a:rPr lang="ru-RU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59,3</a:t>
            </a:r>
            <a:endParaRPr lang="ru-RU" sz="1800" b="1" dirty="0">
              <a:latin typeface="Times New Roman" pitchFamily="18" charset="0"/>
              <a:ea typeface="+mn-ea"/>
              <a:cs typeface="Times New Roman" pitchFamily="18" charset="0"/>
            </a:endParaRPr>
          </a:p>
        </cdr:txBody>
      </cdr:sp>
      <cdr:sp macro="" textlink="">
        <cdr:nvSpPr>
          <cdr:cNvPr id="5" name="TextBox 5"/>
          <cdr:cNvSpPr txBox="1"/>
        </cdr:nvSpPr>
        <cdr:spPr>
          <a:xfrm xmlns:a="http://schemas.openxmlformats.org/drawingml/2006/main">
            <a:off x="5666119" y="927272"/>
            <a:ext cx="788958" cy="339712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Times New Roman"/>
              </a:defRPr>
            </a:lvl1pPr>
            <a:lvl2pPr marL="457200" indent="0">
              <a:defRPr sz="1100">
                <a:latin typeface="Times New Roman"/>
              </a:defRPr>
            </a:lvl2pPr>
            <a:lvl3pPr marL="914400" indent="0">
              <a:defRPr sz="1100">
                <a:latin typeface="Times New Roman"/>
              </a:defRPr>
            </a:lvl3pPr>
            <a:lvl4pPr marL="1371600" indent="0">
              <a:defRPr sz="1100">
                <a:latin typeface="Times New Roman"/>
              </a:defRPr>
            </a:lvl4pPr>
            <a:lvl5pPr marL="1828800" indent="0">
              <a:defRPr sz="1100">
                <a:latin typeface="Times New Roman"/>
              </a:defRPr>
            </a:lvl5pPr>
            <a:lvl6pPr marL="2286000" indent="0">
              <a:defRPr sz="1100">
                <a:latin typeface="Times New Roman"/>
              </a:defRPr>
            </a:lvl6pPr>
            <a:lvl7pPr marL="2743200" indent="0">
              <a:defRPr sz="1100">
                <a:latin typeface="Times New Roman"/>
              </a:defRPr>
            </a:lvl7pPr>
            <a:lvl8pPr marL="3200400" indent="0">
              <a:defRPr sz="1100">
                <a:latin typeface="Times New Roman"/>
              </a:defRPr>
            </a:lvl8pPr>
            <a:lvl9pPr marL="3657600" indent="0">
              <a:defRPr sz="1100">
                <a:latin typeface="Times New Roman"/>
              </a:defRPr>
            </a:lvl9pPr>
          </a:lstStyle>
          <a:p xmlns:a="http://schemas.openxmlformats.org/drawingml/2006/main"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60,4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cdr:txBody>
      </cdr:sp>
      <cdr:sp macro="" textlink="">
        <cdr:nvSpPr>
          <cdr:cNvPr id="6" name="TextBox 5"/>
          <cdr:cNvSpPr txBox="1"/>
        </cdr:nvSpPr>
        <cdr:spPr>
          <a:xfrm xmlns:a="http://schemas.openxmlformats.org/drawingml/2006/main">
            <a:off x="2223392" y="1324670"/>
            <a:ext cx="720079" cy="339712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Times New Roman"/>
              </a:defRPr>
            </a:lvl1pPr>
            <a:lvl2pPr marL="457200" indent="0">
              <a:defRPr sz="1100">
                <a:latin typeface="Times New Roman"/>
              </a:defRPr>
            </a:lvl2pPr>
            <a:lvl3pPr marL="914400" indent="0">
              <a:defRPr sz="1100">
                <a:latin typeface="Times New Roman"/>
              </a:defRPr>
            </a:lvl3pPr>
            <a:lvl4pPr marL="1371600" indent="0">
              <a:defRPr sz="1100">
                <a:latin typeface="Times New Roman"/>
              </a:defRPr>
            </a:lvl4pPr>
            <a:lvl5pPr marL="1828800" indent="0">
              <a:defRPr sz="1100">
                <a:latin typeface="Times New Roman"/>
              </a:defRPr>
            </a:lvl5pPr>
            <a:lvl6pPr marL="2286000" indent="0">
              <a:defRPr sz="1100">
                <a:latin typeface="Times New Roman"/>
              </a:defRPr>
            </a:lvl6pPr>
            <a:lvl7pPr marL="2743200" indent="0">
              <a:defRPr sz="1100">
                <a:latin typeface="Times New Roman"/>
              </a:defRPr>
            </a:lvl7pPr>
            <a:lvl8pPr marL="3200400" indent="0">
              <a:defRPr sz="1100">
                <a:latin typeface="Times New Roman"/>
              </a:defRPr>
            </a:lvl8pPr>
            <a:lvl9pPr marL="3657600" indent="0">
              <a:defRPr sz="1100">
                <a:latin typeface="Times New Roman"/>
              </a:defRPr>
            </a:lvl9pPr>
          </a:lstStyle>
          <a:p xmlns:a="http://schemas.openxmlformats.org/drawingml/2006/main"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48,2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0.41379</cdr:x>
      <cdr:y>0.14286</cdr:y>
    </cdr:from>
    <cdr:to>
      <cdr:x>0.57471</cdr:x>
      <cdr:y>0.21861</cdr:y>
    </cdr:to>
    <cdr:sp macro="" textlink="">
      <cdr:nvSpPr>
        <cdr:cNvPr id="16" name="TextBox 15"/>
        <cdr:cNvSpPr txBox="1"/>
      </cdr:nvSpPr>
      <cdr:spPr>
        <a:xfrm xmlns:a="http://schemas.openxmlformats.org/drawingml/2006/main" flipH="1">
          <a:off x="2592288" y="720080"/>
          <a:ext cx="1008114" cy="381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2 083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0.25287</cdr:x>
      <cdr:y>0.01429</cdr:y>
    </cdr:from>
    <cdr:to>
      <cdr:x>0.38313</cdr:x>
      <cdr:y>0.09384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1584176" y="72008"/>
          <a:ext cx="816039" cy="400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3 068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0.73563</cdr:x>
      <cdr:y>0.3</cdr:y>
    </cdr:from>
    <cdr:to>
      <cdr:x>0.89655</cdr:x>
      <cdr:y>0.37575</cdr:y>
    </cdr:to>
    <cdr:sp macro="" textlink="">
      <cdr:nvSpPr>
        <cdr:cNvPr id="6" name="TextBox 1"/>
        <cdr:cNvSpPr txBox="1"/>
      </cdr:nvSpPr>
      <cdr:spPr>
        <a:xfrm xmlns:a="http://schemas.openxmlformats.org/drawingml/2006/main" flipH="1">
          <a:off x="4608512" y="1512168"/>
          <a:ext cx="1008115" cy="381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985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D0931-EACA-44C7-8B58-198434571E5F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FC486-1EEF-4D1C-AEA5-E4EA29498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07494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1540D-8DDA-422D-AA48-D87A81D44DB7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1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1626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9A1A4-2D72-4696-B585-01E506BA893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982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702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219F64C-4182-488A-A632-4F4951CEBC46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9FB39-6A2C-4049-8EF0-7298FB434B04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9232-4C77-4E0A-8626-B2BB2269496F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A9BDB-E78C-4DAF-93F2-017CEE051912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12270-39D4-466B-96B2-8519A1462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5070-709E-4B76-8699-2C4D85C8A02D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3ED3-6EED-4A7B-8C47-776E483F9C91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489C-1124-4040-8525-7FFAD9FD5B73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654970-4219-4AE1-B620-8FF087B227F8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6757B36-CDE6-4458-A1DA-CB1E6B9169F1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08A72-A0D8-4748-89A5-56D724892491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708C3-FD88-4422-85BD-587BCB74C83D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F763E-9A54-4501-B09B-1C0C28522861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32DF7C4-F39A-40B6-B787-A0BF7850E9CE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20210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роекте областного бюджета                на 2022 год и на плановый период 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и 2024 годов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99401" y="4869160"/>
            <a:ext cx="4953000" cy="1752600"/>
          </a:xfrm>
        </p:spPr>
        <p:txBody>
          <a:bodyPr>
            <a:normAutofit fontScale="92500" lnSpcReduction="1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ноября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2021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220521"/>
              </p:ext>
            </p:extLst>
          </p:nvPr>
        </p:nvGraphicFramePr>
        <p:xfrm>
          <a:off x="297532" y="680211"/>
          <a:ext cx="8258204" cy="471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>
          <a:xfrm>
            <a:off x="363664" y="407002"/>
            <a:ext cx="8229600" cy="3571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Областная адресная инвестиционная программа на 2022 год 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781148"/>
            <a:ext cx="2071702" cy="6429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52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63888" y="803783"/>
            <a:ext cx="2969120" cy="5278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7 442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867223"/>
              </p:ext>
            </p:extLst>
          </p:nvPr>
        </p:nvGraphicFramePr>
        <p:xfrm>
          <a:off x="4644008" y="3429000"/>
          <a:ext cx="4150422" cy="74851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40862"/>
                <a:gridCol w="1009560"/>
              </a:tblGrid>
              <a:tr h="37767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4 785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2 657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97133" y="3132839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-209614" y="5396685"/>
            <a:ext cx="8984245" cy="50082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Адресная программа «Переселение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аварийного жилищного фонда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 – 2025 годы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471255"/>
              </p:ext>
            </p:extLst>
          </p:nvPr>
        </p:nvGraphicFramePr>
        <p:xfrm>
          <a:off x="4624209" y="5964153"/>
          <a:ext cx="4150422" cy="70612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40862"/>
                <a:gridCol w="1009560"/>
              </a:tblGrid>
              <a:tr h="2160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Фонда ЖКХ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6 025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755576" y="6048134"/>
            <a:ext cx="2969120" cy="5278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6 148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19546" y="5632018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7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1"/>
            <a:ext cx="9036496" cy="1183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Расходы дорожного фонда Архангельской области </a:t>
            </a:r>
          </a:p>
          <a:p>
            <a:pPr algn="ctr" defTabSz="904875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/>
          </p:nvPr>
        </p:nvGraphicFramePr>
        <p:xfrm>
          <a:off x="-2" y="836712"/>
          <a:ext cx="9144001" cy="6209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9954"/>
                <a:gridCol w="1017343"/>
                <a:gridCol w="866916"/>
                <a:gridCol w="653228"/>
                <a:gridCol w="846889"/>
                <a:gridCol w="852007"/>
                <a:gridCol w="767664"/>
              </a:tblGrid>
              <a:tr h="278859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 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(проект)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34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федеральные  средства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областные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федеральные  средства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областные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896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ДОРОЖНОГО ФОНДА, всего: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10 617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2 667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7 950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9 455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1 080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8 375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652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ГП «Развитие транспортной системы Архангельской области» , в том числе:</a:t>
                      </a: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10 217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2 348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7 869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9 187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8 307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652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Строительство, реконструкция регион. и местного значения (4 объекта) в 2021 г. – </a:t>
                      </a:r>
                      <a:r>
                        <a:rPr kumimoji="0" lang="ru-RU" sz="1200" b="0" i="1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325 млн.руб., 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проектирование автодорог вне рамок ОАИП (в 2022 г. - 14 млн.руб.)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1 139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39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Капитальный ремонт, ремонт и содержание автомобильных дорог регионального значения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4 018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3 500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03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 МО на </a:t>
                      </a:r>
                      <a:r>
                        <a:rPr kumimoji="0" lang="ru-RU" sz="120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софин</a:t>
                      </a:r>
                      <a:r>
                        <a:rPr kumimoji="0" lang="ru-RU" sz="120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дорожной деятельности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652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на обеспечение деятельности ГКУ «</a:t>
                      </a:r>
                      <a:r>
                        <a:rPr kumimoji="0" lang="ru-RU" sz="12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Архангельскавтодор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», ГБУ «РТС»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9012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Приведение в нормативное состояние дорог в рамках нацпроекта «Безопасные  качественные дороги» (БКД)               (в т.ч. Архангельской городской агломерации) -  в 2021 г. -176 км. дорог, в 2022 г. – 126,8 км. дорог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3 905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3 687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3 687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8625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Модернизация пешеходных переходов и светофорных объектов в рамках нацпроекта БКД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Выявление и сокращение количества мест ДТП (приобретение и аренда камер </a:t>
                      </a:r>
                      <a:r>
                        <a:rPr kumimoji="0" lang="ru-RU" sz="12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фото-видеофиксации</a:t>
                      </a: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оплата почтовых расходов)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71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Внедрение интеллектуальных транспортных систем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(мин.связи АО)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652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ГП «Культура Русского  Севера» (строительство, реконструкция мостовых переходов)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652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ГП «Комплексное развитие сельских территорий» (реконструкция, ремонт автомобильных дорог)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36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4.Резерв средств на ЧС (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непрограммные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расходы)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11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4464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301608" cy="171487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Областная адресная инвестиционная программа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343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0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endPara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Расходы на реализацию областной адресной инвестиционной программы (1)</a:t>
            </a:r>
          </a:p>
          <a:p>
            <a:pPr algn="r" defTabSz="904875"/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r" defTabSz="904875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908983"/>
              </p:ext>
            </p:extLst>
          </p:nvPr>
        </p:nvGraphicFramePr>
        <p:xfrm>
          <a:off x="36512" y="908721"/>
          <a:ext cx="9071992" cy="4896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1312"/>
                <a:gridCol w="1080120"/>
                <a:gridCol w="1188640"/>
                <a:gridCol w="864096"/>
                <a:gridCol w="1008112"/>
                <a:gridCol w="1170421"/>
                <a:gridCol w="809291"/>
              </a:tblGrid>
              <a:tr h="257105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программы и (количество объектов капитального строительства в 2022 году)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(план ОАИП*)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год (проект)                    </a:t>
                      </a:r>
                      <a:r>
                        <a:rPr kumimoji="0" lang="ru-RU" sz="14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026041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              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                  и  прочие целевые средства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</a:t>
                      </a:r>
                    </a:p>
                    <a:p>
                      <a:pPr algn="ctr"/>
                      <a:r>
                        <a:rPr lang="ru-RU" sz="14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                    и  прочие целевые средства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7564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РАСХОДОВ (52)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9 612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7 585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2 027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7 442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4 785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2 657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718175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Развитие здравоохранения Архангельской области (8) </a:t>
                      </a:r>
                    </a:p>
                    <a:p>
                      <a:pPr algn="l" fontAlgn="ctr"/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 2021 г. </a:t>
                      </a:r>
                      <a:r>
                        <a:rPr kumimoji="0" lang="ru-RU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</a:t>
                      </a:r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дотация 20 млн. 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1 668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2 196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Развитие образования и науки Архангельской области (4) </a:t>
                      </a:r>
                    </a:p>
                    <a:p>
                      <a:pPr algn="l" fontAlgn="ctr"/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 2021 г.  </a:t>
                      </a:r>
                      <a:r>
                        <a:rPr kumimoji="0" lang="ru-RU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</a:t>
                      </a:r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дотация – 113 млн.рублей)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574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Культура Русского Севера (3),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574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в т.ч. дорожный фонд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6050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Обеспечение качественным, доступным жильем и объектами инженерной инфраструктуры населения Архангельской области (7) </a:t>
                      </a:r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 2021 г. </a:t>
                      </a:r>
                      <a:r>
                        <a:rPr kumimoji="0" lang="ru-RU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</a:t>
                      </a:r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дотация – 77 млн.рублей)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1 308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980837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* План по ОАИП - утвержденный постановлением Правительства АО от 10.06.2021 № 293-пп 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(в ред. от 29.07.2021) с учетом проекта областного закона, внесенного для рассмотрения на октябрьской сессии АОСД (1 чтение).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310843"/>
              </p:ext>
            </p:extLst>
          </p:nvPr>
        </p:nvGraphicFramePr>
        <p:xfrm>
          <a:off x="107505" y="836712"/>
          <a:ext cx="8928990" cy="597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7"/>
                <a:gridCol w="1080120"/>
                <a:gridCol w="1080120"/>
                <a:gridCol w="864096"/>
                <a:gridCol w="936104"/>
                <a:gridCol w="1152128"/>
                <a:gridCol w="864095"/>
              </a:tblGrid>
              <a:tr h="278700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программы и (количество объектов капитального строительства в 2022 году)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год (проект)                    </a:t>
                      </a:r>
                      <a:r>
                        <a:rPr kumimoji="0" lang="ru-RU" sz="14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66767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              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                  и  прочие целевые средства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</a:t>
                      </a:r>
                    </a:p>
                    <a:p>
                      <a:pPr algn="ctr"/>
                      <a:r>
                        <a:rPr lang="ru-RU" sz="14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                    и  прочие целевые средства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346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общественного порядка, профилактика преступности, коррупции, терроризма, экстремизма и незаконного потребления наркотических средств и психотропных веществ в Архангельской области (1)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0524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Защита населения и территорий Архангельской области от чрезвычайных ситуаций, обеспечение пожарной безопасности и безопасности на водных объектах (1)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Охрана окружающей среды, воспроизводство и использование природных ресурсов Архангельской области (1)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Совершенствование государственного управления и местного 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самоуправления, развитие институтов гражданского общества в Архангельской области  (1)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-70219"/>
            <a:ext cx="9144000" cy="90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endPara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Расходы на реализацию областной адресной инвестиционной программы (2)</a:t>
            </a:r>
          </a:p>
          <a:p>
            <a:pPr algn="r" defTabSz="904875"/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r" defTabSz="904875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16845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310843"/>
              </p:ext>
            </p:extLst>
          </p:nvPr>
        </p:nvGraphicFramePr>
        <p:xfrm>
          <a:off x="107505" y="908720"/>
          <a:ext cx="8928990" cy="5538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7"/>
                <a:gridCol w="1080120"/>
                <a:gridCol w="1224136"/>
                <a:gridCol w="792088"/>
                <a:gridCol w="936104"/>
                <a:gridCol w="1080120"/>
                <a:gridCol w="864095"/>
              </a:tblGrid>
              <a:tr h="278700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программы и (количество объектов капитального строительства в 2022 году)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год (проект)                    </a:t>
                      </a:r>
                      <a:r>
                        <a:rPr kumimoji="0" lang="ru-RU" sz="14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66767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              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                  и  прочие целевые средства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</a:t>
                      </a:r>
                    </a:p>
                    <a:p>
                      <a:pPr algn="ctr"/>
                      <a:r>
                        <a:rPr lang="ru-RU" sz="1400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                    и  прочие целевые средства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360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Развитие энергетики и жилищно-коммунального хозяйства Архангельской области (7)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 Развитие транспортной системы Архангельской области (6),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в т.ч. дорожный фонд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007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 Развитие инфраструктуры Соловецкого архипелага (4)              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 2021 г. </a:t>
                      </a:r>
                      <a:r>
                        <a:rPr kumimoji="0" lang="ru-RU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</a:t>
                      </a:r>
                      <a:r>
                        <a:rPr kumimoji="0" lang="ru-RU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дотация  5 млн. рублей)</a:t>
                      </a:r>
                      <a:endParaRPr kumimoji="0" lang="ru-RU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 Комплексное развитие </a:t>
                      </a:r>
                    </a:p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сельских территорий Архангельской области (5),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в т.ч. дорожный фонд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671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13. Развитие физической культуры и спорта в  Архангельской области (4)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505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14. Молодежь Поморья (0)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0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endPara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Расходы на реализацию областной адресной инвестиционной программы (3)</a:t>
            </a:r>
          </a:p>
          <a:p>
            <a:pPr algn="r" defTabSz="904875"/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r" defTabSz="904875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16845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33072" y="180558"/>
            <a:ext cx="9286908" cy="50006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Динамика налоговых и неналоговых доходов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областного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бюджета                         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(исходя из показателей прогноза СЭР Архангельской области и Ненецкого АО)</a:t>
            </a: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436845"/>
              </p:ext>
            </p:extLst>
          </p:nvPr>
        </p:nvGraphicFramePr>
        <p:xfrm>
          <a:off x="142845" y="680630"/>
          <a:ext cx="8715436" cy="6129454"/>
        </p:xfrm>
        <a:graphic>
          <a:graphicData uri="http://schemas.openxmlformats.org/drawingml/2006/table">
            <a:tbl>
              <a:tblPr/>
              <a:tblGrid>
                <a:gridCol w="2558630"/>
                <a:gridCol w="1438477"/>
                <a:gridCol w="1152128"/>
                <a:gridCol w="1152128"/>
                <a:gridCol w="1224136"/>
                <a:gridCol w="1189937"/>
              </a:tblGrid>
              <a:tr h="34709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0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прогноз,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 оценки 2021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145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24 622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26 720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2 098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+ 8,5 %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21 637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23 434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1 134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+ 5,1 %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2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8 403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8 345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+ 1,1 %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3 423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3 423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1 314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+ 38,3 %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9 315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8 629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8 722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93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+ 1,1 %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4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+ 2,0 %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4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- 5,4 %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2 005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-428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- 19,2 %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6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70 933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72 691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77 046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4 355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14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Дорожный фонд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-169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                и неналоговые доходы без Дорожного фонда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62 540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64 297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68 821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4 524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+7,0 %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51521" y="6309322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49719" y="0"/>
            <a:ext cx="462854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3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3</a:t>
            </a:fld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632413"/>
              </p:ext>
            </p:extLst>
          </p:nvPr>
        </p:nvGraphicFramePr>
        <p:xfrm>
          <a:off x="251521" y="959264"/>
          <a:ext cx="8717472" cy="5779539"/>
        </p:xfrm>
        <a:graphic>
          <a:graphicData uri="http://schemas.openxmlformats.org/drawingml/2006/table">
            <a:tbl>
              <a:tblPr/>
              <a:tblGrid>
                <a:gridCol w="3993426"/>
                <a:gridCol w="1161724"/>
                <a:gridCol w="1165632"/>
                <a:gridCol w="1152966"/>
                <a:gridCol w="1243724"/>
              </a:tblGrid>
              <a:tr h="102957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на             2021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82684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112 778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112 858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113 115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117 068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13228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70 933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77 046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80 571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83 687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3228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41 845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35 812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32 544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33 381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7034">
                <a:tc>
                  <a:txBody>
                    <a:bodyPr/>
                    <a:lstStyle/>
                    <a:p>
                      <a:pPr marL="565200" lvl="1"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в т.ч. дотации на выравнивание                                 и на повышение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оплаты труда</a:t>
                      </a:r>
                      <a:endParaRPr lang="ru-RU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11 342</a:t>
                      </a: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11 485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11 559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11 636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8596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120 921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120 754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116 420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118 238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29168"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4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. расходы за</a:t>
                      </a:r>
                      <a:r>
                        <a:rPr lang="ru-RU" sz="14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счет ИБК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 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2 406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322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(-),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ПРОФИЦИТ (+)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- 8 143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- 7 896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- 3 304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-1 169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7244"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- 12 %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-10,2 %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- 4,1 %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61164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ОБЩИЙ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на конец периода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48 198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56 095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59 328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60 425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97631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</a:t>
                      </a:r>
                      <a:r>
                        <a:rPr lang="ru-RU" sz="1600" smtClean="0">
                          <a:latin typeface="Times New Roman" pitchFamily="18" charset="0"/>
                          <a:cs typeface="Times New Roman" pitchFamily="18" charset="0"/>
                        </a:rPr>
                        <a:t>общего государственного </a:t>
                      </a:r>
                      <a:r>
                        <a:rPr lang="ru-RU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долга,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68 %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31640" y="285728"/>
            <a:ext cx="7358114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11670" y="651488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2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417863"/>
              </p:ext>
            </p:extLst>
          </p:nvPr>
        </p:nvGraphicFramePr>
        <p:xfrm>
          <a:off x="323527" y="1484783"/>
          <a:ext cx="8568952" cy="3845938"/>
        </p:xfrm>
        <a:graphic>
          <a:graphicData uri="http://schemas.openxmlformats.org/drawingml/2006/table">
            <a:tbl>
              <a:tblPr/>
              <a:tblGrid>
                <a:gridCol w="371678"/>
                <a:gridCol w="3452483"/>
                <a:gridCol w="778995"/>
                <a:gridCol w="991449"/>
                <a:gridCol w="991449"/>
                <a:gridCol w="991449"/>
                <a:gridCol w="991449"/>
              </a:tblGrid>
              <a:tr h="7656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п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Наименование инфраструктурного проекта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Объем инфраструктурного бюджетного кредита (ИБК)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Процентные платежи 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                 за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2022 - 2038 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гг.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Итого </a:t>
                      </a:r>
                      <a:endParaRPr lang="ru-RU" sz="1400" b="0" i="0" u="none" strike="noStrike" dirty="0" smtClean="0">
                        <a:solidFill>
                          <a:schemeClr val="bg1"/>
                        </a:solidFill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расходы </a:t>
                      </a: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на погашение и </a:t>
                      </a:r>
                      <a:r>
                        <a:rPr lang="ru-RU" sz="1400" b="0" i="0" u="none" strike="noStrike" dirty="0" err="1" smtClean="0">
                          <a:solidFill>
                            <a:schemeClr val="bg1"/>
                          </a:solidFill>
                          <a:latin typeface="Times New Roman"/>
                        </a:rPr>
                        <a:t>обслужива-ние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ИБК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016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2023 год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4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>
                        <a:tabLst>
                          <a:tab pos="1882775" algn="l"/>
                          <a:tab pos="1971675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Строительство автодорог в рамках комплексной застройки квартала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88900" indent="0" algn="l" fontAlgn="ctr">
                        <a:tabLst>
                          <a:tab pos="1882775" algn="l"/>
                          <a:tab pos="1971675" algn="l"/>
                        </a:tabLst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152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г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Архангельске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035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580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32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Строительство автодорог в рамках комплексной застройки квартала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88900" indent="0"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85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г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Северодвинске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55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sng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608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743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352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504" y="188640"/>
            <a:ext cx="878497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за счет бюджетного кредита  из федерального бюджета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2022 - 2023 годах на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финансовое обеспечение реализации инфраструктурных проектов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9" y="5611201"/>
            <a:ext cx="85689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Утвержденный дефицит бюджета субъекта Российской Федерации может превысить установленный соглашениями о реструктуризации показатель (10 %) на сумму  бюджетных ассигнований, направленных на реализацию инфраструктурных проектов за счет бюджетных кредитов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0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3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7505" y="3913238"/>
          <a:ext cx="8999999" cy="2900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3"/>
                <a:gridCol w="1440160"/>
                <a:gridCol w="1331648"/>
                <a:gridCol w="1385904"/>
                <a:gridCol w="1385904"/>
              </a:tblGrid>
              <a:tr h="587159"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(уточненный план)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 (проект)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 (проект)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 (проект)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alpha val="80000"/>
                      </a:schemeClr>
                    </a:solidFill>
                  </a:tcPr>
                </a:tc>
              </a:tr>
              <a:tr h="56157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обслуживание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государственного долга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млн.рублей 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1 303</a:t>
                      </a:r>
                      <a:endParaRPr lang="ru-RU" sz="18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3 591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3 158</a:t>
                      </a:r>
                    </a:p>
                  </a:txBody>
                  <a:tcPr marL="9525" marR="9525" marT="9525" marB="0" anchor="ctr"/>
                </a:tc>
              </a:tr>
              <a:tr h="793784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Отношение государственного долга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 собственным доходам</a:t>
                      </a:r>
                    </a:p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(по соглашению с МФ РФ),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68 %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(68 %)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73 %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(63 %)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(59 %)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72 %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(56 %)</a:t>
                      </a:r>
                      <a:endParaRPr lang="ru-RU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3784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Отношение коммерческих кредитов        к  собственным доходам</a:t>
                      </a: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(по соглашению с МФ РФ),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(25 %)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38 %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(25 %)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38 %             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(25 %)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39 %             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(25 %)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9" name="Диаграмма 8"/>
          <p:cNvGraphicFramePr/>
          <p:nvPr>
            <p:extLst/>
          </p:nvPr>
        </p:nvGraphicFramePr>
        <p:xfrm>
          <a:off x="107504" y="188640"/>
          <a:ext cx="8928992" cy="3883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99792" y="119675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+ 7,9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2915816" y="1556792"/>
            <a:ext cx="576064" cy="133274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омер слайда 3"/>
          <p:cNvSpPr txBox="1">
            <a:spLocks/>
          </p:cNvSpPr>
          <p:nvPr/>
        </p:nvSpPr>
        <p:spPr>
          <a:xfrm>
            <a:off x="8172400" y="0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92713B-F09B-4015-8520-55AF9AE3EE9B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419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74281" y="0"/>
            <a:ext cx="1014222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2" y="548680"/>
            <a:ext cx="8784976" cy="10229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2022 год на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повышение заработной платы работников бюджетной сферы Архангельской области –                     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 2021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/>
        </p:nvGraphicFramePr>
        <p:xfrm>
          <a:off x="2699792" y="1628800"/>
          <a:ext cx="62646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4016" y="1844824"/>
          <a:ext cx="2483768" cy="1627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84"/>
                <a:gridCol w="1399584"/>
              </a:tblGrid>
              <a:tr h="32917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МРОТ, рублей/мес.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11 280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3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12 130 (+ 7,5%)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12 792 (+ 5,5%)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13 617 (+ 6,4%)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4016" y="3933056"/>
          <a:ext cx="2483768" cy="246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84"/>
                <a:gridCol w="1399584"/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 «указных» категорий, рублей/мес.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45 181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48 434 (+ 7,2%)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51 631 (+ 6,6%)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55 090 (+ 6,7%)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58 726 (+ 6,6%)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03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8812"/>
              </p:ext>
            </p:extLst>
          </p:nvPr>
        </p:nvGraphicFramePr>
        <p:xfrm>
          <a:off x="285720" y="500042"/>
          <a:ext cx="8643998" cy="631333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8643998"/>
              </a:tblGrid>
              <a:tr h="77900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ru-RU" sz="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Сценарные условия </a:t>
                      </a:r>
                      <a:b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расчета расходов областного бюджета на 2022 год</a:t>
                      </a:r>
                      <a:endParaRPr lang="ru-RU" sz="20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1556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ru-RU" sz="145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уточнение потребности средств на достижение плановых результатов региональных проектов, обеспечивающих достижение целей, показателей и результатов федеральных (национальных) проектов,                   с учетом корректировки их параметров, сроков и приоритетов</a:t>
                      </a:r>
                      <a:endParaRPr lang="ru-RU" sz="14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524332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оплаты труда «указных» категорий работников исходя из обеспечения в 2022 - 2024 годах показателей оплаты труда, установленных указами Президента РФ 2012 г.</a:t>
                      </a:r>
                    </a:p>
                  </a:txBody>
                  <a:tcPr anchor="ctr"/>
                </a:tc>
              </a:tr>
              <a:tr h="381206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МРОТ с 01.01.2022  до 13 617 рублей (на 6,4 %)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524332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4,0 % с 01.10.2022</a:t>
                      </a:r>
                      <a:r>
                        <a:rPr lang="ru-RU" sz="14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фонда оплаты труда работников, не относящихся к «указным» категориям, в том числе государственных служащих</a:t>
                      </a:r>
                    </a:p>
                  </a:txBody>
                  <a:tcPr anchor="ctr"/>
                </a:tc>
              </a:tr>
              <a:tr h="524332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4,0</a:t>
                      </a:r>
                      <a:r>
                        <a:rPr lang="ru-RU" sz="14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% мер социальной</a:t>
                      </a:r>
                      <a:r>
                        <a:rPr lang="ru-RU" sz="14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поддержки в денежной форме с 01.01.2022 </a:t>
                      </a:r>
                    </a:p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50" smtClean="0">
                          <a:latin typeface="Times New Roman" pitchFamily="18" charset="0"/>
                          <a:cs typeface="Times New Roman" pitchFamily="18" charset="0"/>
                        </a:rPr>
                        <a:t>стипендий с 01.09.2022</a:t>
                      </a:r>
                      <a:endParaRPr lang="ru-RU" sz="14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524332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4,0 % расходов на оплату коммунальных услуг и предоставление мер социальной поддержки, связанных со льготами и субсидиями населению по оплате жилищно-коммунальных услуг</a:t>
                      </a:r>
                    </a:p>
                  </a:txBody>
                  <a:tcPr anchor="ctr"/>
                </a:tc>
              </a:tr>
              <a:tr h="582814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уточнение численности и контингента получателей бюджетных средств (включая новые меры социальной поддержки), застрахованных лиц, изменения исходных данных для расчета субвенций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741556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уточнение</a:t>
                      </a:r>
                      <a:r>
                        <a:rPr lang="ru-RU" sz="14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потребности субсидий организациям на государственное регулирование тарифов, расходов дорожного фонда, расходов на обслуживание государственного долга, обеспечение лекарственными препаратами и медицинскими изделиями, на предоставление МО нецелевых межбюджетных трансфертов</a:t>
                      </a:r>
                      <a:endParaRPr lang="ru-RU" sz="14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24332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50" dirty="0" smtClean="0">
                          <a:latin typeface="Times New Roman" pitchFamily="18" charset="0"/>
                          <a:cs typeface="Times New Roman" pitchFamily="18" charset="0"/>
                        </a:rPr>
                        <a:t>сохранение расходов на аренду, услуги связи, питание обучающихся по очной форме обучения                              и контингента государственных учреждений Архангельской области на уровне 2021 года</a:t>
                      </a:r>
                      <a:endParaRPr lang="ru-RU" sz="14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381074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 отдельные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решения</a:t>
                      </a:r>
                      <a:endParaRPr lang="ru-RU" sz="147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86409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Возмещение недополученных доходов,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связанных с государственным регулированием тарифов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 услуги ЖКХ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 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539552" y="1809413"/>
          <a:ext cx="8208912" cy="4557414"/>
        </p:xfrm>
        <a:graphic>
          <a:graphicData uri="http://schemas.openxmlformats.org/drawingml/2006/table">
            <a:tbl>
              <a:tblPr/>
              <a:tblGrid>
                <a:gridCol w="2134547"/>
                <a:gridCol w="1489207"/>
                <a:gridCol w="1553038"/>
                <a:gridCol w="1405129"/>
                <a:gridCol w="1626991"/>
              </a:tblGrid>
              <a:tr h="827499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(потребность)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г.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г.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(потребность)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г.                             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108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6 636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5 938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7 803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4 933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5633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Сжиженный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газ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Электроэнергия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1 726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1 534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1 782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1 180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Тепловая энергия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3 136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2 848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3 710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2 419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Твердое топливо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(дрова)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9952">
                <a:tc>
                  <a:txBody>
                    <a:bodyPr/>
                    <a:lstStyle/>
                    <a:p>
                      <a:pPr marL="108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Водоснабжение и водоотведение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1 254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1 069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1 531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833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3840">
                <a:tc>
                  <a:txBody>
                    <a:bodyPr/>
                    <a:lstStyle/>
                    <a:p>
                      <a:pPr marL="108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Подвоз воды населению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5556">
                <a:tc gridSpan="5">
                  <a:txBody>
                    <a:bodyPr/>
                    <a:lstStyle/>
                    <a:p>
                      <a:pPr marL="108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 2021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году недостаток средств на возмещение недополученных доходов, возникающих в результате государственного регулирования тарифов (цен) на коммунальные услуги составляет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663 тыс.рублей (необходимо заплатить в декабре за ноябрь).  В 2022 году запланированные в проекте бюджета ассигнования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позволят исполнить обязательства по предоставлению субсидий за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6,5 месяцев 2022 года (оплата в июле за июнь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частично в августе за июль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).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08304" y="105273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-190624" y="110648"/>
            <a:ext cx="9144064" cy="3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 на реализацию национальных проектов, млн. рублей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483310"/>
              </p:ext>
            </p:extLst>
          </p:nvPr>
        </p:nvGraphicFramePr>
        <p:xfrm>
          <a:off x="323529" y="494357"/>
          <a:ext cx="8629911" cy="6256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422"/>
                <a:gridCol w="950273"/>
                <a:gridCol w="901735"/>
                <a:gridCol w="926407"/>
                <a:gridCol w="997669"/>
                <a:gridCol w="1068931"/>
                <a:gridCol w="915474"/>
              </a:tblGrid>
              <a:tr h="486371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 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(уточненный план)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                         2022 г.-2021 г. 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1707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442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16 979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4 865</a:t>
                      </a:r>
                      <a:endParaRPr lang="ru-RU" sz="14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18 420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5 273</a:t>
                      </a:r>
                      <a:endParaRPr lang="ru-RU" sz="14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+ 1 441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+ 408</a:t>
                      </a:r>
                      <a:endParaRPr lang="ru-RU" sz="14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735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Демография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2 705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- 965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+ 759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+ 83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1 544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- 490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Жилье и городская среда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5 278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7 326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+ 2 048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Безопасные  качественные </a:t>
                      </a: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дороги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4 152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3 504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3 837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3 757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- 315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89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+ 206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0038">
                <a:tc>
                  <a:txBody>
                    <a:bodyPr/>
                    <a:lstStyle/>
                    <a:p>
                      <a:pPr algn="l" fontAlgn="ctr">
                        <a:lnSpc>
                          <a:spcPts val="182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Туризм и индустрия гостеприимства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 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+ 165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40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ts val="18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МСП и поддержка </a:t>
                      </a:r>
                      <a:r>
                        <a:rPr kumimoji="0" lang="ru-RU" sz="16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предприним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инициативы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9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Экология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10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Цифровая экономика РФ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+ 31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203"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Производительность труда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5753"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kumimoji="0" lang="ru-RU" sz="15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Комплексный план модернизации     и расширения магистральной инфраструктуры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9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97897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9349</TotalTime>
  <Words>2359</Words>
  <Application>Microsoft Office PowerPoint</Application>
  <PresentationFormat>Экран (4:3)</PresentationFormat>
  <Paragraphs>720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Calibri</vt:lpstr>
      <vt:lpstr>Franklin Gothic Book</vt:lpstr>
      <vt:lpstr>Georgia</vt:lpstr>
      <vt:lpstr>Times New Roman</vt:lpstr>
      <vt:lpstr>Trebuchet MS</vt:lpstr>
      <vt:lpstr>Wingdings</vt:lpstr>
      <vt:lpstr>Wingdings 2</vt:lpstr>
      <vt:lpstr>Wingdings 3</vt:lpstr>
      <vt:lpstr>Городская</vt:lpstr>
      <vt:lpstr>         О проекте областного бюджета                на 2022 год и на плановый период  2023 и 2024 годов  </vt:lpstr>
      <vt:lpstr> Динамика налоговых и неналоговых доходов областного  бюджета                          (исходя из показателей прогноза СЭР Архангельской области и Ненецкого АО)</vt:lpstr>
      <vt:lpstr>Общие параметры областного бюджета</vt:lpstr>
      <vt:lpstr>Презентация PowerPoint</vt:lpstr>
      <vt:lpstr>Презентация PowerPoint</vt:lpstr>
      <vt:lpstr>Презентация PowerPoint</vt:lpstr>
      <vt:lpstr>Презентация PowerPoint</vt:lpstr>
      <vt:lpstr> Возмещение недополученных доходов,  связанных с государственным регулированием тарифов на услуги ЖКХ                                                                                                                     млн. рублей </vt:lpstr>
      <vt:lpstr>Презентация PowerPoint</vt:lpstr>
      <vt:lpstr>1. Областная адресная инвестиционная программа на 2022 год  </vt:lpstr>
      <vt:lpstr>Презентация PowerPoint</vt:lpstr>
      <vt:lpstr>Областная адресная инвестиционная программа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1178</cp:revision>
  <cp:lastPrinted>2021-10-28T07:35:19Z</cp:lastPrinted>
  <dcterms:created xsi:type="dcterms:W3CDTF">2013-10-05T06:58:27Z</dcterms:created>
  <dcterms:modified xsi:type="dcterms:W3CDTF">2021-11-17T06:10:21Z</dcterms:modified>
</cp:coreProperties>
</file>