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55C455-77DA-A105-E14A-20977B3672F9}">
  <a:tblStyle styleId="{A955C455-77DA-A105-E14A-20977B3672F9}" styleName="Светлый стиль 2 — акцент 1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2H>
      <a:tcStyle>
        <a:tcBdr/>
      </a:tcStyle>
    </a:band2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1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1"/>
        </a:fillRef>
      </a:tcStyle>
    </a:firstRow>
    <a:neCell>
      <a:tcStyle>
        <a:tcBdr/>
      </a:tcStyle>
    </a:neCell>
    <a:nwCell>
      <a:tcStyle>
        <a:tcBdr/>
      </a:tcStyle>
    </a:nwCell>
  </a:tblStyle>
  <a:tblStyle styleId="{DA124C90-F297-6B98-EF72-5C479ADEBDE4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cap="all" spc="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перевезенных пассажиров, чел.</a:t>
            </a:r>
            <a:endParaRPr/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Лист!$C$6</c:f>
              <c:strCache>
                <c:ptCount val="1"/>
                <c:pt idx="0">
                  <c:v>Количество перевезенных граждан, чел.</c:v>
                </c:pt>
              </c:strCache>
            </c:strRef>
          </c:tx>
          <c:spPr>
            <a:prstGeom prst="rect">
              <a:avLst/>
            </a:prstGeom>
            <a:ln w="25400" cap="rnd">
              <a:solidFill>
                <a:schemeClr val="lt1"/>
              </a:solidFill>
              <a:round/>
            </a:ln>
            <a:effectLst>
              <a:outerShdw dist="25400" dir="2700000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Лист!$A$7:$A$13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    (8 мес)</c:v>
                </c:pt>
              </c:strCache>
            </c:strRef>
          </c:cat>
          <c:val>
            <c:numRef>
              <c:f>Лист!$C$7:$C$13</c:f>
              <c:numCache>
                <c:formatCode>_-* #\ ##0_р_._-;\-* #\ ##0_р_._-;_-* "-"??_р_._-;_-@_-</c:formatCode>
                <c:ptCount val="7"/>
                <c:pt idx="0">
                  <c:v>14919</c:v>
                </c:pt>
                <c:pt idx="1">
                  <c:v>14868</c:v>
                </c:pt>
                <c:pt idx="2">
                  <c:v>17311</c:v>
                </c:pt>
                <c:pt idx="3">
                  <c:v>16171</c:v>
                </c:pt>
                <c:pt idx="4">
                  <c:v>18667</c:v>
                </c:pt>
                <c:pt idx="5" formatCode="#,##0">
                  <c:v>22645</c:v>
                </c:pt>
                <c:pt idx="6">
                  <c:v>19148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ED-4EF6-B4AF-DB77DE02A8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prstGeom prst="rect">
              <a:avLst/>
            </a:prstGeom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91198592"/>
        <c:axId val="91200128"/>
      </c:lineChart>
      <c:catAx>
        <c:axId val="9119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spc="3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200128"/>
        <c:crosses val="autoZero"/>
        <c:auto val="1"/>
        <c:lblAlgn val="ctr"/>
        <c:lblOffset val="100"/>
        <c:noMultiLvlLbl val="0"/>
      </c:catAx>
      <c:valAx>
        <c:axId val="91200128"/>
        <c:scaling>
          <c:orientation val="minMax"/>
        </c:scaling>
        <c:delete val="1"/>
        <c:axPos val="l"/>
        <c:numFmt formatCode="_-* #\ ##0_р_._-;\-* #\ ##0_р_._-;_-* &quot;-&quot;??_р_._-;_-@_-" sourceLinked="1"/>
        <c:majorTickMark val="none"/>
        <c:minorTickMark val="none"/>
        <c:tickLblPos val="nextTo"/>
        <c:crossAx val="9119859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21428" y="81753"/>
      <a:ext cx="3758484" cy="2862356"/>
    </a:xfrm>
    <a:prstGeom prst="rect">
      <a:avLst/>
    </a:prstGeom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ru-RU" sz="1200" b="1" i="0" u="none" strike="noStrike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Количество субсидируемых рейсов (6 месяцев)</a:t>
            </a:r>
            <a:endParaRPr/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АО.Убыток!$B$35:$B$37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АО.Убыток!$C$35:$C$37</c:f>
              <c:numCache>
                <c:formatCode>#,##0</c:formatCode>
                <c:ptCount val="3"/>
                <c:pt idx="0" formatCode="General">
                  <c:v>353</c:v>
                </c:pt>
                <c:pt idx="1">
                  <c:v>437</c:v>
                </c:pt>
                <c:pt idx="2" formatCode="General">
                  <c:v>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3-41CD-9C8D-E734C95EBDD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1211648"/>
        <c:axId val="91517696"/>
      </c:barChart>
      <c:catAx>
        <c:axId val="9121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517696"/>
        <c:crosses val="autoZero"/>
        <c:auto val="1"/>
        <c:lblAlgn val="ctr"/>
        <c:lblOffset val="100"/>
        <c:noMultiLvlLbl val="0"/>
      </c:catAx>
      <c:valAx>
        <c:axId val="91517696"/>
        <c:scaling>
          <c:orientation val="minMax"/>
        </c:scaling>
        <c:delete val="1"/>
        <c:axPos val="l"/>
        <c:majorGridlines>
          <c:spPr>
            <a:prstGeom prst="rect">
              <a:avLst/>
            </a:prstGeom>
            <a:ln w="9525" cap="flat" cmpd="sng" algn="ctr">
              <a:gradFill>
                <a:gsLst>
                  <a:gs pos="0">
                    <a:schemeClr val="lt1">
                      <a:lumMod val="75000"/>
                      <a:alpha val="36000"/>
                    </a:schemeClr>
                  </a:gs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211648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3810930" y="1801028"/>
      <a:ext cx="5291999" cy="1512000"/>
    </a:xfrm>
    <a:prstGeom prst="rect">
      <a:avLst/>
    </a:prstGeom>
    <a:gradFill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/>
              <a:t>Количество перевезеннных пассажиров (6 месяцев)</a:t>
            </a:r>
            <a:endParaRPr lang="en-US" sz="1200" b="1"/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5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АО.Убыток!$B$30:$B$32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АО.Убыток!$C$30:$C$32</c:f>
              <c:numCache>
                <c:formatCode>#,##0</c:formatCode>
                <c:ptCount val="3"/>
                <c:pt idx="0">
                  <c:v>6067</c:v>
                </c:pt>
                <c:pt idx="1">
                  <c:v>7935</c:v>
                </c:pt>
                <c:pt idx="2">
                  <c:v>11060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2E-4BB9-BC18-E779BDA08AA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2148480"/>
        <c:axId val="92151168"/>
      </c:barChart>
      <c:catAx>
        <c:axId val="9214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151168"/>
        <c:crosses val="autoZero"/>
        <c:auto val="1"/>
        <c:lblAlgn val="ctr"/>
        <c:lblOffset val="100"/>
        <c:noMultiLvlLbl val="0"/>
      </c:catAx>
      <c:valAx>
        <c:axId val="921511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214848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3810931" y="178157"/>
      <a:ext cx="5292000" cy="1609116"/>
    </a:xfrm>
    <a:prstGeom prst="rect">
      <a:avLst/>
    </a:prstGeom>
    <a:gradFill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prstGeom prst="rect">
          <a:avLst/>
        </a:prstGeom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</c:spPr>
    </c:floor>
    <c:sideWall>
      <c:thickness val="0"/>
      <c:spPr>
        <a:prstGeom prst="rect">
          <a:avLst/>
        </a:prstGeom>
        <a:noFill/>
        <a:ln>
          <a:noFill/>
        </a:ln>
        <a:effectLst/>
      </c:spPr>
    </c:sideWall>
    <c:backWall>
      <c:thickness val="0"/>
      <c:spPr>
        <a:prstGeom prst="rect">
          <a:avLst/>
        </a:prstGeom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2.585</c:v>
                </c:pt>
                <c:pt idx="1">
                  <c:v>2.67</c:v>
                </c:pt>
                <c:pt idx="2">
                  <c:v>1.08</c:v>
                </c:pt>
                <c:pt idx="3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F-4C81-AAB4-0C6CE4538A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0802469135802469E-2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AF-4C81-AAB4-0C6CE4538A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7.5149999999999997</c:v>
                </c:pt>
                <c:pt idx="1">
                  <c:v>7.9809999999999999</c:v>
                </c:pt>
                <c:pt idx="2">
                  <c:v>9.67</c:v>
                </c:pt>
                <c:pt idx="3">
                  <c:v>11.56</c:v>
                </c:pt>
                <c:pt idx="4">
                  <c:v>11.98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AF-4C81-AAB4-0C6CE4538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360512"/>
        <c:axId val="97378688"/>
        <c:axId val="0"/>
      </c:bar3DChart>
      <c:catAx>
        <c:axId val="9736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378688"/>
        <c:crosses val="autoZero"/>
        <c:auto val="1"/>
        <c:lblAlgn val="ctr"/>
        <c:lblOffset val="100"/>
        <c:noMultiLvlLbl val="0"/>
      </c:catAx>
      <c:valAx>
        <c:axId val="97378688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36051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436339554777876"/>
          <c:y val="0.42211790065451266"/>
          <c:w val="0.236377345192962"/>
          <c:h val="0.33254403537987387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457200" y="1600200"/>
      <a:ext cx="8507288" cy="4853136"/>
    </a:xfrm>
    <a:prstGeom prst="rect">
      <a:avLst/>
    </a:prstGeom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  <c:pt idx="6">
                  <c:v>2020 год</c:v>
                </c:pt>
                <c:pt idx="7">
                  <c:v>2021 год</c:v>
                </c:pt>
                <c:pt idx="8">
                  <c:v>2022 год</c:v>
                </c:pt>
                <c:pt idx="9">
                  <c:v>2023 год</c:v>
                </c:pt>
                <c:pt idx="10">
                  <c:v>2024 год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185.8</c:v>
                </c:pt>
                <c:pt idx="1">
                  <c:v>225.7</c:v>
                </c:pt>
                <c:pt idx="2">
                  <c:v>248.8</c:v>
                </c:pt>
                <c:pt idx="3">
                  <c:v>223</c:v>
                </c:pt>
                <c:pt idx="4">
                  <c:v>249.3</c:v>
                </c:pt>
                <c:pt idx="5">
                  <c:v>279.2</c:v>
                </c:pt>
                <c:pt idx="6">
                  <c:v>358.7</c:v>
                </c:pt>
                <c:pt idx="7">
                  <c:v>371.2</c:v>
                </c:pt>
                <c:pt idx="8">
                  <c:v>376.3</c:v>
                </c:pt>
                <c:pt idx="9">
                  <c:v>384.8</c:v>
                </c:pt>
                <c:pt idx="10">
                  <c:v>393.4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3-4DAA-83EF-36E205853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316864"/>
        <c:axId val="97318400"/>
      </c:barChart>
      <c:catAx>
        <c:axId val="9731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318400"/>
        <c:crosses val="autoZero"/>
        <c:auto val="1"/>
        <c:lblAlgn val="ctr"/>
        <c:lblOffset val="100"/>
        <c:noMultiLvlLbl val="0"/>
      </c:catAx>
      <c:valAx>
        <c:axId val="9731840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316864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220409" y="1218732"/>
      <a:ext cx="8424936" cy="4226491"/>
    </a:xfrm>
    <a:prstGeom prst="rect">
      <a:avLst/>
    </a:prstGeom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0.45355</cdr:x>
      <cdr:y>0.08008</cdr:y>
    </cdr:from>
    <cdr:to>
      <cdr:x>0.5392</cdr:x>
      <cdr:y>0.1369</cdr:y>
    </cdr:to>
    <cdr:sp macro="" textlink="">
      <cdr:nvSpPr>
        <cdr:cNvPr id="4" name="TextBox 8"/>
        <cdr:cNvSpPr txBox="1"/>
      </cdr:nvSpPr>
      <cdr:spPr bwMode="auto">
        <a:xfrm xmlns:a="http://schemas.openxmlformats.org/drawingml/2006/main">
          <a:off x="3858487" y="388640"/>
          <a:ext cx="728649" cy="2757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ru-RU"/>
          </a:defPPr>
          <a:lvl1pPr marL="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 b="1">
              <a:latin typeface="Times New Roman"/>
              <a:cs typeface="Times New Roman"/>
            </a:rPr>
            <a:t>12,44</a:t>
          </a:r>
          <a:endParaRPr/>
        </a:p>
      </cdr:txBody>
    </cdr:sp>
  </cdr:relSizeAnchor>
  <cdr:relSizeAnchor xmlns:cdr="http://schemas.openxmlformats.org/drawingml/2006/chartDrawing">
    <cdr:from>
      <cdr:x>0.33979</cdr:x>
      <cdr:y>0.15427</cdr:y>
    </cdr:from>
    <cdr:to>
      <cdr:x>0.42544</cdr:x>
      <cdr:y>0.21109</cdr:y>
    </cdr:to>
    <cdr:sp macro="" textlink="">
      <cdr:nvSpPr>
        <cdr:cNvPr id="5" name="TextBox 8"/>
        <cdr:cNvSpPr txBox="1"/>
      </cdr:nvSpPr>
      <cdr:spPr bwMode="auto">
        <a:xfrm xmlns:a="http://schemas.openxmlformats.org/drawingml/2006/main">
          <a:off x="2890664" y="748680"/>
          <a:ext cx="728649" cy="2757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 b="1">
              <a:latin typeface="Times New Roman"/>
              <a:cs typeface="Times New Roman"/>
            </a:rPr>
            <a:t>10,763</a:t>
          </a:r>
          <a:endParaRPr/>
        </a:p>
      </cdr:txBody>
    </cdr:sp>
  </cdr:relSizeAnchor>
  <cdr:relSizeAnchor xmlns:cdr="http://schemas.openxmlformats.org/drawingml/2006/chartDrawing">
    <cdr:from>
      <cdr:x>0.22975</cdr:x>
      <cdr:y>0.15427</cdr:y>
    </cdr:from>
    <cdr:to>
      <cdr:x>0.3154</cdr:x>
      <cdr:y>0.21109</cdr:y>
    </cdr:to>
    <cdr:sp macro="" textlink="">
      <cdr:nvSpPr>
        <cdr:cNvPr id="6" name="TextBox 8"/>
        <cdr:cNvSpPr txBox="1"/>
      </cdr:nvSpPr>
      <cdr:spPr bwMode="auto">
        <a:xfrm xmlns:a="http://schemas.openxmlformats.org/drawingml/2006/main">
          <a:off x="1954560" y="748680"/>
          <a:ext cx="728649" cy="2757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 b="1">
              <a:latin typeface="Times New Roman"/>
              <a:cs typeface="Times New Roman"/>
            </a:rPr>
            <a:t>10,091</a:t>
          </a:r>
          <a:endParaRPr/>
        </a:p>
      </cdr:txBody>
    </cdr:sp>
  </cdr:relSizeAnchor>
  <cdr:relSizeAnchor xmlns:cdr="http://schemas.openxmlformats.org/drawingml/2006/chartDrawing">
    <cdr:from>
      <cdr:x>0.09432</cdr:x>
      <cdr:y>0.1691</cdr:y>
    </cdr:from>
    <cdr:to>
      <cdr:x>0.17996</cdr:x>
      <cdr:y>0.22592</cdr:y>
    </cdr:to>
    <cdr:sp macro="" textlink="">
      <cdr:nvSpPr>
        <cdr:cNvPr id="7" name="TextBox 8"/>
        <cdr:cNvSpPr txBox="1"/>
      </cdr:nvSpPr>
      <cdr:spPr bwMode="auto">
        <a:xfrm xmlns:a="http://schemas.openxmlformats.org/drawingml/2006/main">
          <a:off x="802432" y="820688"/>
          <a:ext cx="728564" cy="2757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 b="1">
              <a:latin typeface="Times New Roman"/>
              <a:cs typeface="Times New Roman"/>
            </a:rPr>
            <a:t>10,100</a:t>
          </a:r>
          <a:endParaRPr/>
        </a:p>
      </cdr:txBody>
    </cdr:sp>
  </cdr:relSizeAnchor>
  <cdr:relSizeAnchor xmlns:cdr="http://schemas.openxmlformats.org/drawingml/2006/chartDrawing">
    <cdr:from>
      <cdr:x>0.57679</cdr:x>
      <cdr:y>0.08008</cdr:y>
    </cdr:from>
    <cdr:to>
      <cdr:x>0.66143</cdr:x>
      <cdr:y>0.15427</cdr:y>
    </cdr:to>
    <cdr:sp macro="" textlink="">
      <cdr:nvSpPr>
        <cdr:cNvPr id="8" name="TextBox 5"/>
        <cdr:cNvSpPr txBox="1"/>
      </cdr:nvSpPr>
      <cdr:spPr bwMode="auto">
        <a:xfrm xmlns:a="http://schemas.openxmlformats.org/drawingml/2006/main">
          <a:off x="4906888" y="388640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>
              <a:latin typeface="Times New Roman"/>
              <a:cs typeface="Times New Roman"/>
            </a:rPr>
            <a:t>11,98</a:t>
          </a:r>
          <a:endParaRPr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3C130-AA1D-4A0C-9511-641279DC9541}" type="datetimeFigureOut">
              <a:rPr lang="ru-RU"/>
              <a:t>16.11.2021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20DB4D-F2E4-45E3-93E0-19864F77BBA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274638"/>
            <a:ext cx="8928992" cy="365841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r>
              <a:rPr lang="ru-RU" sz="4000" b="1" dirty="0"/>
              <a:t>О бюджетных ассигнованиях</a:t>
            </a:r>
            <a:br>
              <a:rPr lang="ru-RU" sz="4000" b="1" dirty="0"/>
            </a:br>
            <a:r>
              <a:rPr lang="ru-RU" sz="4000" b="1" dirty="0"/>
              <a:t>министерства транспорта на 2022 год </a:t>
            </a:r>
            <a:br>
              <a:rPr lang="ru-RU" sz="4000" b="1" dirty="0"/>
            </a:br>
            <a:r>
              <a:rPr lang="ru-RU" sz="4000" b="1" dirty="0"/>
              <a:t>и на плановый период 2023 и 2024 годов</a:t>
            </a: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endParaRPr lang="ru-RU" sz="2400" dirty="0"/>
          </a:p>
        </p:txBody>
      </p:sp>
      <p:sp>
        <p:nvSpPr>
          <p:cNvPr id="6" name="TextBox 2"/>
          <p:cNvSpPr txBox="1"/>
          <p:nvPr/>
        </p:nvSpPr>
        <p:spPr bwMode="auto">
          <a:xfrm>
            <a:off x="2627784" y="4725144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400" b="1"/>
              <a:t>Министр транспорта Архангельской области</a:t>
            </a:r>
            <a:endParaRPr/>
          </a:p>
          <a:p>
            <a:pPr algn="r">
              <a:defRPr/>
            </a:pPr>
            <a:r>
              <a:rPr lang="ru-RU" sz="2400" b="1"/>
              <a:t>С.В. Роднев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49282" y="173562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Капитальный ремонт пассажирских судов</a:t>
            </a:r>
            <a:endParaRPr/>
          </a:p>
        </p:txBody>
      </p:sp>
      <p:sp>
        <p:nvSpPr>
          <p:cNvPr id="6" name="TextBox 1"/>
          <p:cNvSpPr txBox="1"/>
          <p:nvPr/>
        </p:nvSpPr>
        <p:spPr bwMode="auto">
          <a:xfrm>
            <a:off x="0" y="6023035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Ремонт теплохода «Мечта» - 5 313,3 тыс. руб. </a:t>
            </a:r>
            <a:endParaRPr/>
          </a:p>
          <a:p>
            <a:pPr algn="ctr">
              <a:defRPr/>
            </a:pPr>
            <a:r>
              <a:rPr lang="ru-RU" sz="2000" b="1"/>
              <a:t>(х. Матера – пос. Ухтострово)</a:t>
            </a: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03648" y="764704"/>
            <a:ext cx="6768752" cy="513125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41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57200" y="404664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Организация буксирных перевозок по маршруту </a:t>
            </a:r>
            <a:br>
              <a:rPr lang="ru-RU" sz="2400" b="1"/>
            </a:br>
            <a:r>
              <a:rPr lang="ru-RU" sz="2400" b="1"/>
              <a:t>«Хабарка – Выселки» в период осеннего ледостава и весеннего ледохода</a:t>
            </a:r>
            <a:endParaRPr/>
          </a:p>
        </p:txBody>
      </p:sp>
      <p:pic>
        <p:nvPicPr>
          <p:cNvPr id="6" name="Рисунок 6"/>
          <p:cNvPicPr/>
          <p:nvPr/>
        </p:nvPicPr>
        <p:blipFill>
          <a:blip r:embed="rId3"/>
          <a:srcRect r="10732"/>
          <a:stretch/>
        </p:blipFill>
        <p:spPr bwMode="auto">
          <a:xfrm>
            <a:off x="755576" y="1556792"/>
            <a:ext cx="7560840" cy="4536504"/>
          </a:xfrm>
          <a:prstGeom prst="rect">
            <a:avLst/>
          </a:prstGeom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2"/>
          <p:cNvSpPr txBox="1"/>
          <p:nvPr/>
        </p:nvSpPr>
        <p:spPr bwMode="auto">
          <a:xfrm>
            <a:off x="0" y="6161374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средств  областного бюджета на 2022 год – 6,85 млн. руб.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49282" y="173562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Разработка проектной документации и строительство причальных сооружений</a:t>
            </a:r>
            <a:endParaRPr/>
          </a:p>
        </p:txBody>
      </p:sp>
      <p:sp>
        <p:nvSpPr>
          <p:cNvPr id="6" name="TextBox 1"/>
          <p:cNvSpPr txBox="1"/>
          <p:nvPr/>
        </p:nvSpPr>
        <p:spPr bwMode="auto">
          <a:xfrm>
            <a:off x="0" y="5609871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/>
              <a:t>Строительство причального сооружения в деревне Патракеевка Приморского муниципального района - </a:t>
            </a:r>
            <a:r>
              <a:rPr lang="ru-RU" sz="2000" b="1"/>
              <a:t>13 056,0 тыс. руб., </a:t>
            </a:r>
            <a:endParaRPr/>
          </a:p>
          <a:p>
            <a:pPr algn="ctr">
              <a:defRPr/>
            </a:pPr>
            <a:r>
              <a:rPr lang="ru-RU" sz="2000" b="1"/>
              <a:t>в том числе : ОБ – 10 836,0 тыс. руб., МБ – 2 219,0 тыс. руб.</a:t>
            </a: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63687" y="1124744"/>
            <a:ext cx="5976664" cy="448249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49282" y="173562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Капитальный ремонт пассажирского причала микрорайона Легашевская запань г. Онеги</a:t>
            </a:r>
            <a:endParaRPr/>
          </a:p>
        </p:txBody>
      </p:sp>
      <p:pic>
        <p:nvPicPr>
          <p:cNvPr id="6" name="Picture 3" descr="C:\Documents and Settings\kuznetsovaty\Local Settings\Temp\IMG_5521-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520" y="1268760"/>
            <a:ext cx="4176464" cy="3096344"/>
          </a:xfrm>
          <a:prstGeom prst="rect">
            <a:avLst/>
          </a:prstGeom>
          <a:noFill/>
        </p:spPr>
      </p:pic>
      <p:pic>
        <p:nvPicPr>
          <p:cNvPr id="7" name="Picture 4" descr="C:\Documents and Settings\kuznetsovaty\Local Settings\Temp\IMG_5520-2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7984" y="3140968"/>
            <a:ext cx="4464496" cy="3456384"/>
          </a:xfrm>
          <a:prstGeom prst="rect">
            <a:avLst/>
          </a:prstGeom>
          <a:noFill/>
        </p:spPr>
      </p:pic>
      <p:sp>
        <p:nvSpPr>
          <p:cNvPr id="8" name="TextBox 2"/>
          <p:cNvSpPr txBox="1"/>
          <p:nvPr/>
        </p:nvSpPr>
        <p:spPr bwMode="auto">
          <a:xfrm>
            <a:off x="4932040" y="1484784"/>
            <a:ext cx="3744416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/>
              <a:t>Общая потребность в финансировании: 14,27 млн. руб., в том числе:</a:t>
            </a:r>
            <a:endParaRPr/>
          </a:p>
        </p:txBody>
      </p:sp>
      <p:sp>
        <p:nvSpPr>
          <p:cNvPr id="9" name="TextBox 3"/>
          <p:cNvSpPr txBox="1"/>
          <p:nvPr/>
        </p:nvSpPr>
        <p:spPr bwMode="auto">
          <a:xfrm>
            <a:off x="251520" y="4869159"/>
            <a:ext cx="4176464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/>
              <a:t>областной бюджет 13,13 млн. руб.</a:t>
            </a:r>
            <a:endParaRPr/>
          </a:p>
          <a:p>
            <a:pPr>
              <a:defRPr/>
            </a:pPr>
            <a:endParaRPr lang="ru-RU" sz="2000" b="1"/>
          </a:p>
          <a:p>
            <a:pPr>
              <a:defRPr/>
            </a:pPr>
            <a:r>
              <a:rPr lang="ru-RU" sz="2000" b="1"/>
              <a:t>местный бюджет 1,14 млн. руб.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602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Организация  осуществления перевозок пассажиров и багажа автомобильным транспортом в межмуниципальном сообщении</a:t>
            </a:r>
            <a:endParaRPr/>
          </a:p>
        </p:txBody>
      </p:sp>
      <p:pic>
        <p:nvPicPr>
          <p:cNvPr id="6" name="Picture 4" descr="Архангельская область, НефАЗ-5299-17-52 № М 057 ТО 29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5536" y="1484784"/>
            <a:ext cx="3933480" cy="2622320"/>
          </a:xfrm>
          <a:prstGeom prst="rect">
            <a:avLst/>
          </a:prstGeom>
          <a:noFill/>
        </p:spPr>
      </p:pic>
      <p:pic>
        <p:nvPicPr>
          <p:cNvPr id="7" name="Picture 6" descr="Архангельская область, НефАЗ-5299-11-52 № 180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88024" y="3933056"/>
            <a:ext cx="4087763" cy="2725175"/>
          </a:xfrm>
          <a:prstGeom prst="rect">
            <a:avLst/>
          </a:prstGeom>
          <a:noFill/>
        </p:spPr>
      </p:pic>
      <p:sp>
        <p:nvSpPr>
          <p:cNvPr id="8" name="Прямоугольник 10"/>
          <p:cNvSpPr/>
          <p:nvPr/>
        </p:nvSpPr>
        <p:spPr bwMode="auto">
          <a:xfrm>
            <a:off x="5293701" y="1713141"/>
            <a:ext cx="338790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Организация перевозок по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92 межмуниципальным маршрутам автомобильного транспорта</a:t>
            </a:r>
            <a:endParaRPr/>
          </a:p>
        </p:txBody>
      </p:sp>
      <p:sp>
        <p:nvSpPr>
          <p:cNvPr id="9" name="Прямоугольник 6"/>
          <p:cNvSpPr/>
          <p:nvPr/>
        </p:nvSpPr>
        <p:spPr bwMode="auto">
          <a:xfrm>
            <a:off x="381994" y="4509120"/>
            <a:ext cx="3960564" cy="20313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В 2022 году планируется заключение государственных контрактов по 22 маршрутам.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На оплату выполнения работ по действующим контрактам и заключение новых контрактов направляется 23,169 млн. руб.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0" descr="back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-15876" y="0"/>
            <a:ext cx="9172575" cy="6858000"/>
          </a:xfrm>
          <a:prstGeom prst="rect">
            <a:avLst/>
          </a:prstGeom>
          <a:noFill/>
          <a:ln w="9525">
            <a:noFill/>
            <a:miter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-16431" y="616805"/>
            <a:ext cx="9213272" cy="90716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0"/>
              <a:t>Осуществление субсидирования перевозок пассажиров и багажа автомобильным транспортом по муниципальным маршрутам</a:t>
            </a:r>
            <a:endParaRPr b="0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5033014" y="1689863"/>
            <a:ext cx="3865562" cy="1301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Организация мониторинга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216 муниципальных маршрутов через Единую диспетчерскую службу ГБУ АО «РТС»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91303" y="4378853"/>
            <a:ext cx="3963011" cy="19294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В 2022 году планируется выделение субсидии 100 млн. рублей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на оплату выполнения работ по муниципальным контрактам, субсидия будет выдаваться на основании конкурсных процедур</a:t>
            </a:r>
            <a:endParaRPr/>
          </a:p>
        </p:txBody>
      </p:sp>
      <p:sp>
        <p:nvSpPr>
          <p:cNvPr id="8" name=" 12"/>
          <p:cNvSpPr/>
          <p:nvPr/>
        </p:nvSpPr>
        <p:spPr bwMode="auto">
          <a:xfrm>
            <a:off x="4254418" y="5540993"/>
            <a:ext cx="254813" cy="696509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9" name=" 13"/>
          <p:cNvSpPr/>
          <p:nvPr/>
        </p:nvSpPr>
        <p:spPr bwMode="auto">
          <a:xfrm>
            <a:off x="9754747" y="7444181"/>
            <a:ext cx="72176" cy="10814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0" name=" 14"/>
          <p:cNvSpPr/>
          <p:nvPr/>
        </p:nvSpPr>
        <p:spPr bwMode="auto">
          <a:xfrm>
            <a:off x="-31060481" y="-21930213"/>
            <a:ext cx="45720" cy="4572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1" name=" 15"/>
          <p:cNvSpPr/>
          <p:nvPr/>
        </p:nvSpPr>
        <p:spPr bwMode="auto">
          <a:xfrm>
            <a:off x="4444560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" name=" 16"/>
          <p:cNvSpPr/>
          <p:nvPr/>
        </p:nvSpPr>
        <p:spPr bwMode="auto">
          <a:xfrm>
            <a:off x="4716484" y="5345816"/>
            <a:ext cx="57121" cy="168958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3" name=" 17"/>
          <p:cNvSpPr/>
          <p:nvPr/>
        </p:nvSpPr>
        <p:spPr bwMode="auto">
          <a:xfrm>
            <a:off x="4730309" y="5142411"/>
            <a:ext cx="187355" cy="19524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14" name="Рисунок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5749" y="1689863"/>
            <a:ext cx="3953966" cy="2581346"/>
          </a:xfrm>
          <a:prstGeom prst="rect">
            <a:avLst/>
          </a:prstGeom>
        </p:spPr>
      </p:pic>
      <p:sp>
        <p:nvSpPr>
          <p:cNvPr id="15" name=" 19"/>
          <p:cNvSpPr/>
          <p:nvPr/>
        </p:nvSpPr>
        <p:spPr bwMode="auto">
          <a:xfrm>
            <a:off x="4254417" y="2249489"/>
            <a:ext cx="72120" cy="144037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16" name="Рисунок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56999" y="3113543"/>
            <a:ext cx="3817593" cy="31947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5289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99592" y="188640"/>
            <a:ext cx="7416824" cy="64807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Развитие межрегионального авиасообщения</a:t>
            </a:r>
            <a:endParaRPr/>
          </a:p>
          <a:p>
            <a:pPr>
              <a:defRPr/>
            </a:pPr>
            <a:endParaRPr lang="ru-RU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latin typeface="Trebuchet MS"/>
            </a:endParaRPr>
          </a:p>
        </p:txBody>
      </p:sp>
      <p:sp>
        <p:nvSpPr>
          <p:cNvPr id="6" name="TextBox 9"/>
          <p:cNvSpPr txBox="1"/>
          <p:nvPr/>
        </p:nvSpPr>
        <p:spPr bwMode="auto">
          <a:xfrm>
            <a:off x="0" y="6428111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средств ОБ на 2022 год – 178,1 млн. руб.</a:t>
            </a:r>
            <a:endParaRPr/>
          </a:p>
        </p:txBody>
      </p:sp>
      <p:pic>
        <p:nvPicPr>
          <p:cNvPr id="7" name="Рисунок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27316" y="836711"/>
            <a:ext cx="2840396" cy="1880653"/>
          </a:xfrm>
          <a:prstGeom prst="rect">
            <a:avLst/>
          </a:prstGeom>
        </p:spPr>
      </p:pic>
      <p:pic>
        <p:nvPicPr>
          <p:cNvPr id="8" name="Рисунок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314" y="854141"/>
            <a:ext cx="3061967" cy="1880652"/>
          </a:xfrm>
          <a:prstGeom prst="rect">
            <a:avLst/>
          </a:prstGeom>
        </p:spPr>
      </p:pic>
      <p:graphicFrame>
        <p:nvGraphicFramePr>
          <p:cNvPr id="9" name="Таблица 21"/>
          <p:cNvGraphicFramePr>
            <a:graphicFrameLocks noGrp="1"/>
          </p:cNvGraphicFramePr>
          <p:nvPr/>
        </p:nvGraphicFramePr>
        <p:xfrm>
          <a:off x="0" y="2866261"/>
          <a:ext cx="9144001" cy="3351093"/>
        </p:xfrm>
        <a:graphic>
          <a:graphicData uri="http://schemas.openxmlformats.org/drawingml/2006/table">
            <a:tbl>
              <a:tblPr firstRow="1" firstCol="1" bandRow="1"/>
              <a:tblGrid>
                <a:gridCol w="66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9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Софинансируемый маршрут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Областной бюджет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Федеральный бюджет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Бюджет второго субъекта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Ненецкий Автономный округ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25%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50%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Архангельск - Казань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30,1 %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39,9%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/>
                    </a:p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Архангельск - Краснодар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60,1%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39,9%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/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/>
                    </a:p>
                  </a:txBody>
                  <a:tcPr marL="68580" marR="68580" marT="0" marB="0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Архангельск - Сочи</a:t>
                      </a:r>
                      <a:endParaRPr/>
                    </a:p>
                  </a:txBody>
                  <a:tcPr marL="68580" marR="68580" marT="0" marB="0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  <a:endParaRPr/>
                    </a:p>
                  </a:txBody>
                  <a:tcPr marL="68580" marR="68580" marT="0" marB="0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  <a:endParaRPr/>
                    </a:p>
                  </a:txBody>
                  <a:tcPr marL="68580" marR="68580" marT="0" marB="0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/>
                    </a:p>
                  </a:txBody>
                  <a:tcPr marL="68580" marR="68580" marT="0" marB="0"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Архангельск – Ярославль (в связке с Ярославль – Минеральные Воды)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61 %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39%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Котлас – Санкт-Петербург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50 %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3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Архангельск - Мурманск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/>
                        <a:t>60,1 %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39,9 %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-</a:t>
                      </a:r>
                      <a:endParaRPr lang="ru-RU" sz="140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l="9691" r="6578"/>
          <a:stretch/>
        </p:blipFill>
        <p:spPr bwMode="auto">
          <a:xfrm>
            <a:off x="6224291" y="854140"/>
            <a:ext cx="2840396" cy="1885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2656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169108" y="1075023"/>
            <a:ext cx="4977480" cy="15841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Общая потребность средств </a:t>
            </a:r>
            <a:br>
              <a:rPr lang="ru-RU" sz="2000" b="1"/>
            </a:br>
            <a:r>
              <a:rPr lang="ru-RU" sz="2000" b="1"/>
              <a:t>13,00 млн. руб. в том числе:</a:t>
            </a:r>
            <a:br>
              <a:rPr lang="ru-RU" sz="2000" b="1"/>
            </a:br>
            <a:r>
              <a:rPr lang="ru-RU" sz="2000" b="1"/>
              <a:t>              </a:t>
            </a:r>
            <a:r>
              <a:rPr lang="ru-RU" sz="1800" b="1"/>
              <a:t>областной бюджет – 11,05 млн. руб., местный бюджет – 1,95 млн. руб.</a:t>
            </a:r>
            <a:endParaRPr lang="ru-RU" sz="2000" b="1"/>
          </a:p>
        </p:txBody>
      </p:sp>
      <p:sp>
        <p:nvSpPr>
          <p:cNvPr id="6" name="Заголовок 5"/>
          <p:cNvSpPr txBox="1"/>
          <p:nvPr/>
        </p:nvSpPr>
        <p:spPr bwMode="auto">
          <a:xfrm>
            <a:off x="601682" y="260648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/>
              <a:t>Капитальный ремонт привокзальной площади в городе Архангельске </a:t>
            </a:r>
            <a:r>
              <a:rPr lang="ru-RU" sz="2000" b="1"/>
              <a:t>(разработка проектной документации)</a:t>
            </a:r>
            <a:br>
              <a:rPr lang="ru-RU" sz="2400" b="1"/>
            </a:br>
            <a:endParaRPr lang="ru-RU" sz="2000" b="1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t="15257"/>
          <a:stretch/>
        </p:blipFill>
        <p:spPr bwMode="auto">
          <a:xfrm>
            <a:off x="71484" y="1075023"/>
            <a:ext cx="3983465" cy="27997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763679" y="2659199"/>
            <a:ext cx="5383079" cy="419018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Заголовок 5"/>
          <p:cNvSpPr txBox="1"/>
          <p:nvPr/>
        </p:nvSpPr>
        <p:spPr bwMode="auto">
          <a:xfrm>
            <a:off x="-29326" y="4137918"/>
            <a:ext cx="3763679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ОБ – 11,05 млн. руб., </a:t>
            </a:r>
            <a:endParaRPr/>
          </a:p>
          <a:p>
            <a:pPr>
              <a:defRPr/>
            </a:pPr>
            <a:r>
              <a:rPr lang="ru-RU" sz="20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МБ – 1,95 млн. руб.</a:t>
            </a:r>
            <a:endParaRPr lang="ru-RU" sz="20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/>
          <p:cNvSpPr txBox="1"/>
          <p:nvPr/>
        </p:nvSpPr>
        <p:spPr bwMode="auto">
          <a:xfrm>
            <a:off x="611560" y="133181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/>
              <a:t>Строительство автомобильного моста (путепровода) через ЖД пути в городе Вельске (ул. Дзержинского)</a:t>
            </a:r>
            <a:endParaRPr/>
          </a:p>
        </p:txBody>
      </p:sp>
      <p:pic>
        <p:nvPicPr>
          <p:cNvPr id="6" name="Picture 2" descr="X:\Отдел дорожной деятельности\Малухина\ФОТО СНТ\путепровод Вельск.bmp"/>
          <p:cNvPicPr>
            <a:picLocks noChangeAspect="1" noChangeArrowheads="1"/>
          </p:cNvPicPr>
          <p:nvPr/>
        </p:nvPicPr>
        <p:blipFill>
          <a:blip r:embed="rId3"/>
          <a:srcRect b="11727"/>
          <a:stretch/>
        </p:blipFill>
        <p:spPr bwMode="auto">
          <a:xfrm>
            <a:off x="349116" y="966150"/>
            <a:ext cx="8589784" cy="4176465"/>
          </a:xfrm>
          <a:prstGeom prst="rect">
            <a:avLst/>
          </a:prstGeom>
          <a:noFill/>
        </p:spPr>
      </p:pic>
      <p:sp>
        <p:nvSpPr>
          <p:cNvPr id="7" name="TextBox 2"/>
          <p:cNvSpPr txBox="1"/>
          <p:nvPr/>
        </p:nvSpPr>
        <p:spPr bwMode="auto">
          <a:xfrm>
            <a:off x="384959" y="5611542"/>
            <a:ext cx="3600400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2022 год – завершение разработки проектной документации</a:t>
            </a:r>
            <a:endParaRPr/>
          </a:p>
        </p:txBody>
      </p:sp>
      <p:sp>
        <p:nvSpPr>
          <p:cNvPr id="8" name="TextBox 5"/>
          <p:cNvSpPr txBox="1"/>
          <p:nvPr/>
        </p:nvSpPr>
        <p:spPr bwMode="auto">
          <a:xfrm>
            <a:off x="4139952" y="5611542"/>
            <a:ext cx="489654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Областной бюджет – 8,605 млн. руб.</a:t>
            </a:r>
            <a:endParaRPr/>
          </a:p>
          <a:p>
            <a:pPr>
              <a:defRPr/>
            </a:pPr>
            <a:r>
              <a:rPr lang="ru-RU" b="1"/>
              <a:t>Местный бюджет -  2,85 млн. руб.</a:t>
            </a:r>
            <a:endParaRPr/>
          </a:p>
          <a:p>
            <a:pPr>
              <a:defRPr/>
            </a:pPr>
            <a:r>
              <a:rPr lang="ru-RU" b="1"/>
              <a:t>Общая потребность на 2 года – 18,85 млн. руб.</a:t>
            </a:r>
            <a:endParaRPr/>
          </a:p>
          <a:p>
            <a:pPr>
              <a:defRPr/>
            </a:pPr>
            <a:endParaRPr lang="ru-RU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307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8"/>
          <p:cNvSpPr txBox="1"/>
          <p:nvPr/>
        </p:nvSpPr>
        <p:spPr bwMode="auto">
          <a:xfrm>
            <a:off x="899592" y="476672"/>
            <a:ext cx="7560840" cy="50405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>
                <a:latin typeface="Times New Roman"/>
                <a:cs typeface="Times New Roman"/>
              </a:rPr>
              <a:t>Региональный дорожный фонд Архангельской области </a:t>
            </a:r>
            <a:endParaRPr/>
          </a:p>
        </p:txBody>
      </p:sp>
      <p:graphicFrame>
        <p:nvGraphicFramePr>
          <p:cNvPr id="6" name="Объект 1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507288" cy="48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4409" y="-125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80528" y="1412776"/>
            <a:ext cx="8928992" cy="365841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4000" b="1"/>
            </a:br>
            <a:br>
              <a:rPr lang="ru-RU" sz="4000" b="1"/>
            </a:br>
            <a:br>
              <a:rPr lang="ru-RU" sz="4000" b="1"/>
            </a:br>
            <a:r>
              <a:rPr lang="ru-RU" sz="2700" b="1"/>
              <a:t>Министерству транспорта Архангельской области </a:t>
            </a:r>
            <a:br>
              <a:rPr lang="ru-RU" sz="2700" b="1"/>
            </a:br>
            <a:br>
              <a:rPr lang="ru-RU" sz="2700" b="1"/>
            </a:br>
            <a:r>
              <a:rPr lang="ru-RU" sz="2400"/>
              <a:t>доведены бюджетные ассигнования </a:t>
            </a:r>
            <a:br>
              <a:rPr lang="ru-RU" sz="2400"/>
            </a:br>
            <a:r>
              <a:rPr lang="ru-RU" sz="2400"/>
              <a:t>в следующих объемах:</a:t>
            </a:r>
            <a:br>
              <a:rPr lang="ru-RU" sz="2400"/>
            </a:br>
            <a:br>
              <a:rPr lang="ru-RU" sz="2400"/>
            </a:br>
            <a:r>
              <a:rPr lang="ru-RU" sz="2400" b="1"/>
              <a:t>на 2022 год – 11 млрд. 425 млн. рублей;</a:t>
            </a:r>
            <a:br>
              <a:rPr lang="ru-RU" sz="2400" b="1"/>
            </a:br>
            <a:br>
              <a:rPr lang="ru-RU" sz="2400"/>
            </a:br>
            <a:r>
              <a:rPr lang="ru-RU" sz="2400" b="1"/>
              <a:t>на 2023 год – 13 млрд. 659 млн. рублей;</a:t>
            </a:r>
            <a:br>
              <a:rPr lang="ru-RU" sz="2400" b="1"/>
            </a:br>
            <a:br>
              <a:rPr lang="ru-RU" sz="2400" b="1"/>
            </a:br>
            <a:r>
              <a:rPr lang="ru-RU" sz="2400" b="1"/>
              <a:t>на 2024 год – 10 млрд. 856 млн. рублей.</a:t>
            </a:r>
            <a:br>
              <a:rPr lang="ru-RU" sz="2400" b="1"/>
            </a:br>
            <a:br>
              <a:rPr lang="ru-RU" sz="2700" b="1"/>
            </a:br>
            <a:br>
              <a:rPr lang="ru-RU" sz="3600" b="1"/>
            </a:br>
            <a:br>
              <a:rPr lang="ru-RU" sz="3600" b="1"/>
            </a:br>
            <a:endParaRPr lang="ru-RU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46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63894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1. Субсидии муниципальным образованиям на софинансирование дорожной деятельности и ремонт дворовых территорий</a:t>
            </a:r>
            <a:endParaRPr/>
          </a:p>
        </p:txBody>
      </p:sp>
      <p:sp>
        <p:nvSpPr>
          <p:cNvPr id="6" name="TextBox 7"/>
          <p:cNvSpPr txBox="1"/>
          <p:nvPr/>
        </p:nvSpPr>
        <p:spPr bwMode="auto">
          <a:xfrm>
            <a:off x="251520" y="836712"/>
            <a:ext cx="143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млн. рублей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0" y="5417840"/>
            <a:ext cx="9144000" cy="14401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>
                <a:solidFill>
                  <a:schemeClr val="bg1"/>
                </a:solidFill>
              </a:rPr>
              <a:t>2. Субсидии муниципальным образованиям на софинансирование мероприятий по ремонту автомобильных дорог общего пользования местного значения муниципальных районов и городских округов на 2022 год - </a:t>
            </a:r>
            <a:endParaRPr/>
          </a:p>
          <a:p>
            <a:pPr>
              <a:defRPr/>
            </a:pPr>
            <a:r>
              <a:rPr lang="ru-RU" sz="1800" b="1">
                <a:solidFill>
                  <a:schemeClr val="bg1"/>
                </a:solidFill>
              </a:rPr>
              <a:t>150 млн. руб. (распределяется по итогам проведения конкурса)</a:t>
            </a:r>
            <a:endParaRPr/>
          </a:p>
        </p:txBody>
      </p:sp>
      <p:graphicFrame>
        <p:nvGraphicFramePr>
          <p:cNvPr id="8" name="Диаграмма 2"/>
          <p:cNvGraphicFramePr>
            <a:graphicFrameLocks/>
          </p:cNvGraphicFramePr>
          <p:nvPr/>
        </p:nvGraphicFramePr>
        <p:xfrm>
          <a:off x="220409" y="1218732"/>
          <a:ext cx="8424936" cy="422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 txBox="1"/>
          <p:nvPr/>
        </p:nvSpPr>
        <p:spPr bwMode="auto">
          <a:xfrm>
            <a:off x="601682" y="620688"/>
            <a:ext cx="8229600" cy="43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/>
              <a:t>Капитальный ремонт моста через р. Ляна в д. Лянецкое сельского поселения «Заостровское» Приморского муниципального района</a:t>
            </a:r>
            <a:br>
              <a:rPr lang="ru-RU" sz="2400" b="1"/>
            </a:br>
            <a:endParaRPr lang="ru-RU" sz="2000" b="1"/>
          </a:p>
        </p:txBody>
      </p:sp>
      <p:sp>
        <p:nvSpPr>
          <p:cNvPr id="6" name="Заголовок 5"/>
          <p:cNvSpPr txBox="1"/>
          <p:nvPr/>
        </p:nvSpPr>
        <p:spPr bwMode="auto">
          <a:xfrm>
            <a:off x="0" y="5561856"/>
            <a:ext cx="9144000" cy="12961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Общая потребность средств 11,33 млн. руб., в том числе: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              областной бюджет – 6,00 млн. руб.,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                 местный бюджет – 5,33 млн. руб.</a:t>
            </a:r>
            <a:endParaRPr lang="ru-RU" sz="2000" b="1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5114" y="1340767"/>
            <a:ext cx="4042326" cy="34224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16482" y="1315242"/>
            <a:ext cx="4114800" cy="344793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6970"/>
            <a:ext cx="9144000" cy="68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124744"/>
            <a:ext cx="2962672" cy="5760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ru-RU" sz="8000" b="1"/>
              <a:t>2022 год – 800 млн. руб.</a:t>
            </a:r>
            <a:endParaRPr/>
          </a:p>
          <a:p>
            <a:pPr marL="0" indent="0">
              <a:buNone/>
              <a:defRPr/>
            </a:pPr>
            <a:r>
              <a:rPr lang="ru-RU" sz="8000" b="1"/>
              <a:t>2023 год - 800 млн руб</a:t>
            </a:r>
            <a:r>
              <a:rPr lang="ru-RU" sz="6400" b="1"/>
              <a:t>.</a:t>
            </a:r>
            <a:endParaRPr/>
          </a:p>
          <a:p>
            <a:pPr marL="0" indent="0">
              <a:buNone/>
              <a:defRPr/>
            </a:pPr>
            <a:r>
              <a:rPr lang="ru-RU" sz="6400" b="1"/>
              <a:t>                                                                                                          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221388" y="192681"/>
            <a:ext cx="8563680" cy="769440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b="1">
                <a:latin typeface="Calibri"/>
              </a:rPr>
              <a:t>Реконструкция мостового перехода через р. Никольское Устье в Северодвинске (ввод в 2023 году)</a:t>
            </a:r>
            <a:endParaRPr sz="2000"/>
          </a:p>
        </p:txBody>
      </p:sp>
      <p:sp>
        <p:nvSpPr>
          <p:cNvPr id="7" name="Правая фигурная скобка 1"/>
          <p:cNvSpPr/>
          <p:nvPr/>
        </p:nvSpPr>
        <p:spPr bwMode="auto">
          <a:xfrm>
            <a:off x="3220492" y="1182688"/>
            <a:ext cx="504056" cy="504056"/>
          </a:xfrm>
          <a:prstGeom prst="rightBrace">
            <a:avLst>
              <a:gd name="adj1" fmla="val 8333"/>
              <a:gd name="adj2" fmla="val 50000"/>
            </a:avLst>
          </a:prstGeom>
          <a:ln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8"/>
          <p:cNvSpPr txBox="1"/>
          <p:nvPr/>
        </p:nvSpPr>
        <p:spPr bwMode="auto">
          <a:xfrm>
            <a:off x="3746252" y="123507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средства федерального бюджета</a:t>
            </a:r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1F78E-B5F2-45E4-AF6A-09F5AA037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7311"/>
            <a:ext cx="8207404" cy="46180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6229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124743"/>
            <a:ext cx="8131987" cy="57606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35000" lnSpcReduction="20000"/>
          </a:bodyPr>
          <a:lstStyle/>
          <a:p>
            <a:pPr marL="0" indent="0">
              <a:buNone/>
              <a:defRPr/>
            </a:pPr>
            <a:r>
              <a:t>Общий объем средств на реализацию в период 2022 - 2023 годы - 2 608,35 млн. рублей</a:t>
            </a:r>
          </a:p>
          <a:p>
            <a:pPr marL="0" indent="0">
              <a:buNone/>
              <a:defRPr/>
            </a:pPr>
            <a:r>
              <a:rPr lang="ru-RU" sz="6400" b="1"/>
              <a:t>                                                                                                          </a:t>
            </a:r>
            <a:endParaRPr/>
          </a:p>
        </p:txBody>
      </p:sp>
      <p:sp>
        <p:nvSpPr>
          <p:cNvPr id="6" name="TextBox 7"/>
          <p:cNvSpPr txBox="1"/>
          <p:nvPr/>
        </p:nvSpPr>
        <p:spPr bwMode="auto">
          <a:xfrm>
            <a:off x="467543" y="260647"/>
            <a:ext cx="8425008" cy="70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Реализация инфраструктурных проектов за счет предоставления бюджетного кредита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833" y="2762100"/>
            <a:ext cx="4335771" cy="2952899"/>
          </a:xfrm>
          <a:prstGeom prst="rect">
            <a:avLst/>
          </a:prstGeom>
        </p:spPr>
      </p:pic>
      <p:sp>
        <p:nvSpPr>
          <p:cNvPr id="8" name="TextBox 105"/>
          <p:cNvSpPr txBox="1">
            <a:spLocks noChangeArrowheads="1"/>
          </p:cNvSpPr>
          <p:nvPr/>
        </p:nvSpPr>
        <p:spPr bwMode="auto">
          <a:xfrm>
            <a:off x="31749" y="1839736"/>
            <a:ext cx="4507638" cy="1102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7248" tIns="23625" rIns="47248" bIns="23625">
            <a:no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7200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Комплексная застройка квартала № 152 в г.  Архангельске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latin typeface="Calibri"/>
                <a:ea typeface="Calibri"/>
                <a:cs typeface="Calibri"/>
              </a:rPr>
              <a:t>Строительство автодорог в рамках комплексной застройки квартала № 152</a:t>
            </a: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33688" y="2751931"/>
            <a:ext cx="4330181" cy="2949092"/>
          </a:xfrm>
          <a:prstGeom prst="rect">
            <a:avLst/>
          </a:prstGeom>
        </p:spPr>
      </p:pic>
      <p:sp>
        <p:nvSpPr>
          <p:cNvPr id="10" name="TextBox 105"/>
          <p:cNvSpPr txBox="1">
            <a:spLocks noChangeArrowheads="1"/>
          </p:cNvSpPr>
          <p:nvPr/>
        </p:nvSpPr>
        <p:spPr bwMode="auto">
          <a:xfrm>
            <a:off x="4539388" y="1819137"/>
            <a:ext cx="4592429" cy="112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7248" tIns="23625" rIns="47248" bIns="23625">
            <a:no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7200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Комплексная застройка квартала № 85 </a:t>
            </a:r>
            <a:b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</a:br>
            <a: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в г.  Северодвинске</a:t>
            </a:r>
            <a:endParaRPr sz="1800" b="1" i="0" u="none" strike="noStrike" cap="none" spc="0">
              <a:ln>
                <a:noFill/>
              </a:ln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latin typeface="Calibri"/>
                <a:ea typeface="Calibri"/>
                <a:cs typeface="Calibri"/>
              </a:rPr>
              <a:t>Строительство автодорог в рамках комплексной застройки квартала № 85</a:t>
            </a: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4624"/>
            <a:ext cx="9108504" cy="9361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Подпрограмма № 3 «Развитие и совершенствование сети автомобильных дорог общего пользования регионального значения»</a:t>
            </a:r>
            <a:endParaRPr/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</p:nvPr>
        </p:nvGraphicFramePr>
        <p:xfrm>
          <a:off x="0" y="1196753"/>
          <a:ext cx="9144000" cy="4748761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5659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30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Наименование  мероприятия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Год реализации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Средства ОБ, млн. руб.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439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1. Строительство мостового перехода  через р. Устья на км 139+309 автодороги Шангалы – Квазеньга - Кизема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2022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325,2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30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2. Разработка проектной документации на строительство а/д  Онега – Тамица – Кянда на участке Тамица - Кянда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2023 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2024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22,2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16,1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613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3. Разработка проектной документации на реконструкцию мостового перехода через р.Онега на км12+977 автодороги Дениславье – Североонежск - СОБР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2022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8,9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4624"/>
            <a:ext cx="9108504" cy="11521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a:t>
            </a:r>
            <a:endParaRPr/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</p:nvPr>
        </p:nvGraphicFramePr>
        <p:xfrm>
          <a:off x="1" y="1628800"/>
          <a:ext cx="9144000" cy="4891059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3008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6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214"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Наименование 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Количество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000"/>
                        <a:t>в 2022 году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30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/>
                        <a:t>Капитальный ремонт, ремонт мостов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/>
                        <a:t>5 ед. 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818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/>
                        <a:t>Замена водопропускных труб на участках водотоков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/>
                        <a:t>4 ед. 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246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/>
                        <a:t>Обустройство линиями электроосвещения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/>
                        <a:t>3,57 км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646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/>
                        <a:t>Устройство автобусных остановок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/>
                        <a:t>1 ед.</a:t>
                      </a:r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579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Разработка проектной документации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Круглогодичное содержание дорог и мостов</a:t>
                      </a: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Оформление прав на автомобильные дороги и земельные участки под ними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260648"/>
            <a:ext cx="8229600" cy="43204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5 «Создание условий для реализации государственной программы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sp>
        <p:nvSpPr>
          <p:cNvPr id="6" name="Скругленный прямоугольник 1"/>
          <p:cNvSpPr/>
          <p:nvPr/>
        </p:nvSpPr>
        <p:spPr bwMode="auto">
          <a:xfrm>
            <a:off x="669873" y="1952836"/>
            <a:ext cx="2376264" cy="1800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За счет средств дорожного фонда </a:t>
            </a:r>
            <a:endParaRPr/>
          </a:p>
          <a:p>
            <a:pPr algn="ctr">
              <a:defRPr/>
            </a:pPr>
            <a:r>
              <a:rPr lang="ru-RU" b="1"/>
              <a:t>финансируется</a:t>
            </a:r>
            <a:endParaRPr/>
          </a:p>
        </p:txBody>
      </p:sp>
      <p:cxnSp>
        <p:nvCxnSpPr>
          <p:cNvPr id="7" name="Прямая со стрелкой 5"/>
          <p:cNvCxnSpPr>
            <a:cxnSpLocks/>
          </p:cNvCxnSpPr>
          <p:nvPr/>
        </p:nvCxnSpPr>
        <p:spPr bwMode="auto">
          <a:xfrm flipV="1">
            <a:off x="3047988" y="1700808"/>
            <a:ext cx="1920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>
            <a:off x="2267744" y="3753036"/>
            <a:ext cx="936104" cy="1260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 bwMode="auto">
          <a:xfrm>
            <a:off x="4968044" y="1196752"/>
            <a:ext cx="3456384" cy="144016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Обеспечение деятельности  ГКУ АО «Дорожное агентство «Архангельскавтодор»</a:t>
            </a:r>
            <a:endParaRPr/>
          </a:p>
          <a:p>
            <a:pPr algn="ctr">
              <a:defRPr/>
            </a:pPr>
            <a:r>
              <a:rPr lang="ru-RU"/>
              <a:t>2022 год – 136,07 млн. руб.</a:t>
            </a:r>
            <a:endParaRPr/>
          </a:p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827584" y="5013194"/>
            <a:ext cx="3456384" cy="158417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Содержание стационарных и передвижных комплексов фотовидеофиксации ГБУ «РТС»</a:t>
            </a:r>
            <a:endParaRPr/>
          </a:p>
          <a:p>
            <a:pPr algn="ctr">
              <a:defRPr/>
            </a:pPr>
            <a:r>
              <a:rPr lang="ru-RU"/>
              <a:t>2022 год – 89,02 млн. руб. </a:t>
            </a:r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62705" y="3140968"/>
            <a:ext cx="4679515" cy="338437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346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74848" y="116632"/>
            <a:ext cx="8229600" cy="93610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6 «Повышение безопасности дорожного движения»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377353" y="2440862"/>
            <a:ext cx="4327758" cy="29323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Стрелка вниз 4"/>
          <p:cNvSpPr/>
          <p:nvPr/>
        </p:nvSpPr>
        <p:spPr bwMode="auto">
          <a:xfrm>
            <a:off x="971599" y="3997696"/>
            <a:ext cx="432048" cy="65544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6"/>
          <p:cNvSpPr/>
          <p:nvPr/>
        </p:nvSpPr>
        <p:spPr bwMode="auto">
          <a:xfrm>
            <a:off x="7713459" y="3959880"/>
            <a:ext cx="432048" cy="604843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12"/>
          <p:cNvSpPr/>
          <p:nvPr/>
        </p:nvSpPr>
        <p:spPr bwMode="auto">
          <a:xfrm>
            <a:off x="899592" y="5373216"/>
            <a:ext cx="590824" cy="68358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13"/>
          <p:cNvSpPr/>
          <p:nvPr/>
        </p:nvSpPr>
        <p:spPr bwMode="auto">
          <a:xfrm>
            <a:off x="7776356" y="5589240"/>
            <a:ext cx="432048" cy="652131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4"/>
          <p:cNvSpPr txBox="1"/>
          <p:nvPr/>
        </p:nvSpPr>
        <p:spPr bwMode="auto">
          <a:xfrm>
            <a:off x="73877" y="6062920"/>
            <a:ext cx="2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2022 год – </a:t>
            </a:r>
            <a:endParaRPr/>
          </a:p>
          <a:p>
            <a:pPr algn="ctr">
              <a:defRPr/>
            </a:pPr>
            <a:r>
              <a:rPr lang="ru-RU" sz="2000" b="1"/>
              <a:t>80,5 млн. руб.</a:t>
            </a:r>
            <a:endParaRPr/>
          </a:p>
        </p:txBody>
      </p:sp>
      <p:sp>
        <p:nvSpPr>
          <p:cNvPr id="12" name="TextBox 15"/>
          <p:cNvSpPr txBox="1"/>
          <p:nvPr/>
        </p:nvSpPr>
        <p:spPr bwMode="auto">
          <a:xfrm>
            <a:off x="7020272" y="6151384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2022 год – </a:t>
            </a:r>
            <a:endParaRPr/>
          </a:p>
          <a:p>
            <a:pPr algn="ctr">
              <a:defRPr/>
            </a:pPr>
            <a:r>
              <a:rPr lang="ru-RU" sz="2000" b="1"/>
              <a:t>31,7 млн. руб.</a:t>
            </a:r>
            <a:endParaRPr/>
          </a:p>
        </p:txBody>
      </p:sp>
      <p:sp>
        <p:nvSpPr>
          <p:cNvPr id="13" name="Прямоугольник 1"/>
          <p:cNvSpPr/>
          <p:nvPr/>
        </p:nvSpPr>
        <p:spPr bwMode="auto">
          <a:xfrm>
            <a:off x="-11084" y="4526777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Приобретение и аренда стационарных комплексов ФВФ</a:t>
            </a:r>
            <a:endParaRPr/>
          </a:p>
        </p:txBody>
      </p:sp>
      <p:sp>
        <p:nvSpPr>
          <p:cNvPr id="14" name="Прямоугольник 5"/>
          <p:cNvSpPr/>
          <p:nvPr/>
        </p:nvSpPr>
        <p:spPr bwMode="auto">
          <a:xfrm>
            <a:off x="6714967" y="4460919"/>
            <a:ext cx="2429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Оплата услуг почтовой связи по направлению постановлений органами УМВД</a:t>
            </a:r>
            <a:endParaRPr/>
          </a:p>
        </p:txBody>
      </p:sp>
      <p:graphicFrame>
        <p:nvGraphicFramePr>
          <p:cNvPr id="15" name="Таблица 10"/>
          <p:cNvGraphicFramePr>
            <a:graphicFrameLocks noGrp="1"/>
          </p:cNvGraphicFramePr>
          <p:nvPr/>
        </p:nvGraphicFramePr>
        <p:xfrm>
          <a:off x="2346553" y="5329988"/>
          <a:ext cx="4348704" cy="1519365"/>
        </p:xfrm>
        <a:graphic>
          <a:graphicData uri="http://schemas.openxmlformats.org/drawingml/2006/table">
            <a:tbl>
              <a:tblPr firstRow="1" bandRow="1">
                <a:tableStyleId>{A955C455-77DA-A105-E14A-20977B3672F9}</a:tableStyleId>
              </a:tblPr>
              <a:tblGrid>
                <a:gridCol w="144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997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Количество штрафов</a:t>
                      </a:r>
                      <a:endParaRPr lang="ru-RU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Общая сумма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>
                          <a:latin typeface="+mn-lt"/>
                        </a:rPr>
                        <a:t>(млн. руб.)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1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2020 г.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208 996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90,074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1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2021 г. (7 мес.)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157 862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83,928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9"/>
          <p:cNvSpPr/>
          <p:nvPr/>
        </p:nvSpPr>
        <p:spPr bwMode="auto">
          <a:xfrm>
            <a:off x="6705112" y="2375704"/>
            <a:ext cx="2438888" cy="1584175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Эффективное </a:t>
            </a:r>
            <a:r>
              <a:rPr lang="ru-RU" sz="1400" b="1"/>
              <a:t>применение специальных технических средств фиксации нарушений ПДД, работающих в автоматическом режиме</a:t>
            </a:r>
            <a:endParaRPr/>
          </a:p>
        </p:txBody>
      </p:sp>
      <p:sp>
        <p:nvSpPr>
          <p:cNvPr id="17" name="Скругленный прямоугольник 8"/>
          <p:cNvSpPr/>
          <p:nvPr/>
        </p:nvSpPr>
        <p:spPr bwMode="auto">
          <a:xfrm>
            <a:off x="-31910" y="2406171"/>
            <a:ext cx="2409264" cy="1584175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Развитие </a:t>
            </a:r>
            <a:r>
              <a:rPr lang="ru-RU" sz="1600" b="1"/>
              <a:t>системы автоматического контроля и выявления нарушения</a:t>
            </a:r>
            <a:endParaRPr lang="ru-RU" sz="1600"/>
          </a:p>
        </p:txBody>
      </p:sp>
      <p:sp>
        <p:nvSpPr>
          <p:cNvPr id="18" name="TextBox 16"/>
          <p:cNvSpPr txBox="1"/>
          <p:nvPr/>
        </p:nvSpPr>
        <p:spPr bwMode="auto">
          <a:xfrm>
            <a:off x="-3547" y="841470"/>
            <a:ext cx="914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ru-RU">
                <a:latin typeface="Calibri"/>
                <a:ea typeface="Calibri"/>
                <a:cs typeface="Times New Roman"/>
              </a:rPr>
              <a:t>У</a:t>
            </a:r>
            <a:r>
              <a:rPr lang="ru-RU" sz="1800">
                <a:latin typeface="Calibri"/>
                <a:ea typeface="Calibri"/>
                <a:cs typeface="Times New Roman"/>
              </a:rPr>
              <a:t>становлены комплексы фиксации нарушений ПДД:</a:t>
            </a:r>
            <a:endParaRPr/>
          </a:p>
        </p:txBody>
      </p:sp>
      <p:graphicFrame>
        <p:nvGraphicFramePr>
          <p:cNvPr id="19" name="Таблица 17"/>
          <p:cNvGraphicFramePr>
            <a:graphicFrameLocks noGrp="1"/>
          </p:cNvGraphicFramePr>
          <p:nvPr/>
        </p:nvGraphicFramePr>
        <p:xfrm>
          <a:off x="-11084" y="1276655"/>
          <a:ext cx="9143998" cy="1003084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5436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Стационарные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Передвижные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Региональные и местные 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85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61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Федеральные 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34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977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29208" y="116632"/>
            <a:ext cx="8229600" cy="93610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6 «Повышение безопасности дорожного движения»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sp>
        <p:nvSpPr>
          <p:cNvPr id="6" name="Прямоугольник 1"/>
          <p:cNvSpPr/>
          <p:nvPr/>
        </p:nvSpPr>
        <p:spPr bwMode="auto">
          <a:xfrm>
            <a:off x="1187624" y="59147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Национальный проект : Безопасные качественные дороги</a:t>
            </a:r>
            <a:endParaRPr lang="ru-RU"/>
          </a:p>
        </p:txBody>
      </p:sp>
      <p:sp>
        <p:nvSpPr>
          <p:cNvPr id="7" name="Прямоугольник 16"/>
          <p:cNvSpPr/>
          <p:nvPr/>
        </p:nvSpPr>
        <p:spPr bwMode="auto">
          <a:xfrm>
            <a:off x="1339032" y="14127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Региональный проект : Безопасность дорожного движения</a:t>
            </a:r>
            <a:endParaRPr lang="ru-RU"/>
          </a:p>
        </p:txBody>
      </p:sp>
      <p:pic>
        <p:nvPicPr>
          <p:cNvPr id="8" name="Picture 2" descr="C:\Documents and Settings\kuznetsovaty\Рабочий стол\светофор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06296" y="1801952"/>
            <a:ext cx="4800533" cy="406278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9" name="TextBox 5"/>
          <p:cNvSpPr txBox="1"/>
          <p:nvPr/>
        </p:nvSpPr>
        <p:spPr bwMode="auto">
          <a:xfrm>
            <a:off x="0" y="1949212"/>
            <a:ext cx="420629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2022 -2024 год по 18 млн. руб.</a:t>
            </a:r>
            <a:endParaRPr/>
          </a:p>
        </p:txBody>
      </p:sp>
      <p:sp>
        <p:nvSpPr>
          <p:cNvPr id="10" name="TextBox 7"/>
          <p:cNvSpPr txBox="1"/>
          <p:nvPr/>
        </p:nvSpPr>
        <p:spPr bwMode="auto">
          <a:xfrm>
            <a:off x="478632" y="2636912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b="1"/>
              <a:t>Модернизация светофорных объектов</a:t>
            </a:r>
            <a:endParaRPr/>
          </a:p>
          <a:p>
            <a:pPr marL="342900" indent="-342900">
              <a:buAutoNum type="arabicPeriod"/>
              <a:defRPr/>
            </a:pPr>
            <a:endParaRPr lang="ru-RU" b="1"/>
          </a:p>
          <a:p>
            <a:pPr marL="342900" indent="-342900">
              <a:buAutoNum type="arabicPeriod"/>
              <a:defRPr/>
            </a:pPr>
            <a:r>
              <a:rPr lang="ru-RU" b="1"/>
              <a:t>Модернизация нерегулируемых пешеходных переходов</a:t>
            </a:r>
            <a:endParaRPr/>
          </a:p>
          <a:p>
            <a:pPr marL="342900" indent="-342900">
              <a:buAutoNum type="arabicPeriod"/>
              <a:defRPr/>
            </a:pPr>
            <a:endParaRPr lang="ru-RU" b="1"/>
          </a:p>
          <a:p>
            <a:pPr marL="342900" indent="-342900">
              <a:buAutoNum type="arabicPeriod"/>
              <a:defRPr/>
            </a:pPr>
            <a:r>
              <a:rPr lang="ru-RU" b="1"/>
              <a:t>Оснащение участков дорог пешеходными ограждениями</a:t>
            </a:r>
            <a:endParaRPr/>
          </a:p>
        </p:txBody>
      </p:sp>
      <p:sp>
        <p:nvSpPr>
          <p:cNvPr id="11" name="TextBox 17"/>
          <p:cNvSpPr txBox="1"/>
          <p:nvPr/>
        </p:nvSpPr>
        <p:spPr bwMode="auto">
          <a:xfrm>
            <a:off x="0" y="6237312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Из местных бюджетов обеспечивается софинансирование не менее 10 %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476672"/>
            <a:ext cx="9144000" cy="50405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                            </a:t>
            </a:r>
            <a:b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                                               Безопасные качественные дороги</a:t>
            </a:r>
            <a:b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2022 год </a:t>
            </a:r>
            <a:r>
              <a:rPr lang="ru-RU" sz="1800" b="1">
                <a:latin typeface="Times New Roman"/>
                <a:cs typeface="Times New Roman"/>
              </a:rPr>
              <a:t>– 4 млрд. 285 млн. руб.; </a:t>
            </a:r>
            <a:br>
              <a:rPr lang="ru-RU" sz="1800" b="1">
                <a:latin typeface="Times New Roman"/>
                <a:cs typeface="Times New Roman"/>
              </a:rPr>
            </a:br>
            <a:r>
              <a:rPr lang="ru-RU" sz="1800" b="1">
                <a:latin typeface="Times New Roman"/>
                <a:cs typeface="Times New Roman"/>
              </a:rPr>
              <a:t>2023 год – 5 млрд. 702 млн. руб.; </a:t>
            </a:r>
            <a:br>
              <a:rPr lang="ru-RU" sz="1800" b="1">
                <a:latin typeface="Times New Roman"/>
                <a:cs typeface="Times New Roman"/>
              </a:rPr>
            </a:br>
            <a:r>
              <a:rPr lang="ru-RU" sz="1800" b="1">
                <a:latin typeface="Times New Roman"/>
                <a:cs typeface="Times New Roman"/>
              </a:rPr>
              <a:t>2023 год – 6 млрд.</a:t>
            </a:r>
            <a:r>
              <a:rPr lang="en-US" sz="1800" b="1">
                <a:latin typeface="Times New Roman"/>
                <a:cs typeface="Times New Roman"/>
              </a:rPr>
              <a:t> </a:t>
            </a:r>
            <a:r>
              <a:rPr lang="ru-RU" sz="1800" b="1">
                <a:latin typeface="Times New Roman"/>
                <a:cs typeface="Times New Roman"/>
              </a:rPr>
              <a:t>610 млн. руб.</a:t>
            </a:r>
            <a:r>
              <a:rPr lang="en-US" sz="1800" b="1">
                <a:latin typeface="Times New Roman"/>
                <a:cs typeface="Times New Roman"/>
              </a:rPr>
              <a:t> </a:t>
            </a:r>
            <a:br>
              <a:rPr lang="en-US" sz="1800" b="1">
                <a:latin typeface="Times New Roman"/>
                <a:cs typeface="Times New Roman"/>
              </a:rPr>
            </a:br>
            <a:r>
              <a:rPr lang="ru-RU" sz="1800" b="1">
                <a:latin typeface="Times New Roman"/>
                <a:cs typeface="Times New Roman"/>
              </a:rPr>
              <a:t>                                                          Объекты 2022 года</a:t>
            </a:r>
            <a:endParaRPr lang="ru-RU" sz="2400"/>
          </a:p>
        </p:txBody>
      </p:sp>
      <p:graphicFrame>
        <p:nvGraphicFramePr>
          <p:cNvPr id="6" name="Таблица 8"/>
          <p:cNvGraphicFramePr>
            <a:graphicFrameLocks noGrp="1"/>
          </p:cNvGraphicFramePr>
          <p:nvPr/>
        </p:nvGraphicFramePr>
        <p:xfrm>
          <a:off x="125759" y="1601421"/>
          <a:ext cx="8892482" cy="5256579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546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97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91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№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п/п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района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автодороги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Адрес участка, км +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Вид работ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+mn-lt"/>
                        </a:rPr>
                        <a:t>Стоимость, тыс. руб.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9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Верхнетоемский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Усть-Вага – Ядриха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87+000 – 101+800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кап. 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770 035,73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9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Холмогорский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Архангельск-Б-П-К-Мезень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110+100 – 128+723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188 265,09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Холмогорский, Пинежский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Архангельск-Б-П-К-Мезень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130+223 – 160+082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345 792,34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9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Вельский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Долматово - Няндома - Каргополь – Пудож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0+000 – 11+430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297 058,97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9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Няндомский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Долматово - Няндома - Каргополь – Пудож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77+000 – 91+000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197 117,09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3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Няндомский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Долматово - Няндома - Каргополь – Пудож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112+000 – 127+000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312 387,50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3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Каргопольский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Долматово - Няндома - Каргополь – Пудож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192+320 – 200+320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287 666,57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9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Няндомский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Коноша – Няндома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69+433 – 81+350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356 127,99</a:t>
                      </a:r>
                      <a:endParaRPr/>
                    </a:p>
                  </a:txBody>
                  <a:tcPr marL="7410" marR="7410" marT="741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6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Приморский, Холмогорский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Исакогорка – Новодвинск - Холмогоры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21+715 – 30+026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196 208,77</a:t>
                      </a:r>
                      <a:endParaRPr/>
                    </a:p>
                  </a:txBody>
                  <a:tcPr marL="7410" marR="7410" marT="741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Коношский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Коноша – Вельск 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25+455 – 39+455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 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305 548,51</a:t>
                      </a:r>
                      <a:endParaRPr/>
                    </a:p>
                  </a:txBody>
                  <a:tcPr marL="7410" marR="7410" marT="741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45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Приморский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Подъезд к дер. Левковка от а/д «Подъезд к г. Северодвинск»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0+000 – 2+152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44 880,60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4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Приморский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Анисимово - Перхачево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0+000 – 2+368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62 201,37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4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Приморский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Нефтебаза - Ижма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0+000 – 2+495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54969,90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78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Приморский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Архангельск (от дер. Рикасиха) – Онега (до дер. Кянда)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31+500 – 47+900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кап. 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860 158,10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25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200" b="0" i="0" u="none" strike="noStrik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7410" marR="7410" marT="7410" marB="0" anchor="b"/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Объекты, не обеспеченные финансированием</a:t>
                      </a:r>
                      <a:endParaRPr/>
                    </a:p>
                  </a:txBody>
                  <a:tcPr marL="7410" marR="7410" marT="741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0" i="0" u="none" strike="noStrik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0" i="0" u="none" strike="noStrik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0" i="0" u="none" strike="noStrik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4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15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Каргопольский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Долматово - Няндома - Каргополь – Пудож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221+560 – 236+462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550 454,94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4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16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Коношский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Коноша - Няндома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2+890 – 28+060</a:t>
                      </a:r>
                      <a:endParaRPr/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ремонт</a:t>
                      </a:r>
                      <a:endParaRPr/>
                    </a:p>
                  </a:txBody>
                  <a:tcPr marL="7410" marR="7410" marT="741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accent2"/>
                          </a:solidFill>
                          <a:latin typeface="+mn-lt"/>
                        </a:rPr>
                        <a:t>706 527,38</a:t>
                      </a:r>
                      <a:endParaRPr/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03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+mn-lt"/>
                        </a:rPr>
                        <a:t>ИТОГО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lang="ru-RU" sz="15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500" b="1">
                          <a:solidFill>
                            <a:schemeClr val="tx1"/>
                          </a:solidFill>
                          <a:latin typeface="+mn-lt"/>
                        </a:rPr>
                        <a:t>5 535 400,87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3"/>
          <p:cNvSpPr/>
          <p:nvPr/>
        </p:nvSpPr>
        <p:spPr bwMode="auto">
          <a:xfrm>
            <a:off x="39514" y="3011290"/>
            <a:ext cx="3644073" cy="99377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ВОЗДУШНЫЙ ТРАНСПОРТ</a:t>
            </a:r>
            <a:endParaRPr/>
          </a:p>
          <a:p>
            <a:pPr algn="ctr">
              <a:defRPr/>
            </a:pPr>
            <a:r>
              <a:rPr lang="ru-RU" b="1"/>
              <a:t>357,0 млн. рублей</a:t>
            </a:r>
            <a:endParaRPr/>
          </a:p>
        </p:txBody>
      </p:sp>
      <p:sp>
        <p:nvSpPr>
          <p:cNvPr id="6" name="TextBox 1"/>
          <p:cNvSpPr txBox="1"/>
          <p:nvPr/>
        </p:nvSpPr>
        <p:spPr bwMode="auto">
          <a:xfrm>
            <a:off x="3665502" y="3285456"/>
            <a:ext cx="2418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на 2022 год 476,0 </a:t>
            </a:r>
            <a:endParaRPr/>
          </a:p>
          <a:p>
            <a:pPr algn="ctr">
              <a:defRPr/>
            </a:pPr>
            <a:r>
              <a:rPr lang="ru-RU" b="1"/>
              <a:t>млн. руб.</a:t>
            </a:r>
            <a:endParaRPr/>
          </a:p>
        </p:txBody>
      </p:sp>
      <p:sp>
        <p:nvSpPr>
          <p:cNvPr id="7" name="Прямоугольник 17"/>
          <p:cNvSpPr/>
          <p:nvPr/>
        </p:nvSpPr>
        <p:spPr bwMode="auto">
          <a:xfrm>
            <a:off x="251520" y="4143146"/>
            <a:ext cx="5456864" cy="25982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Результат:</a:t>
            </a:r>
            <a:endParaRPr/>
          </a:p>
          <a:p>
            <a:pPr algn="ctr">
              <a:defRPr/>
            </a:pPr>
            <a:endParaRPr lang="ru-RU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Обеспечение оптимальной тарифной политики на местных авиалиниях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Удовлетворение имеющегося спроса на социально-значимые авиаперевозки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Создание условий для обновления парка воздушных судов</a:t>
            </a:r>
            <a:endParaRPr/>
          </a:p>
          <a:p>
            <a:pPr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Вертолетное сообщение с труднодоступными населенными пунктами в период распутицы</a:t>
            </a:r>
            <a:endParaRPr/>
          </a:p>
          <a:p>
            <a:pPr algn="ctr">
              <a:defRPr/>
            </a:pPr>
            <a:endParaRPr lang="ru-RU" b="1"/>
          </a:p>
        </p:txBody>
      </p:sp>
      <p:graphicFrame>
        <p:nvGraphicFramePr>
          <p:cNvPr id="8" name="Диаграмма 22"/>
          <p:cNvGraphicFramePr>
            <a:graphicFrameLocks/>
          </p:cNvGraphicFramePr>
          <p:nvPr/>
        </p:nvGraphicFramePr>
        <p:xfrm>
          <a:off x="21428" y="81753"/>
          <a:ext cx="3758484" cy="286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29"/>
          <p:cNvGraphicFramePr>
            <a:graphicFrameLocks/>
          </p:cNvGraphicFramePr>
          <p:nvPr/>
        </p:nvGraphicFramePr>
        <p:xfrm>
          <a:off x="3810930" y="1801028"/>
          <a:ext cx="5291999" cy="15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Схема 32"/>
          <p:cNvGrpSpPr/>
          <p:nvPr/>
        </p:nvGrpSpPr>
        <p:grpSpPr bwMode="auto">
          <a:xfrm>
            <a:off x="5322143" y="3326783"/>
            <a:ext cx="3879459" cy="3498606"/>
            <a:chOff x="0" y="0"/>
            <a:chExt cx="3879459" cy="3498606"/>
          </a:xfrm>
        </p:grpSpPr>
        <p:sp>
          <p:nvSpPr>
            <p:cNvPr id="11" name="Прямоугольник: скругленные углы 10"/>
            <p:cNvSpPr/>
            <p:nvPr/>
          </p:nvSpPr>
          <p:spPr bwMode="auto">
            <a:xfrm>
              <a:off x="790901" y="0"/>
              <a:ext cx="2329948" cy="52530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>
                  <a:latin typeface="Trebuchet MS"/>
                </a:rPr>
                <a:t>Посадочные  площадки (21)</a:t>
              </a:r>
              <a:endParaRPr/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 bwMode="auto">
            <a:xfrm>
              <a:off x="774755" y="61990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5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12"/>
            <p:cNvSpPr/>
            <p:nvPr/>
          </p:nvSpPr>
          <p:spPr bwMode="auto">
            <a:xfrm>
              <a:off x="1331576" y="61990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>
                  <a:latin typeface="Trebuchet MS"/>
                </a:rPr>
                <a:t>Котлас</a:t>
              </a:r>
              <a:endParaRPr/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 bwMode="auto">
            <a:xfrm>
              <a:off x="774755" y="120824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6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14"/>
            <p:cNvSpPr/>
            <p:nvPr/>
          </p:nvSpPr>
          <p:spPr bwMode="auto">
            <a:xfrm>
              <a:off x="1331576" y="120824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>
                  <a:latin typeface="Trebuchet MS"/>
                </a:rPr>
                <a:t>Мезень + район</a:t>
              </a:r>
              <a:endParaRPr lang="ru-RU" sz="1300"/>
            </a:p>
          </p:txBody>
        </p:sp>
        <p:sp>
          <p:nvSpPr>
            <p:cNvPr id="16" name="Прямоугольник: скругленные углы 15"/>
            <p:cNvSpPr/>
            <p:nvPr/>
          </p:nvSpPr>
          <p:spPr bwMode="auto">
            <a:xfrm>
              <a:off x="774755" y="179658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7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7" name="Прямоугольник: скругленные углы 16"/>
            <p:cNvSpPr/>
            <p:nvPr/>
          </p:nvSpPr>
          <p:spPr bwMode="auto">
            <a:xfrm>
              <a:off x="1331576" y="179658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Вельск</a:t>
              </a:r>
              <a:endParaRPr/>
            </a:p>
          </p:txBody>
        </p:sp>
        <p:sp>
          <p:nvSpPr>
            <p:cNvPr id="18" name="Прямоугольник: скругленные углы 17"/>
            <p:cNvSpPr/>
            <p:nvPr/>
          </p:nvSpPr>
          <p:spPr bwMode="auto">
            <a:xfrm>
              <a:off x="774755" y="238492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8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9" name="Прямоугольник: скругленные углы 18"/>
            <p:cNvSpPr/>
            <p:nvPr/>
          </p:nvSpPr>
          <p:spPr bwMode="auto">
            <a:xfrm>
              <a:off x="1331576" y="238492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Лешуконское + район</a:t>
              </a:r>
              <a:endParaRPr/>
            </a:p>
          </p:txBody>
        </p:sp>
        <p:sp>
          <p:nvSpPr>
            <p:cNvPr id="20" name="Прямоугольник: скругленные углы 19"/>
            <p:cNvSpPr/>
            <p:nvPr/>
          </p:nvSpPr>
          <p:spPr bwMode="auto">
            <a:xfrm>
              <a:off x="774755" y="2973259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9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21" name="Прямоугольник: скругленные углы 20"/>
            <p:cNvSpPr/>
            <p:nvPr/>
          </p:nvSpPr>
          <p:spPr bwMode="auto">
            <a:xfrm>
              <a:off x="1331576" y="2973259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6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Соловки</a:t>
              </a:r>
              <a:endParaRPr/>
            </a:p>
          </p:txBody>
        </p:sp>
      </p:grpSp>
      <p:graphicFrame>
        <p:nvGraphicFramePr>
          <p:cNvPr id="22" name="Диаграмма 34"/>
          <p:cNvGraphicFramePr>
            <a:graphicFrameLocks/>
          </p:cNvGraphicFramePr>
          <p:nvPr/>
        </p:nvGraphicFramePr>
        <p:xfrm>
          <a:off x="3810931" y="178157"/>
          <a:ext cx="5292000" cy="1609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0" descr="БКД2018 Архангельск, ремонты 2019-2021 новая_29-11-2018_11-45-14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3647" y="1171402"/>
            <a:ext cx="7876706" cy="4113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/>
          <p:nvPr/>
        </p:nvSpPr>
        <p:spPr bwMode="auto">
          <a:xfrm>
            <a:off x="3578215" y="4509493"/>
            <a:ext cx="1581001" cy="379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Приморский район  </a:t>
            </a:r>
            <a:endParaRPr/>
          </a:p>
        </p:txBody>
      </p:sp>
      <p:sp>
        <p:nvSpPr>
          <p:cNvPr id="7" name="Прямоугольник 55"/>
          <p:cNvSpPr/>
          <p:nvPr/>
        </p:nvSpPr>
        <p:spPr bwMode="auto">
          <a:xfrm>
            <a:off x="323528" y="4700898"/>
            <a:ext cx="262104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latin typeface="+mn-lt"/>
                <a:cs typeface="+mn-cs"/>
              </a:rPr>
              <a:t>Сеть дорог агломерации  431,4 км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latin typeface="+mn-lt"/>
                <a:cs typeface="+mn-cs"/>
              </a:rPr>
              <a:t>в том числе: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latin typeface="+mn-lt"/>
                <a:cs typeface="+mn-cs"/>
              </a:rPr>
              <a:t>федерального значения – 71,3 км;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latin typeface="+mn-lt"/>
                <a:cs typeface="+mn-cs"/>
              </a:rPr>
              <a:t>регионального значения –   88,2 км;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местного значения – 271,9 км,                  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включая: 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Архангельск – 134,5 км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Северодвинск – 85,8 км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Новодвинск – 34,4 км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0000"/>
                </a:solidFill>
                <a:latin typeface="+mn-lt"/>
                <a:cs typeface="+mn-cs"/>
              </a:rPr>
              <a:t>Приморский район – 17,2 км</a:t>
            </a:r>
            <a:endParaRPr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971599" y="2204864"/>
            <a:ext cx="1523187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Северодвинск</a:t>
            </a:r>
            <a:endParaRPr lang="ru-RU" sz="1200" b="1" spc="0"/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6516216" y="4390747"/>
            <a:ext cx="1479451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Новодвинск</a:t>
            </a:r>
            <a:endParaRPr/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6372200" y="2554760"/>
            <a:ext cx="1440410" cy="354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Архангельск</a:t>
            </a:r>
            <a:endParaRPr lang="ru-RU" sz="1200" b="1" spc="0"/>
          </a:p>
        </p:txBody>
      </p:sp>
      <p:sp>
        <p:nvSpPr>
          <p:cNvPr id="11" name="Прямоугольник 15"/>
          <p:cNvSpPr/>
          <p:nvPr/>
        </p:nvSpPr>
        <p:spPr bwMode="auto">
          <a:xfrm>
            <a:off x="161764" y="278850"/>
            <a:ext cx="8820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НП «Безопасные качественные дороги»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РП «Региональная и местная дорожная сеть Архангельской области»</a:t>
            </a:r>
            <a:br>
              <a:rPr lang="ru-RU" sz="1400" b="1">
                <a:solidFill>
                  <a:srgbClr val="002060"/>
                </a:solidFill>
                <a:latin typeface="Times New Roman"/>
              </a:rPr>
            </a:br>
            <a:endParaRPr lang="ru-RU" sz="1400"/>
          </a:p>
        </p:txBody>
      </p:sp>
      <p:sp>
        <p:nvSpPr>
          <p:cNvPr id="12" name="TextBox 16"/>
          <p:cNvSpPr txBox="1"/>
          <p:nvPr/>
        </p:nvSpPr>
        <p:spPr bwMode="auto">
          <a:xfrm>
            <a:off x="2944568" y="5877272"/>
            <a:ext cx="619943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2022-2024 годы:</a:t>
            </a:r>
            <a:endParaRPr/>
          </a:p>
          <a:p>
            <a:pPr algn="ctr">
              <a:defRPr/>
            </a:pPr>
            <a:r>
              <a:rPr lang="ru-RU" b="1"/>
              <a:t>областной бюджет  – 710 млн. руб.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4624"/>
            <a:ext cx="9108504" cy="9361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Государственная программа Архангельской области</a:t>
            </a:r>
            <a:br>
              <a:rPr lang="ru-RU" sz="2000" b="1"/>
            </a:br>
            <a:r>
              <a:rPr lang="ru-RU" sz="2000" b="1"/>
              <a:t>«Комплексное развитие сельских территорий»</a:t>
            </a:r>
            <a:endParaRPr/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</p:nvPr>
        </p:nvGraphicFramePr>
        <p:xfrm>
          <a:off x="0" y="1124744"/>
          <a:ext cx="9143999" cy="5028024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4261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93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Наименование  мероприятия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Год реализа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000"/>
                        <a:t>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Средства ОБ,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000"/>
                        <a:t>тыс. руб.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Планируемые средства ФБ, тыс. руб.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875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Ремонт автомобильного проезда вдоль домов № 1 и № 3 по </a:t>
                      </a:r>
                      <a:br>
                        <a:rPr lang="ru-RU" sz="1800"/>
                      </a:br>
                      <a:r>
                        <a:rPr lang="ru-RU" sz="1800"/>
                        <a:t>ул. Катунина в п. Катунино</a:t>
                      </a: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2022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82,25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4 030,10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16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Ремонт автомобильной дороги общего пользования местного значения по ул. Большесельская и ул. Заводская п. Уемский Приморского района Архангельской области</a:t>
                      </a: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2022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268,64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13 163,40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16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Ремонт автомобильной дороги ул. Советская в п. Шипицыно протяженностью 1190 м в Котласском районе Архангельской области</a:t>
                      </a: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2022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346,24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16 965,7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74848" y="0"/>
            <a:ext cx="8229600" cy="57606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/>
              <a:t>Государственная программа «Культура Русского Севера»</a:t>
            </a:r>
            <a:endParaRPr/>
          </a:p>
          <a:p>
            <a:pPr marL="0" indent="0" algn="ctr">
              <a:buNone/>
              <a:defRPr/>
            </a:pPr>
            <a:endParaRPr lang="ru-RU" sz="4800"/>
          </a:p>
        </p:txBody>
      </p:sp>
      <p:sp>
        <p:nvSpPr>
          <p:cNvPr id="6" name="TextBox 1"/>
          <p:cNvSpPr txBox="1"/>
          <p:nvPr/>
        </p:nvSpPr>
        <p:spPr bwMode="auto">
          <a:xfrm>
            <a:off x="389980" y="5349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Мероприятие «Создание комплекса обеспечивающей инфраструктуры туристско-рекреационных кластеров на территории АО»</a:t>
            </a:r>
            <a:endParaRPr/>
          </a:p>
        </p:txBody>
      </p:sp>
      <p:sp>
        <p:nvSpPr>
          <p:cNvPr id="7" name="TextBox 5"/>
          <p:cNvSpPr txBox="1"/>
          <p:nvPr/>
        </p:nvSpPr>
        <p:spPr bwMode="auto">
          <a:xfrm>
            <a:off x="1055440" y="124287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Строительство моста «Пентус»</a:t>
            </a:r>
            <a:endParaRPr lang="ru-RU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9"/>
          <p:cNvSpPr txBox="1"/>
          <p:nvPr/>
        </p:nvSpPr>
        <p:spPr bwMode="auto">
          <a:xfrm>
            <a:off x="-21456" y="5661248"/>
            <a:ext cx="9133271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В 2022 году финансирование  планируется: </a:t>
            </a:r>
            <a:endParaRPr/>
          </a:p>
          <a:p>
            <a:pPr algn="ctr">
              <a:defRPr/>
            </a:pPr>
            <a:r>
              <a:rPr lang="ru-RU" sz="2000" b="1"/>
              <a:t>ОБ- 22,2  млн. руб., ФБ – 200,0 млн. руб.</a:t>
            </a:r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10728" y="1844824"/>
            <a:ext cx="9122544" cy="363319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052737"/>
            <a:ext cx="8229600" cy="57606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/>
              <a:t>Непрограммные расходы в области дорожного хозяйства</a:t>
            </a:r>
            <a:endParaRPr/>
          </a:p>
          <a:p>
            <a:pPr marL="0" indent="0" algn="ctr">
              <a:buNone/>
              <a:defRPr/>
            </a:pPr>
            <a:endParaRPr lang="ru-RU" sz="4800"/>
          </a:p>
        </p:txBody>
      </p:sp>
      <p:sp>
        <p:nvSpPr>
          <p:cNvPr id="6" name="TextBox 1"/>
          <p:cNvSpPr txBox="1"/>
          <p:nvPr/>
        </p:nvSpPr>
        <p:spPr bwMode="auto">
          <a:xfrm>
            <a:off x="467544" y="227687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Резерв средств на ликвидацию потерь дорожного хозяйства от осенне-весенних паводков и неблагоприятных последствий природного и техногенного характера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771800" y="4225776"/>
            <a:ext cx="374441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2022 год – 45,0 млн. руб.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771800" y="4797151"/>
            <a:ext cx="374441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2023 год – 45,0 млн. руб.</a:t>
            </a:r>
            <a:endParaRPr lang="ru-RU" sz="2400" b="1"/>
          </a:p>
        </p:txBody>
      </p:sp>
      <p:sp>
        <p:nvSpPr>
          <p:cNvPr id="9" name="TextBox 8"/>
          <p:cNvSpPr txBox="1"/>
          <p:nvPr/>
        </p:nvSpPr>
        <p:spPr bwMode="auto">
          <a:xfrm>
            <a:off x="2771800" y="5373214"/>
            <a:ext cx="367240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2024 год – 45,0 млн. руб.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4800"/>
          </a:p>
          <a:p>
            <a:pPr marL="0" indent="0" algn="ctr">
              <a:buNone/>
              <a:defRPr/>
            </a:pPr>
            <a:endParaRPr lang="ru-RU" sz="4800"/>
          </a:p>
          <a:p>
            <a:pPr marL="0" indent="0" algn="ctr">
              <a:buNone/>
              <a:defRPr/>
            </a:pPr>
            <a:r>
              <a:rPr lang="ru-RU" sz="4800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/>
              <a:t>Субсидии организациям железнодорожного транспорта на возмещение недополученных доходов, возникающих в результате государственного регулирования тарифов на перевозку пассажиров и багажа в 2022 году</a:t>
            </a:r>
            <a:endParaRPr/>
          </a:p>
        </p:txBody>
      </p:sp>
      <p:sp>
        <p:nvSpPr>
          <p:cNvPr id="6" name="TextBox 2"/>
          <p:cNvSpPr txBox="1"/>
          <p:nvPr/>
        </p:nvSpPr>
        <p:spPr bwMode="auto">
          <a:xfrm>
            <a:off x="3707904" y="1905799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</a:rPr>
              <a:t>28,1 млн. руб</a:t>
            </a:r>
            <a:r>
              <a:rPr lang="ru-RU" sz="1200" b="1"/>
              <a:t>.</a:t>
            </a:r>
            <a:endParaRPr/>
          </a:p>
        </p:txBody>
      </p:sp>
      <p:graphicFrame>
        <p:nvGraphicFramePr>
          <p:cNvPr id="7" name="Таблица 8"/>
          <p:cNvGraphicFramePr>
            <a:graphicFrameLocks noGrp="1"/>
          </p:cNvGraphicFramePr>
          <p:nvPr/>
        </p:nvGraphicFramePr>
        <p:xfrm>
          <a:off x="0" y="1685032"/>
          <a:ext cx="9144000" cy="4719372"/>
        </p:xfrm>
        <a:graphic>
          <a:graphicData uri="http://schemas.openxmlformats.org/drawingml/2006/table">
            <a:tbl>
              <a:tblPr firstRow="1" bandRow="1">
                <a:tableStyleId>{DA124C90-F297-6B98-EF72-5C479ADEBDE4}</a:tableStyleId>
              </a:tblPr>
              <a:tblGrid>
                <a:gridCol w="371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987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/>
                    </a:p>
                    <a:p>
                      <a:pPr algn="ctr"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/>
                        <a:t>Потребность  средств субсидии</a:t>
                      </a:r>
                      <a:endParaRPr/>
                    </a:p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/>
                        <a:t>Предусмотрено в проекте областного бюджета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Недостаток средств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0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Возмещение недополученных доходов от гос. регулирования тарифов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524,45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348,19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- 176,26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6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Выплата по Соглашению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/>
                        <a:t>(в течение 5 лет 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28,95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28,95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 -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5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Скидка 50 % на проезд учащихся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9,06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9,06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 -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0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0"/>
                        <a:t>Скидка 50 % на проезд детей от 5-ти до 7-ми лет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1,63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1,63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0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/>
                        <a:t>Итого потребность средств  субсидии на ж/д транспорт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564,09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387,84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- 176,26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9"/>
          <p:cNvSpPr txBox="1"/>
          <p:nvPr/>
        </p:nvSpPr>
        <p:spPr bwMode="auto">
          <a:xfrm>
            <a:off x="7668344" y="133383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/>
              <a:t>млн. руб</a:t>
            </a:r>
            <a:r>
              <a:rPr lang="ru-RU"/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Прямоугольник 3"/>
          <p:cNvSpPr/>
          <p:nvPr/>
        </p:nvSpPr>
        <p:spPr bwMode="auto">
          <a:xfrm>
            <a:off x="2771799" y="40158"/>
            <a:ext cx="3024336" cy="17718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ВОДНЫЙ ТРАНСПОРТ</a:t>
            </a:r>
            <a:endParaRPr/>
          </a:p>
          <a:p>
            <a:pPr algn="ctr">
              <a:defRPr/>
            </a:pPr>
            <a:r>
              <a:rPr lang="ru-RU" b="1"/>
              <a:t>187,4 млн. рублей</a:t>
            </a:r>
            <a:endParaRPr/>
          </a:p>
        </p:txBody>
      </p:sp>
      <p:sp>
        <p:nvSpPr>
          <p:cNvPr id="6" name="Прямоугольник 4"/>
          <p:cNvSpPr/>
          <p:nvPr/>
        </p:nvSpPr>
        <p:spPr bwMode="auto">
          <a:xfrm>
            <a:off x="192656" y="998986"/>
            <a:ext cx="2031305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Архангельск – Соловки </a:t>
            </a:r>
            <a:endParaRPr/>
          </a:p>
          <a:p>
            <a:pPr algn="ctr">
              <a:defRPr/>
            </a:pPr>
            <a:r>
              <a:rPr lang="ru-RU" b="1"/>
              <a:t>(3 маршрута)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69081" y="2119610"/>
            <a:ext cx="2078453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Соломбала - Патракеевка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396592" y="2599548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В. Тойма - Н. Тойма 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70084" y="3191272"/>
            <a:ext cx="2115685" cy="118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АО "Архангельский речной порт"  </a:t>
            </a:r>
            <a:endParaRPr/>
          </a:p>
          <a:p>
            <a:pPr algn="ctr">
              <a:defRPr/>
            </a:pPr>
            <a:r>
              <a:rPr lang="ru-RU" b="1"/>
              <a:t>(14 маршрутов)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08275" y="4752161"/>
            <a:ext cx="2189649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Новодвинск - Ягодник - Дедов Полой (2 маршрута)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8275" y="5876788"/>
            <a:ext cx="2177494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Котлас – Тулубьево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396592" y="1052736"/>
            <a:ext cx="2548735" cy="5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п. Порог - с. Усть Кожа </a:t>
            </a:r>
            <a:endParaRPr/>
          </a:p>
        </p:txBody>
      </p:sp>
      <p:sp>
        <p:nvSpPr>
          <p:cNvPr id="13" name="Прямоугольник 13"/>
          <p:cNvSpPr/>
          <p:nvPr/>
        </p:nvSpPr>
        <p:spPr bwMode="auto">
          <a:xfrm>
            <a:off x="6392671" y="1696300"/>
            <a:ext cx="2548735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г. Онега – </a:t>
            </a:r>
            <a:endParaRPr/>
          </a:p>
          <a:p>
            <a:pPr algn="ctr">
              <a:defRPr/>
            </a:pPr>
            <a:r>
              <a:rPr lang="ru-RU" b="1"/>
              <a:t>пос. Легашевская запань</a:t>
            </a:r>
            <a:endParaRPr/>
          </a:p>
        </p:txBody>
      </p:sp>
      <p:sp>
        <p:nvSpPr>
          <p:cNvPr id="14" name="Прямоугольник 14"/>
          <p:cNvSpPr/>
          <p:nvPr/>
        </p:nvSpPr>
        <p:spPr bwMode="auto">
          <a:xfrm>
            <a:off x="6397829" y="4929827"/>
            <a:ext cx="2548735" cy="798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Хорьково - Кузьмино, Черный Яр - Дедов Полой</a:t>
            </a:r>
            <a:endParaRPr/>
          </a:p>
        </p:txBody>
      </p:sp>
      <p:sp>
        <p:nvSpPr>
          <p:cNvPr id="15" name="Прямоугольник 15"/>
          <p:cNvSpPr/>
          <p:nvPr/>
        </p:nvSpPr>
        <p:spPr bwMode="auto">
          <a:xfrm>
            <a:off x="6397828" y="4221088"/>
            <a:ext cx="2548735" cy="5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пос. Каменка – </a:t>
            </a:r>
            <a:endParaRPr/>
          </a:p>
          <a:p>
            <a:pPr algn="ctr">
              <a:defRPr/>
            </a:pPr>
            <a:r>
              <a:rPr lang="ru-RU" b="1"/>
              <a:t>г. Мезень </a:t>
            </a:r>
            <a:endParaRPr/>
          </a:p>
        </p:txBody>
      </p:sp>
      <p:sp>
        <p:nvSpPr>
          <p:cNvPr id="16" name="Прямоугольник 27"/>
          <p:cNvSpPr/>
          <p:nvPr/>
        </p:nvSpPr>
        <p:spPr bwMode="auto">
          <a:xfrm>
            <a:off x="6412862" y="5877272"/>
            <a:ext cx="2548735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С. Черевково – </a:t>
            </a:r>
            <a:endParaRPr/>
          </a:p>
          <a:p>
            <a:pPr algn="ctr">
              <a:defRPr/>
            </a:pPr>
            <a:r>
              <a:rPr lang="ru-RU" b="1"/>
              <a:t>Д. Ракулка</a:t>
            </a:r>
            <a:endParaRPr/>
          </a:p>
        </p:txBody>
      </p:sp>
      <p:sp>
        <p:nvSpPr>
          <p:cNvPr id="17" name="TextBox 1"/>
          <p:cNvSpPr txBox="1"/>
          <p:nvPr/>
        </p:nvSpPr>
        <p:spPr bwMode="auto">
          <a:xfrm rot="16199998">
            <a:off x="1965140" y="2916504"/>
            <a:ext cx="25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Межмуниципальные маршруты</a:t>
            </a:r>
            <a:endParaRPr/>
          </a:p>
        </p:txBody>
      </p:sp>
      <p:sp>
        <p:nvSpPr>
          <p:cNvPr id="18" name="TextBox 30"/>
          <p:cNvSpPr txBox="1"/>
          <p:nvPr/>
        </p:nvSpPr>
        <p:spPr bwMode="auto">
          <a:xfrm rot="16199998">
            <a:off x="3856726" y="2731009"/>
            <a:ext cx="248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Муниципальные маршруты</a:t>
            </a:r>
            <a:endParaRPr/>
          </a:p>
        </p:txBody>
      </p:sp>
      <p:sp>
        <p:nvSpPr>
          <p:cNvPr id="19" name="Правая фигурная скобка 2"/>
          <p:cNvSpPr/>
          <p:nvPr/>
        </p:nvSpPr>
        <p:spPr bwMode="auto">
          <a:xfrm>
            <a:off x="2247534" y="1696300"/>
            <a:ext cx="678481" cy="4299928"/>
          </a:xfrm>
          <a:prstGeom prst="rightBrace">
            <a:avLst>
              <a:gd name="adj1" fmla="val 83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25"/>
          <p:cNvSpPr txBox="1"/>
          <p:nvPr/>
        </p:nvSpPr>
        <p:spPr bwMode="auto">
          <a:xfrm>
            <a:off x="2771799" y="4543816"/>
            <a:ext cx="135927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117,3</a:t>
            </a:r>
            <a:endParaRPr/>
          </a:p>
          <a:p>
            <a:pPr algn="ctr">
              <a:defRPr/>
            </a:pPr>
            <a:r>
              <a:rPr lang="ru-RU" b="1"/>
              <a:t> млн. руб.</a:t>
            </a:r>
            <a:endParaRPr/>
          </a:p>
        </p:txBody>
      </p:sp>
      <p:sp>
        <p:nvSpPr>
          <p:cNvPr id="21" name="Прямоугольник 33"/>
          <p:cNvSpPr/>
          <p:nvPr/>
        </p:nvSpPr>
        <p:spPr bwMode="auto">
          <a:xfrm>
            <a:off x="6397826" y="59036"/>
            <a:ext cx="2548735" cy="911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АО "Архангельский речной порт"  </a:t>
            </a:r>
            <a:endParaRPr/>
          </a:p>
          <a:p>
            <a:pPr algn="ctr">
              <a:defRPr/>
            </a:pPr>
            <a:r>
              <a:rPr lang="ru-RU" b="1"/>
              <a:t>(местные линии)</a:t>
            </a:r>
            <a:endParaRPr/>
          </a:p>
        </p:txBody>
      </p:sp>
      <p:sp>
        <p:nvSpPr>
          <p:cNvPr id="22" name="TextBox 34"/>
          <p:cNvSpPr txBox="1"/>
          <p:nvPr/>
        </p:nvSpPr>
        <p:spPr bwMode="auto">
          <a:xfrm>
            <a:off x="4323448" y="4543816"/>
            <a:ext cx="149420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70,1</a:t>
            </a:r>
            <a:endParaRPr/>
          </a:p>
          <a:p>
            <a:pPr algn="ctr">
              <a:defRPr/>
            </a:pPr>
            <a:r>
              <a:rPr lang="ru-RU" b="1"/>
              <a:t> млн. руб.</a:t>
            </a:r>
            <a:endParaRPr/>
          </a:p>
        </p:txBody>
      </p:sp>
      <p:sp>
        <p:nvSpPr>
          <p:cNvPr id="23" name="Левая фигурная скобка 26"/>
          <p:cNvSpPr/>
          <p:nvPr/>
        </p:nvSpPr>
        <p:spPr bwMode="auto">
          <a:xfrm>
            <a:off x="5580112" y="926097"/>
            <a:ext cx="817714" cy="5239207"/>
          </a:xfrm>
          <a:prstGeom prst="leftBrace">
            <a:avLst>
              <a:gd name="adj1" fmla="val 83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1"/>
          <p:cNvSpPr/>
          <p:nvPr/>
        </p:nvSpPr>
        <p:spPr bwMode="auto">
          <a:xfrm>
            <a:off x="6351912" y="3119154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Сосновка- Мамониха</a:t>
            </a:r>
            <a:endParaRPr/>
          </a:p>
        </p:txBody>
      </p:sp>
      <p:sp>
        <p:nvSpPr>
          <p:cNvPr id="25" name="Прямоугольник 22"/>
          <p:cNvSpPr/>
          <p:nvPr/>
        </p:nvSpPr>
        <p:spPr bwMode="auto">
          <a:xfrm>
            <a:off x="6367918" y="3684809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Емецк - Подгор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За счет средств иного межбюджетного трансферта </a:t>
            </a:r>
            <a:br>
              <a:rPr lang="ru-RU" sz="2400"/>
            </a:br>
            <a:r>
              <a:rPr lang="ru-RU" sz="2400"/>
              <a:t>на организацию транспортного обслуживания </a:t>
            </a:r>
            <a:br>
              <a:rPr lang="ru-RU" sz="2400"/>
            </a:br>
            <a:r>
              <a:rPr lang="ru-RU" sz="2400"/>
              <a:t>водным транспортом также планируется:</a:t>
            </a:r>
            <a:endParaRPr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5293701" y="1713141"/>
            <a:ext cx="3387904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Устройство 3-х остановочных павильонов по маршрутам водного транспорта в Котласском районе и 11 в Приморском районе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68452" y="4833978"/>
            <a:ext cx="3960564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Аренда причала для обеспечения пассажирских перевозок в Онежском районе</a:t>
            </a:r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37067" y="1556792"/>
            <a:ext cx="3823333" cy="26341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260400" y="3270486"/>
            <a:ext cx="4569080" cy="340260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1673931" y="920737"/>
            <a:ext cx="5796136" cy="12241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>
              <a:defRPr/>
            </a:pPr>
            <a:r>
              <a:rPr lang="ru-RU" sz="2000" b="1"/>
              <a:t>пос. Авнюгский – пос. Поперечка 1,287 млн. руб.</a:t>
            </a:r>
            <a:br>
              <a:rPr lang="ru-RU" sz="2000" b="1"/>
            </a:br>
            <a:br>
              <a:rPr lang="ru-RU" sz="2000" b="1"/>
            </a:br>
            <a:r>
              <a:rPr lang="ru-RU" sz="2000" b="1"/>
              <a:t>Липаково – Лужма – Сеза 1,186 млн. руб.</a:t>
            </a:r>
            <a:endParaRPr/>
          </a:p>
        </p:txBody>
      </p:sp>
      <p:sp>
        <p:nvSpPr>
          <p:cNvPr id="6" name="Заголовок 5"/>
          <p:cNvSpPr txBox="1"/>
          <p:nvPr/>
        </p:nvSpPr>
        <p:spPr bwMode="auto">
          <a:xfrm>
            <a:off x="601682" y="325962"/>
            <a:ext cx="8229600" cy="43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/>
              <a:t>Содержание и ремонт участков </a:t>
            </a:r>
            <a:endParaRPr/>
          </a:p>
          <a:p>
            <a:pPr>
              <a:defRPr/>
            </a:pPr>
            <a:r>
              <a:rPr lang="ru-RU" sz="2400" b="1"/>
              <a:t>узкоколейных железных дорог</a:t>
            </a:r>
            <a:br>
              <a:rPr lang="ru-RU" sz="2400" b="1"/>
            </a:br>
            <a:endParaRPr lang="ru-RU" sz="2000" b="1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72000" y="2348881"/>
            <a:ext cx="4449763" cy="34138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1032" y="2348881"/>
            <a:ext cx="4446507" cy="34138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3278" y="-3544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327863" y="0"/>
            <a:ext cx="8512010" cy="7200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Строительство судов ледового класса </a:t>
            </a:r>
            <a:r>
              <a:rPr lang="ru-RU" sz="2400"/>
              <a:t>(лизинговые платежи)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07111" y="764704"/>
            <a:ext cx="6103934" cy="32403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1"/>
          <p:cNvSpPr txBox="1"/>
          <p:nvPr/>
        </p:nvSpPr>
        <p:spPr bwMode="auto">
          <a:xfrm>
            <a:off x="107504" y="980728"/>
            <a:ext cx="2736304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4 судна ледового класса:</a:t>
            </a:r>
            <a:endParaRPr/>
          </a:p>
          <a:p>
            <a:pPr>
              <a:defRPr/>
            </a:pPr>
            <a:r>
              <a:rPr lang="ru-RU"/>
              <a:t>2023 год – 36,1 млн. руб.</a:t>
            </a:r>
            <a:endParaRPr/>
          </a:p>
          <a:p>
            <a:pPr>
              <a:defRPr/>
            </a:pPr>
            <a:r>
              <a:rPr lang="ru-RU"/>
              <a:t>2024 год – 111,1 млн. руб.</a:t>
            </a:r>
            <a:endParaRPr/>
          </a:p>
        </p:txBody>
      </p:sp>
      <p:sp>
        <p:nvSpPr>
          <p:cNvPr id="8" name="TextBox 8"/>
          <p:cNvSpPr txBox="1"/>
          <p:nvPr/>
        </p:nvSpPr>
        <p:spPr bwMode="auto">
          <a:xfrm>
            <a:off x="6171891" y="5157192"/>
            <a:ext cx="273630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2 судна проекта А217-1:</a:t>
            </a:r>
            <a:endParaRPr/>
          </a:p>
          <a:p>
            <a:pPr>
              <a:defRPr/>
            </a:pPr>
            <a:r>
              <a:rPr lang="ru-RU"/>
              <a:t>2022 год - 50,0 млн. руб.</a:t>
            </a:r>
            <a:endParaRPr/>
          </a:p>
          <a:p>
            <a:pPr>
              <a:defRPr/>
            </a:pPr>
            <a:r>
              <a:rPr lang="ru-RU"/>
              <a:t>2023 год – 50,0 млн. руб.</a:t>
            </a:r>
            <a:endParaRPr/>
          </a:p>
          <a:p>
            <a:pPr>
              <a:defRPr/>
            </a:pPr>
            <a:r>
              <a:rPr lang="ru-RU"/>
              <a:t>2024 год – 50,0 млн. руб.</a:t>
            </a:r>
            <a:endParaRPr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868" y="3849688"/>
            <a:ext cx="5376597" cy="302433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319986" y="188640"/>
            <a:ext cx="8512010" cy="7200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Приобретение речных судов для осуществления грузопассажирских перевозок на территории Архангельской области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87624" y="980728"/>
            <a:ext cx="6624736" cy="43744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Заголовок 5"/>
          <p:cNvSpPr txBox="1"/>
          <p:nvPr/>
        </p:nvSpPr>
        <p:spPr bwMode="auto">
          <a:xfrm>
            <a:off x="289573" y="5805264"/>
            <a:ext cx="8512010" cy="720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Планируется приобретение двух речных судов стоимостью по 13 млн. руб. для обеспечения пассажирских перевозок в период ледохода и ледостава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2184</Words>
  <Application>Microsoft Office PowerPoint</Application>
  <DocSecurity>0</DocSecurity>
  <PresentationFormat>Экран (4:3)</PresentationFormat>
  <Paragraphs>435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Trebuchet MS</vt:lpstr>
      <vt:lpstr>Wingdings</vt:lpstr>
      <vt:lpstr>Тема Office</vt:lpstr>
      <vt:lpstr>1_Тема Office</vt:lpstr>
      <vt:lpstr>   О бюджетных ассигнованиях министерства транспорта на 2022 год  и на плановый период 2023 и 2024 годов   </vt:lpstr>
      <vt:lpstr>   Министерству транспорта Архангельской области   доведены бюджетные ассигнования  в следующих объемах:  на 2022 год – 11 млрд. 425 млн. рублей;  на 2023 год – 13 млрд. 659 млн. рублей;  на 2024 год – 10 млрд. 856 млн. рублей.    </vt:lpstr>
      <vt:lpstr>Презентация PowerPoint</vt:lpstr>
      <vt:lpstr>Субсидии организациям железнодорожного транспорта на возмещение недополученных доходов, возникающих в результате государственного регулирования тарифов на перевозку пассажиров и багажа в 2022 году</vt:lpstr>
      <vt:lpstr>Презентация PowerPoint</vt:lpstr>
      <vt:lpstr>За счет средств иного межбюджетного трансферта  на организацию транспортного обслуживания  водным транспортом также планируется:</vt:lpstr>
      <vt:lpstr>пос. Авнюгский – пос. Поперечка 1,287 млн. руб.  Липаково – Лужма – Сеза 1,186 млн. руб.</vt:lpstr>
      <vt:lpstr>Строительство судов ледового класса (лизинговые платежи)</vt:lpstr>
      <vt:lpstr>Приобретение речных судов для осуществления грузопассажирских перевозок на территории Архангельской области</vt:lpstr>
      <vt:lpstr>Капитальный ремонт пассажирских судов</vt:lpstr>
      <vt:lpstr>Организация буксирных перевозок по маршруту  «Хабарка – Выселки» в период осеннего ледостава и весеннего ледохода</vt:lpstr>
      <vt:lpstr>Разработка проектной документации и строительство причальных сооружений</vt:lpstr>
      <vt:lpstr>Капитальный ремонт пассажирского причала микрорайона Легашевская запань г. Онеги</vt:lpstr>
      <vt:lpstr>Организация  осуществления перевозок пассажиров и багажа автомобильным транспортом в межмуниципальном сообщении</vt:lpstr>
      <vt:lpstr>Осуществление субсидирования перевозок пассажиров и багажа автомобильным транспортом по муниципальным маршрутам</vt:lpstr>
      <vt:lpstr>Презентация PowerPoint</vt:lpstr>
      <vt:lpstr>Общая потребность средств  13,00 млн. руб. в том числе:               областной бюджет – 11,05 млн. руб., местный бюджет – 1,95 млн. руб.</vt:lpstr>
      <vt:lpstr>Презентация PowerPoint</vt:lpstr>
      <vt:lpstr>Презентация PowerPoint</vt:lpstr>
      <vt:lpstr>1. Субсидии муниципальным образованиям на софинансирование дорожной деятельности и ремонт дворовых территорий</vt:lpstr>
      <vt:lpstr>Презентация PowerPoint</vt:lpstr>
      <vt:lpstr>Презентация PowerPoint</vt:lpstr>
      <vt:lpstr>Презентация PowerPoint</vt:lpstr>
      <vt:lpstr>Подпрограмма № 3 «Развитие и совершенствование сети автомобильных дорог общего пользования регионального значения»</vt:lpstr>
      <vt:lpstr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Безопасные качественные дороги 2022 год – 4 млрд. 285 млн. руб.;  2023 год – 5 млрд. 702 млн. руб.;  2023 год – 6 млрд. 610 млн. руб.                                                            Объекты 2022 года</vt:lpstr>
      <vt:lpstr>Презентация PowerPoint</vt:lpstr>
      <vt:lpstr>Государственная программа Архангельской области «Комплексное развитие сельских территорий»</vt:lpstr>
      <vt:lpstr>Презентация PowerPoint</vt:lpstr>
      <vt:lpstr>Презентация PowerPoint</vt:lpstr>
      <vt:lpstr>Презентация PowerPoint</vt:lpstr>
    </vt:vector>
  </TitlesOfParts>
  <Manager/>
  <Company>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Пунягов Сергей Валерьевич</dc:creator>
  <cp:keywords/>
  <dc:description/>
  <cp:lastModifiedBy>Долгопольский Александр Олегович</cp:lastModifiedBy>
  <cp:revision>269</cp:revision>
  <dcterms:created xsi:type="dcterms:W3CDTF">2015-10-22T06:18:15Z</dcterms:created>
  <dcterms:modified xsi:type="dcterms:W3CDTF">2021-11-16T09:44:55Z</dcterms:modified>
  <cp:category/>
  <dc:identifier/>
  <cp:contentStatus/>
  <dc:language/>
  <cp:version/>
</cp:coreProperties>
</file>