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8" r:id="rId2"/>
    <p:sldId id="390" r:id="rId3"/>
    <p:sldId id="283" r:id="rId4"/>
    <p:sldId id="391" r:id="rId5"/>
    <p:sldId id="392" r:id="rId6"/>
    <p:sldId id="389" r:id="rId7"/>
  </p:sldIdLst>
  <p:sldSz cx="9906000" cy="6858000" type="A4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91B0C7"/>
    <a:srgbClr val="CCFFFF"/>
    <a:srgbClr val="EFE85F"/>
    <a:srgbClr val="E8D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5556" autoAdjust="0"/>
  </p:normalViewPr>
  <p:slideViewPr>
    <p:cSldViewPr>
      <p:cViewPr varScale="1">
        <p:scale>
          <a:sx n="109" d="100"/>
          <a:sy n="109" d="100"/>
        </p:scale>
        <p:origin x="924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E8F2ED-C381-4C56-B4F1-5C677AC5BC6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877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5AE982-0100-4F2B-B8B5-B943E9E55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8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2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E982-0100-4F2B-B8B5-B943E9E557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4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7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3ECF55-2912-42AC-AB4F-D7BF60F27499}"/>
              </a:ext>
            </a:extLst>
          </p:cNvPr>
          <p:cNvSpPr txBox="1"/>
          <p:nvPr/>
        </p:nvSpPr>
        <p:spPr>
          <a:xfrm>
            <a:off x="258660" y="1196752"/>
            <a:ext cx="6465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О ВНЕСЕНИИ ИЗМЕНЕНИЙ </a:t>
            </a:r>
            <a:br>
              <a:rPr lang="ru-RU" sz="28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r>
              <a:rPr lang="ru-RU" sz="28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В ЗАКОН О БЮДЖЕТЕ </a:t>
            </a:r>
          </a:p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НА 2021 ГОД</a:t>
            </a:r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0D581614-51DA-4228-B31C-D27E3BA1FBA3}"/>
              </a:ext>
            </a:extLst>
          </p:cNvPr>
          <p:cNvGrpSpPr>
            <a:grpSpLocks/>
          </p:cNvGrpSpPr>
          <p:nvPr/>
        </p:nvGrpSpPr>
        <p:grpSpPr bwMode="auto">
          <a:xfrm>
            <a:off x="776536" y="116632"/>
            <a:ext cx="1068388" cy="1065213"/>
            <a:chOff x="1973" y="754"/>
            <a:chExt cx="1190" cy="1187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28C90F2-F482-418F-AA1C-26DC09ADB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4E623682-0900-4E62-B91E-33BD1A9BD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C157A75-3ABE-479F-87E1-D9947F4736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3A64C41A-8270-46F8-A4E2-4BE95C674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86BD6503-D2D3-424A-9DFE-31FC25B57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C86DC997-54CA-4E6D-A1C3-29FEBBF4C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16AC72A5-27A6-47AB-A638-8CF28C224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E4A8D02-3514-45BF-B1D3-D3B1D393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50ECE185-873D-4A4C-B365-82141CF74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D1AAC212-CE8F-4F71-BA2E-2D3D5973C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3706A822-E91F-4B10-9E54-9648A4DD6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778BF9AC-3C3C-4179-850A-1441C730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66E7E401-852F-4F88-B3C6-7A99069C8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E8CD264F-743E-4AA0-9889-F427B7428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5E4B6987-5C0C-41A0-AFA9-B0732D0B7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C72B98FD-A42C-401D-B77F-DE06C870C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D2DA56E2-7688-41D2-9DC8-082384188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1426CBC5-4269-440A-A211-9AF763D66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19466179-AE7F-4A0D-A50C-E1B649CFA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A038DC50-2288-4D8F-BF77-84D43B5F1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02FA875D-BECF-4D20-882C-39C66228C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33576966-8A36-4A9C-BD2D-1484E8DCB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F269794C-72CE-4C62-AF04-F7C73A855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2D5DA486-09AA-4A93-B736-BBDFD4A46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8A1D00EA-D82F-45A3-866A-68935B3F2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71DED33E-4AEA-47AC-BFBC-FBE40F89B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E62805B2-7B86-41C0-B233-D539F4C8977F}"/>
              </a:ext>
            </a:extLst>
          </p:cNvPr>
          <p:cNvSpPr/>
          <p:nvPr/>
        </p:nvSpPr>
        <p:spPr>
          <a:xfrm>
            <a:off x="1856596" y="336473"/>
            <a:ext cx="3096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E405B8FE-8C50-4E6C-B41E-23A142BD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4475944"/>
            <a:ext cx="3020565" cy="2265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962D05-5D43-4944-8914-D2C59E6B592C}"/>
              </a:ext>
            </a:extLst>
          </p:cNvPr>
          <p:cNvSpPr txBox="1"/>
          <p:nvPr/>
        </p:nvSpPr>
        <p:spPr>
          <a:xfrm>
            <a:off x="165600" y="3297178"/>
            <a:ext cx="6731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министр транспорта Архангельской области</a:t>
            </a:r>
          </a:p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i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Роднев</a:t>
            </a:r>
            <a:r>
              <a:rPr lang="ru-RU" sz="2000" b="1" i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Сергей Витальевич </a:t>
            </a: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D88D4A46-B072-43EB-B114-193F2F547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0"/>
          <a:stretch/>
        </p:blipFill>
        <p:spPr bwMode="auto">
          <a:xfrm>
            <a:off x="3584848" y="4475944"/>
            <a:ext cx="3312368" cy="2347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F17268-E0AF-4E4C-A7BF-E0DC5835B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1790" b="7067"/>
          <a:stretch/>
        </p:blipFill>
        <p:spPr bwMode="auto">
          <a:xfrm>
            <a:off x="98765" y="4409752"/>
            <a:ext cx="3392479" cy="2434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634AD4-E3AF-4E60-8584-99E74E11D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3" y="2269396"/>
            <a:ext cx="3011049" cy="220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B2D7230-3225-4B54-AA71-A626E55B8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r="2225"/>
          <a:stretch/>
        </p:blipFill>
        <p:spPr bwMode="auto">
          <a:xfrm>
            <a:off x="6904423" y="205258"/>
            <a:ext cx="2972862" cy="2091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9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>
            <a:extLst>
              <a:ext uri="{FF2B5EF4-FFF2-40B4-BE49-F238E27FC236}">
                <a16:creationId xmlns:a16="http://schemas.microsoft.com/office/drawing/2014/main" id="{A727E8A0-5299-490E-8305-E6222E284E96}"/>
              </a:ext>
            </a:extLst>
          </p:cNvPr>
          <p:cNvGrpSpPr>
            <a:grpSpLocks/>
          </p:cNvGrpSpPr>
          <p:nvPr/>
        </p:nvGrpSpPr>
        <p:grpSpPr bwMode="auto">
          <a:xfrm>
            <a:off x="6350548" y="6093296"/>
            <a:ext cx="642554" cy="740691"/>
            <a:chOff x="1973" y="754"/>
            <a:chExt cx="1190" cy="1187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D2EE0B2-74D5-442D-9EF2-D111D91A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EDD14DB-3CC3-4D91-B7D8-420D6EA02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FE9492C-951F-477A-A55D-2625B543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14C68CA-F920-4B55-8B05-8592F0B35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DDF364E-9024-4E4C-BA20-3A5532D7F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12F5F8E-6EEE-41E3-ACD7-DDD1C3D31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2E7AC9D-60C4-465B-A687-51D21092F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0D7F1171-30E4-4EC4-AF51-FDAE6148D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243D0D2-292D-47F5-A4DD-E672DEE7C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1422132C-4C8D-46F4-9485-37AC14ADE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343D3863-17DA-47C0-9BF7-05CBA3201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CF68B5B-2BAB-42B7-B8B3-639C6EA9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6383D9F3-B2BE-4927-9225-AF42E0BF8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E7C49B8-7755-42B6-82CA-C143EF329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0BBB5FF4-FB51-42D1-A860-D339CF952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6E93971A-DE9E-4BA3-A1E4-39DFCF0A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8CE05CF-35E6-4053-8832-CE48298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65EFC0C-C1A0-40AD-B495-B16993174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C426A6EA-EC17-4B1F-8550-881A73AEA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10A0B00F-706B-4F76-BEFA-C88F486DC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A1FE6276-B0FF-4A99-8987-60B9F0489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7CAF3B4E-FB5C-4645-8BAD-1316B383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8517F1AA-7466-43EF-86A6-4EF77C68F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5A02A248-8523-43A6-9DC3-05CD551A7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F0A2C8F8-AC75-4EC7-B20F-4C3815F75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BBD9440-51E4-4C60-973D-CD395B7B9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CFCB34E-F6DD-41E2-A7B7-7A0DC52A5110}"/>
              </a:ext>
            </a:extLst>
          </p:cNvPr>
          <p:cNvSpPr/>
          <p:nvPr/>
        </p:nvSpPr>
        <p:spPr>
          <a:xfrm>
            <a:off x="6829816" y="6172924"/>
            <a:ext cx="329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45C930-8288-4DC1-8C5D-FAF181E2769F}"/>
              </a:ext>
            </a:extLst>
          </p:cNvPr>
          <p:cNvSpPr txBox="1"/>
          <p:nvPr/>
        </p:nvSpPr>
        <p:spPr>
          <a:xfrm>
            <a:off x="0" y="8246"/>
            <a:ext cx="9906004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ДОПОЛНИТЕЛЬНАЯ ПОТРЕБНОСТЬ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277D871-0C78-4B15-8A80-D6F492CF820A}"/>
              </a:ext>
            </a:extLst>
          </p:cNvPr>
          <p:cNvSpPr/>
          <p:nvPr/>
        </p:nvSpPr>
        <p:spPr>
          <a:xfrm>
            <a:off x="0" y="476672"/>
            <a:ext cx="990600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ТРАНСПОРТ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135 383,8 тыс. рублей, в том числе: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EF7EABE-2052-49BB-B0C7-BEC49BF2F7F2}"/>
              </a:ext>
            </a:extLst>
          </p:cNvPr>
          <p:cNvSpPr/>
          <p:nvPr/>
        </p:nvSpPr>
        <p:spPr>
          <a:xfrm>
            <a:off x="56456" y="497288"/>
            <a:ext cx="636941" cy="54354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7183A47-617B-4F54-A82D-A270C71C9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97001"/>
              </p:ext>
            </p:extLst>
          </p:nvPr>
        </p:nvGraphicFramePr>
        <p:xfrm>
          <a:off x="0" y="1082063"/>
          <a:ext cx="9906000" cy="50542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25408">
                  <a:extLst>
                    <a:ext uri="{9D8B030D-6E8A-4147-A177-3AD203B41FA5}">
                      <a16:colId xmlns:a16="http://schemas.microsoft.com/office/drawing/2014/main" val="3009284455"/>
                    </a:ext>
                  </a:extLst>
                </a:gridCol>
                <a:gridCol w="1280592">
                  <a:extLst>
                    <a:ext uri="{9D8B030D-6E8A-4147-A177-3AD203B41FA5}">
                      <a16:colId xmlns:a16="http://schemas.microsoft.com/office/drawing/2014/main" val="2325595969"/>
                    </a:ext>
                  </a:extLst>
                </a:gridCol>
              </a:tblGrid>
              <a:tr h="609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Разработка проектной документации по благоустройству привокзальной площади в г. Архангельске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11 050,0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extLst>
                  <a:ext uri="{0D108BD9-81ED-4DB2-BD59-A6C34878D82A}">
                    <a16:rowId xmlns:a16="http://schemas.microsoft.com/office/drawing/2014/main" val="540220330"/>
                  </a:ext>
                </a:extLst>
              </a:tr>
              <a:tr h="401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Развитие межрегионального авиасообщения в Архангельской области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20 357,8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extLst>
                  <a:ext uri="{0D108BD9-81ED-4DB2-BD59-A6C34878D82A}">
                    <a16:rowId xmlns:a16="http://schemas.microsoft.com/office/drawing/2014/main" val="3179402405"/>
                  </a:ext>
                </a:extLst>
              </a:tr>
              <a:tr h="401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На развитие аэропортовой инфраструктуры на территории Архангельской области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55 000,0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extLst>
                  <a:ext uri="{0D108BD9-81ED-4DB2-BD59-A6C34878D82A}">
                    <a16:rowId xmlns:a16="http://schemas.microsoft.com/office/drawing/2014/main" val="943645746"/>
                  </a:ext>
                </a:extLst>
              </a:tr>
              <a:tr h="401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Проведение дноуглубительных работ на территории Приморского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13 000,0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extLst>
                  <a:ext uri="{0D108BD9-81ED-4DB2-BD59-A6C34878D82A}">
                    <a16:rowId xmlns:a16="http://schemas.microsoft.com/office/drawing/2014/main" val="2554588340"/>
                  </a:ext>
                </a:extLst>
              </a:tr>
              <a:tr h="794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Приобретение глиссирующих судов на воздушной тяге (</a:t>
                      </a:r>
                      <a:r>
                        <a:rPr lang="ru-RU" sz="1400" u="none" strike="noStrike" dirty="0" err="1">
                          <a:effectLst/>
                        </a:rPr>
                        <a:t>аэролодок</a:t>
                      </a:r>
                      <a:r>
                        <a:rPr lang="ru-RU" sz="1400" u="none" strike="noStrike" dirty="0">
                          <a:effectLst/>
                        </a:rPr>
                        <a:t>) для обеспечения перевозки пассажиров и багажа в период ледохода и ледостава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26 000,0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extLst>
                  <a:ext uri="{0D108BD9-81ED-4DB2-BD59-A6C34878D82A}">
                    <a16:rowId xmlns:a16="http://schemas.microsoft.com/office/drawing/2014/main" val="2672575403"/>
                  </a:ext>
                </a:extLst>
              </a:tr>
              <a:tr h="794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Приобретение 4 автобусов для осуществления регулярных пассажирских перевозок на территории Архангельской области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6 000,0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8" marR="4548" marT="4548" marB="0" anchor="ctr"/>
                </a:tc>
                <a:extLst>
                  <a:ext uri="{0D108BD9-81ED-4DB2-BD59-A6C34878D82A}">
                    <a16:rowId xmlns:a16="http://schemas.microsoft.com/office/drawing/2014/main" val="1132683750"/>
                  </a:ext>
                </a:extLst>
              </a:tr>
              <a:tr h="7943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Транспортное обслуживание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внутримуниципальных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маршрутов Каргопольского округа</a:t>
                      </a:r>
                    </a:p>
                  </a:txBody>
                  <a:tcPr marL="4548" marR="4548" marT="45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3 766,0</a:t>
                      </a:r>
                    </a:p>
                  </a:txBody>
                  <a:tcPr marL="4548" marR="4548" marT="4548" marB="0" anchor="ctr"/>
                </a:tc>
                <a:extLst>
                  <a:ext uri="{0D108BD9-81ED-4DB2-BD59-A6C34878D82A}">
                    <a16:rowId xmlns:a16="http://schemas.microsoft.com/office/drawing/2014/main" val="320007271"/>
                  </a:ext>
                </a:extLst>
              </a:tr>
              <a:tr h="7943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Министерству транспорта АО на обучение 3-х сотрудников по дополнительной профессиональной программе повышения квалификации по организации, обеспечению защиты государственной тайны и технической защиты информации</a:t>
                      </a:r>
                    </a:p>
                    <a:p>
                      <a:pPr marL="0" algn="l" defTabSz="914400" rtl="0" eaLnBrk="1" fontAlgn="ctr" latinLnBrk="0" hangingPunct="1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48" marR="4548" marT="45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4548" marR="4548" marT="4548" marB="0" anchor="ctr"/>
                </a:tc>
                <a:extLst>
                  <a:ext uri="{0D108BD9-81ED-4DB2-BD59-A6C34878D82A}">
                    <a16:rowId xmlns:a16="http://schemas.microsoft.com/office/drawing/2014/main" val="3154597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09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17CE95D-04EE-4A48-8876-37E1FD98F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70132"/>
              </p:ext>
            </p:extLst>
          </p:nvPr>
        </p:nvGraphicFramePr>
        <p:xfrm>
          <a:off x="0" y="1052736"/>
          <a:ext cx="9906000" cy="47635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97416">
                  <a:extLst>
                    <a:ext uri="{9D8B030D-6E8A-4147-A177-3AD203B41FA5}">
                      <a16:colId xmlns:a16="http://schemas.microsoft.com/office/drawing/2014/main" val="340667400"/>
                    </a:ext>
                  </a:extLst>
                </a:gridCol>
                <a:gridCol w="1208584">
                  <a:extLst>
                    <a:ext uri="{9D8B030D-6E8A-4147-A177-3AD203B41FA5}">
                      <a16:colId xmlns:a16="http://schemas.microsoft.com/office/drawing/2014/main" val="1699189040"/>
                    </a:ext>
                  </a:extLst>
                </a:gridCol>
              </a:tblGrid>
              <a:tr h="385601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Строительство автомобильной дороги по проспекту Мира в г. Котлас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        57 126,2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extLst>
                  <a:ext uri="{0D108BD9-81ED-4DB2-BD59-A6C34878D82A}">
                    <a16:rowId xmlns:a16="http://schemas.microsoft.com/office/drawing/2014/main" val="408152569"/>
                  </a:ext>
                </a:extLst>
              </a:tr>
              <a:tr h="385601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Строительство окружной дороги в г. Северодвинске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        61 700,0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extLst>
                  <a:ext uri="{0D108BD9-81ED-4DB2-BD59-A6C34878D82A}">
                    <a16:rowId xmlns:a16="http://schemas.microsoft.com/office/drawing/2014/main" val="2740353053"/>
                  </a:ext>
                </a:extLst>
              </a:tr>
              <a:tr h="385601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Строительство пр. Московский на участке от ул. П. Галушина до ул. Энтузиастов в г. Архангельске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        50 921,1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extLst>
                  <a:ext uri="{0D108BD9-81ED-4DB2-BD59-A6C34878D82A}">
                    <a16:rowId xmlns:a16="http://schemas.microsoft.com/office/drawing/2014/main" val="2585878375"/>
                  </a:ext>
                </a:extLst>
              </a:tr>
              <a:tr h="385601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Ремонт автомобильных дорог общего пользования местного значения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        79 676,7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extLst>
                  <a:ext uri="{0D108BD9-81ED-4DB2-BD59-A6C34878D82A}">
                    <a16:rowId xmlns:a16="http://schemas.microsoft.com/office/drawing/2014/main" val="3373691216"/>
                  </a:ext>
                </a:extLst>
              </a:tr>
              <a:tr h="385601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Ремонт дворовых и внутриквартальных проездов в городском округе «Город Архангельск»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        50 000,0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extLst>
                  <a:ext uri="{0D108BD9-81ED-4DB2-BD59-A6C34878D82A}">
                    <a16:rowId xmlns:a16="http://schemas.microsoft.com/office/drawing/2014/main" val="1778989858"/>
                  </a:ext>
                </a:extLst>
              </a:tr>
              <a:tr h="385601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Строительство мостового перехода через реку Устья дороги Шангалы – </a:t>
                      </a:r>
                      <a:r>
                        <a:rPr lang="ru-RU" sz="1400" u="none" strike="noStrike" dirty="0" err="1">
                          <a:effectLst/>
                        </a:rPr>
                        <a:t>Квазеньга</a:t>
                      </a:r>
                      <a:r>
                        <a:rPr lang="ru-RU" sz="1400" u="none" strike="noStrike" dirty="0">
                          <a:effectLst/>
                        </a:rPr>
                        <a:t> – Кизема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      100 000,0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extLst>
                  <a:ext uri="{0D108BD9-81ED-4DB2-BD59-A6C34878D82A}">
                    <a16:rowId xmlns:a16="http://schemas.microsoft.com/office/drawing/2014/main" val="1299710566"/>
                  </a:ext>
                </a:extLst>
              </a:tr>
              <a:tr h="53248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Устройство пешеходного перехода и тротуаров дороги Холмогоры – </a:t>
                      </a:r>
                      <a:r>
                        <a:rPr lang="ru-RU" sz="1400" u="none" strike="noStrike" dirty="0" err="1">
                          <a:effectLst/>
                        </a:rPr>
                        <a:t>Ломоносово</a:t>
                      </a:r>
                      <a:r>
                        <a:rPr lang="ru-RU" sz="1400" u="none" strike="noStrike" dirty="0">
                          <a:effectLst/>
                        </a:rPr>
                        <a:t>–</a:t>
                      </a:r>
                      <a:r>
                        <a:rPr lang="ru-RU" sz="1400" u="none" strike="noStrike" dirty="0" err="1">
                          <a:effectLst/>
                        </a:rPr>
                        <a:t>Залыва</a:t>
                      </a:r>
                      <a:r>
                        <a:rPr lang="ru-RU" sz="1400" u="none" strike="noStrike" dirty="0">
                          <a:effectLst/>
                        </a:rPr>
                        <a:t> – </a:t>
                      </a:r>
                      <a:r>
                        <a:rPr lang="ru-RU" sz="1400" u="none" strike="noStrike" dirty="0" err="1">
                          <a:effectLst/>
                        </a:rPr>
                        <a:t>Луковецкий</a:t>
                      </a:r>
                      <a:r>
                        <a:rPr lang="ru-RU" sz="1400" u="none" strike="noStrike" dirty="0">
                          <a:effectLst/>
                        </a:rPr>
                        <a:t>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        14 162,0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extLst>
                  <a:ext uri="{0D108BD9-81ED-4DB2-BD59-A6C34878D82A}">
                    <a16:rowId xmlns:a16="http://schemas.microsoft.com/office/drawing/2014/main" val="3293959687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Приведение в нормативное состояние 45,61 километра автомобильных дорог и на обеспечение функционирования линий искусственного освещения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      354 300,0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extLst>
                  <a:ext uri="{0D108BD9-81ED-4DB2-BD59-A6C34878D82A}">
                    <a16:rowId xmlns:a16="http://schemas.microsoft.com/office/drawing/2014/main" val="632349752"/>
                  </a:ext>
                </a:extLst>
              </a:tr>
              <a:tr h="114979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Ремонтные работы на участке региональной автомобильной дороги по ул. Кудрина в пос. Пинега (автомобильная дорога общего пользования регионального значения Архангельск – Белогорский – Пинега – Кимжа – Мезень)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        31 602,4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56" marR="1956" marT="1956" marB="0" anchor="ctr"/>
                </a:tc>
                <a:extLst>
                  <a:ext uri="{0D108BD9-81ED-4DB2-BD59-A6C34878D82A}">
                    <a16:rowId xmlns:a16="http://schemas.microsoft.com/office/drawing/2014/main" val="1242907306"/>
                  </a:ext>
                </a:extLst>
              </a:tr>
            </a:tbl>
          </a:graphicData>
        </a:graphic>
      </p:graphicFrame>
      <p:grpSp>
        <p:nvGrpSpPr>
          <p:cNvPr id="20" name="Group 5">
            <a:extLst>
              <a:ext uri="{FF2B5EF4-FFF2-40B4-BE49-F238E27FC236}">
                <a16:creationId xmlns:a16="http://schemas.microsoft.com/office/drawing/2014/main" id="{A727E8A0-5299-490E-8305-E6222E284E96}"/>
              </a:ext>
            </a:extLst>
          </p:cNvPr>
          <p:cNvGrpSpPr>
            <a:grpSpLocks/>
          </p:cNvGrpSpPr>
          <p:nvPr/>
        </p:nvGrpSpPr>
        <p:grpSpPr bwMode="auto">
          <a:xfrm>
            <a:off x="6350548" y="5956719"/>
            <a:ext cx="642554" cy="740691"/>
            <a:chOff x="1973" y="754"/>
            <a:chExt cx="1190" cy="1187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D2EE0B2-74D5-442D-9EF2-D111D91A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EDD14DB-3CC3-4D91-B7D8-420D6EA02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FE9492C-951F-477A-A55D-2625B543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14C68CA-F920-4B55-8B05-8592F0B35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DDF364E-9024-4E4C-BA20-3A5532D7F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12F5F8E-6EEE-41E3-ACD7-DDD1C3D31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2E7AC9D-60C4-465B-A687-51D21092F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0D7F1171-30E4-4EC4-AF51-FDAE6148D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243D0D2-292D-47F5-A4DD-E672DEE7C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1422132C-4C8D-46F4-9485-37AC14ADE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343D3863-17DA-47C0-9BF7-05CBA3201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CF68B5B-2BAB-42B7-B8B3-639C6EA9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6383D9F3-B2BE-4927-9225-AF42E0BF8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E7C49B8-7755-42B6-82CA-C143EF329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0BBB5FF4-FB51-42D1-A860-D339CF952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6E93971A-DE9E-4BA3-A1E4-39DFCF0A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8CE05CF-35E6-4053-8832-CE48298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65EFC0C-C1A0-40AD-B495-B16993174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C426A6EA-EC17-4B1F-8550-881A73AEA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10A0B00F-706B-4F76-BEFA-C88F486DC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A1FE6276-B0FF-4A99-8987-60B9F0489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7CAF3B4E-FB5C-4645-8BAD-1316B383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8517F1AA-7466-43EF-86A6-4EF77C68F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5A02A248-8523-43A6-9DC3-05CD551A7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F0A2C8F8-AC75-4EC7-B20F-4C3815F75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BBD9440-51E4-4C60-973D-CD395B7B9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CFCB34E-F6DD-41E2-A7B7-7A0DC52A5110}"/>
              </a:ext>
            </a:extLst>
          </p:cNvPr>
          <p:cNvSpPr/>
          <p:nvPr/>
        </p:nvSpPr>
        <p:spPr>
          <a:xfrm>
            <a:off x="6829816" y="6036347"/>
            <a:ext cx="329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45C930-8288-4DC1-8C5D-FAF181E2769F}"/>
              </a:ext>
            </a:extLst>
          </p:cNvPr>
          <p:cNvSpPr txBox="1"/>
          <p:nvPr/>
        </p:nvSpPr>
        <p:spPr>
          <a:xfrm>
            <a:off x="0" y="8246"/>
            <a:ext cx="9906004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ДОПОЛНИТЕЛЬНАЯ ПОТРЕБНОСТЬ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277D871-0C78-4B15-8A80-D6F492CF820A}"/>
              </a:ext>
            </a:extLst>
          </p:cNvPr>
          <p:cNvSpPr/>
          <p:nvPr/>
        </p:nvSpPr>
        <p:spPr>
          <a:xfrm>
            <a:off x="0" y="476672"/>
            <a:ext cx="990600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ДОРОЖНАЯ ДЕЯТЕЛЬНОСТЬ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799 488,4 тыс. рублей, в том числе: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EF7EABE-2052-49BB-B0C7-BEC49BF2F7F2}"/>
              </a:ext>
            </a:extLst>
          </p:cNvPr>
          <p:cNvSpPr/>
          <p:nvPr/>
        </p:nvSpPr>
        <p:spPr>
          <a:xfrm>
            <a:off x="56456" y="497288"/>
            <a:ext cx="636941" cy="54354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278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>
            <a:extLst>
              <a:ext uri="{FF2B5EF4-FFF2-40B4-BE49-F238E27FC236}">
                <a16:creationId xmlns:a16="http://schemas.microsoft.com/office/drawing/2014/main" id="{A727E8A0-5299-490E-8305-E6222E284E96}"/>
              </a:ext>
            </a:extLst>
          </p:cNvPr>
          <p:cNvGrpSpPr>
            <a:grpSpLocks/>
          </p:cNvGrpSpPr>
          <p:nvPr/>
        </p:nvGrpSpPr>
        <p:grpSpPr bwMode="auto">
          <a:xfrm>
            <a:off x="6350548" y="5956719"/>
            <a:ext cx="642554" cy="740691"/>
            <a:chOff x="1973" y="754"/>
            <a:chExt cx="1190" cy="1187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D2EE0B2-74D5-442D-9EF2-D111D91A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EDD14DB-3CC3-4D91-B7D8-420D6EA02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FE9492C-951F-477A-A55D-2625B543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14C68CA-F920-4B55-8B05-8592F0B35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DDF364E-9024-4E4C-BA20-3A5532D7F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12F5F8E-6EEE-41E3-ACD7-DDD1C3D31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2E7AC9D-60C4-465B-A687-51D21092F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0D7F1171-30E4-4EC4-AF51-FDAE6148D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243D0D2-292D-47F5-A4DD-E672DEE7C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1422132C-4C8D-46F4-9485-37AC14ADE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343D3863-17DA-47C0-9BF7-05CBA3201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CF68B5B-2BAB-42B7-B8B3-639C6EA9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6383D9F3-B2BE-4927-9225-AF42E0BF8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E7C49B8-7755-42B6-82CA-C143EF329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0BBB5FF4-FB51-42D1-A860-D339CF952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6E93971A-DE9E-4BA3-A1E4-39DFCF0A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8CE05CF-35E6-4053-8832-CE48298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65EFC0C-C1A0-40AD-B495-B16993174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C426A6EA-EC17-4B1F-8550-881A73AEA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10A0B00F-706B-4F76-BEFA-C88F486DC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A1FE6276-B0FF-4A99-8987-60B9F0489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7CAF3B4E-FB5C-4645-8BAD-1316B383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8517F1AA-7466-43EF-86A6-4EF77C68F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5A02A248-8523-43A6-9DC3-05CD551A7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F0A2C8F8-AC75-4EC7-B20F-4C3815F75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BBD9440-51E4-4C60-973D-CD395B7B9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CFCB34E-F6DD-41E2-A7B7-7A0DC52A5110}"/>
              </a:ext>
            </a:extLst>
          </p:cNvPr>
          <p:cNvSpPr/>
          <p:nvPr/>
        </p:nvSpPr>
        <p:spPr>
          <a:xfrm>
            <a:off x="6829816" y="6036347"/>
            <a:ext cx="329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45C930-8288-4DC1-8C5D-FAF181E2769F}"/>
              </a:ext>
            </a:extLst>
          </p:cNvPr>
          <p:cNvSpPr txBox="1"/>
          <p:nvPr/>
        </p:nvSpPr>
        <p:spPr>
          <a:xfrm>
            <a:off x="0" y="8246"/>
            <a:ext cx="9906004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ПЕРЕРАСПРЕДЕЛЕНИЕ РАСХОДОВ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277D871-0C78-4B15-8A80-D6F492CF820A}"/>
              </a:ext>
            </a:extLst>
          </p:cNvPr>
          <p:cNvSpPr/>
          <p:nvPr/>
        </p:nvSpPr>
        <p:spPr>
          <a:xfrm>
            <a:off x="0" y="476672"/>
            <a:ext cx="990600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ДОРОЖНАЯ ДЕЯТЕЛЬНОСТЬ</a:t>
            </a:r>
          </a:p>
          <a:p>
            <a:pPr algn="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(тыс. рублей)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EF7EABE-2052-49BB-B0C7-BEC49BF2F7F2}"/>
              </a:ext>
            </a:extLst>
          </p:cNvPr>
          <p:cNvSpPr/>
          <p:nvPr/>
        </p:nvSpPr>
        <p:spPr>
          <a:xfrm>
            <a:off x="56456" y="497288"/>
            <a:ext cx="636941" cy="54354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4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28A4E4-879E-49CA-B5D8-E84EC9A3C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32843"/>
              </p:ext>
            </p:extLst>
          </p:nvPr>
        </p:nvGraphicFramePr>
        <p:xfrm>
          <a:off x="0" y="1052735"/>
          <a:ext cx="9905999" cy="4887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93360">
                  <a:extLst>
                    <a:ext uri="{9D8B030D-6E8A-4147-A177-3AD203B41FA5}">
                      <a16:colId xmlns:a16="http://schemas.microsoft.com/office/drawing/2014/main" val="305004132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80386303"/>
                    </a:ext>
                  </a:extLst>
                </a:gridCol>
                <a:gridCol w="848543">
                  <a:extLst>
                    <a:ext uri="{9D8B030D-6E8A-4147-A177-3AD203B41FA5}">
                      <a16:colId xmlns:a16="http://schemas.microsoft.com/office/drawing/2014/main" val="2746724591"/>
                    </a:ext>
                  </a:extLst>
                </a:gridCol>
              </a:tblGrid>
              <a:tr h="667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Экономия по капитальному ремонту и ремонту мостов за счет достигнутой экономии бюджетных ассигнований по результатам размещения государственного заказа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- 23 058,2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extLst>
                  <a:ext uri="{0D108BD9-81ED-4DB2-BD59-A6C34878D82A}">
                    <a16:rowId xmlns:a16="http://schemas.microsoft.com/office/drawing/2014/main" val="2724613837"/>
                  </a:ext>
                </a:extLst>
              </a:tr>
              <a:tr h="667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 связи с отсутствием субсидии из федерального бюджета софинансирование из областного бюджета снимается с мероприятия по обеспечению земельных участков дорожной инфраструктурой для строительства многоквартирных домов в VII жилом районе г. Архангельска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- 22 756,2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extLst>
                  <a:ext uri="{0D108BD9-81ED-4DB2-BD59-A6C34878D82A}">
                    <a16:rowId xmlns:a16="http://schemas.microsoft.com/office/drawing/2014/main" val="260863198"/>
                  </a:ext>
                </a:extLst>
              </a:tr>
              <a:tr h="445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связи с отсутствием субсидии из федерального бюджета софинансирование из областного бюджета снимается с объекта по строительству автодороги по ул. Ушинского в г. Котласе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- 10 741,2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extLst>
                  <a:ext uri="{0D108BD9-81ED-4DB2-BD59-A6C34878D82A}">
                    <a16:rowId xmlns:a16="http://schemas.microsoft.com/office/drawing/2014/main" val="221280212"/>
                  </a:ext>
                </a:extLst>
              </a:tr>
              <a:tr h="445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 ремонтные работы на участке региональной дороги по ул. Кудрина в пос. Пинега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+36 397,6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extLst>
                  <a:ext uri="{0D108BD9-81ED-4DB2-BD59-A6C34878D82A}">
                    <a16:rowId xmlns:a16="http://schemas.microsoft.com/office/drawing/2014/main" val="3005186997"/>
                  </a:ext>
                </a:extLst>
              </a:tr>
              <a:tr h="445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Увеличение фонда оплаты труда работников ГКУ АО «Дорожное агентство «Архангельскавтодор»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+11 529,1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extLst>
                  <a:ext uri="{0D108BD9-81ED-4DB2-BD59-A6C34878D82A}">
                    <a16:rowId xmlns:a16="http://schemas.microsoft.com/office/drawing/2014/main" val="1972692621"/>
                  </a:ext>
                </a:extLst>
              </a:tr>
              <a:tr h="8785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Разработка проектной документации и строительство  автомобильной дороги Онега – Тамица – Кянда на участке Тамица – Кянда в Онежском районе - средства переносятся с 2021 на 2022 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- 7 800,0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/>
                </a:tc>
                <a:extLst>
                  <a:ext uri="{0D108BD9-81ED-4DB2-BD59-A6C34878D82A}">
                    <a16:rowId xmlns:a16="http://schemas.microsoft.com/office/drawing/2014/main" val="1282465177"/>
                  </a:ext>
                </a:extLst>
              </a:tr>
              <a:tr h="667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целях обеспечения ускорения работ по строительству мостового перехода через реку Устья автомобильной дороги Шангалы – </a:t>
                      </a:r>
                      <a:r>
                        <a:rPr lang="ru-RU" sz="1400" u="none" strike="noStrike" dirty="0" err="1">
                          <a:effectLst/>
                        </a:rPr>
                        <a:t>Квазеньга</a:t>
                      </a:r>
                      <a:r>
                        <a:rPr lang="ru-RU" sz="1400" u="none" strike="noStrike" dirty="0">
                          <a:effectLst/>
                        </a:rPr>
                        <a:t> – Кизема - средства переносятся с 2022 на 2021 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+7 800,0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28" marR="2128" marT="21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277866"/>
                  </a:ext>
                </a:extLst>
              </a:tr>
              <a:tr h="667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j-lt"/>
                        </a:rPr>
                        <a:t>ВСЕГО</a:t>
                      </a:r>
                    </a:p>
                  </a:txBody>
                  <a:tcPr marL="2128" marR="2128" marT="2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-64 355,7</a:t>
                      </a:r>
                    </a:p>
                  </a:txBody>
                  <a:tcPr marL="2128" marR="2128" marT="212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 55 726,7</a:t>
                      </a:r>
                    </a:p>
                  </a:txBody>
                  <a:tcPr marL="2128" marR="2128" marT="212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648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9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>
            <a:extLst>
              <a:ext uri="{FF2B5EF4-FFF2-40B4-BE49-F238E27FC236}">
                <a16:creationId xmlns:a16="http://schemas.microsoft.com/office/drawing/2014/main" id="{A727E8A0-5299-490E-8305-E6222E284E96}"/>
              </a:ext>
            </a:extLst>
          </p:cNvPr>
          <p:cNvGrpSpPr>
            <a:grpSpLocks/>
          </p:cNvGrpSpPr>
          <p:nvPr/>
        </p:nvGrpSpPr>
        <p:grpSpPr bwMode="auto">
          <a:xfrm>
            <a:off x="6350548" y="5956719"/>
            <a:ext cx="642554" cy="740691"/>
            <a:chOff x="1973" y="754"/>
            <a:chExt cx="1190" cy="1187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D2EE0B2-74D5-442D-9EF2-D111D91A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EDD14DB-3CC3-4D91-B7D8-420D6EA02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FE9492C-951F-477A-A55D-2625B543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14C68CA-F920-4B55-8B05-8592F0B35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DDF364E-9024-4E4C-BA20-3A5532D7F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12F5F8E-6EEE-41E3-ACD7-DDD1C3D31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2E7AC9D-60C4-465B-A687-51D21092F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0D7F1171-30E4-4EC4-AF51-FDAE6148D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9243D0D2-292D-47F5-A4DD-E672DEE7C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1422132C-4C8D-46F4-9485-37AC14ADE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343D3863-17DA-47C0-9BF7-05CBA3201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CF68B5B-2BAB-42B7-B8B3-639C6EA9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6383D9F3-B2BE-4927-9225-AF42E0BF8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E7C49B8-7755-42B6-82CA-C143EF329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0BBB5FF4-FB51-42D1-A860-D339CF952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6E93971A-DE9E-4BA3-A1E4-39DFCF0A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8CE05CF-35E6-4053-8832-CE48298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65EFC0C-C1A0-40AD-B495-B16993174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C426A6EA-EC17-4B1F-8550-881A73AEA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10A0B00F-706B-4F76-BEFA-C88F486DC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A1FE6276-B0FF-4A99-8987-60B9F0489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7CAF3B4E-FB5C-4645-8BAD-1316B383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8517F1AA-7466-43EF-86A6-4EF77C68F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5A02A248-8523-43A6-9DC3-05CD551A7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F0A2C8F8-AC75-4EC7-B20F-4C3815F75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BBD9440-51E4-4C60-973D-CD395B7B9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CFCB34E-F6DD-41E2-A7B7-7A0DC52A5110}"/>
              </a:ext>
            </a:extLst>
          </p:cNvPr>
          <p:cNvSpPr/>
          <p:nvPr/>
        </p:nvSpPr>
        <p:spPr>
          <a:xfrm>
            <a:off x="6829816" y="6036347"/>
            <a:ext cx="329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Министерство транспорта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Архангельской области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45C930-8288-4DC1-8C5D-FAF181E2769F}"/>
              </a:ext>
            </a:extLst>
          </p:cNvPr>
          <p:cNvSpPr txBox="1"/>
          <p:nvPr/>
        </p:nvSpPr>
        <p:spPr>
          <a:xfrm>
            <a:off x="0" y="8246"/>
            <a:ext cx="9906004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ПЕРЕРАСПРЕДЕЛЕНИЕ РАСХОДОВ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277D871-0C78-4B15-8A80-D6F492CF820A}"/>
              </a:ext>
            </a:extLst>
          </p:cNvPr>
          <p:cNvSpPr/>
          <p:nvPr/>
        </p:nvSpPr>
        <p:spPr>
          <a:xfrm>
            <a:off x="0" y="476672"/>
            <a:ext cx="990600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ТРАНСПОРТ</a:t>
            </a:r>
          </a:p>
          <a:p>
            <a:pPr algn="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</a:rPr>
              <a:t>(тыс. рублей)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EF7EABE-2052-49BB-B0C7-BEC49BF2F7F2}"/>
              </a:ext>
            </a:extLst>
          </p:cNvPr>
          <p:cNvSpPr/>
          <p:nvPr/>
        </p:nvSpPr>
        <p:spPr>
          <a:xfrm>
            <a:off x="56456" y="497288"/>
            <a:ext cx="636941" cy="54354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5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D273022-0CCF-483C-B2C9-DBD321EDE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33657"/>
              </p:ext>
            </p:extLst>
          </p:nvPr>
        </p:nvGraphicFramePr>
        <p:xfrm>
          <a:off x="0" y="1081390"/>
          <a:ext cx="9905999" cy="44887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93360">
                  <a:extLst>
                    <a:ext uri="{9D8B030D-6E8A-4147-A177-3AD203B41FA5}">
                      <a16:colId xmlns:a16="http://schemas.microsoft.com/office/drawing/2014/main" val="30931935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99117509"/>
                    </a:ext>
                  </a:extLst>
                </a:gridCol>
                <a:gridCol w="848543">
                  <a:extLst>
                    <a:ext uri="{9D8B030D-6E8A-4147-A177-3AD203B41FA5}">
                      <a16:colId xmlns:a16="http://schemas.microsoft.com/office/drawing/2014/main" val="3093460252"/>
                    </a:ext>
                  </a:extLst>
                </a:gridCol>
              </a:tblGrid>
              <a:tr h="549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Средства переносятся с мероприятия по организации перевозок пассажиров автомобильным транспортом в междугородном и пригородном сообщении на проведение сплошного обследования пассажиропотока на автобусных маршрутах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- 9 783,0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extLst>
                  <a:ext uri="{0D108BD9-81ED-4DB2-BD59-A6C34878D82A}">
                    <a16:rowId xmlns:a16="http://schemas.microsoft.com/office/drawing/2014/main" val="3725534228"/>
                  </a:ext>
                </a:extLst>
              </a:tr>
              <a:tr h="411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Проведение сплошного обследования пассажиропотока на автобусных маршрутах Архангельска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+ 6 567,0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extLst>
                  <a:ext uri="{0D108BD9-81ED-4DB2-BD59-A6C34878D82A}">
                    <a16:rowId xmlns:a16="http://schemas.microsoft.com/office/drawing/2014/main" val="1487234197"/>
                  </a:ext>
                </a:extLst>
              </a:tr>
              <a:tr h="411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Проведение сплошного обследования пассажиропотока на автобусных маршрутах Северодвинска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+ 3 216,0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extLst>
                  <a:ext uri="{0D108BD9-81ED-4DB2-BD59-A6C34878D82A}">
                    <a16:rowId xmlns:a16="http://schemas.microsoft.com/office/drawing/2014/main" val="4167046070"/>
                  </a:ext>
                </a:extLst>
              </a:tr>
              <a:tr h="823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Отсутствие потребности в дноуглубительных работах в Приморском и Красноборском районах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- 1 950,0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extLst>
                  <a:ext uri="{0D108BD9-81ED-4DB2-BD59-A6C34878D82A}">
                    <a16:rowId xmlns:a16="http://schemas.microsoft.com/office/drawing/2014/main" val="3822186477"/>
                  </a:ext>
                </a:extLst>
              </a:tr>
              <a:tr h="2745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Ремонт несамоходного судна Плашкоут-85 в Приморском районе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+ 1 950,0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extLst>
                  <a:ext uri="{0D108BD9-81ED-4DB2-BD59-A6C34878D82A}">
                    <a16:rowId xmlns:a16="http://schemas.microsoft.com/office/drawing/2014/main" val="3820120395"/>
                  </a:ext>
                </a:extLst>
              </a:tr>
              <a:tr h="823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Отсутствие потребности в дноуглубительных работах в Приморском и Красноборском районах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- 227,2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/>
                </a:tc>
                <a:extLst>
                  <a:ext uri="{0D108BD9-81ED-4DB2-BD59-A6C34878D82A}">
                    <a16:rowId xmlns:a16="http://schemas.microsoft.com/office/drawing/2014/main" val="2368638586"/>
                  </a:ext>
                </a:extLst>
              </a:tr>
              <a:tr h="549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Регулярное автобусное сообщение по межмуниципальному маршруту из населенных пунктов муниципального образования «</a:t>
                      </a:r>
                      <a:r>
                        <a:rPr lang="ru-RU" sz="1400" u="none" strike="noStrike" dirty="0" err="1">
                          <a:effectLst/>
                        </a:rPr>
                        <a:t>Повракульское</a:t>
                      </a:r>
                      <a:r>
                        <a:rPr lang="ru-RU" sz="1400" u="none" strike="noStrike" dirty="0">
                          <a:effectLst/>
                        </a:rPr>
                        <a:t>» Приморского района в город Архангельск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+ 227,2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1" marR="5641" marT="564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502918"/>
                  </a:ext>
                </a:extLst>
              </a:tr>
              <a:tr h="549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+mj-lt"/>
                        </a:rPr>
                        <a:t>ВСЕГО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-11 960,2 </a:t>
                      </a:r>
                    </a:p>
                  </a:txBody>
                  <a:tcPr marL="5641" marR="5641" marT="564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 11 960,2</a:t>
                      </a:r>
                    </a:p>
                  </a:txBody>
                  <a:tcPr marL="5641" marR="5641" marT="56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43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55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5DF4C1-5302-43D6-805B-98D7A4553CA8}"/>
              </a:ext>
            </a:extLst>
          </p:cNvPr>
          <p:cNvSpPr/>
          <p:nvPr/>
        </p:nvSpPr>
        <p:spPr>
          <a:xfrm>
            <a:off x="486893" y="2601978"/>
            <a:ext cx="8924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231B70E-331B-403B-8BE3-1C25519CC3BA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5956300"/>
            <a:ext cx="642938" cy="741363"/>
            <a:chOff x="1973" y="754"/>
            <a:chExt cx="1190" cy="1187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232EB68-5010-4791-948C-EA9A3502B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AC65904-DD60-4FD3-B19E-53F26112E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06BA2AE-1EBD-48EB-B009-47AD66277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A018BD9-D253-410E-815A-CC13622AB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B969430-63E5-4EA9-B689-042E84212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787F47A-DA6C-45FB-B920-E9E9B5D8FE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DC05AD0-B3C2-4743-A0FF-6379E2172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771D8C9-C42E-43E2-9E30-97DD8AC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2EBEED9-56EB-4197-BB40-E2F1A7F15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BBDBAC2-343F-4CFD-9C4C-CF9A4FBC1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6BD0846-5B98-499C-B306-C9EDB1F54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C7E54BA-1DC6-4ED8-81D0-5F200C881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422E9CC-B161-4BA8-A33A-B5DA921DB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0AAE8AB-4047-46A7-A9E5-CB60DBC2B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0323FAD-9862-41B7-90DF-69D0685C5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02ED0BA-FBCD-4F9A-8A76-DDC49475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9BFBB8F-A926-4EA6-9918-32DA75F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03F1440-D8AE-43CF-A36E-AB9D5A26D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C3C436AE-4F42-4C0F-AC66-8B8BEC900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3F290814-9C4F-4F2A-A476-0F07D1115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DCAF096-6FB7-4399-9E07-65C31DCC1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BCD94785-AA7C-4CEE-9D63-3D6B7A414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FB193C27-7BD1-4245-8D57-2E725FD5F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D0A2FE16-3D58-4CB7-AC2E-F46192644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30EDD50-323A-48E1-AB06-6334B887F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86E6E54-BE2B-4C53-B77F-C6F57A73D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490BD30-1F63-407D-89F3-E0E4852CD9DD}"/>
              </a:ext>
            </a:extLst>
          </p:cNvPr>
          <p:cNvSpPr/>
          <p:nvPr/>
        </p:nvSpPr>
        <p:spPr>
          <a:xfrm>
            <a:off x="6776393" y="6051536"/>
            <a:ext cx="32956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Министерство транспорта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cs typeface="+mn-cs"/>
              </a:rPr>
              <a:t>Архангельской области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DDD283-ADBB-4441-A973-D016C57927C2}"/>
              </a:ext>
            </a:extLst>
          </p:cNvPr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 ПОПРАВКАХ В БЮДЖЕТ НА 2021 ГОД</a:t>
            </a:r>
          </a:p>
        </p:txBody>
      </p:sp>
    </p:spTree>
    <p:extLst>
      <p:ext uri="{BB962C8B-B14F-4D97-AF65-F5344CB8AC3E}">
        <p14:creationId xmlns:p14="http://schemas.microsoft.com/office/powerpoint/2010/main" val="29990820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1824</TotalTime>
  <Words>684</Words>
  <Application>Microsoft Office PowerPoint</Application>
  <PresentationFormat>Лист A4 (210x297 мм)</PresentationFormat>
  <Paragraphs>122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Franklin Gothic Book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дополнительных путей  на станциях Вельск, Вага в рамках строительства Северного широтного хода</dc:title>
  <dc:creator>Епонишников Илья Валерьевич</dc:creator>
  <cp:lastModifiedBy>Долгопольский Александр Олегович</cp:lastModifiedBy>
  <cp:revision>182</cp:revision>
  <cp:lastPrinted>2021-06-16T13:48:09Z</cp:lastPrinted>
  <dcterms:created xsi:type="dcterms:W3CDTF">2020-06-18T12:12:37Z</dcterms:created>
  <dcterms:modified xsi:type="dcterms:W3CDTF">2021-06-16T13:48:10Z</dcterms:modified>
</cp:coreProperties>
</file>