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83" r:id="rId3"/>
    <p:sldId id="284" r:id="rId4"/>
    <p:sldId id="277" r:id="rId5"/>
    <p:sldId id="280" r:id="rId6"/>
    <p:sldId id="285" r:id="rId7"/>
    <p:sldId id="389" r:id="rId8"/>
  </p:sldIdLst>
  <p:sldSz cx="9906000" cy="6858000" type="A4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91B0C7"/>
    <a:srgbClr val="CCFFFF"/>
    <a:srgbClr val="EFE85F"/>
    <a:srgbClr val="E8D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5556" autoAdjust="0"/>
  </p:normalViewPr>
  <p:slideViewPr>
    <p:cSldViewPr>
      <p:cViewPr varScale="1">
        <p:scale>
          <a:sx n="109" d="100"/>
          <a:sy n="109" d="100"/>
        </p:scale>
        <p:origin x="924" y="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2019%20&#1087;&#1072;&#1089;&#1089;&#1072;&#1078;&#1080;&#1088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2019%20&#1087;&#1072;&#1089;&#1089;&#1072;&#1078;&#1080;&#1088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2019%20&#1087;&#1072;&#1089;&#1089;&#1072;&#1078;&#1080;&#1088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ao\&#1052;&#1080;&#1085;&#1080;&#1089;&#1090;&#1077;&#1088;&#1089;&#1090;&#1074;&#1086;%20&#1090;&#1088;&#1072;&#1085;&#1089;&#1087;&#1086;&#1088;&#1090;&#1072;\&#1054;&#1090;&#1076;&#1077;&#1083;%20&#1042;&#1042;&#1046;&#1044;%20&#1090;&#1088;&#1072;&#1085;&#1089;&#1087;&#1086;&#1088;&#1090;&#1072;\&#1054;&#1090;&#1095;&#1077;&#1090;%20&#1075;&#1086;&#1089;%20&#1087;&#1088;&#1086;&#1075;&#1088;&#1072;&#1084;&#1084;&#1072;%202018\&#1058;&#1072;&#1073;&#1083;&#1080;&#1094;&#1099;%202019%20&#1087;&#1072;&#1089;&#1089;&#1072;&#1078;&#1080;&#1088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Водный транспорт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1356507191256915E-3"/>
                  <c:y val="-7.34872051253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F2-4075-9771-740DF836CC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1051231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2-4075-9771-740DF836CC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76278086295082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F2-4075-9771-740DF836CC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1041680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F2-4075-9771-740DF836CC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1000128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F2-4075-9771-740DF836CCF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9.4069521573770746E-3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F2-4075-9771-740DF836CC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991056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F2-4075-9771-740DF836CCF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989640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F2-4075-9771-740DF836CCF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1F2-4075-9771-740DF836CCF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Лист1!$G$2</c:f>
              <c:numCache>
                <c:formatCode>#,##0</c:formatCode>
                <c:ptCount val="1"/>
                <c:pt idx="0">
                  <c:v>864515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F2-4075-9771-740DF836CCF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772800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F2-4075-9771-740DF836C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559424"/>
        <c:axId val="89560960"/>
      </c:barChart>
      <c:catAx>
        <c:axId val="895594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560960"/>
        <c:crosses val="autoZero"/>
        <c:auto val="1"/>
        <c:lblAlgn val="ctr"/>
        <c:lblOffset val="100"/>
        <c:noMultiLvlLbl val="0"/>
      </c:catAx>
      <c:valAx>
        <c:axId val="8956096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9559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541492806767871"/>
          <c:y val="0.88700985384340014"/>
          <c:w val="0.78649150094890419"/>
          <c:h val="8.370042691647956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Железнодорожный</a:t>
            </a:r>
            <a:r>
              <a:rPr lang="ru-RU" sz="1400" baseline="0" dirty="0"/>
              <a:t> транспорт</a:t>
            </a:r>
            <a:endParaRPr lang="ru-RU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0576417435099803E-2"/>
                  <c:y val="3.581908661732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67-4F68-91F8-24D5B33480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Лист1!$B$3</c:f>
              <c:numCache>
                <c:formatCode>#,##0</c:formatCode>
                <c:ptCount val="1"/>
                <c:pt idx="0">
                  <c:v>1742521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7-4F68-91F8-24D5B33480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5.8789764100285156E-3"/>
                  <c:y val="-6.1404148486834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67-4F68-91F8-24D5B33480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Лист1!$C$3</c:f>
              <c:numCache>
                <c:formatCode>#,##0</c:formatCode>
                <c:ptCount val="1"/>
                <c:pt idx="0">
                  <c:v>1694002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67-4F68-91F8-24D5B33480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581908661732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67-4F68-91F8-24D5B33480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Лист1!$D$3</c:f>
              <c:numCache>
                <c:formatCode>#,##0</c:formatCode>
                <c:ptCount val="1"/>
                <c:pt idx="0">
                  <c:v>1645344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67-4F68-91F8-24D5B33480D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5.8789764100285156E-3"/>
                  <c:y val="-5.117012373902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67-4F68-91F8-24D5B33480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Лист1!$E$3</c:f>
              <c:numCache>
                <c:formatCode>#,##0</c:formatCode>
                <c:ptCount val="1"/>
                <c:pt idx="0">
                  <c:v>1554677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67-4F68-91F8-24D5B33480D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Лист1!$F$3</c:f>
              <c:numCache>
                <c:formatCode>#,##0</c:formatCode>
                <c:ptCount val="1"/>
                <c:pt idx="0">
                  <c:v>1514302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67-4F68-91F8-24D5B33480D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8184646150427735E-3"/>
                  <c:y val="-5.117012373902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67-4F68-91F8-24D5B33480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Лист1!$G$3</c:f>
              <c:numCache>
                <c:formatCode>#,##0</c:formatCode>
                <c:ptCount val="1"/>
                <c:pt idx="0">
                  <c:v>1537515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67-4F68-91F8-24D5B33480D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1281061363552196E-2"/>
                  <c:y val="-1.535103712170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67-4F68-91F8-24D5B33480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cat>
          <c:val>
            <c:numRef>
              <c:f>Лист1!$H$3</c:f>
              <c:numCache>
                <c:formatCode>General</c:formatCode>
                <c:ptCount val="1"/>
                <c:pt idx="0">
                  <c:v>1377000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67-4F68-91F8-24D5B3348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635456"/>
        <c:axId val="89641344"/>
      </c:barChart>
      <c:catAx>
        <c:axId val="896354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641344"/>
        <c:crosses val="autoZero"/>
        <c:auto val="1"/>
        <c:lblAlgn val="ctr"/>
        <c:lblOffset val="100"/>
        <c:noMultiLvlLbl val="0"/>
      </c:catAx>
      <c:valAx>
        <c:axId val="8964134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96354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Воздушный транспорт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5555555555555558E-3"/>
                  <c:y val="2.6717875226260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2B-492B-AB60-B10D00B231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19013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B-492B-AB60-B10D00B231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3435750452520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2B-492B-AB60-B10D00B231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Лист1!$C$4</c:f>
              <c:numCache>
                <c:formatCode>General</c:formatCode>
                <c:ptCount val="1"/>
                <c:pt idx="0">
                  <c:v>18629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B-492B-AB60-B10D00B231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Лист1!$D$4</c:f>
              <c:numCache>
                <c:formatCode>General</c:formatCode>
                <c:ptCount val="1"/>
                <c:pt idx="0">
                  <c:v>18504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2B-492B-AB60-B10D00B231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Лист1!$E$4</c:f>
              <c:numCache>
                <c:formatCode>General</c:formatCode>
                <c:ptCount val="1"/>
                <c:pt idx="0">
                  <c:v>19925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2B-492B-AB60-B10D00B2317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Лист1!$F$4</c:f>
              <c:numCache>
                <c:formatCode>General</c:formatCode>
                <c:ptCount val="1"/>
                <c:pt idx="0">
                  <c:v>17820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2B-492B-AB60-B10D00B2317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8798E-3"/>
                  <c:y val="-4.274860036201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2B-492B-AB60-B10D00B231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Лист1!$G$4</c:f>
              <c:numCache>
                <c:formatCode>General</c:formatCode>
                <c:ptCount val="1"/>
                <c:pt idx="0">
                  <c:v>19160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2B-492B-AB60-B10D00B2317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</c:f>
              <c:strCache>
                <c:ptCount val="1"/>
                <c:pt idx="0">
                  <c:v>Воздушый транспорт</c:v>
                </c:pt>
              </c:strCache>
            </c:strRef>
          </c:cat>
          <c:val>
            <c:numRef>
              <c:f>Лист1!$H$4</c:f>
              <c:numCache>
                <c:formatCode>General</c:formatCode>
                <c:ptCount val="1"/>
                <c:pt idx="0">
                  <c:v>23300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92B-492B-AB60-B10D00B23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0320896"/>
        <c:axId val="90322432"/>
      </c:barChart>
      <c:catAx>
        <c:axId val="90320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322432"/>
        <c:crosses val="autoZero"/>
        <c:auto val="1"/>
        <c:lblAlgn val="ctr"/>
        <c:lblOffset val="100"/>
        <c:noMultiLvlLbl val="0"/>
      </c:catAx>
      <c:valAx>
        <c:axId val="90322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0320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Учащиеся (ж/д транспорт)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551465607764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10-44F6-BCB9-B972B0B374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Лист1!$B$5</c:f>
              <c:numCache>
                <c:formatCode>#,##0</c:formatCode>
                <c:ptCount val="1"/>
                <c:pt idx="0">
                  <c:v>7666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0-44F6-BCB9-B972B0B374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Лист1!$C$5</c:f>
              <c:numCache>
                <c:formatCode>#,##0</c:formatCode>
                <c:ptCount val="1"/>
                <c:pt idx="0">
                  <c:v>75665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10-44F6-BCB9-B972B0B374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Лист1!$D$5</c:f>
              <c:numCache>
                <c:formatCode>#,##0</c:formatCode>
                <c:ptCount val="1"/>
                <c:pt idx="0">
                  <c:v>78091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10-44F6-BCB9-B972B0B374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833402197649213E-3"/>
                  <c:y val="-4.551465607764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10-44F6-BCB9-B972B0B374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Лист1!$E$5</c:f>
              <c:numCache>
                <c:formatCode>#,##0</c:formatCode>
                <c:ptCount val="1"/>
                <c:pt idx="0">
                  <c:v>71190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10-44F6-BCB9-B972B0B3743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833402197649213E-3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10-44F6-BCB9-B972B0B374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Лист1!$F$5</c:f>
              <c:numCache>
                <c:formatCode>#,##0</c:formatCode>
                <c:ptCount val="1"/>
                <c:pt idx="0">
                  <c:v>71302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10-44F6-BCB9-B972B0B3743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Лист1!$G$5</c:f>
              <c:numCache>
                <c:formatCode>#,##0</c:formatCode>
                <c:ptCount val="1"/>
                <c:pt idx="0">
                  <c:v>75618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10-44F6-BCB9-B972B0B3743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Лист1!$A$5</c:f>
              <c:strCache>
                <c:ptCount val="1"/>
                <c:pt idx="0">
                  <c:v>Учащиеся (ж/д транспорт)</c:v>
                </c:pt>
              </c:strCache>
            </c:strRef>
          </c:cat>
          <c:val>
            <c:numRef>
              <c:f>Лист1!$H$5</c:f>
              <c:numCache>
                <c:formatCode>General</c:formatCode>
                <c:ptCount val="1"/>
                <c:pt idx="0">
                  <c:v>59900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10-44F6-BCB9-B972B0B37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0395776"/>
        <c:axId val="90397312"/>
      </c:barChart>
      <c:catAx>
        <c:axId val="90395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397312"/>
        <c:crosses val="autoZero"/>
        <c:auto val="1"/>
        <c:lblAlgn val="ctr"/>
        <c:lblOffset val="100"/>
        <c:noMultiLvlLbl val="0"/>
      </c:catAx>
      <c:valAx>
        <c:axId val="903973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90395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E8F2ED-C381-4C56-B4F1-5C677AC5BC6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877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5AE982-0100-4F2B-B8B5-B943E9E55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8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2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6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0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9D2B302F-252D-47CC-AED8-236B796ADB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549B0B78-6241-437A-AC8D-D8B1E4456C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8FE71DFE-0F44-48FC-9F58-4FD026A3C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590F43-E4B5-45F7-AA69-BFD11E8D88E1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0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9D2B302F-252D-47CC-AED8-236B796ADB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549B0B78-6241-437A-AC8D-D8B1E4456C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8FE71DFE-0F44-48FC-9F58-4FD026A3C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590F43-E4B5-45F7-AA69-BFD11E8D88E1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3ECF55-2912-42AC-AB4F-D7BF60F27499}"/>
              </a:ext>
            </a:extLst>
          </p:cNvPr>
          <p:cNvSpPr txBox="1"/>
          <p:nvPr/>
        </p:nvSpPr>
        <p:spPr>
          <a:xfrm>
            <a:off x="258660" y="1196752"/>
            <a:ext cx="6465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ОБ ИСПОЛНЕНИИ БЮДЖЕТА </a:t>
            </a:r>
            <a:b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ЗА 2020 ГОД</a:t>
            </a: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0D581614-51DA-4228-B31C-D27E3BA1FBA3}"/>
              </a:ext>
            </a:extLst>
          </p:cNvPr>
          <p:cNvGrpSpPr>
            <a:grpSpLocks/>
          </p:cNvGrpSpPr>
          <p:nvPr/>
        </p:nvGrpSpPr>
        <p:grpSpPr bwMode="auto">
          <a:xfrm>
            <a:off x="776536" y="116632"/>
            <a:ext cx="1068388" cy="1065213"/>
            <a:chOff x="1973" y="754"/>
            <a:chExt cx="1190" cy="1187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28C90F2-F482-418F-AA1C-26DC09AD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E623682-0900-4E62-B91E-33BD1A9BD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C157A75-3ABE-479F-87E1-D9947F473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3A64C41A-8270-46F8-A4E2-4BE95C674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6BD6503-D2D3-424A-9DFE-31FC25B57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C86DC997-54CA-4E6D-A1C3-29FEBBF4C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16AC72A5-27A6-47AB-A638-8CF28C224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E4A8D02-3514-45BF-B1D3-D3B1D393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50ECE185-873D-4A4C-B365-82141CF74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D1AAC212-CE8F-4F71-BA2E-2D3D5973C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3706A822-E91F-4B10-9E54-9648A4DD6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778BF9AC-3C3C-4179-850A-1441C730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66E7E401-852F-4F88-B3C6-7A99069C8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E8CD264F-743E-4AA0-9889-F427B7428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5E4B6987-5C0C-41A0-AFA9-B0732D0B7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C72B98FD-A42C-401D-B77F-DE06C870C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D2DA56E2-7688-41D2-9DC8-082384188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1426CBC5-4269-440A-A211-9AF763D66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19466179-AE7F-4A0D-A50C-E1B649CFA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A038DC50-2288-4D8F-BF77-84D43B5F1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02FA875D-BECF-4D20-882C-39C66228C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33576966-8A36-4A9C-BD2D-1484E8DCB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F269794C-72CE-4C62-AF04-F7C73A855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2D5DA486-09AA-4A93-B736-BBDFD4A46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8A1D00EA-D82F-45A3-866A-68935B3F2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71DED33E-4AEA-47AC-BFBC-FBE40F89B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E62805B2-7B86-41C0-B233-D539F4C8977F}"/>
              </a:ext>
            </a:extLst>
          </p:cNvPr>
          <p:cNvSpPr/>
          <p:nvPr/>
        </p:nvSpPr>
        <p:spPr>
          <a:xfrm>
            <a:off x="1856596" y="336473"/>
            <a:ext cx="3096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E405B8FE-8C50-4E6C-B41E-23A142BD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4475944"/>
            <a:ext cx="3020565" cy="2265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962D05-5D43-4944-8914-D2C59E6B592C}"/>
              </a:ext>
            </a:extLst>
          </p:cNvPr>
          <p:cNvSpPr txBox="1"/>
          <p:nvPr/>
        </p:nvSpPr>
        <p:spPr>
          <a:xfrm>
            <a:off x="165600" y="3297178"/>
            <a:ext cx="673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министр транспорта Архангельской области</a:t>
            </a:r>
          </a:p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i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Роднев</a:t>
            </a:r>
            <a:r>
              <a:rPr lang="ru-RU" sz="20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Сергей Витальевич </a:t>
            </a: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D88D4A46-B072-43EB-B114-193F2F547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0"/>
          <a:stretch/>
        </p:blipFill>
        <p:spPr bwMode="auto">
          <a:xfrm>
            <a:off x="3584848" y="4475944"/>
            <a:ext cx="3312368" cy="2347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F17268-E0AF-4E4C-A7BF-E0DC5835B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1790" b="7067"/>
          <a:stretch/>
        </p:blipFill>
        <p:spPr bwMode="auto">
          <a:xfrm>
            <a:off x="98765" y="4409752"/>
            <a:ext cx="3392479" cy="2434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634AD4-E3AF-4E60-8584-99E74E11D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3" y="2269396"/>
            <a:ext cx="3011049" cy="220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B2D7230-3225-4B54-AA71-A626E55B8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r="2225"/>
          <a:stretch/>
        </p:blipFill>
        <p:spPr bwMode="auto">
          <a:xfrm>
            <a:off x="6904423" y="205258"/>
            <a:ext cx="2972862" cy="2091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9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>
            <a:extLst>
              <a:ext uri="{FF2B5EF4-FFF2-40B4-BE49-F238E27FC236}">
                <a16:creationId xmlns:a16="http://schemas.microsoft.com/office/drawing/2014/main" id="{A727E8A0-5299-490E-8305-E6222E284E96}"/>
              </a:ext>
            </a:extLst>
          </p:cNvPr>
          <p:cNvGrpSpPr>
            <a:grpSpLocks/>
          </p:cNvGrpSpPr>
          <p:nvPr/>
        </p:nvGrpSpPr>
        <p:grpSpPr bwMode="auto">
          <a:xfrm>
            <a:off x="6350548" y="5956719"/>
            <a:ext cx="642554" cy="740691"/>
            <a:chOff x="1973" y="754"/>
            <a:chExt cx="1190" cy="118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D2EE0B2-74D5-442D-9EF2-D111D91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EDD14DB-3CC3-4D91-B7D8-420D6EA02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FE9492C-951F-477A-A55D-2625B543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14C68CA-F920-4B55-8B05-8592F0B35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DDF364E-9024-4E4C-BA20-3A5532D7F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12F5F8E-6EEE-41E3-ACD7-DDD1C3D31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2E7AC9D-60C4-465B-A687-51D21092F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D7F1171-30E4-4EC4-AF51-FDAE6148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243D0D2-292D-47F5-A4DD-E672DEE7C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422132C-4C8D-46F4-9485-37AC14ADE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343D3863-17DA-47C0-9BF7-05CBA3201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CF68B5B-2BAB-42B7-B8B3-639C6EA9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383D9F3-B2BE-4927-9225-AF42E0BF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E7C49B8-7755-42B6-82CA-C143EF329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0BBB5FF4-FB51-42D1-A860-D339CF95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E93971A-DE9E-4BA3-A1E4-39DFCF0A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8CE05CF-35E6-4053-8832-CE48298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65EFC0C-C1A0-40AD-B495-B16993174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C426A6EA-EC17-4B1F-8550-881A73AEA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10A0B00F-706B-4F76-BEFA-C88F486DC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A1FE6276-B0FF-4A99-8987-60B9F0489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7CAF3B4E-FB5C-4645-8BAD-1316B383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8517F1AA-7466-43EF-86A6-4EF77C68F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5A02A248-8523-43A6-9DC3-05CD551A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F0A2C8F8-AC75-4EC7-B20F-4C3815F75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BBD9440-51E4-4C60-973D-CD395B7B9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CFCB34E-F6DD-41E2-A7B7-7A0DC52A5110}"/>
              </a:ext>
            </a:extLst>
          </p:cNvPr>
          <p:cNvSpPr/>
          <p:nvPr/>
        </p:nvSpPr>
        <p:spPr>
          <a:xfrm>
            <a:off x="6829816" y="6036347"/>
            <a:ext cx="32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103F28F-396D-43A2-89E8-6A910CE22609}"/>
              </a:ext>
            </a:extLst>
          </p:cNvPr>
          <p:cNvSpPr/>
          <p:nvPr/>
        </p:nvSpPr>
        <p:spPr>
          <a:xfrm>
            <a:off x="-4" y="476672"/>
            <a:ext cx="990600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Расходы областного бюджета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016A5992-81B0-4EBA-B51D-9D3C8BE42E5A}"/>
              </a:ext>
            </a:extLst>
          </p:cNvPr>
          <p:cNvSpPr/>
          <p:nvPr/>
        </p:nvSpPr>
        <p:spPr>
          <a:xfrm>
            <a:off x="0" y="531466"/>
            <a:ext cx="636941" cy="54354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E838EA-E9F6-47EE-A341-91F67B4A9F07}"/>
              </a:ext>
            </a:extLst>
          </p:cNvPr>
          <p:cNvSpPr txBox="1"/>
          <p:nvPr/>
        </p:nvSpPr>
        <p:spPr>
          <a:xfrm>
            <a:off x="1136573" y="1340768"/>
            <a:ext cx="76328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расходы министерства транспорта в 2020 году </a:t>
            </a: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предусмотрено – 11 692,6 млн. рублей </a:t>
            </a: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333399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направлено – 11 363,7 млн. рублей, в том числе:</a:t>
            </a: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федеральный бюджет </a:t>
            </a:r>
            <a:r>
              <a:rPr lang="ru-RU" sz="2000" b="1" dirty="0">
                <a:solidFill>
                  <a:srgbClr val="3333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2 498,3 млн. рублей</a:t>
            </a:r>
            <a:r>
              <a:rPr lang="ru-RU" sz="2000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областной бюджет – 8 865,4 млн. рублей</a:t>
            </a:r>
            <a:endParaRPr lang="en-US" sz="2000" b="1" dirty="0">
              <a:solidFill>
                <a:srgbClr val="333399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На реализацию национального проекта </a:t>
            </a: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«Безопасные и качественные автомобильные дороги» направлено 3 590,0 млн. рублей, в том числе:</a:t>
            </a:r>
          </a:p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федеральный бюджет </a:t>
            </a:r>
            <a:r>
              <a:rPr lang="ru-RU" sz="2000" b="1" dirty="0">
                <a:solidFill>
                  <a:srgbClr val="3333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1 018,0 млн. рублей</a:t>
            </a:r>
            <a:r>
              <a:rPr lang="ru-RU" sz="2000" b="1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9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областной бюджет – 2 572,0 млн. рублей</a:t>
            </a:r>
            <a:endParaRPr lang="en-US" sz="2000" b="1" dirty="0">
              <a:solidFill>
                <a:srgbClr val="333399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45C930-8288-4DC1-8C5D-FAF181E2769F}"/>
              </a:ext>
            </a:extLst>
          </p:cNvPr>
          <p:cNvSpPr txBox="1"/>
          <p:nvPr/>
        </p:nvSpPr>
        <p:spPr>
          <a:xfrm>
            <a:off x="0" y="8246"/>
            <a:ext cx="990600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ИСПОЛНЕНИЕ БЮДЖЕТА 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285278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8958A06-DCD3-4008-90AF-68317C9C10D6}"/>
              </a:ext>
            </a:extLst>
          </p:cNvPr>
          <p:cNvSpPr txBox="1"/>
          <p:nvPr/>
        </p:nvSpPr>
        <p:spPr>
          <a:xfrm>
            <a:off x="0" y="0"/>
            <a:ext cx="9906001" cy="5155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50" b="1" dirty="0"/>
              <a:t>Обеспечение транспортной доступности населения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A727E8A0-5299-490E-8305-E6222E284E96}"/>
              </a:ext>
            </a:extLst>
          </p:cNvPr>
          <p:cNvGrpSpPr>
            <a:grpSpLocks/>
          </p:cNvGrpSpPr>
          <p:nvPr/>
        </p:nvGrpSpPr>
        <p:grpSpPr bwMode="auto">
          <a:xfrm>
            <a:off x="6350548" y="5956719"/>
            <a:ext cx="642554" cy="740691"/>
            <a:chOff x="1973" y="754"/>
            <a:chExt cx="1190" cy="118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D2EE0B2-74D5-442D-9EF2-D111D91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EDD14DB-3CC3-4D91-B7D8-420D6EA02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FE9492C-951F-477A-A55D-2625B543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14C68CA-F920-4B55-8B05-8592F0B35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DDF364E-9024-4E4C-BA20-3A5532D7F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12F5F8E-6EEE-41E3-ACD7-DDD1C3D31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2E7AC9D-60C4-465B-A687-51D21092F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D7F1171-30E4-4EC4-AF51-FDAE6148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243D0D2-292D-47F5-A4DD-E672DEE7C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422132C-4C8D-46F4-9485-37AC14ADE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343D3863-17DA-47C0-9BF7-05CBA3201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CF68B5B-2BAB-42B7-B8B3-639C6EA9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383D9F3-B2BE-4927-9225-AF42E0BF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E7C49B8-7755-42B6-82CA-C143EF329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0BBB5FF4-FB51-42D1-A860-D339CF95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E93971A-DE9E-4BA3-A1E4-39DFCF0A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8CE05CF-35E6-4053-8832-CE48298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65EFC0C-C1A0-40AD-B495-B16993174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C426A6EA-EC17-4B1F-8550-881A73AEA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10A0B00F-706B-4F76-BEFA-C88F486DC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A1FE6276-B0FF-4A99-8987-60B9F0489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7CAF3B4E-FB5C-4645-8BAD-1316B383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8517F1AA-7466-43EF-86A6-4EF77C68F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5A02A248-8523-43A6-9DC3-05CD551A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F0A2C8F8-AC75-4EC7-B20F-4C3815F75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BBD9440-51E4-4C60-973D-CD395B7B9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CFCB34E-F6DD-41E2-A7B7-7A0DC52A5110}"/>
              </a:ext>
            </a:extLst>
          </p:cNvPr>
          <p:cNvSpPr/>
          <p:nvPr/>
        </p:nvSpPr>
        <p:spPr>
          <a:xfrm>
            <a:off x="6829816" y="6036347"/>
            <a:ext cx="32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103F28F-396D-43A2-89E8-6A910CE22609}"/>
              </a:ext>
            </a:extLst>
          </p:cNvPr>
          <p:cNvSpPr/>
          <p:nvPr/>
        </p:nvSpPr>
        <p:spPr>
          <a:xfrm>
            <a:off x="-4" y="526268"/>
            <a:ext cx="990600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Количество перевезенных пассажиров в 2014 – 2020 годах, человек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016A5992-81B0-4EBA-B51D-9D3C8BE42E5A}"/>
              </a:ext>
            </a:extLst>
          </p:cNvPr>
          <p:cNvSpPr/>
          <p:nvPr/>
        </p:nvSpPr>
        <p:spPr>
          <a:xfrm>
            <a:off x="132456" y="549562"/>
            <a:ext cx="636941" cy="54354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5</a:t>
            </a:r>
          </a:p>
        </p:txBody>
      </p:sp>
      <p:graphicFrame>
        <p:nvGraphicFramePr>
          <p:cNvPr id="62" name="Диаграмма 61">
            <a:extLst>
              <a:ext uri="{FF2B5EF4-FFF2-40B4-BE49-F238E27FC236}">
                <a16:creationId xmlns:a16="http://schemas.microsoft.com/office/drawing/2014/main" id="{7F214099-5D10-4403-98F0-C141EFFAB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026636"/>
              </p:ext>
            </p:extLst>
          </p:nvPr>
        </p:nvGraphicFramePr>
        <p:xfrm>
          <a:off x="469182" y="1124744"/>
          <a:ext cx="4380842" cy="258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3EB17747-BA11-4CCF-977E-A49D233AA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626419"/>
              </p:ext>
            </p:extLst>
          </p:nvPr>
        </p:nvGraphicFramePr>
        <p:xfrm>
          <a:off x="4939780" y="1233487"/>
          <a:ext cx="4320480" cy="248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id="{B5655D7B-1DA2-4ED3-81EB-45E4FF1FD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127961"/>
              </p:ext>
            </p:extLst>
          </p:nvPr>
        </p:nvGraphicFramePr>
        <p:xfrm>
          <a:off x="536662" y="3717032"/>
          <a:ext cx="4572000" cy="237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id="{68974DAC-9243-4292-A13C-F6F90C95C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022815"/>
              </p:ext>
            </p:extLst>
          </p:nvPr>
        </p:nvGraphicFramePr>
        <p:xfrm>
          <a:off x="5108662" y="3717032"/>
          <a:ext cx="438084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3F5026B3-F82C-4BB3-9807-875B1E903AE7}"/>
              </a:ext>
            </a:extLst>
          </p:cNvPr>
          <p:cNvSpPr/>
          <p:nvPr/>
        </p:nvSpPr>
        <p:spPr>
          <a:xfrm>
            <a:off x="-3" y="530188"/>
            <a:ext cx="990600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Количество перевезенных пассажиров в 2014 – 2020 годах, человек</a:t>
            </a: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993D4E84-6A69-495B-A321-F9CC4B22F16A}"/>
              </a:ext>
            </a:extLst>
          </p:cNvPr>
          <p:cNvSpPr/>
          <p:nvPr/>
        </p:nvSpPr>
        <p:spPr>
          <a:xfrm>
            <a:off x="128464" y="548680"/>
            <a:ext cx="636941" cy="54354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112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8958A06-DCD3-4008-90AF-68317C9C10D6}"/>
              </a:ext>
            </a:extLst>
          </p:cNvPr>
          <p:cNvSpPr txBox="1"/>
          <p:nvPr/>
        </p:nvSpPr>
        <p:spPr>
          <a:xfrm>
            <a:off x="-3" y="0"/>
            <a:ext cx="990600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АВТОМОБИЛЬНЫЙ ТРАНСПОРТ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A727E8A0-5299-490E-8305-E6222E284E96}"/>
              </a:ext>
            </a:extLst>
          </p:cNvPr>
          <p:cNvGrpSpPr>
            <a:grpSpLocks/>
          </p:cNvGrpSpPr>
          <p:nvPr/>
        </p:nvGrpSpPr>
        <p:grpSpPr bwMode="auto">
          <a:xfrm>
            <a:off x="6350548" y="5956719"/>
            <a:ext cx="642554" cy="740691"/>
            <a:chOff x="1973" y="754"/>
            <a:chExt cx="1190" cy="118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D2EE0B2-74D5-442D-9EF2-D111D91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EDD14DB-3CC3-4D91-B7D8-420D6EA02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FE9492C-951F-477A-A55D-2625B543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14C68CA-F920-4B55-8B05-8592F0B35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DDF364E-9024-4E4C-BA20-3A5532D7F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12F5F8E-6EEE-41E3-ACD7-DDD1C3D31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2E7AC9D-60C4-465B-A687-51D21092F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D7F1171-30E4-4EC4-AF51-FDAE6148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243D0D2-292D-47F5-A4DD-E672DEE7C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422132C-4C8D-46F4-9485-37AC14ADE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343D3863-17DA-47C0-9BF7-05CBA3201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CF68B5B-2BAB-42B7-B8B3-639C6EA9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383D9F3-B2BE-4927-9225-AF42E0BF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E7C49B8-7755-42B6-82CA-C143EF329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0BBB5FF4-FB51-42D1-A860-D339CF95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E93971A-DE9E-4BA3-A1E4-39DFCF0A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8CE05CF-35E6-4053-8832-CE48298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65EFC0C-C1A0-40AD-B495-B16993174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C426A6EA-EC17-4B1F-8550-881A73AEA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10A0B00F-706B-4F76-BEFA-C88F486DC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A1FE6276-B0FF-4A99-8987-60B9F0489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7CAF3B4E-FB5C-4645-8BAD-1316B383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8517F1AA-7466-43EF-86A6-4EF77C68F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5A02A248-8523-43A6-9DC3-05CD551A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F0A2C8F8-AC75-4EC7-B20F-4C3815F75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BBD9440-51E4-4C60-973D-CD395B7B9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CFCB34E-F6DD-41E2-A7B7-7A0DC52A5110}"/>
              </a:ext>
            </a:extLst>
          </p:cNvPr>
          <p:cNvSpPr/>
          <p:nvPr/>
        </p:nvSpPr>
        <p:spPr>
          <a:xfrm>
            <a:off x="6829816" y="6036347"/>
            <a:ext cx="32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074C91-5B55-4F46-A144-0759CD2CE832}"/>
              </a:ext>
            </a:extLst>
          </p:cNvPr>
          <p:cNvSpPr/>
          <p:nvPr/>
        </p:nvSpPr>
        <p:spPr>
          <a:xfrm>
            <a:off x="344488" y="2708920"/>
            <a:ext cx="4276216" cy="1584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 1 октября 2020 года на автобусных маршрутах перевозчиками  внедрена система безналичной оплаты проезда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E01055E-3371-423B-BA54-18F40721BB5B}"/>
              </a:ext>
            </a:extLst>
          </p:cNvPr>
          <p:cNvSpPr/>
          <p:nvPr/>
        </p:nvSpPr>
        <p:spPr>
          <a:xfrm>
            <a:off x="-3" y="523220"/>
            <a:ext cx="9906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Развитие сети межмуниципальных маршрутов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 и качества обслуживания пассажиров</a:t>
            </a:r>
          </a:p>
        </p:txBody>
      </p:sp>
      <p:pic>
        <p:nvPicPr>
          <p:cNvPr id="58" name="Picture 2" descr="https://sun9-14.userapi.com/tc4MWeMhNEjICFJeP5AsZWtiFzNgNy3FqjCDNw/-K99taJax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503705"/>
            <a:ext cx="4304718" cy="274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5A98C4AF-0335-4B10-B704-4CAD53354E5E}"/>
              </a:ext>
            </a:extLst>
          </p:cNvPr>
          <p:cNvSpPr/>
          <p:nvPr/>
        </p:nvSpPr>
        <p:spPr>
          <a:xfrm>
            <a:off x="96584" y="521533"/>
            <a:ext cx="720080" cy="58477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14210"/>
            <a:ext cx="6016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+mj-lt"/>
                <a:cs typeface="Arial" pitchFamily="34" charset="0"/>
              </a:rPr>
              <a:t>Организованы перевозки по 92 межмуниципальным маршрутам;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+mj-lt"/>
                <a:cs typeface="Arial" pitchFamily="34" charset="0"/>
              </a:rPr>
              <a:t>С 25 перевозчиками заключен 31 государственный контракт;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+mj-lt"/>
                <a:cs typeface="Arial" pitchFamily="34" charset="0"/>
              </a:rPr>
              <a:t>Внедрена безналичная оплата проезда в соответствии с условиями государственных контрактов с перевозчиками.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00F0AFC-F1C6-4E5E-A99E-09FC3D530D7E}"/>
              </a:ext>
            </a:extLst>
          </p:cNvPr>
          <p:cNvSpPr/>
          <p:nvPr/>
        </p:nvSpPr>
        <p:spPr>
          <a:xfrm>
            <a:off x="123688" y="1227865"/>
            <a:ext cx="2957104" cy="1080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ru-RU" dirty="0"/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межмуниципальных маршрута организовано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1A6AA7B-A3C2-47DD-897F-FAC1102D6B73}"/>
              </a:ext>
            </a:extLst>
          </p:cNvPr>
          <p:cNvSpPr/>
          <p:nvPr/>
        </p:nvSpPr>
        <p:spPr>
          <a:xfrm>
            <a:off x="3185197" y="1235490"/>
            <a:ext cx="3165351" cy="1080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dirty="0"/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перевозчиков осуществляет деятельность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E566628-14D5-405D-96E7-A62B14D893B6}"/>
              </a:ext>
            </a:extLst>
          </p:cNvPr>
          <p:cNvSpPr/>
          <p:nvPr/>
        </p:nvSpPr>
        <p:spPr>
          <a:xfrm>
            <a:off x="6524415" y="1217214"/>
            <a:ext cx="3165351" cy="1080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dirty="0"/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Государственный контракт заключен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034342D-B666-4DF7-8C19-ED8D0D890B5B}"/>
              </a:ext>
            </a:extLst>
          </p:cNvPr>
          <p:cNvSpPr txBox="1"/>
          <p:nvPr/>
        </p:nvSpPr>
        <p:spPr>
          <a:xfrm>
            <a:off x="0" y="0"/>
            <a:ext cx="9906000" cy="5238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ДОРОЖНАЯ ДЕЯТЕЛЬНОСТЬ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19082B6-56AD-4A3D-96D9-7EB080471DF1}"/>
              </a:ext>
            </a:extLst>
          </p:cNvPr>
          <p:cNvSpPr/>
          <p:nvPr/>
        </p:nvSpPr>
        <p:spPr>
          <a:xfrm>
            <a:off x="0" y="523875"/>
            <a:ext cx="9906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Реализация мероприятий на сети региональных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 автомобильных дорог и дорог местного значения в 2020 году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CA68E6DC-AC8A-40E4-91EB-8F2B9B08C74D}"/>
              </a:ext>
            </a:extLst>
          </p:cNvPr>
          <p:cNvSpPr/>
          <p:nvPr/>
        </p:nvSpPr>
        <p:spPr>
          <a:xfrm>
            <a:off x="96838" y="522288"/>
            <a:ext cx="719137" cy="584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5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9B80F656-B017-4EAE-92CE-AABEB612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5" y="1556792"/>
            <a:ext cx="26368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D:\Рабочий стол\Дороги 2020\У-В - О - Ф 62-67\У-В - О - Ф.jpg">
            <a:extLst>
              <a:ext uri="{FF2B5EF4-FFF2-40B4-BE49-F238E27FC236}">
                <a16:creationId xmlns:a16="http://schemas.microsoft.com/office/drawing/2014/main" id="{27875AD3-9DCD-4F66-BA9C-E55FFD8C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556792"/>
            <a:ext cx="27352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D:\Рабочий стол\Фото19-20\мосты 2020\Вага\Вага 23.10.jpg">
            <a:extLst>
              <a:ext uri="{FF2B5EF4-FFF2-40B4-BE49-F238E27FC236}">
                <a16:creationId xmlns:a16="http://schemas.microsoft.com/office/drawing/2014/main" id="{461B27E7-654D-4FA9-BE04-46325C2F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556792"/>
            <a:ext cx="28924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Group 5">
            <a:extLst>
              <a:ext uri="{FF2B5EF4-FFF2-40B4-BE49-F238E27FC236}">
                <a16:creationId xmlns:a16="http://schemas.microsoft.com/office/drawing/2014/main" id="{D0C9BAE8-6B82-4274-B3E3-80408D1BE532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5956300"/>
            <a:ext cx="642938" cy="741363"/>
            <a:chOff x="1973" y="754"/>
            <a:chExt cx="1190" cy="1187"/>
          </a:xfrm>
        </p:grpSpPr>
        <p:sp>
          <p:nvSpPr>
            <p:cNvPr id="17419" name="Freeform 6">
              <a:extLst>
                <a:ext uri="{FF2B5EF4-FFF2-40B4-BE49-F238E27FC236}">
                  <a16:creationId xmlns:a16="http://schemas.microsoft.com/office/drawing/2014/main" id="{A9AA5CAD-63EC-46A4-B1C4-7673FBAA6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7">
              <a:extLst>
                <a:ext uri="{FF2B5EF4-FFF2-40B4-BE49-F238E27FC236}">
                  <a16:creationId xmlns:a16="http://schemas.microsoft.com/office/drawing/2014/main" id="{264B1BC0-8D96-492E-8706-6F3D18F8F5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8">
              <a:extLst>
                <a:ext uri="{FF2B5EF4-FFF2-40B4-BE49-F238E27FC236}">
                  <a16:creationId xmlns:a16="http://schemas.microsoft.com/office/drawing/2014/main" id="{B0541112-B69A-4F5B-8B09-9CD6E4688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9">
              <a:extLst>
                <a:ext uri="{FF2B5EF4-FFF2-40B4-BE49-F238E27FC236}">
                  <a16:creationId xmlns:a16="http://schemas.microsoft.com/office/drawing/2014/main" id="{E33147E8-F4B0-4877-951C-8278D65A6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0">
              <a:extLst>
                <a:ext uri="{FF2B5EF4-FFF2-40B4-BE49-F238E27FC236}">
                  <a16:creationId xmlns:a16="http://schemas.microsoft.com/office/drawing/2014/main" id="{B70F12B0-61DB-4A5A-BD28-FA7CE581A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1">
              <a:extLst>
                <a:ext uri="{FF2B5EF4-FFF2-40B4-BE49-F238E27FC236}">
                  <a16:creationId xmlns:a16="http://schemas.microsoft.com/office/drawing/2014/main" id="{6462A24E-D077-4743-9946-4DAAEBAE8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2">
              <a:extLst>
                <a:ext uri="{FF2B5EF4-FFF2-40B4-BE49-F238E27FC236}">
                  <a16:creationId xmlns:a16="http://schemas.microsoft.com/office/drawing/2014/main" id="{B43EEC89-8886-41EF-8DFF-791A0CD4A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3">
              <a:extLst>
                <a:ext uri="{FF2B5EF4-FFF2-40B4-BE49-F238E27FC236}">
                  <a16:creationId xmlns:a16="http://schemas.microsoft.com/office/drawing/2014/main" id="{50B544CC-BF3A-45A5-A640-EF8E9E33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4">
              <a:extLst>
                <a:ext uri="{FF2B5EF4-FFF2-40B4-BE49-F238E27FC236}">
                  <a16:creationId xmlns:a16="http://schemas.microsoft.com/office/drawing/2014/main" id="{4242CF14-106F-40FD-A835-7CA03E119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15">
              <a:extLst>
                <a:ext uri="{FF2B5EF4-FFF2-40B4-BE49-F238E27FC236}">
                  <a16:creationId xmlns:a16="http://schemas.microsoft.com/office/drawing/2014/main" id="{8C2122BD-3E52-47C9-999B-633E92472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16">
              <a:extLst>
                <a:ext uri="{FF2B5EF4-FFF2-40B4-BE49-F238E27FC236}">
                  <a16:creationId xmlns:a16="http://schemas.microsoft.com/office/drawing/2014/main" id="{DBF84E23-2820-4E52-9986-03B2FAD8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Freeform 17">
              <a:extLst>
                <a:ext uri="{FF2B5EF4-FFF2-40B4-BE49-F238E27FC236}">
                  <a16:creationId xmlns:a16="http://schemas.microsoft.com/office/drawing/2014/main" id="{89E98989-74BB-4098-BB73-324A382BB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18">
              <a:extLst>
                <a:ext uri="{FF2B5EF4-FFF2-40B4-BE49-F238E27FC236}">
                  <a16:creationId xmlns:a16="http://schemas.microsoft.com/office/drawing/2014/main" id="{042501BB-18D3-434F-9DEB-4208F3BA6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19">
              <a:extLst>
                <a:ext uri="{FF2B5EF4-FFF2-40B4-BE49-F238E27FC236}">
                  <a16:creationId xmlns:a16="http://schemas.microsoft.com/office/drawing/2014/main" id="{A5C86B03-AE88-4450-AAE0-53B75EB89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0">
              <a:extLst>
                <a:ext uri="{FF2B5EF4-FFF2-40B4-BE49-F238E27FC236}">
                  <a16:creationId xmlns:a16="http://schemas.microsoft.com/office/drawing/2014/main" id="{D0AA0E64-2B01-4271-A44E-22F6D09F4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1">
              <a:extLst>
                <a:ext uri="{FF2B5EF4-FFF2-40B4-BE49-F238E27FC236}">
                  <a16:creationId xmlns:a16="http://schemas.microsoft.com/office/drawing/2014/main" id="{B9D82AAA-3DC5-4FD4-9013-C3752BEF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2">
              <a:extLst>
                <a:ext uri="{FF2B5EF4-FFF2-40B4-BE49-F238E27FC236}">
                  <a16:creationId xmlns:a16="http://schemas.microsoft.com/office/drawing/2014/main" id="{89D3B7CB-3EF1-428C-A9AB-EDBF04749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3">
              <a:extLst>
                <a:ext uri="{FF2B5EF4-FFF2-40B4-BE49-F238E27FC236}">
                  <a16:creationId xmlns:a16="http://schemas.microsoft.com/office/drawing/2014/main" id="{1C75E2FD-2B17-417B-8C38-B77096B26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4">
              <a:extLst>
                <a:ext uri="{FF2B5EF4-FFF2-40B4-BE49-F238E27FC236}">
                  <a16:creationId xmlns:a16="http://schemas.microsoft.com/office/drawing/2014/main" id="{6F334BE5-9B62-4B76-8238-FAA11F7CE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25">
              <a:extLst>
                <a:ext uri="{FF2B5EF4-FFF2-40B4-BE49-F238E27FC236}">
                  <a16:creationId xmlns:a16="http://schemas.microsoft.com/office/drawing/2014/main" id="{938C7EF4-F206-47F9-BDF2-191A5E835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26">
              <a:extLst>
                <a:ext uri="{FF2B5EF4-FFF2-40B4-BE49-F238E27FC236}">
                  <a16:creationId xmlns:a16="http://schemas.microsoft.com/office/drawing/2014/main" id="{1DD65228-E8C6-4700-AF82-FD8CC55AE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Freeform 27">
              <a:extLst>
                <a:ext uri="{FF2B5EF4-FFF2-40B4-BE49-F238E27FC236}">
                  <a16:creationId xmlns:a16="http://schemas.microsoft.com/office/drawing/2014/main" id="{8D97C46F-9BAA-40B8-B9D4-29C330AB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Freeform 28">
              <a:extLst>
                <a:ext uri="{FF2B5EF4-FFF2-40B4-BE49-F238E27FC236}">
                  <a16:creationId xmlns:a16="http://schemas.microsoft.com/office/drawing/2014/main" id="{AB51F76F-5975-4C40-9F54-340BC3611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Freeform 29">
              <a:extLst>
                <a:ext uri="{FF2B5EF4-FFF2-40B4-BE49-F238E27FC236}">
                  <a16:creationId xmlns:a16="http://schemas.microsoft.com/office/drawing/2014/main" id="{6F8FB1E3-9240-4C36-8105-CA67384CC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30">
              <a:extLst>
                <a:ext uri="{FF2B5EF4-FFF2-40B4-BE49-F238E27FC236}">
                  <a16:creationId xmlns:a16="http://schemas.microsoft.com/office/drawing/2014/main" id="{0B0D6F73-7731-425A-89EF-ABB3CB25B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Freeform 31">
              <a:extLst>
                <a:ext uri="{FF2B5EF4-FFF2-40B4-BE49-F238E27FC236}">
                  <a16:creationId xmlns:a16="http://schemas.microsoft.com/office/drawing/2014/main" id="{B429615B-B546-418E-B8E0-C3312F3B3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BFB20E7-5465-49FE-95A1-C536E36A2253}"/>
              </a:ext>
            </a:extLst>
          </p:cNvPr>
          <p:cNvSpPr/>
          <p:nvPr/>
        </p:nvSpPr>
        <p:spPr>
          <a:xfrm>
            <a:off x="6776393" y="6051536"/>
            <a:ext cx="32956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Министерство транспорта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Архангельской области</a:t>
            </a:r>
          </a:p>
        </p:txBody>
      </p:sp>
      <p:pic>
        <p:nvPicPr>
          <p:cNvPr id="37" name="Picture 2" descr="D:\Рабочий стол\Фото19-20\мосты 2020\ЮБра\Юбра -2.jpg">
            <a:extLst>
              <a:ext uri="{FF2B5EF4-FFF2-40B4-BE49-F238E27FC236}">
                <a16:creationId xmlns:a16="http://schemas.microsoft.com/office/drawing/2014/main" id="{A1F35F5E-8A26-4BB6-8230-6CABA53C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6" y="4020666"/>
            <a:ext cx="17589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D:\Рабочий стол\Фото19-20\мосты 2020\Карга.jpg">
            <a:extLst>
              <a:ext uri="{FF2B5EF4-FFF2-40B4-BE49-F238E27FC236}">
                <a16:creationId xmlns:a16="http://schemas.microsoft.com/office/drawing/2014/main" id="{D2F198A9-6689-413C-9952-A2A63AEA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99" y="4020666"/>
            <a:ext cx="2022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D:\Рабочий стол\Фото19-20\мосты 2020\Кленовица.jpeg">
            <a:extLst>
              <a:ext uri="{FF2B5EF4-FFF2-40B4-BE49-F238E27FC236}">
                <a16:creationId xmlns:a16="http://schemas.microsoft.com/office/drawing/2014/main" id="{EA636209-8678-4B1D-9AA3-E9DD7079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99" y="4033366"/>
            <a:ext cx="2835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D:\Рабочий стол\Фото19-20\мосты 2020\Печева.jpg">
            <a:extLst>
              <a:ext uri="{FF2B5EF4-FFF2-40B4-BE49-F238E27FC236}">
                <a16:creationId xmlns:a16="http://schemas.microsoft.com/office/drawing/2014/main" id="{5C397C25-3A7B-4CFF-A572-517FBF70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99" y="4077816"/>
            <a:ext cx="172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D:\Рабочий стол\Фото19-20\Пеш пер\Красн р-н.jpeg">
            <a:extLst>
              <a:ext uri="{FF2B5EF4-FFF2-40B4-BE49-F238E27FC236}">
                <a16:creationId xmlns:a16="http://schemas.microsoft.com/office/drawing/2014/main" id="{857D59CA-1F60-4FD4-9B34-7A3AF466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02" y="5616401"/>
            <a:ext cx="2592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963DB54-32C6-484A-A2F0-F1EB4335FE53}"/>
              </a:ext>
            </a:extLst>
          </p:cNvPr>
          <p:cNvSpPr txBox="1"/>
          <p:nvPr/>
        </p:nvSpPr>
        <p:spPr>
          <a:xfrm>
            <a:off x="2275279" y="3707740"/>
            <a:ext cx="548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Искусственные сооружения (мосты, трубы)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199FD2-AF4D-4DC6-A13E-602836A0831D}"/>
              </a:ext>
            </a:extLst>
          </p:cNvPr>
          <p:cNvSpPr txBox="1"/>
          <p:nvPr/>
        </p:nvSpPr>
        <p:spPr>
          <a:xfrm>
            <a:off x="475696" y="1200490"/>
            <a:ext cx="296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+mj-lt"/>
              </a:rPr>
              <a:t>Мост через р. Сельменьга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251108-5920-4E7B-9F5D-4DAED9377A38}"/>
              </a:ext>
            </a:extLst>
          </p:cNvPr>
          <p:cNvSpPr txBox="1"/>
          <p:nvPr/>
        </p:nvSpPr>
        <p:spPr>
          <a:xfrm>
            <a:off x="3584848" y="1186523"/>
            <a:ext cx="2735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П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одъезд к д.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Петариха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488950-43C9-4E82-AE32-5557804A8DA2}"/>
              </a:ext>
            </a:extLst>
          </p:cNvPr>
          <p:cNvSpPr txBox="1"/>
          <p:nvPr/>
        </p:nvSpPr>
        <p:spPr>
          <a:xfrm>
            <a:off x="6370682" y="1177735"/>
            <a:ext cx="3957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+mj-lt"/>
              </a:rPr>
              <a:t>Мостовой переход через р. Вага 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738DD5-8F08-4779-B9B4-1B14F4BAFC2B}"/>
              </a:ext>
            </a:extLst>
          </p:cNvPr>
          <p:cNvSpPr txBox="1"/>
          <p:nvPr/>
        </p:nvSpPr>
        <p:spPr>
          <a:xfrm>
            <a:off x="3353952" y="5269070"/>
            <a:ext cx="2636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Пешеходные переходы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034342D-B666-4DF7-8C19-ED8D0D890B5B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Приоритетные направления деятельности на 2021 год</a:t>
            </a:r>
          </a:p>
        </p:txBody>
      </p:sp>
      <p:grpSp>
        <p:nvGrpSpPr>
          <p:cNvPr id="17417" name="Group 5">
            <a:extLst>
              <a:ext uri="{FF2B5EF4-FFF2-40B4-BE49-F238E27FC236}">
                <a16:creationId xmlns:a16="http://schemas.microsoft.com/office/drawing/2014/main" id="{D0C9BAE8-6B82-4274-B3E3-80408D1BE532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5956300"/>
            <a:ext cx="642938" cy="741363"/>
            <a:chOff x="1973" y="754"/>
            <a:chExt cx="1190" cy="1187"/>
          </a:xfrm>
        </p:grpSpPr>
        <p:sp>
          <p:nvSpPr>
            <p:cNvPr id="17419" name="Freeform 6">
              <a:extLst>
                <a:ext uri="{FF2B5EF4-FFF2-40B4-BE49-F238E27FC236}">
                  <a16:creationId xmlns:a16="http://schemas.microsoft.com/office/drawing/2014/main" id="{A9AA5CAD-63EC-46A4-B1C4-7673FBAA6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7">
              <a:extLst>
                <a:ext uri="{FF2B5EF4-FFF2-40B4-BE49-F238E27FC236}">
                  <a16:creationId xmlns:a16="http://schemas.microsoft.com/office/drawing/2014/main" id="{264B1BC0-8D96-492E-8706-6F3D18F8F5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8">
              <a:extLst>
                <a:ext uri="{FF2B5EF4-FFF2-40B4-BE49-F238E27FC236}">
                  <a16:creationId xmlns:a16="http://schemas.microsoft.com/office/drawing/2014/main" id="{B0541112-B69A-4F5B-8B09-9CD6E4688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9">
              <a:extLst>
                <a:ext uri="{FF2B5EF4-FFF2-40B4-BE49-F238E27FC236}">
                  <a16:creationId xmlns:a16="http://schemas.microsoft.com/office/drawing/2014/main" id="{E33147E8-F4B0-4877-951C-8278D65A6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0">
              <a:extLst>
                <a:ext uri="{FF2B5EF4-FFF2-40B4-BE49-F238E27FC236}">
                  <a16:creationId xmlns:a16="http://schemas.microsoft.com/office/drawing/2014/main" id="{B70F12B0-61DB-4A5A-BD28-FA7CE581A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1">
              <a:extLst>
                <a:ext uri="{FF2B5EF4-FFF2-40B4-BE49-F238E27FC236}">
                  <a16:creationId xmlns:a16="http://schemas.microsoft.com/office/drawing/2014/main" id="{6462A24E-D077-4743-9946-4DAAEBAE8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2">
              <a:extLst>
                <a:ext uri="{FF2B5EF4-FFF2-40B4-BE49-F238E27FC236}">
                  <a16:creationId xmlns:a16="http://schemas.microsoft.com/office/drawing/2014/main" id="{B43EEC89-8886-41EF-8DFF-791A0CD4A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3">
              <a:extLst>
                <a:ext uri="{FF2B5EF4-FFF2-40B4-BE49-F238E27FC236}">
                  <a16:creationId xmlns:a16="http://schemas.microsoft.com/office/drawing/2014/main" id="{50B544CC-BF3A-45A5-A640-EF8E9E33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4">
              <a:extLst>
                <a:ext uri="{FF2B5EF4-FFF2-40B4-BE49-F238E27FC236}">
                  <a16:creationId xmlns:a16="http://schemas.microsoft.com/office/drawing/2014/main" id="{4242CF14-106F-40FD-A835-7CA03E119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15">
              <a:extLst>
                <a:ext uri="{FF2B5EF4-FFF2-40B4-BE49-F238E27FC236}">
                  <a16:creationId xmlns:a16="http://schemas.microsoft.com/office/drawing/2014/main" id="{8C2122BD-3E52-47C9-999B-633E92472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16">
              <a:extLst>
                <a:ext uri="{FF2B5EF4-FFF2-40B4-BE49-F238E27FC236}">
                  <a16:creationId xmlns:a16="http://schemas.microsoft.com/office/drawing/2014/main" id="{DBF84E23-2820-4E52-9986-03B2FAD8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Freeform 17">
              <a:extLst>
                <a:ext uri="{FF2B5EF4-FFF2-40B4-BE49-F238E27FC236}">
                  <a16:creationId xmlns:a16="http://schemas.microsoft.com/office/drawing/2014/main" id="{89E98989-74BB-4098-BB73-324A382BB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18">
              <a:extLst>
                <a:ext uri="{FF2B5EF4-FFF2-40B4-BE49-F238E27FC236}">
                  <a16:creationId xmlns:a16="http://schemas.microsoft.com/office/drawing/2014/main" id="{042501BB-18D3-434F-9DEB-4208F3BA6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19">
              <a:extLst>
                <a:ext uri="{FF2B5EF4-FFF2-40B4-BE49-F238E27FC236}">
                  <a16:creationId xmlns:a16="http://schemas.microsoft.com/office/drawing/2014/main" id="{A5C86B03-AE88-4450-AAE0-53B75EB89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0">
              <a:extLst>
                <a:ext uri="{FF2B5EF4-FFF2-40B4-BE49-F238E27FC236}">
                  <a16:creationId xmlns:a16="http://schemas.microsoft.com/office/drawing/2014/main" id="{D0AA0E64-2B01-4271-A44E-22F6D09F4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1">
              <a:extLst>
                <a:ext uri="{FF2B5EF4-FFF2-40B4-BE49-F238E27FC236}">
                  <a16:creationId xmlns:a16="http://schemas.microsoft.com/office/drawing/2014/main" id="{B9D82AAA-3DC5-4FD4-9013-C3752BEF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2">
              <a:extLst>
                <a:ext uri="{FF2B5EF4-FFF2-40B4-BE49-F238E27FC236}">
                  <a16:creationId xmlns:a16="http://schemas.microsoft.com/office/drawing/2014/main" id="{89D3B7CB-3EF1-428C-A9AB-EDBF04749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3">
              <a:extLst>
                <a:ext uri="{FF2B5EF4-FFF2-40B4-BE49-F238E27FC236}">
                  <a16:creationId xmlns:a16="http://schemas.microsoft.com/office/drawing/2014/main" id="{1C75E2FD-2B17-417B-8C38-B77096B26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4">
              <a:extLst>
                <a:ext uri="{FF2B5EF4-FFF2-40B4-BE49-F238E27FC236}">
                  <a16:creationId xmlns:a16="http://schemas.microsoft.com/office/drawing/2014/main" id="{6F334BE5-9B62-4B76-8238-FAA11F7CE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25">
              <a:extLst>
                <a:ext uri="{FF2B5EF4-FFF2-40B4-BE49-F238E27FC236}">
                  <a16:creationId xmlns:a16="http://schemas.microsoft.com/office/drawing/2014/main" id="{938C7EF4-F206-47F9-BDF2-191A5E835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26">
              <a:extLst>
                <a:ext uri="{FF2B5EF4-FFF2-40B4-BE49-F238E27FC236}">
                  <a16:creationId xmlns:a16="http://schemas.microsoft.com/office/drawing/2014/main" id="{1DD65228-E8C6-4700-AF82-FD8CC55AE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Freeform 27">
              <a:extLst>
                <a:ext uri="{FF2B5EF4-FFF2-40B4-BE49-F238E27FC236}">
                  <a16:creationId xmlns:a16="http://schemas.microsoft.com/office/drawing/2014/main" id="{8D97C46F-9BAA-40B8-B9D4-29C330AB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Freeform 28">
              <a:extLst>
                <a:ext uri="{FF2B5EF4-FFF2-40B4-BE49-F238E27FC236}">
                  <a16:creationId xmlns:a16="http://schemas.microsoft.com/office/drawing/2014/main" id="{AB51F76F-5975-4C40-9F54-340BC3611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Freeform 29">
              <a:extLst>
                <a:ext uri="{FF2B5EF4-FFF2-40B4-BE49-F238E27FC236}">
                  <a16:creationId xmlns:a16="http://schemas.microsoft.com/office/drawing/2014/main" id="{6F8FB1E3-9240-4C36-8105-CA67384CC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30">
              <a:extLst>
                <a:ext uri="{FF2B5EF4-FFF2-40B4-BE49-F238E27FC236}">
                  <a16:creationId xmlns:a16="http://schemas.microsoft.com/office/drawing/2014/main" id="{0B0D6F73-7731-425A-89EF-ABB3CB25B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Freeform 31">
              <a:extLst>
                <a:ext uri="{FF2B5EF4-FFF2-40B4-BE49-F238E27FC236}">
                  <a16:creationId xmlns:a16="http://schemas.microsoft.com/office/drawing/2014/main" id="{B429615B-B546-418E-B8E0-C3312F3B3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BFB20E7-5465-49FE-95A1-C536E36A2253}"/>
              </a:ext>
            </a:extLst>
          </p:cNvPr>
          <p:cNvSpPr/>
          <p:nvPr/>
        </p:nvSpPr>
        <p:spPr>
          <a:xfrm>
            <a:off x="6776393" y="6051536"/>
            <a:ext cx="32956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Министерство транспорта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Архангельской области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030069-49AD-4117-9CA4-72F55310FFE2}"/>
              </a:ext>
            </a:extLst>
          </p:cNvPr>
          <p:cNvSpPr txBox="1"/>
          <p:nvPr/>
        </p:nvSpPr>
        <p:spPr>
          <a:xfrm>
            <a:off x="465797" y="1342481"/>
            <a:ext cx="9001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  <a:cs typeface="Arial" pitchFamily="34" charset="0"/>
              </a:rPr>
              <a:t>Обеспечить достижение целевых показателей, результатов региональных проектов в рамках нацпроекта «Безопасные и качественные автомобильные дороги»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  <a:cs typeface="Arial" pitchFamily="34" charset="0"/>
              </a:rPr>
              <a:t>Обеспечить бесперебойное движение на сети региональных автомобильных дорог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  <a:cs typeface="Arial" pitchFamily="34" charset="0"/>
              </a:rPr>
              <a:t>Привести пешеходные переходы в соответствие с требованиями национальных стандартов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  <a:cs typeface="Arial" pitchFamily="34" charset="0"/>
              </a:rPr>
              <a:t>Продолжить развитие сети местных воздушных линий на территории Архангельской области, а также расширение географии полетов на межрегиональных линиях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E482C2E-D6E2-490D-8DE0-48411ABD7FF6}"/>
              </a:ext>
            </a:extLst>
          </p:cNvPr>
          <p:cNvSpPr/>
          <p:nvPr/>
        </p:nvSpPr>
        <p:spPr>
          <a:xfrm>
            <a:off x="96838" y="522288"/>
            <a:ext cx="719137" cy="584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7777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5DF4C1-5302-43D6-805B-98D7A4553CA8}"/>
              </a:ext>
            </a:extLst>
          </p:cNvPr>
          <p:cNvSpPr/>
          <p:nvPr/>
        </p:nvSpPr>
        <p:spPr>
          <a:xfrm>
            <a:off x="486893" y="2601978"/>
            <a:ext cx="8924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231B70E-331B-403B-8BE3-1C25519CC3BA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5956300"/>
            <a:ext cx="642938" cy="741363"/>
            <a:chOff x="1973" y="754"/>
            <a:chExt cx="1190" cy="1187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232EB68-5010-4791-948C-EA9A3502B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AC65904-DD60-4FD3-B19E-53F26112E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06BA2AE-1EBD-48EB-B009-47AD66277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A018BD9-D253-410E-815A-CC13622AB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B969430-63E5-4EA9-B689-042E84212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787F47A-DA6C-45FB-B920-E9E9B5D8FE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DC05AD0-B3C2-4743-A0FF-6379E2172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771D8C9-C42E-43E2-9E30-97DD8AC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2EBEED9-56EB-4197-BB40-E2F1A7F15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BBDBAC2-343F-4CFD-9C4C-CF9A4FBC1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6BD0846-5B98-499C-B306-C9EDB1F54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C7E54BA-1DC6-4ED8-81D0-5F200C881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422E9CC-B161-4BA8-A33A-B5DA921DB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0AAE8AB-4047-46A7-A9E5-CB60DBC2B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0323FAD-9862-41B7-90DF-69D0685C5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02ED0BA-FBCD-4F9A-8A76-DDC49475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9BFBB8F-A926-4EA6-9918-32DA75F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03F1440-D8AE-43CF-A36E-AB9D5A26D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C3C436AE-4F42-4C0F-AC66-8B8BEC900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F290814-9C4F-4F2A-A476-0F07D1115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DCAF096-6FB7-4399-9E07-65C31DCC1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BCD94785-AA7C-4CEE-9D63-3D6B7A41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FB193C27-7BD1-4245-8D57-2E725FD5F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D0A2FE16-3D58-4CB7-AC2E-F46192644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30EDD50-323A-48E1-AB06-6334B887F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86E6E54-BE2B-4C53-B77F-C6F57A73D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490BD30-1F63-407D-89F3-E0E4852CD9DD}"/>
              </a:ext>
            </a:extLst>
          </p:cNvPr>
          <p:cNvSpPr/>
          <p:nvPr/>
        </p:nvSpPr>
        <p:spPr>
          <a:xfrm>
            <a:off x="6776393" y="6051536"/>
            <a:ext cx="32956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Министерство транспорта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Архангельской области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DDD283-ADBB-4441-A973-D016C57927C2}"/>
              </a:ext>
            </a:extLst>
          </p:cNvPr>
          <p:cNvSpPr txBox="1"/>
          <p:nvPr/>
        </p:nvSpPr>
        <p:spPr>
          <a:xfrm>
            <a:off x="0" y="0"/>
            <a:ext cx="9906000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ОБ ИСПОЛНЕНИИ БЮДЖЕТА </a:t>
            </a:r>
            <a:br>
              <a:rPr lang="ru-RU" sz="2800" b="1" dirty="0"/>
            </a:br>
            <a:r>
              <a:rPr lang="ru-RU" sz="2800" b="1" dirty="0"/>
              <a:t>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29990820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1682</TotalTime>
  <Words>375</Words>
  <Application>Microsoft Office PowerPoint</Application>
  <PresentationFormat>Лист A4 (210x297 мм)</PresentationFormat>
  <Paragraphs>97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Franklin Gothic Book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дополнительных путей  на станциях Вельск, Вага в рамках строительства Северного широтного хода</dc:title>
  <dc:creator>Епонишников Илья Валерьевич</dc:creator>
  <cp:lastModifiedBy>Долгопольский Александр Олегович</cp:lastModifiedBy>
  <cp:revision>169</cp:revision>
  <cp:lastPrinted>2021-06-16T07:17:43Z</cp:lastPrinted>
  <dcterms:created xsi:type="dcterms:W3CDTF">2020-06-18T12:12:37Z</dcterms:created>
  <dcterms:modified xsi:type="dcterms:W3CDTF">2021-06-16T07:37:52Z</dcterms:modified>
</cp:coreProperties>
</file>