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2" r:id="rId2"/>
    <p:sldId id="264" r:id="rId3"/>
    <p:sldId id="270" r:id="rId4"/>
    <p:sldId id="271" r:id="rId5"/>
    <p:sldId id="272" r:id="rId6"/>
    <p:sldId id="268" r:id="rId7"/>
    <p:sldId id="273" r:id="rId8"/>
    <p:sldId id="275" r:id="rId9"/>
    <p:sldId id="274" r:id="rId10"/>
    <p:sldId id="276" r:id="rId11"/>
    <p:sldId id="277" r:id="rId12"/>
  </p:sldIdLst>
  <p:sldSz cx="12801600" cy="9601200" type="A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29E"/>
    <a:srgbClr val="06AA16"/>
    <a:srgbClr val="D51BBA"/>
    <a:srgbClr val="19F72E"/>
    <a:srgbClr val="30F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737" autoAdjust="0"/>
  </p:normalViewPr>
  <p:slideViewPr>
    <p:cSldViewPr snapToGrid="0">
      <p:cViewPr varScale="1">
        <p:scale>
          <a:sx n="84" d="100"/>
          <a:sy n="84" d="100"/>
        </p:scale>
        <p:origin x="1662" y="6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3928571428571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102,7 км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392857142857142E-2"/>
                  <c:y val="-4.014273111545270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146,6 км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90576"/>
        <c:axId val="296690968"/>
      </c:barChart>
      <c:catAx>
        <c:axId val="296690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96690968"/>
        <c:crosses val="autoZero"/>
        <c:auto val="1"/>
        <c:lblAlgn val="ctr"/>
        <c:lblOffset val="100"/>
        <c:noMultiLvlLbl val="0"/>
      </c:catAx>
      <c:valAx>
        <c:axId val="296690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690576"/>
        <c:crosses val="autoZero"/>
        <c:crossBetween val="between"/>
      </c:valAx>
      <c:spPr>
        <a:noFill/>
        <a:ln w="3175"/>
      </c:spPr>
    </c:plotArea>
    <c:legend>
      <c:legendPos val="r"/>
      <c:layout>
        <c:manualLayout>
          <c:xMode val="edge"/>
          <c:yMode val="edge"/>
          <c:x val="0.72688167885264343"/>
          <c:y val="0.28353632806536377"/>
          <c:w val="0.20020165448068988"/>
          <c:h val="0.32855592688459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Объем финансирования </a:t>
            </a:r>
            <a:br>
              <a:rPr lang="ru-RU" sz="2000" dirty="0" smtClean="0"/>
            </a:br>
            <a:r>
              <a:rPr lang="ru-RU" sz="2000" dirty="0" smtClean="0"/>
              <a:t>3 </a:t>
            </a:r>
            <a:r>
              <a:rPr lang="ru-RU" sz="2000" dirty="0"/>
              <a:t>млрд. </a:t>
            </a:r>
            <a:r>
              <a:rPr lang="ru-RU" sz="2000" dirty="0" smtClean="0"/>
              <a:t>024 </a:t>
            </a:r>
            <a:r>
              <a:rPr lang="ru-RU" sz="2000" dirty="0"/>
              <a:t>млн. рублей</a:t>
            </a:r>
          </a:p>
        </c:rich>
      </c:tx>
      <c:layout>
        <c:manualLayout>
          <c:xMode val="edge"/>
          <c:yMode val="edge"/>
          <c:x val="0.20818998629883517"/>
          <c:y val="9.891380449234705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3 млрд. 716,95 млн. рублей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</c:spPr>
          </c:dPt>
          <c:dPt>
            <c:idx val="1"/>
            <c:bubble3D val="0"/>
            <c:explosion val="5"/>
            <c:spPr>
              <a:solidFill>
                <a:srgbClr val="70AD47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-7.6733425729907559E-2"/>
                  <c:y val="0.14693582565635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Резервный фонд Правительства РФ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General">
                  <c:v>705</c:v>
                </c:pt>
                <c:pt idx="1">
                  <c:v>2319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7">
          <a:noFill/>
        </a:ln>
      </c:spPr>
    </c:plotArea>
    <c:legend>
      <c:legendPos val="b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794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Объем финансирования </a:t>
            </a:r>
            <a:br>
              <a:rPr lang="ru-RU" sz="2000" dirty="0" smtClean="0"/>
            </a:br>
            <a:r>
              <a:rPr lang="ru-RU" sz="2000" dirty="0" smtClean="0"/>
              <a:t>1 </a:t>
            </a:r>
            <a:r>
              <a:rPr lang="ru-RU" sz="2000" dirty="0"/>
              <a:t>млрд. </a:t>
            </a:r>
            <a:r>
              <a:rPr lang="ru-RU" sz="2000" dirty="0" smtClean="0"/>
              <a:t>366 млн</a:t>
            </a:r>
            <a:r>
              <a:rPr lang="ru-RU" sz="2000" dirty="0"/>
              <a:t>. рублей</a:t>
            </a:r>
          </a:p>
        </c:rich>
      </c:tx>
      <c:layout>
        <c:manualLayout>
          <c:xMode val="edge"/>
          <c:yMode val="edge"/>
          <c:x val="0.20818998629883517"/>
          <c:y val="9.891380449234705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3 млрд. 716,95 млн. рублей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explosion val="5"/>
            <c:spPr>
              <a:solidFill>
                <a:srgbClr val="70AD47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-8.9449181129952718E-2"/>
                  <c:y val="-0.14372733951674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1018</c:v>
                </c:pt>
                <c:pt idx="1">
                  <c:v>141.9</c:v>
                </c:pt>
                <c:pt idx="2" formatCode="General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7">
          <a:noFill/>
        </a:ln>
      </c:spPr>
    </c:plotArea>
    <c:legend>
      <c:legendPos val="r"/>
      <c:layout>
        <c:manualLayout>
          <c:xMode val="edge"/>
          <c:yMode val="edge"/>
          <c:x val="0.51624448673002166"/>
          <c:y val="0.33842618026115051"/>
          <c:w val="0.47103980300995213"/>
          <c:h val="0.54250787060638295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794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 дороги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1612037999870849E-3"/>
                  <c:y val="-2.466519426462374E-3"/>
                </c:manualLayout>
              </c:layout>
              <c:tx>
                <c:rich>
                  <a:bodyPr/>
                  <a:lstStyle/>
                  <a:p>
                    <a:r>
                      <a:rPr lang="en-US" sz="1700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5150474998387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418056999805978E-3"/>
                  <c:y val="-9.866077705849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515047499838713E-3"/>
                  <c:y val="-9.8660777058495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региональные дороги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6.1883646349845051E-3"/>
                  <c:y val="-7.39955827938712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7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277438579896807E-3"/>
                  <c:y val="-7.39955827938712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7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418056999806455E-3"/>
                  <c:y val="-4.9330388529248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7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612037999870025E-3"/>
                  <c:y val="-4.9330388529248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7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местные дороги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4515047499838479E-3"/>
                  <c:y val="-7.3995582793871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709028499903228E-3"/>
                  <c:y val="-1.4799116558774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418056999806455E-3"/>
                  <c:y val="-7.3995582793871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903009499967743E-2"/>
                  <c:y val="-1.726563598523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5384936"/>
        <c:axId val="575386896"/>
        <c:axId val="0"/>
      </c:bar3DChart>
      <c:catAx>
        <c:axId val="57538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386896"/>
        <c:crosses val="autoZero"/>
        <c:auto val="1"/>
        <c:lblAlgn val="ctr"/>
        <c:lblOffset val="100"/>
        <c:noMultiLvlLbl val="0"/>
      </c:catAx>
      <c:valAx>
        <c:axId val="575386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384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98125662906746"/>
          <c:y val="0.72878268915096578"/>
          <c:w val="0.23701874337093251"/>
          <c:h val="0.26660478228170664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7C367-E1AC-4A7B-90F6-EAC0BB98BE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346C-82C0-4BA3-B0EC-99D2B77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0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A9378B-A360-47D6-94B0-E58FC3E4E987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2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5346C-82C0-4BA3-B0EC-99D2B77BD8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2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4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2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4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3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5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9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9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8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ECF8-AA8B-46EC-BA53-826A0AE2193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6501-55F6-498C-B8EE-6791DCCD0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9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0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195" y="8632190"/>
            <a:ext cx="21002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" y="8632190"/>
            <a:ext cx="12801601" cy="100679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министр транспорта Архангельской области –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Роднев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69.userapi.com/impg/gb8sGSJ5AVmYw3znvsGPkQ0PHmOkNv7_HmZTRA/7PGeN-WrTpE.jpg?size=1600x1066&amp;quality=96&amp;proxy=1&amp;sign=df5b10cb6440f7144137f8186be60038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"/>
          <a:stretch/>
        </p:blipFill>
        <p:spPr bwMode="auto">
          <a:xfrm>
            <a:off x="0" y="540661"/>
            <a:ext cx="12801600" cy="80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-1" y="-2"/>
            <a:ext cx="12801601" cy="3416320"/>
          </a:xfrm>
          <a:prstGeom prst="rect">
            <a:avLst/>
          </a:prstGeom>
          <a:solidFill>
            <a:srgbClr val="00B0F0">
              <a:alpha val="79000"/>
            </a:srgbClr>
          </a:solidFill>
          <a:ln>
            <a:solidFill>
              <a:schemeClr val="bg1"/>
            </a:solidFill>
          </a:ln>
          <a:effectLst>
            <a:outerShdw dir="5400000" sx="1000" sy="1000" algn="ctr" rotWithShape="0">
              <a:srgbClr val="000000">
                <a:alpha val="43137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реализации в 2020 году региональных проектов </a:t>
            </a:r>
            <a:endParaRPr lang="ru-RU" alt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комплексного развития объединенной дорожной сети Архангельской области, Архангельской агломерации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</a:p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Общесистемные меры развития дорожного хозяйства Архангельской области, Архангельской агломерации»</a:t>
            </a:r>
          </a:p>
        </p:txBody>
      </p:sp>
    </p:spTree>
    <p:extLst>
      <p:ext uri="{BB962C8B-B14F-4D97-AF65-F5344CB8AC3E}">
        <p14:creationId xmlns:p14="http://schemas.microsoft.com/office/powerpoint/2010/main" val="7724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7B337-DD3B-4152-8C85-BBD096D256E9}"/>
              </a:ext>
            </a:extLst>
          </p:cNvPr>
          <p:cNvSpPr txBox="1"/>
          <p:nvPr/>
        </p:nvSpPr>
        <p:spPr>
          <a:xfrm>
            <a:off x="1" y="929388"/>
            <a:ext cx="1280159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Региональный проект «Общесистемные </a:t>
            </a:r>
            <a:r>
              <a:rPr lang="ru-RU" sz="2800" b="1" dirty="0"/>
              <a:t>меры развития дорожного хозяйства Архангельской области, Архангельской агломерации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graphicFrame>
        <p:nvGraphicFramePr>
          <p:cNvPr id="3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027324"/>
              </p:ext>
            </p:extLst>
          </p:nvPr>
        </p:nvGraphicFramePr>
        <p:xfrm>
          <a:off x="157656" y="1978340"/>
          <a:ext cx="12406877" cy="2002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0744"/>
                <a:gridCol w="1253067"/>
                <a:gridCol w="1253066"/>
              </a:tblGrid>
              <a:tr h="2563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14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 Количество внедренных интеллектуальных транспортных систем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территории Архангельской области</a:t>
                      </a: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 ед.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ед.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234509" y="4979113"/>
            <a:ext cx="495838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2020 году введена в эксплуатацию единая Платформа Управления Транспортной Системой для государственных нужд Архангельской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24" y="4034365"/>
            <a:ext cx="6444095" cy="4833072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257245" y="8494903"/>
            <a:ext cx="102871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финансирования 80 млн. рублей – федеральный бюджет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58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002088"/>
            <a:ext cx="8924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7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62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7B337-DD3B-4152-8C85-BBD096D256E9}"/>
              </a:ext>
            </a:extLst>
          </p:cNvPr>
          <p:cNvSpPr txBox="1"/>
          <p:nvPr/>
        </p:nvSpPr>
        <p:spPr>
          <a:xfrm>
            <a:off x="1" y="929388"/>
            <a:ext cx="12801599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Региональный проект «Программа </a:t>
            </a:r>
            <a:r>
              <a:rPr lang="ru-RU" sz="2800" b="1" dirty="0"/>
              <a:t>комплексного развития объединенной дорожной сети Архангельской области, Архангельской агломерации», </a:t>
            </a:r>
          </a:p>
          <a:p>
            <a:pPr algn="ctr"/>
            <a:r>
              <a:rPr lang="ru-RU" sz="2800" b="1" dirty="0" smtClean="0"/>
              <a:t>федеральный проект «Дорожная сеть» национального проекта «БКАД»</a:t>
            </a:r>
            <a:endParaRPr lang="ru-RU" sz="2800" b="1" dirty="0"/>
          </a:p>
        </p:txBody>
      </p:sp>
      <p:graphicFrame>
        <p:nvGraphicFramePr>
          <p:cNvPr id="4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290547"/>
              </p:ext>
            </p:extLst>
          </p:nvPr>
        </p:nvGraphicFramePr>
        <p:xfrm>
          <a:off x="454927" y="2565647"/>
          <a:ext cx="11815005" cy="2169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2294"/>
                <a:gridCol w="2111022"/>
                <a:gridCol w="1941689"/>
              </a:tblGrid>
              <a:tr h="404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3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  <a:tr h="14595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Доля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протяженности автомобильных дорог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регионального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межмуниципального значения, соответствующая нормативным требованиям к их транспортно-эксплуатационному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состоянию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426" marR="344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17,4 %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21,4 %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84490891"/>
              </p:ext>
            </p:extLst>
          </p:nvPr>
        </p:nvGraphicFramePr>
        <p:xfrm>
          <a:off x="495532" y="5271910"/>
          <a:ext cx="8534400" cy="316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753026"/>
              </p:ext>
            </p:extLst>
          </p:nvPr>
        </p:nvGraphicFramePr>
        <p:xfrm>
          <a:off x="7382934" y="4921956"/>
          <a:ext cx="5418668" cy="335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80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7B337-DD3B-4152-8C85-BBD096D256E9}"/>
              </a:ext>
            </a:extLst>
          </p:cNvPr>
          <p:cNvSpPr txBox="1"/>
          <p:nvPr/>
        </p:nvSpPr>
        <p:spPr>
          <a:xfrm>
            <a:off x="1" y="929388"/>
            <a:ext cx="12801599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Региональный проект «Программа </a:t>
            </a:r>
            <a:r>
              <a:rPr lang="ru-RU" sz="2800" b="1" dirty="0"/>
              <a:t>комплексного развития объединенной дорожной сети Архангельской области, Архангельской агломерации», </a:t>
            </a:r>
          </a:p>
          <a:p>
            <a:pPr algn="ctr"/>
            <a:r>
              <a:rPr lang="ru-RU" sz="2800" b="1" dirty="0" smtClean="0"/>
              <a:t>федеральный проект «Дорожная сеть» национального проекта «БКАД»</a:t>
            </a:r>
            <a:endParaRPr lang="ru-RU" sz="2800" b="1" dirty="0"/>
          </a:p>
        </p:txBody>
      </p:sp>
      <p:graphicFrame>
        <p:nvGraphicFramePr>
          <p:cNvPr id="4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329952"/>
              </p:ext>
            </p:extLst>
          </p:nvPr>
        </p:nvGraphicFramePr>
        <p:xfrm>
          <a:off x="454927" y="2565647"/>
          <a:ext cx="11815005" cy="1949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2294"/>
                <a:gridCol w="2111022"/>
                <a:gridCol w="1941689"/>
              </a:tblGrid>
              <a:tr h="404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3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  <a:tr h="12397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Доля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протяженности дорожной сети городской агломерации, соответствующая нормативным требованиям к их транспортно-эксплуатационному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состоянию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55,3 %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64,4 %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080681" y="5203826"/>
            <a:ext cx="4772841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Отремонтировано в 2020 году – 62,2 км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Архангельск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36,8 км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Северодвинск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16,9 км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Новодвинск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4,1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Приморский район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4,4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graphicFrame>
        <p:nvGraphicFramePr>
          <p:cNvPr id="36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171005"/>
              </p:ext>
            </p:extLst>
          </p:nvPr>
        </p:nvGraphicFramePr>
        <p:xfrm>
          <a:off x="6809014" y="5097462"/>
          <a:ext cx="5992587" cy="318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89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7B337-DD3B-4152-8C85-BBD096D256E9}"/>
              </a:ext>
            </a:extLst>
          </p:cNvPr>
          <p:cNvSpPr txBox="1"/>
          <p:nvPr/>
        </p:nvSpPr>
        <p:spPr>
          <a:xfrm>
            <a:off x="1" y="929388"/>
            <a:ext cx="12801599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Региональный проект «Программа </a:t>
            </a:r>
            <a:r>
              <a:rPr lang="ru-RU" sz="2800" b="1" dirty="0"/>
              <a:t>комплексного развития объединенной дорожной сети Архангельской области, Архангельской агломерации», </a:t>
            </a:r>
          </a:p>
          <a:p>
            <a:pPr algn="ctr"/>
            <a:r>
              <a:rPr lang="ru-RU" sz="2800" b="1" dirty="0" smtClean="0"/>
              <a:t>федеральный проект «Дорожная сеть» национального проекта «БКАД»</a:t>
            </a:r>
            <a:endParaRPr lang="ru-RU" sz="2800" b="1" dirty="0"/>
          </a:p>
        </p:txBody>
      </p:sp>
      <p:graphicFrame>
        <p:nvGraphicFramePr>
          <p:cNvPr id="4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408524"/>
              </p:ext>
            </p:extLst>
          </p:nvPr>
        </p:nvGraphicFramePr>
        <p:xfrm>
          <a:off x="615219" y="2385024"/>
          <a:ext cx="11815005" cy="1906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2294"/>
                <a:gridCol w="2111022"/>
                <a:gridCol w="1941689"/>
              </a:tblGrid>
              <a:tr h="404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3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  <a:tr h="11968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Снижение количества мест концентрации дорожно-транспортных происшествий (аварийно-опасных участков) на дорожной сети Архангельской области</a:t>
                      </a: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24 шт.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шт.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820354912"/>
              </p:ext>
            </p:extLst>
          </p:nvPr>
        </p:nvGraphicFramePr>
        <p:xfrm>
          <a:off x="-3720" y="3823832"/>
          <a:ext cx="12803460" cy="514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029881" y="5230449"/>
            <a:ext cx="1789586" cy="16312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29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7B337-DD3B-4152-8C85-BBD096D256E9}"/>
              </a:ext>
            </a:extLst>
          </p:cNvPr>
          <p:cNvSpPr txBox="1"/>
          <p:nvPr/>
        </p:nvSpPr>
        <p:spPr>
          <a:xfrm>
            <a:off x="1" y="929388"/>
            <a:ext cx="12801599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Региональный проект «Программа </a:t>
            </a:r>
            <a:r>
              <a:rPr lang="ru-RU" sz="2800" b="1" dirty="0"/>
              <a:t>комплексного развития объединенной дорожной сети Архангельской области, Архангельской агломерации», </a:t>
            </a:r>
          </a:p>
          <a:p>
            <a:pPr algn="ctr"/>
            <a:r>
              <a:rPr lang="ru-RU" sz="2800" b="1" dirty="0" smtClean="0"/>
              <a:t>федеральный проект «Дорожная сеть» национального проекта «БКАД»</a:t>
            </a:r>
            <a:endParaRPr lang="ru-RU" sz="2800" b="1" dirty="0"/>
          </a:p>
        </p:txBody>
      </p:sp>
      <p:graphicFrame>
        <p:nvGraphicFramePr>
          <p:cNvPr id="4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843451"/>
              </p:ext>
            </p:extLst>
          </p:nvPr>
        </p:nvGraphicFramePr>
        <p:xfrm>
          <a:off x="628946" y="2567169"/>
          <a:ext cx="11815005" cy="1930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2294"/>
                <a:gridCol w="2111022"/>
                <a:gridCol w="1941689"/>
              </a:tblGrid>
              <a:tr h="404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3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  <a:tr h="12213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Доля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автомобильных дорог федерального, регионального и межмуниципального значения, работающих в режиме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перегрузки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1,13 %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1,13 %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b="21598"/>
          <a:stretch/>
        </p:blipFill>
        <p:spPr>
          <a:xfrm>
            <a:off x="2311003" y="4650602"/>
            <a:ext cx="8179593" cy="42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312" y="159622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7B337-DD3B-4152-8C85-BBD096D256E9}"/>
              </a:ext>
            </a:extLst>
          </p:cNvPr>
          <p:cNvSpPr txBox="1"/>
          <p:nvPr/>
        </p:nvSpPr>
        <p:spPr>
          <a:xfrm>
            <a:off x="1" y="929388"/>
            <a:ext cx="1280159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Региональный проект «Общесистемные </a:t>
            </a:r>
            <a:r>
              <a:rPr lang="ru-RU" sz="2800" b="1" dirty="0"/>
              <a:t>меры развития дорожного хозяйства Архангельской области, Архангельской агломерации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graphicFrame>
        <p:nvGraphicFramePr>
          <p:cNvPr id="3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269759"/>
              </p:ext>
            </p:extLst>
          </p:nvPr>
        </p:nvGraphicFramePr>
        <p:xfrm>
          <a:off x="87830" y="2250851"/>
          <a:ext cx="12600498" cy="2078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0827"/>
                <a:gridCol w="1649216"/>
                <a:gridCol w="1380455"/>
              </a:tblGrid>
              <a:tr h="2563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  <a:tr h="1551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 Доля контрактов предусматривающих использование новых технологий и материалов, включенных в Реестр новых и наилучших технологий, материалов и технических решений повторного применения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26" marR="344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20 %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9665" y="4979113"/>
            <a:ext cx="588714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заключенных государственных контрактов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предусматривают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использование новых технологий и материалов (ЩМА, литой бордюрный камень)</a:t>
            </a:r>
          </a:p>
        </p:txBody>
      </p:sp>
      <p:pic>
        <p:nvPicPr>
          <p:cNvPr id="2050" name="Picture 2" descr="https://sun9-60.userapi.com/impg/tXND3H2YqKctd_0rr5wJXtcpum3YxFgODUYWOA/kEFvTjvC-l0.jpg?size=2000x1333&amp;quality=96&amp;proxy=1&amp;sign=074669d2fa7d7d68f328d1b611de58b0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5" r="25295" b="5407"/>
          <a:stretch/>
        </p:blipFill>
        <p:spPr bwMode="auto">
          <a:xfrm>
            <a:off x="5971822" y="4374155"/>
            <a:ext cx="6716507" cy="436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7B337-DD3B-4152-8C85-BBD096D256E9}"/>
              </a:ext>
            </a:extLst>
          </p:cNvPr>
          <p:cNvSpPr txBox="1"/>
          <p:nvPr/>
        </p:nvSpPr>
        <p:spPr>
          <a:xfrm>
            <a:off x="1" y="929388"/>
            <a:ext cx="1280159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Региональный проект «Общесистемные </a:t>
            </a:r>
            <a:r>
              <a:rPr lang="ru-RU" sz="2800" b="1" dirty="0"/>
              <a:t>меры развития дорожного хозяйства Архангельской области, Архангельской агломерации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graphicFrame>
        <p:nvGraphicFramePr>
          <p:cNvPr id="3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405230"/>
              </p:ext>
            </p:extLst>
          </p:nvPr>
        </p:nvGraphicFramePr>
        <p:xfrm>
          <a:off x="157656" y="1978340"/>
          <a:ext cx="12327855" cy="1634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9811"/>
                <a:gridCol w="1456266"/>
                <a:gridCol w="1241778"/>
              </a:tblGrid>
              <a:tr h="2563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  <a:tr h="1108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 Доля контрактов на принципах контрактов жизненного цикла (КЖЦ)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20 %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4509" y="4979113"/>
            <a:ext cx="4529485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8 заключенных государственных контрактов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два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принципах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КЖЦ (ремонт и дальнейшее содержание)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74.userapi.com/impg/gMU4Zei3LbUomGPh5c0nQ5YG0TRYfpyhztvzgw/eKbR5L6Tipc.jpg?size=2560x1696&amp;quality=96&amp;proxy=1&amp;sign=023df4881fffa1ebae3d7e4b258e56e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50" y="3756300"/>
            <a:ext cx="7689343" cy="50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" y="0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7B337-DD3B-4152-8C85-BBD096D256E9}"/>
              </a:ext>
            </a:extLst>
          </p:cNvPr>
          <p:cNvSpPr txBox="1"/>
          <p:nvPr/>
        </p:nvSpPr>
        <p:spPr>
          <a:xfrm>
            <a:off x="1" y="929388"/>
            <a:ext cx="1280159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Региональный проект «Общесистемные </a:t>
            </a:r>
            <a:r>
              <a:rPr lang="ru-RU" sz="2800" b="1" dirty="0"/>
              <a:t>меры развития дорожного хозяйства Архангельской области, Архангельской агломерации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graphicFrame>
        <p:nvGraphicFramePr>
          <p:cNvPr id="3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19201"/>
              </p:ext>
            </p:extLst>
          </p:nvPr>
        </p:nvGraphicFramePr>
        <p:xfrm>
          <a:off x="157656" y="1978340"/>
          <a:ext cx="12406877" cy="2002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0744"/>
                <a:gridCol w="1253067"/>
                <a:gridCol w="1253066"/>
              </a:tblGrid>
              <a:tr h="2563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  <a:tr h="14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 Количество стационарных камер фото-, видео фиксации нарушений правил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шт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56 шт.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шт.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4509" y="4979113"/>
            <a:ext cx="495838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2020 год установлено 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камер: 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федеральных дорогах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на региональных,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на местных автомобильных дорогах). </a:t>
            </a:r>
          </a:p>
        </p:txBody>
      </p:sp>
      <p:pic>
        <p:nvPicPr>
          <p:cNvPr id="6146" name="Picture 2" descr="http://rts29.ru/assets/images/gallery/news/Ust_kamer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96" y="4166129"/>
            <a:ext cx="7116415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96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72788"/>
            <a:ext cx="12801600" cy="666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0" y="5762"/>
            <a:ext cx="12801600" cy="94712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27977" tIns="63988" rIns="127977" bIns="63988" anchor="ctr"/>
          <a:lstStyle/>
          <a:p>
            <a:r>
              <a:rPr lang="ru-RU" sz="25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52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5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5344" y="0"/>
            <a:ext cx="986108" cy="966691"/>
            <a:chOff x="1973" y="754"/>
            <a:chExt cx="1190" cy="118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7B337-DD3B-4152-8C85-BBD096D256E9}"/>
              </a:ext>
            </a:extLst>
          </p:cNvPr>
          <p:cNvSpPr txBox="1"/>
          <p:nvPr/>
        </p:nvSpPr>
        <p:spPr>
          <a:xfrm>
            <a:off x="1" y="929388"/>
            <a:ext cx="1280159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Региональный проект «Общесистемные </a:t>
            </a:r>
            <a:r>
              <a:rPr lang="ru-RU" sz="2800" b="1" dirty="0"/>
              <a:t>меры развития дорожного хозяйства Архангельской области, Архангельской агломерации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graphicFrame>
        <p:nvGraphicFramePr>
          <p:cNvPr id="3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406949"/>
              </p:ext>
            </p:extLst>
          </p:nvPr>
        </p:nvGraphicFramePr>
        <p:xfrm>
          <a:off x="157656" y="1978340"/>
          <a:ext cx="12406877" cy="2002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0744"/>
                <a:gridCol w="1253067"/>
                <a:gridCol w="1253066"/>
              </a:tblGrid>
              <a:tr h="2563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14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 Количество автоматических пунктов весогабаритного контроля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(c нарастающим итогом)</a:t>
                      </a:r>
                    </a:p>
                  </a:txBody>
                  <a:tcPr marL="37074" marR="37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 шт.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шт.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36" y="4691371"/>
            <a:ext cx="5830656" cy="386186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5" y="4711142"/>
            <a:ext cx="5818263" cy="385365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79665" y="3993122"/>
            <a:ext cx="122848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2020 году выполнена установка АПВГК на автомобильной дороге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Исакогорка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Новодвинск – Холмогоры, км 19+300</a:t>
            </a:r>
          </a:p>
        </p:txBody>
      </p:sp>
    </p:spTree>
    <p:extLst>
      <p:ext uri="{BB962C8B-B14F-4D97-AF65-F5344CB8AC3E}">
        <p14:creationId xmlns:p14="http://schemas.microsoft.com/office/powerpoint/2010/main" val="10505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1913</TotalTime>
  <Words>657</Words>
  <Application>Microsoft Office PowerPoint</Application>
  <PresentationFormat>A3 (297x420 мм)</PresentationFormat>
  <Paragraphs>129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Носырев Николай Сергеевич</dc:creator>
  <cp:lastModifiedBy>Малухина Татьяна Николаевна</cp:lastModifiedBy>
  <cp:revision>200</cp:revision>
  <cp:lastPrinted>2021-02-24T08:24:56Z</cp:lastPrinted>
  <dcterms:created xsi:type="dcterms:W3CDTF">2020-04-22T12:43:21Z</dcterms:created>
  <dcterms:modified xsi:type="dcterms:W3CDTF">2021-03-19T12:56:42Z</dcterms:modified>
</cp:coreProperties>
</file>