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62" r:id="rId2"/>
    <p:sldId id="258" r:id="rId3"/>
    <p:sldId id="259" r:id="rId4"/>
    <p:sldId id="264" r:id="rId5"/>
    <p:sldId id="298" r:id="rId6"/>
    <p:sldId id="299" r:id="rId7"/>
    <p:sldId id="300" r:id="rId8"/>
    <p:sldId id="269" r:id="rId9"/>
    <p:sldId id="302" r:id="rId10"/>
    <p:sldId id="304" r:id="rId11"/>
    <p:sldId id="286" r:id="rId12"/>
    <p:sldId id="287" r:id="rId13"/>
    <p:sldId id="278" r:id="rId14"/>
    <p:sldId id="289" r:id="rId15"/>
    <p:sldId id="279" r:id="rId16"/>
    <p:sldId id="303" r:id="rId17"/>
    <p:sldId id="297" r:id="rId18"/>
    <p:sldId id="294" r:id="rId19"/>
    <p:sldId id="295" r:id="rId20"/>
    <p:sldId id="296" r:id="rId21"/>
    <p:sldId id="281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630"/>
    <a:srgbClr val="006BAD"/>
    <a:srgbClr val="64ACD8"/>
    <a:srgbClr val="5B9BD5"/>
    <a:srgbClr val="007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1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нац про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5" y="-4763"/>
            <a:ext cx="91408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18513" y="115888"/>
            <a:ext cx="33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74B476-0352-43FC-8578-B4F579CCC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ц про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Excel_97-2003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_____Microsoft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Номер слайда 5"/>
          <p:cNvSpPr txBox="1">
            <a:spLocks/>
          </p:cNvSpPr>
          <p:nvPr/>
        </p:nvSpPr>
        <p:spPr bwMode="auto">
          <a:xfrm>
            <a:off x="1258888" y="1700213"/>
            <a:ext cx="69850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 </a:t>
            </a:r>
            <a:r>
              <a:rPr lang="ru-RU" sz="2000" dirty="0" smtClean="0">
                <a:solidFill>
                  <a:schemeClr val="bg1"/>
                </a:solidFill>
              </a:rPr>
              <a:t>ходе реализации национального проекта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Безопасные и качественные автомобильные дороги</a:t>
            </a:r>
            <a:r>
              <a:rPr lang="ru-RU" sz="2000" dirty="0" smtClean="0">
                <a:solidFill>
                  <a:schemeClr val="bg1"/>
                </a:solidFill>
              </a:rPr>
              <a:t>» на территории Архангельской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122" name="Прямоугольник 9"/>
          <p:cNvSpPr>
            <a:spLocks noChangeArrowheads="1"/>
          </p:cNvSpPr>
          <p:nvPr/>
        </p:nvSpPr>
        <p:spPr bwMode="auto">
          <a:xfrm>
            <a:off x="1588" y="6308725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/>
        </p:nvSpPr>
        <p:spPr>
          <a:xfrm>
            <a:off x="8244409" y="116632"/>
            <a:ext cx="712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10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3" y="1080559"/>
            <a:ext cx="8464687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/>
          </p:cNvPr>
          <p:cNvSpPr txBox="1"/>
          <p:nvPr/>
        </p:nvSpPr>
        <p:spPr>
          <a:xfrm>
            <a:off x="2040555" y="563066"/>
            <a:ext cx="7103445" cy="430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1000" dirty="0">
                <a:solidFill>
                  <a:srgbClr val="003399"/>
                </a:solidFill>
              </a:rPr>
              <a:t>Архангельская агломерация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465" y="1308894"/>
            <a:ext cx="3105076" cy="1939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Сеть дорог агломерации  431,4 км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в том числе: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федерального значения – 71,3 км;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регионального значения –   88,2 км;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местного значения – 271,9 км,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включая: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Архангельск – 134,5 км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Северодвинск – 85,8 км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Новодвинск – 34,4 км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  <a:cs typeface="+mn-cs"/>
              </a:rPr>
              <a:t>Приморский район – 17,2 км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43781" y="1197482"/>
            <a:ext cx="2636912" cy="2636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563" y="4054475"/>
            <a:ext cx="2293937" cy="2293938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794650"/>
            <a:ext cx="2349500" cy="2347912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sp>
        <p:nvSpPr>
          <p:cNvPr id="13" name="Заголовок 1">
            <a:extLst/>
          </p:cNvPr>
          <p:cNvSpPr txBox="1">
            <a:spLocks/>
          </p:cNvSpPr>
          <p:nvPr/>
        </p:nvSpPr>
        <p:spPr>
          <a:xfrm>
            <a:off x="738114" y="3588015"/>
            <a:ext cx="2366962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 smtClean="0">
                <a:solidFill>
                  <a:schemeClr val="tx1"/>
                </a:solidFill>
              </a:rPr>
              <a:t>Северодвинск </a:t>
            </a:r>
            <a:r>
              <a:rPr lang="ru-RU" sz="1200" b="1" spc="0" dirty="0">
                <a:solidFill>
                  <a:schemeClr val="tx1"/>
                </a:solidFill>
              </a:rPr>
              <a:t> </a:t>
            </a:r>
            <a:r>
              <a:rPr lang="ru-RU" sz="1200" b="1" spc="0" dirty="0" smtClean="0">
                <a:solidFill>
                  <a:schemeClr val="tx1"/>
                </a:solidFill>
              </a:rPr>
              <a:t>в  2019  году  –  7,379 км</a:t>
            </a:r>
            <a:endParaRPr lang="ru-RU" sz="1200" b="1" spc="0" dirty="0"/>
          </a:p>
        </p:txBody>
      </p:sp>
      <p:sp>
        <p:nvSpPr>
          <p:cNvPr id="14" name="Заголовок 1">
            <a:extLst/>
          </p:cNvPr>
          <p:cNvSpPr txBox="1">
            <a:spLocks/>
          </p:cNvSpPr>
          <p:nvPr/>
        </p:nvSpPr>
        <p:spPr>
          <a:xfrm>
            <a:off x="3221038" y="3798888"/>
            <a:ext cx="2297112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 smtClean="0">
                <a:solidFill>
                  <a:schemeClr val="tx1"/>
                </a:solidFill>
              </a:rPr>
              <a:t>Новодвинск  в  2019  году  –  3,747км</a:t>
            </a:r>
            <a:endParaRPr lang="ru-RU" sz="1200" b="1" spc="0" dirty="0"/>
          </a:p>
        </p:txBody>
      </p:sp>
      <p:sp>
        <p:nvSpPr>
          <p:cNvPr id="15" name="Заголовок 1">
            <a:extLst/>
          </p:cNvPr>
          <p:cNvSpPr txBox="1">
            <a:spLocks/>
          </p:cNvSpPr>
          <p:nvPr/>
        </p:nvSpPr>
        <p:spPr>
          <a:xfrm>
            <a:off x="7011988" y="4244975"/>
            <a:ext cx="1944687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 smtClean="0">
                <a:solidFill>
                  <a:schemeClr val="tx1"/>
                </a:solidFill>
              </a:rPr>
              <a:t>Приморский район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 smtClean="0">
                <a:solidFill>
                  <a:schemeClr val="tx1"/>
                </a:solidFill>
              </a:rPr>
              <a:t>в 2019 году  –  5,916 км</a:t>
            </a:r>
            <a:endParaRPr lang="ru-RU" sz="1200" b="1" spc="0" dirty="0"/>
          </a:p>
        </p:txBody>
      </p:sp>
      <p:sp>
        <p:nvSpPr>
          <p:cNvPr id="16" name="Заголовок 1">
            <a:extLst/>
          </p:cNvPr>
          <p:cNvSpPr txBox="1">
            <a:spLocks/>
          </p:cNvSpPr>
          <p:nvPr/>
        </p:nvSpPr>
        <p:spPr>
          <a:xfrm>
            <a:off x="6325562" y="1150968"/>
            <a:ext cx="2673350" cy="354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 smtClean="0">
                <a:solidFill>
                  <a:schemeClr val="tx1"/>
                </a:solidFill>
              </a:rPr>
              <a:t>Архангельск  в  2019  году  –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b="1" spc="0" dirty="0" smtClean="0">
                <a:solidFill>
                  <a:schemeClr val="tx1"/>
                </a:solidFill>
              </a:rPr>
              <a:t>19,149 км</a:t>
            </a:r>
            <a:endParaRPr lang="ru-RU" sz="1200" b="1" spc="0" dirty="0"/>
          </a:p>
        </p:txBody>
      </p:sp>
      <p:pic>
        <p:nvPicPr>
          <p:cNvPr id="5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368152" cy="7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0" y="6409093"/>
            <a:ext cx="9144000" cy="4762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584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Номер слайда 5"/>
          <p:cNvSpPr txBox="1">
            <a:spLocks/>
          </p:cNvSpPr>
          <p:nvPr/>
        </p:nvSpPr>
        <p:spPr bwMode="auto">
          <a:xfrm>
            <a:off x="8172450" y="115888"/>
            <a:ext cx="792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6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481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4" name="Object 4"/>
          <p:cNvGraphicFramePr>
            <a:graphicFrameLocks/>
          </p:cNvGraphicFramePr>
          <p:nvPr/>
        </p:nvGraphicFramePr>
        <p:xfrm>
          <a:off x="766763" y="1751013"/>
          <a:ext cx="8359775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4" imgW="8358340" imgH="4487045" progId="Excel.Chart.8">
                  <p:embed/>
                </p:oleObj>
              </mc:Choice>
              <mc:Fallback>
                <p:oleObj r:id="rId4" imgW="8358340" imgH="4487045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751013"/>
                        <a:ext cx="8359775" cy="448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Box 15"/>
          <p:cNvSpPr txBox="1">
            <a:spLocks noChangeArrowheads="1"/>
          </p:cNvSpPr>
          <p:nvPr/>
        </p:nvSpPr>
        <p:spPr bwMode="auto">
          <a:xfrm>
            <a:off x="971550" y="968375"/>
            <a:ext cx="7092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latin typeface="Calibri" pitchFamily="34" charset="0"/>
                <a:cs typeface="Arial" charset="0"/>
              </a:rPr>
              <a:t>Показатель -  «Приведение дорожной сети Архангельской агломерации в нормативное состояние» в 2020 году </a:t>
            </a: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Номер слайда 5"/>
          <p:cNvSpPr txBox="1">
            <a:spLocks/>
          </p:cNvSpPr>
          <p:nvPr/>
        </p:nvSpPr>
        <p:spPr bwMode="auto">
          <a:xfrm>
            <a:off x="8316913" y="115888"/>
            <a:ext cx="503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23875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69397"/>
              </p:ext>
            </p:extLst>
          </p:nvPr>
        </p:nvGraphicFramePr>
        <p:xfrm>
          <a:off x="22225" y="1255713"/>
          <a:ext cx="9086962" cy="41407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8009">
                  <a:extLst>
                    <a:ext uri="{9D8B030D-6E8A-4147-A177-3AD203B41FA5}"/>
                  </a:extLst>
                </a:gridCol>
                <a:gridCol w="1944216">
                  <a:extLst>
                    <a:ext uri="{9D8B030D-6E8A-4147-A177-3AD203B41FA5}"/>
                  </a:extLst>
                </a:gridCol>
                <a:gridCol w="4392488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368153">
                  <a:extLst>
                    <a:ext uri="{9D8B030D-6E8A-4147-A177-3AD203B41FA5}"/>
                  </a:extLst>
                </a:gridCol>
              </a:tblGrid>
              <a:tr h="7798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Муниципального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дороги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Длина участка, км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Контрактация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590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Город Архангельск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просп. Московский, просп. Обводный канал, 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Дежневцев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, ул. Володарского, ул. Воронина, 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ул. Учительская, ул. Вычегодская,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ул. Тяговая, просп. Советских Космонавтов, ул. Ярославская,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Дрейера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, ул. Чкалова, ул.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Супровская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16,53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контракта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590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Город Северодвинск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ул. Советская, ул. Южная, ул.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Карла Маркса, проезд Машиностроителей, пр. Беломорский,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ул. Мира, по ул. Профсоюзной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контракта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590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Город Новодвинск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ул. 50-летия Октября, </a:t>
                      </a:r>
                      <a:b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ул. Декабристов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4,14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контракт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590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Приморский район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п.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Талаги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ул. Геологов п. 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Лахта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b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п. 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Беломорье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3,58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контракта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82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33,86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2275" y="650875"/>
            <a:ext cx="69469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2020 года 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33,86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 местных дорог</a:t>
            </a:r>
          </a:p>
        </p:txBody>
      </p:sp>
      <p:sp>
        <p:nvSpPr>
          <p:cNvPr id="11310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Номер слайда 5"/>
          <p:cNvSpPr txBox="1">
            <a:spLocks/>
          </p:cNvSpPr>
          <p:nvPr/>
        </p:nvSpPr>
        <p:spPr bwMode="auto">
          <a:xfrm>
            <a:off x="8243888" y="115888"/>
            <a:ext cx="647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831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650" y="1419225"/>
            <a:ext cx="8208963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Снижение количества мест концентрации дорожно-транспортных происшествий (аварийно-опасных участков) на дорожной сети Архангельской области в два раза по сравнению с 2017 годом 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(14 мест до конца 2024 года, 24 места в 2020 году)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2997200"/>
            <a:ext cx="7777163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итогам 2019 года на автомобильных дорогах зарегистрировано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места концентрации ДТП: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200" y="4221163"/>
            <a:ext cx="2303463" cy="1016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Федеральные дороги - 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3 участка</a:t>
            </a:r>
            <a:endParaRPr lang="ru-RU" sz="1900" kern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125" y="4221163"/>
            <a:ext cx="2303463" cy="1016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Региональные дороги - 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1 участок</a:t>
            </a:r>
            <a:endParaRPr lang="ru-RU" sz="1900" kern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8" y="4008438"/>
            <a:ext cx="3295650" cy="132238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Дороги местного значения 18 мест: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г. Архангельск – 12 мест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 г. Северодвинск – 6 мест</a:t>
            </a:r>
            <a:endParaRPr lang="ru-RU" sz="1900" b="1" kern="1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Номер слайда 5"/>
          <p:cNvSpPr txBox="1">
            <a:spLocks/>
          </p:cNvSpPr>
          <p:nvPr/>
        </p:nvSpPr>
        <p:spPr bwMode="auto">
          <a:xfrm>
            <a:off x="8316913" y="115888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1275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8459" y="-171400"/>
            <a:ext cx="7091772" cy="208983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ликвидации мест концентрации дорожно-транспортных происшествий (аварийно-опасных участков) в 2020 году утвержден  план работы по ликвидации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1550" y="1536700"/>
            <a:ext cx="802798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основании анализа причин разработка мероприятий по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ликвидации аварийно-опасных участков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Срок: до 14.02.2020 года;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 Выполнение работ по ликвидации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аварийно-опасных участков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Срок: до 30.05.2020 года;</a:t>
            </a: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Ежемесячный мониторинг за ходом работ по ликвидации мест концентрации дорожно-транспортных происшествий. </a:t>
            </a:r>
          </a:p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 выявлении по итогам квартального анализа вновь образовавшихся очагов аварийности осуществить комплекс мер по их ликвидации.</a:t>
            </a:r>
          </a:p>
          <a:p>
            <a:pPr algn="just">
              <a:defRPr/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Срок: в течение 2 месяцев с момента выявления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4538" y="4292600"/>
            <a:ext cx="32845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7"/>
          <p:cNvPicPr>
            <a:picLocks noChangeAspect="1"/>
          </p:cNvPicPr>
          <p:nvPr/>
        </p:nvPicPr>
        <p:blipFill>
          <a:blip r:embed="rId4"/>
          <a:srcRect l="32472" t="26331" b="12291"/>
          <a:stretch>
            <a:fillRect/>
          </a:stretch>
        </p:blipFill>
        <p:spPr bwMode="auto">
          <a:xfrm>
            <a:off x="684213" y="4316413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5"/>
          <p:cNvSpPr txBox="1">
            <a:spLocks/>
          </p:cNvSpPr>
          <p:nvPr/>
        </p:nvSpPr>
        <p:spPr bwMode="auto">
          <a:xfrm>
            <a:off x="8258175" y="115888"/>
            <a:ext cx="504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456" y="733696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2060"/>
              </a:solidFill>
              <a:latin typeface="ALS Sector Bold"/>
              <a:ea typeface="ALS Sector Bold"/>
              <a:cs typeface="ALS Sector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2888" y="481013"/>
            <a:ext cx="7488237" cy="1014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2. Региональный проект «Общесистемные меры развития дорожного хозяйства Архангельской области, Архангельской агломерации»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51612"/>
              </p:ext>
            </p:extLst>
          </p:nvPr>
        </p:nvGraphicFramePr>
        <p:xfrm>
          <a:off x="395288" y="1495425"/>
          <a:ext cx="8606096" cy="4381961"/>
        </p:xfrm>
        <a:graphic>
          <a:graphicData uri="http://schemas.openxmlformats.org/drawingml/2006/table">
            <a:tbl>
              <a:tblPr/>
              <a:tblGrid>
                <a:gridCol w="483077">
                  <a:extLst>
                    <a:ext uri="{9D8B030D-6E8A-4147-A177-3AD203B41FA5}"/>
                  </a:extLst>
                </a:gridCol>
                <a:gridCol w="6746165">
                  <a:extLst>
                    <a:ext uri="{9D8B030D-6E8A-4147-A177-3AD203B41FA5}"/>
                  </a:extLst>
                </a:gridCol>
                <a:gridCol w="688427"/>
                <a:gridCol w="688427">
                  <a:extLst>
                    <a:ext uri="{9D8B030D-6E8A-4147-A177-3AD203B41FA5}"/>
                  </a:extLst>
                </a:gridCol>
              </a:tblGrid>
              <a:tr h="47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1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Доля контрактов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осуществление дорожной деятельности, предусматривающих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использование новых технологий и материалов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включенных в Реестр новых и наилучших технологий, материалов и технических решений повторного применения,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90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Доля контрактов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осуществление дорожной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деятельности,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предусматривающих выполнение работ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принципах контрактов жизненного цикла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4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 стационарных камер фото-, видео фиксации нарушений правил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дорожного движения на автомобильных дорогах Архангельской области федерального, регионального или межмуниципального, местного значения,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шт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82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размещенных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автоматических пунктов весогабаритного контроля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транспортных средств на автомобильных дорогах регионального или межмуниципального значения,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шт.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(нарастающим итогом)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82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интеллектуальных транспортных систем, предусматривающих автоматизацию процессов управление дорожным движением в городских агломерациях,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ед.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73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/>
        </p:nvSpPr>
        <p:spPr>
          <a:xfrm>
            <a:off x="8172400" y="116632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16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3729"/>
            <a:ext cx="1368152" cy="7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888432" cy="2592289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" y="2852936"/>
            <a:ext cx="4175955" cy="3600400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85593"/>
              </p:ext>
            </p:extLst>
          </p:nvPr>
        </p:nvGraphicFramePr>
        <p:xfrm>
          <a:off x="697434" y="1284595"/>
          <a:ext cx="8051030" cy="2971800"/>
        </p:xfrm>
        <a:graphic>
          <a:graphicData uri="http://schemas.openxmlformats.org/drawingml/2006/table">
            <a:tbl>
              <a:tblPr/>
              <a:tblGrid>
                <a:gridCol w="490555"/>
                <a:gridCol w="6850589"/>
                <a:gridCol w="709886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Доля контрактов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осуществление дорожной деятельности, предусматривающих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использование новых технологий и материалов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включенных в Реестр новых и наилучших технологий, материалов и технических решений повторного применения,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Доля контрактов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осуществление дорожной деятельности в рамках реализации ПДД, предусматривающих выполнение работ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 принципах контрактов жизненного цикла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 стационарных камер фото-, видео фиксации нарушений правил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дорожного движения на автомобильных дорогах Архангельской области федерального, регионального или межмуниципального, местного значения,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шт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размещенных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автоматических пунктов весогабаритного контроля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транспортных средств на автомобильных дорогах регионального или межмуниципального значения,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шт.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(нарастающим итогом)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>
            <a:extLst/>
          </p:cNvPr>
          <p:cNvSpPr txBox="1"/>
          <p:nvPr/>
        </p:nvSpPr>
        <p:spPr>
          <a:xfrm>
            <a:off x="2195736" y="714375"/>
            <a:ext cx="662955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В 2019 году достигнуты следующие показатели:</a:t>
            </a:r>
            <a:endParaRPr lang="ru-RU" b="1" kern="1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0" y="6409093"/>
            <a:ext cx="9144000" cy="4762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5425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 txBox="1">
            <a:spLocks/>
          </p:cNvSpPr>
          <p:nvPr/>
        </p:nvSpPr>
        <p:spPr bwMode="auto">
          <a:xfrm>
            <a:off x="8316913" y="115888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1275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456" y="548489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2060"/>
              </a:solidFill>
              <a:latin typeface="ALS Sector Bold"/>
              <a:ea typeface="ALS Sector Bold"/>
              <a:cs typeface="ALS Sector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075" y="539750"/>
            <a:ext cx="6911975" cy="1538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</a:rPr>
              <a:t>3. Региональный проект «Безопасность дорожного движения (Архангельская область)»</a:t>
            </a:r>
          </a:p>
          <a:p>
            <a:pPr>
              <a:defRPr/>
            </a:pPr>
            <a:endParaRPr lang="ru-RU" b="1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</a:rPr>
              <a:t>Цель проекта: снижение смертности в результате </a:t>
            </a:r>
            <a:br>
              <a:rPr lang="ru-RU" b="1">
                <a:solidFill>
                  <a:srgbClr val="000000"/>
                </a:solidFill>
              </a:rPr>
            </a:br>
            <a:r>
              <a:rPr lang="ru-RU" b="1">
                <a:solidFill>
                  <a:srgbClr val="000000"/>
                </a:solidFill>
              </a:rPr>
              <a:t>ДТП к 2024 году в 3,5 раза по сравнению с 2017 годом</a:t>
            </a:r>
            <a:endParaRPr lang="ru-RU" b="1">
              <a:solidFill>
                <a:srgbClr val="FF0000"/>
              </a:solidFill>
            </a:endParaRPr>
          </a:p>
        </p:txBody>
      </p:sp>
      <p:graphicFrame>
        <p:nvGraphicFramePr>
          <p:cNvPr id="16414" name="Group 30"/>
          <p:cNvGraphicFramePr>
            <a:graphicFrameLocks noGrp="1"/>
          </p:cNvGraphicFramePr>
          <p:nvPr/>
        </p:nvGraphicFramePr>
        <p:xfrm>
          <a:off x="762000" y="2133600"/>
          <a:ext cx="8131175" cy="3624898"/>
        </p:xfrm>
        <a:graphic>
          <a:graphicData uri="http://schemas.openxmlformats.org/drawingml/2006/table">
            <a:tbl>
              <a:tblPr/>
              <a:tblGrid>
                <a:gridCol w="471488"/>
                <a:gridCol w="6075362"/>
                <a:gridCol w="933450"/>
                <a:gridCol w="650875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(факт)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9,24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25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Достижение цели проекта планируется путем реализации следующих задач: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1.Обеспечение соблюдения норм и правил в области безопасности дорожного движения;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Медицинское обеспечение безопасности дорожного движения и оказания помощи пострадавшим в дорожно-транспортных происшествиях;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Совершенствования обучения детей основам правил дорожного движения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привития им навыков безопасного поведения на дорогах;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Создание условий для повышения безопасности участников дорожного движения.</a:t>
                      </a:r>
                    </a:p>
                  </a:txBody>
                  <a:tcPr marL="57029" marR="5702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2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 txBox="1">
            <a:spLocks/>
          </p:cNvSpPr>
          <p:nvPr/>
        </p:nvSpPr>
        <p:spPr bwMode="auto">
          <a:xfrm>
            <a:off x="8172450" y="115888"/>
            <a:ext cx="792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01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549275"/>
            <a:ext cx="7559675" cy="984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3. Региональный проект «Безопасность дорожного движения (Архангельская область)»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Мероприятия регионального проекта</a:t>
            </a:r>
            <a:endParaRPr lang="ru-RU" b="1" kern="1000" dirty="0">
              <a:solidFill>
                <a:srgbClr val="FF0000"/>
              </a:solidFill>
            </a:endParaRPr>
          </a:p>
        </p:txBody>
      </p:sp>
      <p:pic>
        <p:nvPicPr>
          <p:cNvPr id="1741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0213"/>
            <a:ext cx="4413250" cy="33099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414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988" y="2955925"/>
            <a:ext cx="4287837" cy="28495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4852988" y="1874838"/>
            <a:ext cx="418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</a:rPr>
              <a:t>Приобретение хроматографов и автомобилей скорой медицинской помощи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 txBox="1">
            <a:spLocks/>
          </p:cNvSpPr>
          <p:nvPr/>
        </p:nvSpPr>
        <p:spPr bwMode="auto">
          <a:xfrm>
            <a:off x="8172450" y="115888"/>
            <a:ext cx="792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01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549275"/>
            <a:ext cx="7559675" cy="984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3. Региональный проект «Безопасность дорожного движения (Архангельская область)»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Мероприятия регионального проекта</a:t>
            </a:r>
            <a:endParaRPr lang="ru-RU" b="1" kern="1000" dirty="0">
              <a:solidFill>
                <a:srgbClr val="FF0000"/>
              </a:solidFill>
            </a:endParaRP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4689475" y="1600200"/>
            <a:ext cx="4232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</a:rPr>
              <a:t>Обучение детей основам правил дорожного движения и привития им навыков безопасного поведения на дорогах</a:t>
            </a:r>
          </a:p>
        </p:txBody>
      </p:sp>
      <p:pic>
        <p:nvPicPr>
          <p:cNvPr id="1843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75" y="2800350"/>
            <a:ext cx="4232275" cy="2813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439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1700213"/>
            <a:ext cx="3559175" cy="39100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Номер слайда 5"/>
          <p:cNvSpPr txBox="1">
            <a:spLocks/>
          </p:cNvSpPr>
          <p:nvPr/>
        </p:nvSpPr>
        <p:spPr bwMode="auto">
          <a:xfrm>
            <a:off x="8418513" y="115888"/>
            <a:ext cx="330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146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48101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81125" y="712788"/>
            <a:ext cx="7640638" cy="7080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НАЦИОНАЛЬНЫЙ ПРОЕКТ «БЕЗОПАСНЫЕ И КАЧЕСТВЕННЫЕ АВТОМОБИЛЬНЫЕ ДОРОГИ»</a:t>
            </a:r>
            <a:endParaRPr lang="ru-RU" sz="1900" b="1" kern="1000" dirty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913" y="2997200"/>
            <a:ext cx="3240087" cy="1016000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3. Федеральный проект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«Безопасность дорожного движения»</a:t>
            </a:r>
            <a:endParaRPr lang="ru-RU" sz="1900" b="1" kern="1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025" y="1831975"/>
            <a:ext cx="4348163" cy="1014413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2. Федеральный проект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«Общесистемные меры  развития дорожного хозяйства»</a:t>
            </a:r>
            <a:endParaRPr lang="ru-RU" sz="1900" b="1" kern="1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0" y="1831975"/>
            <a:ext cx="2508250" cy="1014413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1. Федеральный проект 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«Дорожная сеть»</a:t>
            </a:r>
            <a:endParaRPr lang="ru-RU" sz="1900" b="1" kern="1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6350" y="2990850"/>
            <a:ext cx="3922713" cy="10144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4. Федеральный проект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«Автомобильные дороги Минобороны России»</a:t>
            </a:r>
            <a:endParaRPr lang="ru-RU" sz="1900" b="1" kern="1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38" y="4149725"/>
            <a:ext cx="8855075" cy="17541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Региональные проекты: </a:t>
            </a:r>
            <a:br>
              <a:rPr lang="ru-RU" b="1" dirty="0"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1. «Программа комплексного развития объединенной дорожной сети Архангельской области, Архангельской агломерации»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00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«Общесистемные меры  развития дорожного хозяйства Архангельской области, Архангельской агломерации»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3. «Безопасность дорожного движения (Архангельская область)»</a:t>
            </a:r>
            <a:endParaRPr lang="ru-RU" b="1" kern="1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476375" y="1420813"/>
            <a:ext cx="0" cy="4111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22900" y="1419225"/>
            <a:ext cx="0" cy="4127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>
            <a:off x="2952750" y="1420813"/>
            <a:ext cx="0" cy="1576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101013" y="1420813"/>
            <a:ext cx="0" cy="1570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42988" y="2852738"/>
            <a:ext cx="0" cy="13033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51163" y="4016375"/>
            <a:ext cx="0" cy="133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32363" y="2846388"/>
            <a:ext cx="0" cy="13033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 txBox="1">
            <a:spLocks/>
          </p:cNvSpPr>
          <p:nvPr/>
        </p:nvSpPr>
        <p:spPr bwMode="auto">
          <a:xfrm>
            <a:off x="8172450" y="115888"/>
            <a:ext cx="792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01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549275"/>
            <a:ext cx="7559675" cy="984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3. Региональный проект «Безопасность дорожного движения (Архангельская область)»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Мероприятия регионального проекта</a:t>
            </a:r>
            <a:endParaRPr lang="ru-RU" b="1" kern="1000" dirty="0">
              <a:solidFill>
                <a:srgbClr val="FF0000"/>
              </a:solidFill>
            </a:endParaRPr>
          </a:p>
        </p:txBody>
      </p:sp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3779838" y="1600200"/>
            <a:ext cx="5141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2060"/>
                </a:solidFill>
              </a:rPr>
              <a:t>Модернизация пешеходных переходов, </a:t>
            </a:r>
          </a:p>
        </p:txBody>
      </p:sp>
      <p:pic>
        <p:nvPicPr>
          <p:cNvPr id="1946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1546225"/>
            <a:ext cx="2905125" cy="2179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9463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3" y="3781425"/>
            <a:ext cx="2894012" cy="20748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9464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205038"/>
            <a:ext cx="58674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 txBox="1">
            <a:spLocks/>
          </p:cNvSpPr>
          <p:nvPr/>
        </p:nvSpPr>
        <p:spPr bwMode="auto">
          <a:xfrm>
            <a:off x="8316913" y="115888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363" y="2601913"/>
            <a:ext cx="89233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0483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Номер слайда 5"/>
          <p:cNvSpPr txBox="1">
            <a:spLocks/>
          </p:cNvSpPr>
          <p:nvPr/>
        </p:nvSpPr>
        <p:spPr bwMode="auto">
          <a:xfrm>
            <a:off x="8418513" y="115888"/>
            <a:ext cx="330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5413" y="701675"/>
            <a:ext cx="7667625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1. Региональный проект «Программа комплексного развития объединенной дорожной сети Архангельской области, Архангельской агломерации»</a:t>
            </a:r>
            <a:endParaRPr lang="ru-RU" sz="1900" b="1" kern="1000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755650" y="1844675"/>
            <a:ext cx="8208963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увеличение доли автомобильных дорог регионального значения, соответствующих нормативным требованиям, в их общей протяженности не менее чем до 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,1% в 2024 году (относительно их протяженности по состоянию на 31 декабря 2017 года) -  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2020 год -17,4 %;</a:t>
            </a:r>
          </a:p>
          <a:p>
            <a:pPr algn="just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увеличение доли автомобильных дорог городской агломерации, соответствующих нормативным требованиям к их транспортно-эксплуатационному состоянию до 85% в 2024 году (относительно их протяженности по состоянию на 31 декабря 2017 года) – 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2020 год – 55,3 %;</a:t>
            </a:r>
          </a:p>
          <a:p>
            <a:pPr algn="just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снижение количества мест концентрации дорожно-транспортных происшествий (аварийно-опасных участков) на дорожной сети Архангельской области в два раза по сравнению с 2017 годом – 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2020  году – количество участок концентрации ДТП должно быть не более 24;</a:t>
            </a:r>
          </a:p>
          <a:p>
            <a:pPr algn="just">
              <a:buFontTx/>
              <a:buChar char="-"/>
            </a:pPr>
            <a:endParaRPr lang="ru-RU" altLang="ru-RU" sz="1600" b="1">
              <a:latin typeface="Franklin Gothic Book" pitchFamily="34" charset="0"/>
            </a:endParaRPr>
          </a:p>
        </p:txBody>
      </p:sp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Номер слайда 5"/>
          <p:cNvSpPr txBox="1">
            <a:spLocks/>
          </p:cNvSpPr>
          <p:nvPr/>
        </p:nvSpPr>
        <p:spPr bwMode="auto">
          <a:xfrm>
            <a:off x="8418513" y="115888"/>
            <a:ext cx="330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8203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60388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56" y="62524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ALS Sector Bold"/>
                <a:ea typeface="ALS Sector Bold"/>
                <a:cs typeface="ALS Sector Bold"/>
              </a:rPr>
              <a:t>В годовом разрезе реализация проекта</a:t>
            </a: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1476375" y="1196975"/>
            <a:ext cx="7199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latin typeface="Calibri" pitchFamily="34" charset="0"/>
                <a:cs typeface="Arial" charset="0"/>
              </a:rPr>
              <a:t>Показатель - Приведение региональной сети в нормативное состояние, км</a:t>
            </a:r>
          </a:p>
        </p:txBody>
      </p:sp>
      <p:sp>
        <p:nvSpPr>
          <p:cNvPr id="8208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graphicFrame>
        <p:nvGraphicFramePr>
          <p:cNvPr id="8201" name="Object 9"/>
          <p:cNvGraphicFramePr>
            <a:graphicFrameLocks/>
          </p:cNvGraphicFramePr>
          <p:nvPr/>
        </p:nvGraphicFramePr>
        <p:xfrm>
          <a:off x="661988" y="1489075"/>
          <a:ext cx="8158162" cy="476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4" imgW="8157155" imgH="4773582" progId="Excel.Chart.8">
                  <p:embed/>
                </p:oleObj>
              </mc:Choice>
              <mc:Fallback>
                <p:oleObj r:id="rId4" imgW="8157155" imgH="4773582" progId="Excel.Char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489075"/>
                        <a:ext cx="8158162" cy="476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/>
          </p:cNvSpPr>
          <p:nvPr/>
        </p:nvSpPr>
        <p:spPr>
          <a:xfrm>
            <a:off x="8419256" y="116632"/>
            <a:ext cx="32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5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719864"/>
              </p:ext>
            </p:extLst>
          </p:nvPr>
        </p:nvGraphicFramePr>
        <p:xfrm>
          <a:off x="1259632" y="1751013"/>
          <a:ext cx="7488832" cy="398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4" imgW="8309568" imgH="4365114" progId="Excel.Chart.8">
                  <p:embed/>
                </p:oleObj>
              </mc:Choice>
              <mc:Fallback>
                <p:oleObj r:id="rId4" imgW="8309568" imgH="43651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51013"/>
                        <a:ext cx="7488832" cy="3982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71500" y="1412875"/>
            <a:ext cx="8389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Calibri" pitchFamily="34" charset="0"/>
              </a:rPr>
              <a:t>Приведение региональной сети в нормативное состояние, млн.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8632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ALS Sector Bold"/>
                <a:ea typeface="ALS Sector Bold"/>
                <a:cs typeface="ALS Sector Bold"/>
              </a:rPr>
              <a:t>Финансовое обеспечение ремонтных </a:t>
            </a:r>
            <a:r>
              <a:rPr lang="ru-RU" sz="1600" b="1" i="1" dirty="0" smtClean="0">
                <a:solidFill>
                  <a:srgbClr val="002060"/>
                </a:solidFill>
                <a:latin typeface="ALS Sector Bold"/>
                <a:ea typeface="ALS Sector Bold"/>
                <a:cs typeface="ALS Sector Bold"/>
              </a:rPr>
              <a:t>работ на 2019 год</a:t>
            </a:r>
            <a:endParaRPr lang="ru-RU" sz="1600" b="1" i="1" dirty="0">
              <a:solidFill>
                <a:srgbClr val="002060"/>
              </a:solidFill>
              <a:latin typeface="ALS Sector Bold"/>
              <a:ea typeface="ALS Sector Bold"/>
              <a:cs typeface="ALS Sector Bold"/>
            </a:endParaRPr>
          </a:p>
        </p:txBody>
      </p:sp>
      <p:sp>
        <p:nvSpPr>
          <p:cNvPr id="21" name="Прямоугольник 9"/>
          <p:cNvSpPr>
            <a:spLocks noChangeArrowheads="1"/>
          </p:cNvSpPr>
          <p:nvPr/>
        </p:nvSpPr>
        <p:spPr bwMode="auto">
          <a:xfrm>
            <a:off x="0" y="6409093"/>
            <a:ext cx="9144000" cy="4762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457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/>
        </p:nvSpPr>
        <p:spPr>
          <a:xfrm>
            <a:off x="8419256" y="116632"/>
            <a:ext cx="32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6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93"/>
            <a:ext cx="1368152" cy="7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78632"/>
              </p:ext>
            </p:extLst>
          </p:nvPr>
        </p:nvGraphicFramePr>
        <p:xfrm>
          <a:off x="683569" y="1268759"/>
          <a:ext cx="8219131" cy="51763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45931">
                  <a:extLst>
                    <a:ext uri="{9D8B030D-6E8A-4147-A177-3AD203B41FA5}"/>
                  </a:extLst>
                </a:gridCol>
                <a:gridCol w="3371722">
                  <a:extLst>
                    <a:ext uri="{9D8B030D-6E8A-4147-A177-3AD203B41FA5}"/>
                  </a:extLst>
                </a:gridCol>
                <a:gridCol w="1404884">
                  <a:extLst>
                    <a:ext uri="{9D8B030D-6E8A-4147-A177-3AD203B41FA5}"/>
                  </a:extLst>
                </a:gridCol>
                <a:gridCol w="1896594">
                  <a:extLst>
                    <a:ext uri="{9D8B030D-6E8A-4147-A177-3AD203B41FA5}"/>
                  </a:extLst>
                </a:gridCol>
              </a:tblGrid>
              <a:tr h="4662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дороги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Длина участка, км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Ввод</a:t>
                      </a:r>
                      <a:r>
                        <a:rPr lang="ru-RU" sz="11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в эксплуатацию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983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Холмогорский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Сия – Кулига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сентября</a:t>
                      </a: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072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Виноградовский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Усть-Ваеньга –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Осиново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Фалюки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ноября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9178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Верхнетоемский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Усть-Вага –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Ядриха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декабря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983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Красноборский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Усть-Вага –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Ядриха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сентября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983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Котласский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Усть-Вага –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Ядриха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ноября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9178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Устьянский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Костылево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Тарногский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городок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сентября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016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Вельский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Вельск – Шангалы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ноября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98368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Пинежский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Карпогоры –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Веегора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Лешуконское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октября</a:t>
                      </a: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07217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8" marB="4572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Карпогоры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Сосновка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Нюхча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граница с </a:t>
                      </a:r>
                      <a:r>
                        <a:rPr lang="ru-RU" sz="1400" b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Респ.Коми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октября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24915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28" marB="4572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Подъезд к ж/д станции «Карпогоры-пассажирская» от автомобильной дороги</a:t>
                      </a:r>
                      <a:r>
                        <a:rPr lang="ru-RU" sz="14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Карпогоры –  </a:t>
                      </a:r>
                      <a:r>
                        <a:rPr lang="ru-RU" sz="1400" b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Веегора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– Лешуконское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октября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282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1741533" y="400843"/>
            <a:ext cx="727350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latin typeface="Calibri" pitchFamily="34" charset="0"/>
              </a:rPr>
              <a:t>Ремонт автомобильных дорог регионального значения в 2019 году</a:t>
            </a: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0" y="6409093"/>
            <a:ext cx="9144000" cy="4762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4324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/>
          </p:cNvSpPr>
          <p:nvPr/>
        </p:nvSpPr>
        <p:spPr>
          <a:xfrm>
            <a:off x="8419256" y="116632"/>
            <a:ext cx="32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7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427413" y="1044575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latin typeface="Calibri" pitchFamily="34" charset="0"/>
              </a:rPr>
              <a:t>Усть-Вага – Ядриха 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68313" y="1412875"/>
            <a:ext cx="4103687" cy="1944117"/>
          </a:xfrm>
          <a:prstGeom prst="wedgeRectCallout">
            <a:avLst>
              <a:gd name="adj1" fmla="val -17074"/>
              <a:gd name="adj2" fmla="val -49732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687888" y="1412875"/>
            <a:ext cx="4132262" cy="1944117"/>
          </a:xfrm>
          <a:prstGeom prst="wedgeRectCallout">
            <a:avLst>
              <a:gd name="adj1" fmla="val -49978"/>
              <a:gd name="adj2" fmla="val 21113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ая выноска 20"/>
          <p:cNvSpPr/>
          <p:nvPr/>
        </p:nvSpPr>
        <p:spPr>
          <a:xfrm>
            <a:off x="269920" y="3848250"/>
            <a:ext cx="4302079" cy="1957014"/>
          </a:xfrm>
          <a:custGeom>
            <a:avLst/>
            <a:gdLst>
              <a:gd name="connsiteX0" fmla="*/ 0 w 3816350"/>
              <a:gd name="connsiteY0" fmla="*/ 0 h 2592387"/>
              <a:gd name="connsiteX1" fmla="*/ 636058 w 3816350"/>
              <a:gd name="connsiteY1" fmla="*/ 0 h 2592387"/>
              <a:gd name="connsiteX2" fmla="*/ 636058 w 3816350"/>
              <a:gd name="connsiteY2" fmla="*/ 0 h 2592387"/>
              <a:gd name="connsiteX3" fmla="*/ 1590146 w 3816350"/>
              <a:gd name="connsiteY3" fmla="*/ 0 h 2592387"/>
              <a:gd name="connsiteX4" fmla="*/ 3816350 w 3816350"/>
              <a:gd name="connsiteY4" fmla="*/ 0 h 2592387"/>
              <a:gd name="connsiteX5" fmla="*/ 3816350 w 3816350"/>
              <a:gd name="connsiteY5" fmla="*/ 1512226 h 2592387"/>
              <a:gd name="connsiteX6" fmla="*/ 3816350 w 3816350"/>
              <a:gd name="connsiteY6" fmla="*/ 1512226 h 2592387"/>
              <a:gd name="connsiteX7" fmla="*/ 3816350 w 3816350"/>
              <a:gd name="connsiteY7" fmla="*/ 2160323 h 2592387"/>
              <a:gd name="connsiteX8" fmla="*/ 3816350 w 3816350"/>
              <a:gd name="connsiteY8" fmla="*/ 2592387 h 2592387"/>
              <a:gd name="connsiteX9" fmla="*/ 1590146 w 3816350"/>
              <a:gd name="connsiteY9" fmla="*/ 2592387 h 2592387"/>
              <a:gd name="connsiteX10" fmla="*/ 636058 w 3816350"/>
              <a:gd name="connsiteY10" fmla="*/ 2592387 h 2592387"/>
              <a:gd name="connsiteX11" fmla="*/ 636058 w 3816350"/>
              <a:gd name="connsiteY11" fmla="*/ 2592387 h 2592387"/>
              <a:gd name="connsiteX12" fmla="*/ 0 w 3816350"/>
              <a:gd name="connsiteY12" fmla="*/ 2592387 h 2592387"/>
              <a:gd name="connsiteX13" fmla="*/ 0 w 3816350"/>
              <a:gd name="connsiteY13" fmla="*/ 2160323 h 2592387"/>
              <a:gd name="connsiteX14" fmla="*/ -1647022 w 3816350"/>
              <a:gd name="connsiteY14" fmla="*/ 2949177 h 2592387"/>
              <a:gd name="connsiteX15" fmla="*/ 0 w 3816350"/>
              <a:gd name="connsiteY15" fmla="*/ 1512226 h 2592387"/>
              <a:gd name="connsiteX16" fmla="*/ 0 w 3816350"/>
              <a:gd name="connsiteY16" fmla="*/ 0 h 2592387"/>
              <a:gd name="connsiteX0" fmla="*/ 1647022 w 5463372"/>
              <a:gd name="connsiteY0" fmla="*/ 0 h 2949177"/>
              <a:gd name="connsiteX1" fmla="*/ 2283080 w 5463372"/>
              <a:gd name="connsiteY1" fmla="*/ 0 h 2949177"/>
              <a:gd name="connsiteX2" fmla="*/ 2283080 w 5463372"/>
              <a:gd name="connsiteY2" fmla="*/ 0 h 2949177"/>
              <a:gd name="connsiteX3" fmla="*/ 3237168 w 5463372"/>
              <a:gd name="connsiteY3" fmla="*/ 0 h 2949177"/>
              <a:gd name="connsiteX4" fmla="*/ 5463372 w 5463372"/>
              <a:gd name="connsiteY4" fmla="*/ 0 h 2949177"/>
              <a:gd name="connsiteX5" fmla="*/ 5463372 w 5463372"/>
              <a:gd name="connsiteY5" fmla="*/ 1512226 h 2949177"/>
              <a:gd name="connsiteX6" fmla="*/ 5463372 w 5463372"/>
              <a:gd name="connsiteY6" fmla="*/ 1512226 h 2949177"/>
              <a:gd name="connsiteX7" fmla="*/ 5463372 w 5463372"/>
              <a:gd name="connsiteY7" fmla="*/ 2160323 h 2949177"/>
              <a:gd name="connsiteX8" fmla="*/ 5463372 w 5463372"/>
              <a:gd name="connsiteY8" fmla="*/ 2592387 h 2949177"/>
              <a:gd name="connsiteX9" fmla="*/ 3237168 w 5463372"/>
              <a:gd name="connsiteY9" fmla="*/ 2592387 h 2949177"/>
              <a:gd name="connsiteX10" fmla="*/ 2283080 w 5463372"/>
              <a:gd name="connsiteY10" fmla="*/ 2592387 h 2949177"/>
              <a:gd name="connsiteX11" fmla="*/ 2283080 w 5463372"/>
              <a:gd name="connsiteY11" fmla="*/ 2592387 h 2949177"/>
              <a:gd name="connsiteX12" fmla="*/ 1647022 w 5463372"/>
              <a:gd name="connsiteY12" fmla="*/ 2592387 h 2949177"/>
              <a:gd name="connsiteX13" fmla="*/ 1656854 w 5463372"/>
              <a:gd name="connsiteY13" fmla="*/ 2307806 h 2949177"/>
              <a:gd name="connsiteX14" fmla="*/ 0 w 5463372"/>
              <a:gd name="connsiteY14" fmla="*/ 2949177 h 2949177"/>
              <a:gd name="connsiteX15" fmla="*/ 1647022 w 5463372"/>
              <a:gd name="connsiteY15" fmla="*/ 1512226 h 2949177"/>
              <a:gd name="connsiteX16" fmla="*/ 1647022 w 5463372"/>
              <a:gd name="connsiteY16" fmla="*/ 0 h 2949177"/>
              <a:gd name="connsiteX0" fmla="*/ 0 w 3816350"/>
              <a:gd name="connsiteY0" fmla="*/ 0 h 2592387"/>
              <a:gd name="connsiteX1" fmla="*/ 636058 w 3816350"/>
              <a:gd name="connsiteY1" fmla="*/ 0 h 2592387"/>
              <a:gd name="connsiteX2" fmla="*/ 636058 w 3816350"/>
              <a:gd name="connsiteY2" fmla="*/ 0 h 2592387"/>
              <a:gd name="connsiteX3" fmla="*/ 1590146 w 3816350"/>
              <a:gd name="connsiteY3" fmla="*/ 0 h 2592387"/>
              <a:gd name="connsiteX4" fmla="*/ 3816350 w 3816350"/>
              <a:gd name="connsiteY4" fmla="*/ 0 h 2592387"/>
              <a:gd name="connsiteX5" fmla="*/ 3816350 w 3816350"/>
              <a:gd name="connsiteY5" fmla="*/ 1512226 h 2592387"/>
              <a:gd name="connsiteX6" fmla="*/ 3816350 w 3816350"/>
              <a:gd name="connsiteY6" fmla="*/ 1512226 h 2592387"/>
              <a:gd name="connsiteX7" fmla="*/ 3816350 w 3816350"/>
              <a:gd name="connsiteY7" fmla="*/ 2160323 h 2592387"/>
              <a:gd name="connsiteX8" fmla="*/ 3816350 w 3816350"/>
              <a:gd name="connsiteY8" fmla="*/ 2592387 h 2592387"/>
              <a:gd name="connsiteX9" fmla="*/ 1590146 w 3816350"/>
              <a:gd name="connsiteY9" fmla="*/ 2592387 h 2592387"/>
              <a:gd name="connsiteX10" fmla="*/ 636058 w 3816350"/>
              <a:gd name="connsiteY10" fmla="*/ 2592387 h 2592387"/>
              <a:gd name="connsiteX11" fmla="*/ 636058 w 3816350"/>
              <a:gd name="connsiteY11" fmla="*/ 2592387 h 2592387"/>
              <a:gd name="connsiteX12" fmla="*/ 0 w 3816350"/>
              <a:gd name="connsiteY12" fmla="*/ 2592387 h 2592387"/>
              <a:gd name="connsiteX13" fmla="*/ 9832 w 3816350"/>
              <a:gd name="connsiteY13" fmla="*/ 2307806 h 2592387"/>
              <a:gd name="connsiteX14" fmla="*/ 9724 w 3816350"/>
              <a:gd name="connsiteY14" fmla="*/ 2285678 h 2592387"/>
              <a:gd name="connsiteX15" fmla="*/ 0 w 3816350"/>
              <a:gd name="connsiteY15" fmla="*/ 1512226 h 2592387"/>
              <a:gd name="connsiteX16" fmla="*/ 0 w 3816350"/>
              <a:gd name="connsiteY16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6350" h="2592387">
                <a:moveTo>
                  <a:pt x="0" y="0"/>
                </a:moveTo>
                <a:lnTo>
                  <a:pt x="636058" y="0"/>
                </a:lnTo>
                <a:lnTo>
                  <a:pt x="636058" y="0"/>
                </a:lnTo>
                <a:lnTo>
                  <a:pt x="1590146" y="0"/>
                </a:lnTo>
                <a:lnTo>
                  <a:pt x="3816350" y="0"/>
                </a:lnTo>
                <a:lnTo>
                  <a:pt x="3816350" y="1512226"/>
                </a:lnTo>
                <a:lnTo>
                  <a:pt x="3816350" y="1512226"/>
                </a:lnTo>
                <a:lnTo>
                  <a:pt x="3816350" y="2160323"/>
                </a:lnTo>
                <a:lnTo>
                  <a:pt x="3816350" y="2592387"/>
                </a:lnTo>
                <a:lnTo>
                  <a:pt x="1590146" y="2592387"/>
                </a:lnTo>
                <a:lnTo>
                  <a:pt x="636058" y="2592387"/>
                </a:lnTo>
                <a:lnTo>
                  <a:pt x="636058" y="2592387"/>
                </a:lnTo>
                <a:lnTo>
                  <a:pt x="0" y="2592387"/>
                </a:lnTo>
                <a:lnTo>
                  <a:pt x="9832" y="2307806"/>
                </a:lnTo>
                <a:lnTo>
                  <a:pt x="9724" y="2285678"/>
                </a:lnTo>
                <a:lnTo>
                  <a:pt x="0" y="151222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rcRect/>
            <a:stretch>
              <a:fillRect l="4613" t="1221" r="-4613" b="-12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ая выноска 20"/>
          <p:cNvSpPr/>
          <p:nvPr/>
        </p:nvSpPr>
        <p:spPr>
          <a:xfrm>
            <a:off x="4691063" y="3870325"/>
            <a:ext cx="4129087" cy="1934939"/>
          </a:xfrm>
          <a:custGeom>
            <a:avLst/>
            <a:gdLst>
              <a:gd name="connsiteX0" fmla="*/ 0 w 3816350"/>
              <a:gd name="connsiteY0" fmla="*/ 0 h 2295385"/>
              <a:gd name="connsiteX1" fmla="*/ 636058 w 3816350"/>
              <a:gd name="connsiteY1" fmla="*/ 0 h 2295385"/>
              <a:gd name="connsiteX2" fmla="*/ 636058 w 3816350"/>
              <a:gd name="connsiteY2" fmla="*/ 0 h 2295385"/>
              <a:gd name="connsiteX3" fmla="*/ 1590146 w 3816350"/>
              <a:gd name="connsiteY3" fmla="*/ 0 h 2295385"/>
              <a:gd name="connsiteX4" fmla="*/ 3816350 w 3816350"/>
              <a:gd name="connsiteY4" fmla="*/ 0 h 2295385"/>
              <a:gd name="connsiteX5" fmla="*/ 3816350 w 3816350"/>
              <a:gd name="connsiteY5" fmla="*/ 1338975 h 2295385"/>
              <a:gd name="connsiteX6" fmla="*/ 3816350 w 3816350"/>
              <a:gd name="connsiteY6" fmla="*/ 1338975 h 2295385"/>
              <a:gd name="connsiteX7" fmla="*/ 3816350 w 3816350"/>
              <a:gd name="connsiteY7" fmla="*/ 1912821 h 2295385"/>
              <a:gd name="connsiteX8" fmla="*/ 3816350 w 3816350"/>
              <a:gd name="connsiteY8" fmla="*/ 2295385 h 2295385"/>
              <a:gd name="connsiteX9" fmla="*/ 1590146 w 3816350"/>
              <a:gd name="connsiteY9" fmla="*/ 2295385 h 2295385"/>
              <a:gd name="connsiteX10" fmla="*/ 636058 w 3816350"/>
              <a:gd name="connsiteY10" fmla="*/ 2295385 h 2295385"/>
              <a:gd name="connsiteX11" fmla="*/ 636058 w 3816350"/>
              <a:gd name="connsiteY11" fmla="*/ 2295385 h 2295385"/>
              <a:gd name="connsiteX12" fmla="*/ 0 w 3816350"/>
              <a:gd name="connsiteY12" fmla="*/ 2295385 h 2295385"/>
              <a:gd name="connsiteX13" fmla="*/ 0 w 3816350"/>
              <a:gd name="connsiteY13" fmla="*/ 1912821 h 2295385"/>
              <a:gd name="connsiteX14" fmla="*/ -2348811 w 3816350"/>
              <a:gd name="connsiteY14" fmla="*/ 2619838 h 2295385"/>
              <a:gd name="connsiteX15" fmla="*/ 0 w 3816350"/>
              <a:gd name="connsiteY15" fmla="*/ 1338975 h 2295385"/>
              <a:gd name="connsiteX16" fmla="*/ 0 w 3816350"/>
              <a:gd name="connsiteY16" fmla="*/ 0 h 2295385"/>
              <a:gd name="connsiteX0" fmla="*/ 2348811 w 6165161"/>
              <a:gd name="connsiteY0" fmla="*/ 0 h 2619838"/>
              <a:gd name="connsiteX1" fmla="*/ 2984869 w 6165161"/>
              <a:gd name="connsiteY1" fmla="*/ 0 h 2619838"/>
              <a:gd name="connsiteX2" fmla="*/ 2984869 w 6165161"/>
              <a:gd name="connsiteY2" fmla="*/ 0 h 2619838"/>
              <a:gd name="connsiteX3" fmla="*/ 3938957 w 6165161"/>
              <a:gd name="connsiteY3" fmla="*/ 0 h 2619838"/>
              <a:gd name="connsiteX4" fmla="*/ 6165161 w 6165161"/>
              <a:gd name="connsiteY4" fmla="*/ 0 h 2619838"/>
              <a:gd name="connsiteX5" fmla="*/ 6165161 w 6165161"/>
              <a:gd name="connsiteY5" fmla="*/ 1338975 h 2619838"/>
              <a:gd name="connsiteX6" fmla="*/ 6165161 w 6165161"/>
              <a:gd name="connsiteY6" fmla="*/ 1338975 h 2619838"/>
              <a:gd name="connsiteX7" fmla="*/ 6165161 w 6165161"/>
              <a:gd name="connsiteY7" fmla="*/ 1912821 h 2619838"/>
              <a:gd name="connsiteX8" fmla="*/ 6165161 w 6165161"/>
              <a:gd name="connsiteY8" fmla="*/ 2295385 h 2619838"/>
              <a:gd name="connsiteX9" fmla="*/ 3938957 w 6165161"/>
              <a:gd name="connsiteY9" fmla="*/ 2295385 h 2619838"/>
              <a:gd name="connsiteX10" fmla="*/ 2984869 w 6165161"/>
              <a:gd name="connsiteY10" fmla="*/ 2295385 h 2619838"/>
              <a:gd name="connsiteX11" fmla="*/ 2984869 w 6165161"/>
              <a:gd name="connsiteY11" fmla="*/ 2295385 h 2619838"/>
              <a:gd name="connsiteX12" fmla="*/ 2348811 w 6165161"/>
              <a:gd name="connsiteY12" fmla="*/ 2295385 h 2619838"/>
              <a:gd name="connsiteX13" fmla="*/ 2338979 w 6165161"/>
              <a:gd name="connsiteY13" fmla="*/ 2227453 h 2619838"/>
              <a:gd name="connsiteX14" fmla="*/ 0 w 6165161"/>
              <a:gd name="connsiteY14" fmla="*/ 2619838 h 2619838"/>
              <a:gd name="connsiteX15" fmla="*/ 2348811 w 6165161"/>
              <a:gd name="connsiteY15" fmla="*/ 1338975 h 2619838"/>
              <a:gd name="connsiteX16" fmla="*/ 2348811 w 6165161"/>
              <a:gd name="connsiteY16" fmla="*/ 0 h 2619838"/>
              <a:gd name="connsiteX0" fmla="*/ 2348811 w 6165161"/>
              <a:gd name="connsiteY0" fmla="*/ 0 h 2619838"/>
              <a:gd name="connsiteX1" fmla="*/ 2984869 w 6165161"/>
              <a:gd name="connsiteY1" fmla="*/ 0 h 2619838"/>
              <a:gd name="connsiteX2" fmla="*/ 2984869 w 6165161"/>
              <a:gd name="connsiteY2" fmla="*/ 0 h 2619838"/>
              <a:gd name="connsiteX3" fmla="*/ 3938957 w 6165161"/>
              <a:gd name="connsiteY3" fmla="*/ 0 h 2619838"/>
              <a:gd name="connsiteX4" fmla="*/ 6165161 w 6165161"/>
              <a:gd name="connsiteY4" fmla="*/ 0 h 2619838"/>
              <a:gd name="connsiteX5" fmla="*/ 6165161 w 6165161"/>
              <a:gd name="connsiteY5" fmla="*/ 1338975 h 2619838"/>
              <a:gd name="connsiteX6" fmla="*/ 6165161 w 6165161"/>
              <a:gd name="connsiteY6" fmla="*/ 1338975 h 2619838"/>
              <a:gd name="connsiteX7" fmla="*/ 6165161 w 6165161"/>
              <a:gd name="connsiteY7" fmla="*/ 1912821 h 2619838"/>
              <a:gd name="connsiteX8" fmla="*/ 6165161 w 6165161"/>
              <a:gd name="connsiteY8" fmla="*/ 2295385 h 2619838"/>
              <a:gd name="connsiteX9" fmla="*/ 3938957 w 6165161"/>
              <a:gd name="connsiteY9" fmla="*/ 2295385 h 2619838"/>
              <a:gd name="connsiteX10" fmla="*/ 2984869 w 6165161"/>
              <a:gd name="connsiteY10" fmla="*/ 2295385 h 2619838"/>
              <a:gd name="connsiteX11" fmla="*/ 2984869 w 6165161"/>
              <a:gd name="connsiteY11" fmla="*/ 2295385 h 2619838"/>
              <a:gd name="connsiteX12" fmla="*/ 2348811 w 6165161"/>
              <a:gd name="connsiteY12" fmla="*/ 2295385 h 2619838"/>
              <a:gd name="connsiteX13" fmla="*/ 2329147 w 6165161"/>
              <a:gd name="connsiteY13" fmla="*/ 1834163 h 2619838"/>
              <a:gd name="connsiteX14" fmla="*/ 0 w 6165161"/>
              <a:gd name="connsiteY14" fmla="*/ 2619838 h 2619838"/>
              <a:gd name="connsiteX15" fmla="*/ 2348811 w 6165161"/>
              <a:gd name="connsiteY15" fmla="*/ 1338975 h 2619838"/>
              <a:gd name="connsiteX16" fmla="*/ 2348811 w 6165161"/>
              <a:gd name="connsiteY16" fmla="*/ 0 h 2619838"/>
              <a:gd name="connsiteX0" fmla="*/ 2348811 w 6165161"/>
              <a:gd name="connsiteY0" fmla="*/ 0 h 2619838"/>
              <a:gd name="connsiteX1" fmla="*/ 2984869 w 6165161"/>
              <a:gd name="connsiteY1" fmla="*/ 0 h 2619838"/>
              <a:gd name="connsiteX2" fmla="*/ 2984869 w 6165161"/>
              <a:gd name="connsiteY2" fmla="*/ 0 h 2619838"/>
              <a:gd name="connsiteX3" fmla="*/ 3938957 w 6165161"/>
              <a:gd name="connsiteY3" fmla="*/ 0 h 2619838"/>
              <a:gd name="connsiteX4" fmla="*/ 6165161 w 6165161"/>
              <a:gd name="connsiteY4" fmla="*/ 0 h 2619838"/>
              <a:gd name="connsiteX5" fmla="*/ 6165161 w 6165161"/>
              <a:gd name="connsiteY5" fmla="*/ 1338975 h 2619838"/>
              <a:gd name="connsiteX6" fmla="*/ 6165161 w 6165161"/>
              <a:gd name="connsiteY6" fmla="*/ 1338975 h 2619838"/>
              <a:gd name="connsiteX7" fmla="*/ 6165161 w 6165161"/>
              <a:gd name="connsiteY7" fmla="*/ 1912821 h 2619838"/>
              <a:gd name="connsiteX8" fmla="*/ 6165161 w 6165161"/>
              <a:gd name="connsiteY8" fmla="*/ 2295385 h 2619838"/>
              <a:gd name="connsiteX9" fmla="*/ 3938957 w 6165161"/>
              <a:gd name="connsiteY9" fmla="*/ 2295385 h 2619838"/>
              <a:gd name="connsiteX10" fmla="*/ 2984869 w 6165161"/>
              <a:gd name="connsiteY10" fmla="*/ 2295385 h 2619838"/>
              <a:gd name="connsiteX11" fmla="*/ 2984869 w 6165161"/>
              <a:gd name="connsiteY11" fmla="*/ 2295385 h 2619838"/>
              <a:gd name="connsiteX12" fmla="*/ 2348811 w 6165161"/>
              <a:gd name="connsiteY12" fmla="*/ 2295385 h 2619838"/>
              <a:gd name="connsiteX13" fmla="*/ 2338980 w 6165161"/>
              <a:gd name="connsiteY13" fmla="*/ 1932485 h 2619838"/>
              <a:gd name="connsiteX14" fmla="*/ 0 w 6165161"/>
              <a:gd name="connsiteY14" fmla="*/ 2619838 h 2619838"/>
              <a:gd name="connsiteX15" fmla="*/ 2348811 w 6165161"/>
              <a:gd name="connsiteY15" fmla="*/ 1338975 h 2619838"/>
              <a:gd name="connsiteX16" fmla="*/ 2348811 w 6165161"/>
              <a:gd name="connsiteY16" fmla="*/ 0 h 2619838"/>
              <a:gd name="connsiteX0" fmla="*/ 2348811 w 6165161"/>
              <a:gd name="connsiteY0" fmla="*/ 0 h 2619838"/>
              <a:gd name="connsiteX1" fmla="*/ 2984869 w 6165161"/>
              <a:gd name="connsiteY1" fmla="*/ 0 h 2619838"/>
              <a:gd name="connsiteX2" fmla="*/ 2984869 w 6165161"/>
              <a:gd name="connsiteY2" fmla="*/ 0 h 2619838"/>
              <a:gd name="connsiteX3" fmla="*/ 3938957 w 6165161"/>
              <a:gd name="connsiteY3" fmla="*/ 0 h 2619838"/>
              <a:gd name="connsiteX4" fmla="*/ 6165161 w 6165161"/>
              <a:gd name="connsiteY4" fmla="*/ 0 h 2619838"/>
              <a:gd name="connsiteX5" fmla="*/ 6165161 w 6165161"/>
              <a:gd name="connsiteY5" fmla="*/ 1338975 h 2619838"/>
              <a:gd name="connsiteX6" fmla="*/ 6165161 w 6165161"/>
              <a:gd name="connsiteY6" fmla="*/ 1338975 h 2619838"/>
              <a:gd name="connsiteX7" fmla="*/ 6165161 w 6165161"/>
              <a:gd name="connsiteY7" fmla="*/ 1912821 h 2619838"/>
              <a:gd name="connsiteX8" fmla="*/ 6165161 w 6165161"/>
              <a:gd name="connsiteY8" fmla="*/ 2295385 h 2619838"/>
              <a:gd name="connsiteX9" fmla="*/ 3938957 w 6165161"/>
              <a:gd name="connsiteY9" fmla="*/ 2295385 h 2619838"/>
              <a:gd name="connsiteX10" fmla="*/ 2984869 w 6165161"/>
              <a:gd name="connsiteY10" fmla="*/ 2295385 h 2619838"/>
              <a:gd name="connsiteX11" fmla="*/ 2984869 w 6165161"/>
              <a:gd name="connsiteY11" fmla="*/ 2295385 h 2619838"/>
              <a:gd name="connsiteX12" fmla="*/ 2348811 w 6165161"/>
              <a:gd name="connsiteY12" fmla="*/ 2295385 h 2619838"/>
              <a:gd name="connsiteX13" fmla="*/ 2348812 w 6165161"/>
              <a:gd name="connsiteY13" fmla="*/ 2079969 h 2619838"/>
              <a:gd name="connsiteX14" fmla="*/ 0 w 6165161"/>
              <a:gd name="connsiteY14" fmla="*/ 2619838 h 2619838"/>
              <a:gd name="connsiteX15" fmla="*/ 2348811 w 6165161"/>
              <a:gd name="connsiteY15" fmla="*/ 1338975 h 2619838"/>
              <a:gd name="connsiteX16" fmla="*/ 2348811 w 6165161"/>
              <a:gd name="connsiteY16" fmla="*/ 0 h 2619838"/>
              <a:gd name="connsiteX0" fmla="*/ 433 w 3816783"/>
              <a:gd name="connsiteY0" fmla="*/ 0 h 2295385"/>
              <a:gd name="connsiteX1" fmla="*/ 636491 w 3816783"/>
              <a:gd name="connsiteY1" fmla="*/ 0 h 2295385"/>
              <a:gd name="connsiteX2" fmla="*/ 636491 w 3816783"/>
              <a:gd name="connsiteY2" fmla="*/ 0 h 2295385"/>
              <a:gd name="connsiteX3" fmla="*/ 1590579 w 3816783"/>
              <a:gd name="connsiteY3" fmla="*/ 0 h 2295385"/>
              <a:gd name="connsiteX4" fmla="*/ 3816783 w 3816783"/>
              <a:gd name="connsiteY4" fmla="*/ 0 h 2295385"/>
              <a:gd name="connsiteX5" fmla="*/ 3816783 w 3816783"/>
              <a:gd name="connsiteY5" fmla="*/ 1338975 h 2295385"/>
              <a:gd name="connsiteX6" fmla="*/ 3816783 w 3816783"/>
              <a:gd name="connsiteY6" fmla="*/ 1338975 h 2295385"/>
              <a:gd name="connsiteX7" fmla="*/ 3816783 w 3816783"/>
              <a:gd name="connsiteY7" fmla="*/ 1912821 h 2295385"/>
              <a:gd name="connsiteX8" fmla="*/ 3816783 w 3816783"/>
              <a:gd name="connsiteY8" fmla="*/ 2295385 h 2295385"/>
              <a:gd name="connsiteX9" fmla="*/ 1590579 w 3816783"/>
              <a:gd name="connsiteY9" fmla="*/ 2295385 h 2295385"/>
              <a:gd name="connsiteX10" fmla="*/ 636491 w 3816783"/>
              <a:gd name="connsiteY10" fmla="*/ 2295385 h 2295385"/>
              <a:gd name="connsiteX11" fmla="*/ 636491 w 3816783"/>
              <a:gd name="connsiteY11" fmla="*/ 2295385 h 2295385"/>
              <a:gd name="connsiteX12" fmla="*/ 433 w 3816783"/>
              <a:gd name="connsiteY12" fmla="*/ 2295385 h 2295385"/>
              <a:gd name="connsiteX13" fmla="*/ 434 w 3816783"/>
              <a:gd name="connsiteY13" fmla="*/ 2079969 h 2295385"/>
              <a:gd name="connsiteX14" fmla="*/ 0 w 3816783"/>
              <a:gd name="connsiteY14" fmla="*/ 1791587 h 2295385"/>
              <a:gd name="connsiteX15" fmla="*/ 433 w 3816783"/>
              <a:gd name="connsiteY15" fmla="*/ 1338975 h 2295385"/>
              <a:gd name="connsiteX16" fmla="*/ 433 w 3816783"/>
              <a:gd name="connsiteY16" fmla="*/ 0 h 229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6783" h="2295385">
                <a:moveTo>
                  <a:pt x="433" y="0"/>
                </a:moveTo>
                <a:lnTo>
                  <a:pt x="636491" y="0"/>
                </a:lnTo>
                <a:lnTo>
                  <a:pt x="636491" y="0"/>
                </a:lnTo>
                <a:lnTo>
                  <a:pt x="1590579" y="0"/>
                </a:lnTo>
                <a:lnTo>
                  <a:pt x="3816783" y="0"/>
                </a:lnTo>
                <a:lnTo>
                  <a:pt x="3816783" y="1338975"/>
                </a:lnTo>
                <a:lnTo>
                  <a:pt x="3816783" y="1338975"/>
                </a:lnTo>
                <a:lnTo>
                  <a:pt x="3816783" y="1912821"/>
                </a:lnTo>
                <a:lnTo>
                  <a:pt x="3816783" y="2295385"/>
                </a:lnTo>
                <a:lnTo>
                  <a:pt x="1590579" y="2295385"/>
                </a:lnTo>
                <a:lnTo>
                  <a:pt x="636491" y="2295385"/>
                </a:lnTo>
                <a:lnTo>
                  <a:pt x="636491" y="2295385"/>
                </a:lnTo>
                <a:lnTo>
                  <a:pt x="433" y="2295385"/>
                </a:lnTo>
                <a:cubicBezTo>
                  <a:pt x="433" y="2223580"/>
                  <a:pt x="434" y="2151774"/>
                  <a:pt x="434" y="2079969"/>
                </a:cubicBezTo>
                <a:cubicBezTo>
                  <a:pt x="289" y="1983842"/>
                  <a:pt x="145" y="1887714"/>
                  <a:pt x="0" y="1791587"/>
                </a:cubicBezTo>
                <a:cubicBezTo>
                  <a:pt x="144" y="1640716"/>
                  <a:pt x="289" y="1489846"/>
                  <a:pt x="433" y="1338975"/>
                </a:cubicBezTo>
                <a:lnTo>
                  <a:pt x="433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116013" y="3380505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>
                <a:latin typeface="Calibri" pitchFamily="34" charset="0"/>
              </a:rPr>
              <a:t>Вельск – Шангалы 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5795962" y="3448200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>
                <a:latin typeface="Calibri" pitchFamily="34" charset="0"/>
              </a:rPr>
              <a:t>Сия - Кулига</a:t>
            </a:r>
          </a:p>
        </p:txBody>
      </p:sp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1258888" y="765175"/>
            <a:ext cx="7875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latin typeface="Calibri" pitchFamily="34" charset="0"/>
              </a:rPr>
              <a:t>Фотоматериалы после Ремонта автомобильных дорог регионального значения</a:t>
            </a: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0" y="6409093"/>
            <a:ext cx="9144000" cy="4762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510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763" y="395288"/>
            <a:ext cx="7453312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 2020 года -102,7 км региональных дорог – объем финансирования – 2 млрд. 400 млн. рублей</a:t>
            </a:r>
          </a:p>
        </p:txBody>
      </p:sp>
      <p:sp>
        <p:nvSpPr>
          <p:cNvPr id="9218" name="Номер слайда 5"/>
          <p:cNvSpPr txBox="1">
            <a:spLocks/>
          </p:cNvSpPr>
          <p:nvPr/>
        </p:nvSpPr>
        <p:spPr bwMode="auto">
          <a:xfrm>
            <a:off x="8316913" y="115888"/>
            <a:ext cx="503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23875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463" y="1225550"/>
          <a:ext cx="9074149" cy="45388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308">
                  <a:extLst>
                    <a:ext uri="{9D8B030D-6E8A-4147-A177-3AD203B41FA5}"/>
                  </a:extLst>
                </a:gridCol>
                <a:gridCol w="1607726">
                  <a:extLst>
                    <a:ext uri="{9D8B030D-6E8A-4147-A177-3AD203B41FA5}"/>
                  </a:extLst>
                </a:gridCol>
                <a:gridCol w="3243623">
                  <a:extLst>
                    <a:ext uri="{9D8B030D-6E8A-4147-A177-3AD203B41FA5}"/>
                  </a:extLst>
                </a:gridCol>
                <a:gridCol w="1632815">
                  <a:extLst>
                    <a:ext uri="{9D8B030D-6E8A-4147-A177-3AD203B41FA5}"/>
                  </a:extLst>
                </a:gridCol>
                <a:gridCol w="824635">
                  <a:extLst>
                    <a:ext uri="{9D8B030D-6E8A-4147-A177-3AD203B41FA5}"/>
                  </a:extLst>
                </a:gridCol>
                <a:gridCol w="1279042">
                  <a:extLst>
                    <a:ext uri="{9D8B030D-6E8A-4147-A177-3AD203B41FA5}"/>
                  </a:extLst>
                </a:gridCol>
              </a:tblGrid>
              <a:tr h="61389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дороги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Адрес производства работ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Длина участка, км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Контрактация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00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Верхнетоемский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Усть-Вага -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Ядриха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62+432 – 72+500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00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Вельский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Долматово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Няндома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– Каргополь - Пудож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19+230 - 43+820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00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5" marB="486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5" marB="486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53+170 – 60+000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00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Вельский,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Няндомский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5" marB="486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60+000 – 69+000</a:t>
                      </a:r>
                    </a:p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69+000 – 77+000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00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Няндомский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5" marB="486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136+000 - 152+400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768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Каргопольский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5" marB="486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253+150 – 259+350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400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Приморский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Подъезд от федеральной автотрассы М-8 «Холмогоры» к аэропорту «Васьково»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0+000 – 8+886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1389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Устьянский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Подъезд от автомобильной дороги 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Костылево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Тарногский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Городок (км 4) к селу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Малодоры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0+000 – 12+400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заключен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6628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8657" marB="48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295" name="Прямоугольник 9"/>
          <p:cNvSpPr>
            <a:spLocks noChangeArrowheads="1"/>
          </p:cNvSpPr>
          <p:nvPr/>
        </p:nvSpPr>
        <p:spPr bwMode="auto">
          <a:xfrm>
            <a:off x="0" y="6408738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/>
        </p:nvSpPr>
        <p:spPr>
          <a:xfrm>
            <a:off x="8172400" y="116632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9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5576"/>
            <a:ext cx="1368152" cy="7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18390"/>
              </p:ext>
            </p:extLst>
          </p:nvPr>
        </p:nvGraphicFramePr>
        <p:xfrm>
          <a:off x="716444" y="1700808"/>
          <a:ext cx="8460432" cy="458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4" imgW="8675360" imgH="4730906" progId="Excel.Chart.8">
                  <p:embed/>
                </p:oleObj>
              </mc:Choice>
              <mc:Fallback>
                <p:oleObj r:id="rId4" imgW="8675360" imgH="473090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44" y="1700808"/>
                        <a:ext cx="8460432" cy="458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971600" y="968375"/>
            <a:ext cx="709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latin typeface="Calibri" pitchFamily="34" charset="0"/>
              </a:rPr>
              <a:t>Финансовое обеспечение показателя «Приведение </a:t>
            </a:r>
            <a:r>
              <a:rPr lang="ru-RU" altLang="ru-RU" sz="1600" b="1" dirty="0">
                <a:latin typeface="Calibri" pitchFamily="34" charset="0"/>
              </a:rPr>
              <a:t>дорожной сети Архангельской агломерации </a:t>
            </a:r>
            <a:r>
              <a:rPr lang="ru-RU" altLang="ru-RU" sz="1600" b="1" dirty="0" smtClean="0">
                <a:latin typeface="Calibri" pitchFamily="34" charset="0"/>
              </a:rPr>
              <a:t>в </a:t>
            </a:r>
            <a:r>
              <a:rPr lang="ru-RU" altLang="ru-RU" sz="1600" b="1" dirty="0">
                <a:latin typeface="Calibri" pitchFamily="34" charset="0"/>
              </a:rPr>
              <a:t>нормативное </a:t>
            </a:r>
            <a:r>
              <a:rPr lang="ru-RU" altLang="ru-RU" sz="1600" b="1" dirty="0" smtClean="0">
                <a:latin typeface="Calibri" pitchFamily="34" charset="0"/>
              </a:rPr>
              <a:t>состояние» </a:t>
            </a:r>
            <a:r>
              <a:rPr lang="ru-RU" altLang="ru-RU" sz="1600" b="1" dirty="0">
                <a:latin typeface="Calibri" pitchFamily="34" charset="0"/>
              </a:rPr>
              <a:t>в 2019 году </a:t>
            </a:r>
            <a:endParaRPr lang="ru-RU" altLang="ru-RU" sz="1600" b="1" dirty="0" smtClean="0">
              <a:latin typeface="Calibri" pitchFamily="34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0" y="6409093"/>
            <a:ext cx="9144000" cy="4762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96949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1384</Words>
  <Application>Microsoft Office PowerPoint</Application>
  <PresentationFormat>Экран (4:3)</PresentationFormat>
  <Paragraphs>311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Устьянский район, 2016 год</dc:title>
  <dc:creator>Петрова Мира Александровна</dc:creator>
  <cp:lastModifiedBy>Латухина Екатерина Владимировна</cp:lastModifiedBy>
  <cp:revision>73</cp:revision>
  <cp:lastPrinted>2020-01-24T08:15:41Z</cp:lastPrinted>
  <dcterms:created xsi:type="dcterms:W3CDTF">2019-11-06T07:35:04Z</dcterms:created>
  <dcterms:modified xsi:type="dcterms:W3CDTF">2020-02-10T14:19:38Z</dcterms:modified>
</cp:coreProperties>
</file>