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95" r:id="rId2"/>
    <p:sldId id="338" r:id="rId3"/>
    <p:sldId id="328" r:id="rId4"/>
    <p:sldId id="326" r:id="rId5"/>
    <p:sldId id="329" r:id="rId6"/>
    <p:sldId id="339" r:id="rId7"/>
    <p:sldId id="340" r:id="rId8"/>
    <p:sldId id="333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80" autoAdjust="0"/>
    <p:restoredTop sz="87719" autoAdjust="0"/>
  </p:normalViewPr>
  <p:slideViewPr>
    <p:cSldViewPr>
      <p:cViewPr varScale="1">
        <p:scale>
          <a:sx n="71" d="100"/>
          <a:sy n="71" d="100"/>
        </p:scale>
        <p:origin x="112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3686377564128162E-2"/>
          <c:y val="1.4861785770431648E-2"/>
          <c:w val="0.97152947918067856"/>
          <c:h val="0.650348213997730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счет собственных средств областного бюджета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7.973562429477922E-3"/>
                  <c:y val="-7.8345608208279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947124858957011E-3"/>
                  <c:y val="-7.0763775155865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baseline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 (план на 01.10.2020)</c:v>
                </c:pt>
                <c:pt idx="1">
                  <c:v>2021 год (проект)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86671</c:v>
                </c:pt>
                <c:pt idx="1">
                  <c:v>86391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счет целевых средств от бюджетов других уровней (организаций)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4.7841374576867525E-2"/>
                  <c:y val="-3.53818875779326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1030799548658815E-2"/>
                  <c:y val="1.26363884206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 (план на 01.10.2020)</c:v>
                </c:pt>
                <c:pt idx="1">
                  <c:v>2021 год (проект)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30635</c:v>
                </c:pt>
                <c:pt idx="1">
                  <c:v>20360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7"/>
        <c:overlap val="100"/>
        <c:axId val="1521103216"/>
        <c:axId val="1521105392"/>
      </c:barChart>
      <c:catAx>
        <c:axId val="1521103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21105392"/>
        <c:crosses val="autoZero"/>
        <c:auto val="1"/>
        <c:lblAlgn val="ctr"/>
        <c:lblOffset val="100"/>
        <c:noMultiLvlLbl val="0"/>
      </c:catAx>
      <c:valAx>
        <c:axId val="1521105392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52110321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820416639866525E-2"/>
          <c:y val="0.77429434363923977"/>
          <c:w val="0.89516247707369778"/>
          <c:h val="0.19485894936404918"/>
        </c:manualLayout>
      </c:layout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0.30499</cdr:x>
      <cdr:y>0.09623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0" y="0"/>
          <a:ext cx="2428892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117 306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0.63811</cdr:x>
      <cdr:y>0.01852</cdr:y>
    </cdr:from>
    <cdr:to>
      <cdr:x>0.82391</cdr:x>
      <cdr:y>0.11475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081788" y="93090"/>
          <a:ext cx="1479711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106 751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0.35965</cdr:x>
      <cdr:y>0.15621</cdr:y>
    </cdr:from>
    <cdr:to>
      <cdr:x>0.64035</cdr:x>
      <cdr:y>0.2046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>
          <a:off x="2864187" y="784980"/>
          <a:ext cx="2235444" cy="243168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9050" cap="flat" cmpd="sng" algn="ctr">
          <a:solidFill>
            <a:srgbClr val="5C92B5"/>
          </a:solidFill>
          <a:prstDash val="solid"/>
          <a:tailEnd type="arrow"/>
        </a:ln>
        <a:effectLst xmlns:a="http://schemas.openxmlformats.org/drawingml/2006/main">
          <a:outerShdw blurRad="51500" dist="25400" dir="5400000" rotWithShape="0">
            <a:srgbClr val="000000">
              <a:alpha val="40000"/>
            </a:srgbClr>
          </a:outerShdw>
        </a:effectLst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0.12272</cdr:x>
      <cdr:y>0.88525</cdr:y>
    </cdr:from>
    <cdr:to>
      <cdr:x>0.16758</cdr:x>
      <cdr:y>0.94212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977332" y="4448536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rgbClr val="326064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0.12272</cdr:x>
      <cdr:y>0.79927</cdr:y>
    </cdr:from>
    <cdr:to>
      <cdr:x>0.16758</cdr:x>
      <cdr:y>0.85614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977332" y="4016488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0.52028</cdr:x>
      <cdr:y>0.31275</cdr:y>
    </cdr:from>
    <cdr:to>
      <cdr:x>0.6351</cdr:x>
      <cdr:y>0.38383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43404" y="1571636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2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0.45727</cdr:x>
      <cdr:y>0.1881</cdr:y>
    </cdr:from>
    <cdr:to>
      <cdr:x>0.57209</cdr:x>
      <cdr:y>0.25918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41628" y="945213"/>
          <a:ext cx="914406" cy="3571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- 33 %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0.18601</cdr:x>
      <cdr:y>0.39253</cdr:y>
    </cdr:from>
    <cdr:to>
      <cdr:x>0.38494</cdr:x>
      <cdr:y>0.60747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81388" y="1972525"/>
          <a:ext cx="1584176" cy="1080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(в </a:t>
          </a:r>
          <a:r>
            <a:rPr lang="ru-RU" sz="1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т.ч</a:t>
          </a:r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за счет остатков  2019 г.  </a:t>
          </a:r>
          <a:r>
            <a: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3 170 </a:t>
          </a:r>
          <a:r>
            <a:rPr lang="ru-RU" sz="1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млн.руб</a:t>
          </a:r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.)</a:t>
          </a:r>
          <a:endParaRPr lang="ru-RU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F5DDE-DBBD-435F-A17E-14DEE1D39B3A}" type="datetime1">
              <a:rPr lang="ru-RU" smtClean="0"/>
              <a:t>29.10.2020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9F5D2-2C10-4C33-9714-AE7BDD510C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16587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CD35D-793C-40DC-94B4-A7CF4011E233}" type="datetime1">
              <a:rPr lang="ru-RU" smtClean="0"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16408-3EB2-4BF2-BE40-83290DBAC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16264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AA7F794-86CD-4123-81EB-58FD77446B66}" type="datetime1">
              <a:rPr lang="ru-RU" smtClean="0"/>
              <a:t>29.10.2020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8E7A8-548A-4DDB-9152-E025164035E5}" type="datetime1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07F7-BC7C-42F9-94FC-B44D53C97E58}" type="datetime1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D7E5B58-D89C-48DC-A2F6-AAB4EB69261F}" type="datetime1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09ACD69-000A-4DFE-8A40-8645A2C3B0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B384-4464-4DC2-AE83-E9CAF5472BB0}" type="datetime1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5FF7-50D6-4446-93BB-E1A3D3A0CA29}" type="datetime1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1022-3334-44F0-A5B0-DFE0D604606E}" type="datetime1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AEBE7F-0B36-47BA-8C03-93E66BB170CC}" type="datetime1">
              <a:rPr lang="ru-RU" smtClean="0"/>
              <a:t>29.10.2020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DAC721F-8BA5-4F0B-9F08-D1A0D9BF0C75}" type="datetime1">
              <a:rPr lang="ru-RU" smtClean="0"/>
              <a:t>29.10.2020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F176-6DC5-4C8F-A20E-AC90859D4851}" type="datetime1">
              <a:rPr lang="ru-RU" smtClean="0"/>
              <a:t>29.10.2020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AEE-184B-4196-AF95-8F6DC161E858}" type="datetime1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D7463-9E70-4C40-9169-56605360ECC5}" type="datetime1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073EA1E-5662-4C6E-9ED0-9913575FEDF3}" type="datetime1">
              <a:rPr lang="ru-RU" smtClean="0"/>
              <a:t>29.10.2020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О проекте областного закона                 «Об областном бюджете</a:t>
            </a:r>
            <a:br>
              <a:rPr lang="ru-RU" dirty="0" smtClean="0"/>
            </a:br>
            <a:r>
              <a:rPr lang="ru-RU" dirty="0" smtClean="0"/>
              <a:t>на 2021 год и на плановый период 2022 и 20</a:t>
            </a:r>
            <a:r>
              <a:rPr lang="en-US" dirty="0" smtClean="0"/>
              <a:t>2</a:t>
            </a:r>
            <a:r>
              <a:rPr lang="ru-RU" dirty="0" smtClean="0"/>
              <a:t>3 годов»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Министр финансов </a:t>
            </a:r>
          </a:p>
          <a:p>
            <a:r>
              <a:rPr lang="ru-RU" dirty="0" smtClean="0"/>
              <a:t>Архангельской области</a:t>
            </a:r>
          </a:p>
          <a:p>
            <a:r>
              <a:rPr lang="ru-RU" dirty="0" smtClean="0"/>
              <a:t>Усачева Елена Юрьевна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          30 октября 2020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5" y="524634"/>
            <a:ext cx="8429625" cy="57150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Динамика налоговых и неналоговых доходов  областного бюджета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02895" y="-131801"/>
            <a:ext cx="2133600" cy="476250"/>
          </a:xfrm>
        </p:spPr>
        <p:txBody>
          <a:bodyPr/>
          <a:lstStyle/>
          <a:p>
            <a:pPr>
              <a:defRPr/>
            </a:pPr>
            <a:fld id="{A2D12270-39D4-466B-96B2-8519A14626EB}" type="slidenum">
              <a:rPr lang="ru-RU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>
            <p:extLst/>
          </p:nvPr>
        </p:nvGraphicFramePr>
        <p:xfrm>
          <a:off x="142843" y="815592"/>
          <a:ext cx="8893652" cy="6086711"/>
        </p:xfrm>
        <a:graphic>
          <a:graphicData uri="http://schemas.openxmlformats.org/drawingml/2006/table">
            <a:tbl>
              <a:tblPr/>
              <a:tblGrid>
                <a:gridCol w="2478557"/>
                <a:gridCol w="1166380"/>
                <a:gridCol w="1288276"/>
                <a:gridCol w="1008112"/>
                <a:gridCol w="936104"/>
                <a:gridCol w="1008112"/>
                <a:gridCol w="1008111"/>
              </a:tblGrid>
              <a:tr h="329069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83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-начальный план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Утвержденозаконом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01.10.2020,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рублей 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рублей.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от оценки 2020 г.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4906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прибыль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11 950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16 877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4 927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141,2 %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8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20 373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20 373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20 412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21 637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1 225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106,0 %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6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7 115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6 818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6 156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8 382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2 226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136,2 %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8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Налог, взимаемый в связи с применением УСН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278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109,4 %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8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организаций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7 834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7 485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7 756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271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103,6 %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8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за пользование природными ресурсами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-24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99,0 %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8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91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106,7 %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8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35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налоговые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63 631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55 501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54 251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63 280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9 029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116,6 %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2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Темпы роста к пред. году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116,6 %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313" name="Rectangle 84"/>
          <p:cNvSpPr>
            <a:spLocks noChangeArrowheads="1"/>
          </p:cNvSpPr>
          <p:nvPr/>
        </p:nvSpPr>
        <p:spPr bwMode="auto">
          <a:xfrm flipV="1">
            <a:off x="323850" y="6811965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9314" name="Rectangle 2"/>
          <p:cNvSpPr>
            <a:spLocks noChangeArrowheads="1"/>
          </p:cNvSpPr>
          <p:nvPr/>
        </p:nvSpPr>
        <p:spPr bwMode="auto">
          <a:xfrm rot="10800000" flipV="1">
            <a:off x="285720" y="6286520"/>
            <a:ext cx="8429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 </a:t>
            </a:r>
            <a:endParaRPr lang="ru-RU" b="1">
              <a:solidFill>
                <a:schemeClr val="tx2"/>
              </a:solidFill>
            </a:endParaRPr>
          </a:p>
          <a:p>
            <a:endParaRPr lang="ru-RU" sz="16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03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23528" y="489176"/>
            <a:ext cx="9144000" cy="42862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 областного бюджета  в 2020 и 2021 годах </a:t>
            </a:r>
            <a:endParaRPr lang="ru-RU" sz="1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/>
          </p:nvPr>
        </p:nvGraphicFramePr>
        <p:xfrm>
          <a:off x="159457" y="917804"/>
          <a:ext cx="8786906" cy="5823564"/>
        </p:xfrm>
        <a:graphic>
          <a:graphicData uri="http://schemas.openxmlformats.org/drawingml/2006/table">
            <a:tbl>
              <a:tblPr/>
              <a:tblGrid>
                <a:gridCol w="4643502"/>
                <a:gridCol w="1142976"/>
                <a:gridCol w="1104221"/>
                <a:gridCol w="1014327"/>
                <a:gridCol w="881880"/>
              </a:tblGrid>
              <a:tr h="942901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уточн.план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01.10.2019),     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5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(прогноз)</a:t>
                      </a:r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   </a:t>
                      </a: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(2021-2020),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руб.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3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прироста 2021/2020, %</a:t>
                      </a: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04227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55 515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63 280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+ 7 765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+ 14 %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978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ПОСТУПЛЕНИЯ, всего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42 857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33 979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- 8 878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- 21 %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271">
                <a:tc>
                  <a:txBody>
                    <a:bodyPr/>
                    <a:lstStyle/>
                    <a:p>
                      <a:r>
                        <a:rPr lang="ru-RU" sz="105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 отдельные:</a:t>
                      </a:r>
                      <a:endParaRPr lang="ru-RU" sz="105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165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2.1. Межбюджетные трансферты                                 из федерального бюджета,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всего: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40 313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31 005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 9 308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- 23 %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47482">
                <a:tc>
                  <a:txBody>
                    <a:bodyPr/>
                    <a:lstStyle/>
                    <a:p>
                      <a:pPr lvl="1"/>
                      <a:r>
                        <a:rPr lang="ru-RU" sz="17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дотации на выравнивание бюджетной  обеспеченности,</a:t>
                      </a:r>
                      <a:r>
                        <a:rPr lang="ru-RU" sz="17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повышение ЗП,                     на сбалансированность бюджета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14 970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1" i="0" u="none" strike="noStrik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13 439 (?)</a:t>
                      </a:r>
                      <a:endParaRPr lang="ru-RU" sz="1700" b="1" i="0" u="none" strike="noStrike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- 1 531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- 10 %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3084">
                <a:tc>
                  <a:txBody>
                    <a:bodyPr/>
                    <a:lstStyle/>
                    <a:p>
                      <a:pPr marL="457200" lvl="1" algn="l" rtl="0" eaLnBrk="1" latinLnBrk="0" hangingPunct="1"/>
                      <a:r>
                        <a:rPr kumimoji="0" lang="ru-RU" sz="17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субсидии, субвенции и иные целевые межбюджетные трансферты</a:t>
                      </a:r>
                      <a:endParaRPr kumimoji="0" lang="ru-RU" sz="17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24 182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17 563     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FontTx/>
                        <a:buNone/>
                      </a:pPr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- 6</a:t>
                      </a:r>
                      <a:r>
                        <a:rPr lang="ru-RU" sz="17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619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- 27 %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165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2.2. Поступления от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ГК – Фонд содействия реформированию ЖКХ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2 017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2 068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21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+ 51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+3 %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8851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 ВСЕГО ДОХОДОВ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98 372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97 259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- 1 113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- 1 %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233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57158" y="642918"/>
            <a:ext cx="82296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Структура расходов областного бюджета 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latin typeface="Times New Roman" pitchFamily="18" charset="0"/>
                <a:ea typeface="+mj-ea"/>
                <a:cs typeface="Times New Roman" pitchFamily="18" charset="0"/>
              </a:rPr>
              <a:t>(по источникам финансирования), млн. рублей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2641908"/>
              </p:ext>
            </p:extLst>
          </p:nvPr>
        </p:nvGraphicFramePr>
        <p:xfrm>
          <a:off x="714348" y="1428736"/>
          <a:ext cx="7963818" cy="5025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835696" y="2269473"/>
            <a:ext cx="19442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счет остатков  2019 г.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4 031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</p:txBody>
      </p:sp>
      <p:sp>
        <p:nvSpPr>
          <p:cNvPr id="3" name="Пятно 1 2"/>
          <p:cNvSpPr/>
          <p:nvPr/>
        </p:nvSpPr>
        <p:spPr>
          <a:xfrm>
            <a:off x="7236297" y="980728"/>
            <a:ext cx="1907704" cy="2160240"/>
          </a:xfrm>
          <a:prstGeom prst="irregularSeal1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451524" y="1714488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Дефицит-2021  максимальный 15 %</a:t>
            </a:r>
            <a:endParaRPr lang="ru-RU" sz="1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57290" y="571480"/>
            <a:ext cx="7358114" cy="4286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/>
          </p:nvPr>
        </p:nvGraphicFramePr>
        <p:xfrm>
          <a:off x="214282" y="1142984"/>
          <a:ext cx="8754710" cy="5450313"/>
        </p:xfrm>
        <a:graphic>
          <a:graphicData uri="http://schemas.openxmlformats.org/drawingml/2006/table">
            <a:tbl>
              <a:tblPr/>
              <a:tblGrid>
                <a:gridCol w="3857652"/>
                <a:gridCol w="1220146"/>
                <a:gridCol w="1269985"/>
                <a:gridCol w="1157891"/>
                <a:gridCol w="1249036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 план                     на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01.10.2020</a:t>
                      </a:r>
                      <a:endParaRPr lang="ru-RU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27053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98 372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97 259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104 095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587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1212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55 515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63 280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69 271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73 727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1212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42 857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33 979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34 823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29 860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4427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117 306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106 751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109 949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107 729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1212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- 18 934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- 9 492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- 5 855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- 4 142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46757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дефицита (-)                                          к налоговым  и неналоговым доходам,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- 15%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- 8 %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19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                       на конец периода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46 006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52 667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58 522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62 664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52567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Уровень общего государственного</a:t>
                      </a:r>
                      <a:r>
                        <a:rPr lang="ru-RU" sz="16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долга, %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83 %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83 %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84 %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85%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43834" y="857232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47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51520" y="476672"/>
            <a:ext cx="8784976" cy="37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7830" tIns="33915" rIns="67830" bIns="33915">
            <a:spAutoFit/>
          </a:bodyPr>
          <a:lstStyle/>
          <a:p>
            <a:pPr defTabSz="678656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Отраслевая структура расходов областного бюджета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счет всех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источников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313898"/>
              </p:ext>
            </p:extLst>
          </p:nvPr>
        </p:nvGraphicFramePr>
        <p:xfrm>
          <a:off x="107504" y="852942"/>
          <a:ext cx="8837604" cy="5973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9368"/>
                <a:gridCol w="1088993"/>
                <a:gridCol w="924253"/>
                <a:gridCol w="896173"/>
                <a:gridCol w="918817"/>
              </a:tblGrid>
              <a:tr h="801559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762" marR="66762" marT="34716" marB="34716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уточ.план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на 01.10.2020),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рублей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500" marR="13500" marT="27000" marB="27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(проект),     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500" marR="13500" marT="27000" marB="27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2021-2020,   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рублей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500" marR="13500" marT="27000" marB="27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1" i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прироста 2021/2020</a:t>
                      </a:r>
                    </a:p>
                  </a:txBody>
                  <a:tcPr marL="13500" marR="13500" marT="27000" marB="27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50771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РАСХОДОВ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117 306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106 750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-10 556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- 9 %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81572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 Общегосударственные вопросы </a:t>
                      </a:r>
                      <a:endParaRPr kumimoji="0" lang="ru-RU" sz="16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4 397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5 194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+ 796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+ 18 %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7152">
                <a:tc>
                  <a:txBody>
                    <a:bodyPr/>
                    <a:lstStyle/>
                    <a:p>
                      <a:pPr marL="457200" marR="0" lvl="1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0113Другие общегосударственные вопросы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2 750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3 663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+ 913 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+ 33 %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566">
                <a:tc>
                  <a:txBody>
                    <a:bodyPr/>
                    <a:lstStyle/>
                    <a:p>
                      <a:pPr marL="914400" marR="0" lvl="2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 т.ч. зарезервированные  средства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862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1 825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+ 963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+ 112 %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8487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 Национальная безопасность и правоохранительная деятельность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1 593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1 570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- 23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16023">
                <a:tc>
                  <a:txBody>
                    <a:bodyPr/>
                    <a:lstStyle/>
                    <a:p>
                      <a:pPr marL="457200" marR="0" lvl="1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0309 Защита населения и </a:t>
                      </a:r>
                      <a:r>
                        <a:rPr kumimoji="0" 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терр-ии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ЧС </a:t>
                      </a:r>
                      <a:r>
                        <a:rPr kumimoji="0" 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природн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и техногенного характера, гражданская оборона (2020 г.)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448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9669">
                <a:tc>
                  <a:txBody>
                    <a:bodyPr/>
                    <a:lstStyle/>
                    <a:p>
                      <a:pPr marL="457200" marR="0" lvl="1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0309 Гражданская оборона (2021 г.)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7794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 Национальная экономика</a:t>
                      </a:r>
                      <a:endParaRPr kumimoji="0" lang="ru-RU" sz="16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17 875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15 694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- 2 182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- 12 %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117">
                <a:tc>
                  <a:txBody>
                    <a:bodyPr/>
                    <a:lstStyle/>
                    <a:p>
                      <a:pPr marL="457200" marR="0" lvl="1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0408 Транспорт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2 380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993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- 1 387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- 58 %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564">
                <a:tc>
                  <a:txBody>
                    <a:bodyPr/>
                    <a:lstStyle/>
                    <a:p>
                      <a:pPr marL="457200" marR="0" lvl="1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0409 Дорожное хозяйство (дорожные фонды)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10 840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10 555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- 285 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457200" marR="0" lvl="1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0410 Связь и информатика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- 5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4016">
                <a:tc>
                  <a:txBody>
                    <a:bodyPr/>
                    <a:lstStyle/>
                    <a:p>
                      <a:pPr marL="457200" marR="0" lvl="1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0412 Другие вопросы в области нац. экономики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976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748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- 228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- 23 %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9669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 Образование</a:t>
                      </a:r>
                      <a:endParaRPr kumimoji="0" lang="ru-RU" sz="16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27 385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26 224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- 1 161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37385">
                <a:tc>
                  <a:txBody>
                    <a:bodyPr/>
                    <a:lstStyle/>
                    <a:p>
                      <a:pPr marL="457200" marR="0" lvl="1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0705 Проф. подготовка, переподготовка и повышение квалификации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- 1 %</a:t>
                      </a:r>
                    </a:p>
                  </a:txBody>
                  <a:tcPr marL="36000" marR="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36257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467350"/>
            <a:ext cx="9828584" cy="37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7830" tIns="33915" rIns="67830" bIns="33915">
            <a:spAutoFit/>
          </a:bodyPr>
          <a:lstStyle/>
          <a:p>
            <a:pPr defTabSz="678656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Отраслевая структура расходов областного бюджета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счет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собственных средств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580125"/>
              </p:ext>
            </p:extLst>
          </p:nvPr>
        </p:nvGraphicFramePr>
        <p:xfrm>
          <a:off x="107504" y="852942"/>
          <a:ext cx="8856984" cy="5973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9368"/>
                <a:gridCol w="1088993"/>
                <a:gridCol w="924253"/>
                <a:gridCol w="896173"/>
                <a:gridCol w="938197"/>
              </a:tblGrid>
              <a:tr h="801559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762" marR="66762" marT="34716" marB="34716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уточ.план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на 01.10.2020),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рублей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500" marR="13500" marT="27000" marB="27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(проект),     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500" marR="13500" marT="27000" marB="27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2021-2020,   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рублей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500" marR="13500" marT="27000" marB="27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1" i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прироста 2021/2020</a:t>
                      </a:r>
                    </a:p>
                  </a:txBody>
                  <a:tcPr marL="13500" marR="13500" marT="27000" marB="27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50771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РАСХОДОВ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86 671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86 391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+ 280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- 0,3 %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81572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 Общегосударственные вопросы </a:t>
                      </a:r>
                      <a:endParaRPr kumimoji="0" lang="ru-RU" sz="16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3 226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5 089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+ 1 863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+ 58 %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7152">
                <a:tc>
                  <a:txBody>
                    <a:bodyPr/>
                    <a:lstStyle/>
                    <a:p>
                      <a:pPr marL="457200" marR="0" lvl="1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0113 Другие общегосударственные вопросы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1 682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3 559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+ 1 877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+ 112 %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566">
                <a:tc>
                  <a:txBody>
                    <a:bodyPr/>
                    <a:lstStyle/>
                    <a:p>
                      <a:pPr marL="914400" marR="0" lvl="2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 т.ч. зарезервированные  средства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1 825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+ 963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+ 112 %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8487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 Национальная безопасность и правоохранительная деятельность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1 593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1 570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- 23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16023">
                <a:tc>
                  <a:txBody>
                    <a:bodyPr/>
                    <a:lstStyle/>
                    <a:p>
                      <a:pPr marL="457200" marR="0" lvl="1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0309 Защита населения и </a:t>
                      </a:r>
                      <a:r>
                        <a:rPr kumimoji="0" 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терр-ии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ЧС </a:t>
                      </a:r>
                      <a:r>
                        <a:rPr kumimoji="0" 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природн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и техногенного характера, гражданская оборона (2020 г.)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448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9669">
                <a:tc>
                  <a:txBody>
                    <a:bodyPr/>
                    <a:lstStyle/>
                    <a:p>
                      <a:pPr marL="457200" marR="0" lvl="1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0309 Гражданская оборона (2021 г.)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7794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 Национальная экономика</a:t>
                      </a:r>
                      <a:endParaRPr kumimoji="0" lang="ru-RU" sz="16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12 520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12 775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+ 255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117">
                <a:tc>
                  <a:txBody>
                    <a:bodyPr/>
                    <a:lstStyle/>
                    <a:p>
                      <a:pPr marL="457200" marR="0" lvl="1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0408 Транспорт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1 280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993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- 287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- 22 %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564">
                <a:tc>
                  <a:txBody>
                    <a:bodyPr/>
                    <a:lstStyle/>
                    <a:p>
                      <a:pPr marL="457200" marR="0" lvl="1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0409 Дорожное хозяйство (дорожные фонды)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8 219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8 888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+ 669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+ 8 %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457200" marR="0" lvl="1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0410 Связь и информатика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4016">
                <a:tc>
                  <a:txBody>
                    <a:bodyPr/>
                    <a:lstStyle/>
                    <a:p>
                      <a:pPr marL="457200" marR="0" lvl="1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0412 Другие вопросы в области нац. экономики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692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619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- 73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- 11 %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9669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 Образование</a:t>
                      </a:r>
                      <a:endParaRPr kumimoji="0" lang="ru-RU" sz="16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23 311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23 832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+ 536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+ 2 %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37385">
                <a:tc>
                  <a:txBody>
                    <a:bodyPr/>
                    <a:lstStyle/>
                    <a:p>
                      <a:pPr marL="457200" marR="0" lvl="1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0705 Проф. подготовка, переподготовка и повышение квалификации</a:t>
                      </a:r>
                    </a:p>
                  </a:txBody>
                  <a:tcPr marL="36000" marR="3600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</a:t>
                      </a:r>
                    </a:p>
                  </a:txBody>
                  <a:tcPr marL="36000" marR="36000" marT="34716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- 1 %</a:t>
                      </a:r>
                    </a:p>
                  </a:txBody>
                  <a:tcPr marL="36000" marR="0" marT="0" marB="34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48215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275902"/>
              </p:ext>
            </p:extLst>
          </p:nvPr>
        </p:nvGraphicFramePr>
        <p:xfrm>
          <a:off x="114062" y="1213569"/>
          <a:ext cx="8821645" cy="5556204"/>
        </p:xfrm>
        <a:graphic>
          <a:graphicData uri="http://schemas.openxmlformats.org/drawingml/2006/table">
            <a:tbl>
              <a:tblPr/>
              <a:tblGrid>
                <a:gridCol w="4241914"/>
                <a:gridCol w="864096"/>
                <a:gridCol w="667300"/>
                <a:gridCol w="788810"/>
                <a:gridCol w="788808"/>
                <a:gridCol w="717099"/>
                <a:gridCol w="753618"/>
              </a:tblGrid>
              <a:tr h="23877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Наименование</a:t>
                      </a:r>
                      <a:endParaRPr lang="ru-RU" sz="13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5019" marR="5019" marT="50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</a:p>
                    <a:p>
                      <a:pPr algn="ctr"/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(план на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01.10.2020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019" marR="5019" marT="50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 том 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числе за счет: 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019" marR="5019" marT="50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     </a:t>
                      </a:r>
                    </a:p>
                    <a:p>
                      <a:pPr algn="ctr" rtl="0" fontAlgn="ctr"/>
                      <a:endParaRPr lang="ru-RU" sz="13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5019" marR="5019" marT="50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в том </a:t>
                      </a:r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числе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 за счет:</a:t>
                      </a:r>
                      <a:endParaRPr lang="ru-RU" sz="13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5019" marR="5019" marT="50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17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целевых средств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019" marR="5019" marT="50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област-ных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средств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019" marR="5019" marT="50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целевых средств</a:t>
                      </a:r>
                      <a:endParaRPr lang="ru-RU" sz="13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5019" marR="5019" marT="50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err="1" smtClean="0">
                          <a:solidFill>
                            <a:schemeClr val="bg1"/>
                          </a:solidFill>
                          <a:latin typeface="Times New Roman"/>
                        </a:rPr>
                        <a:t>област-ных</a:t>
                      </a:r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 средств</a:t>
                      </a:r>
                      <a:endParaRPr lang="ru-RU" sz="13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5019" marR="5019" marT="50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96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ИТОГО РАСХОДОВ </a:t>
                      </a:r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по разделу 0113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5019" marR="5019" marT="50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sng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2 750</a:t>
                      </a:r>
                      <a:endParaRPr lang="ru-RU" sz="1800" b="1" i="0" u="sng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1 068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 1 682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sng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3 663</a:t>
                      </a:r>
                      <a:endParaRPr lang="ru-RU" sz="1800" b="1" i="0" u="sng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104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3 559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783166">
                <a:tc>
                  <a:txBody>
                    <a:bodyPr/>
                    <a:lstStyle/>
                    <a:p>
                      <a:pPr algn="l" rtl="0" fontAlgn="t"/>
                      <a:r>
                        <a:rPr kumimoji="0" lang="ru-RU" sz="140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</a:t>
                      </a:r>
                      <a:r>
                        <a:rPr kumimoji="0" lang="ru-RU" sz="140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деятельности 7 государственных органов </a:t>
                      </a:r>
                      <a:r>
                        <a:rPr kumimoji="0" lang="ru-RU" sz="1200" i="1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200" i="1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минэк</a:t>
                      </a:r>
                      <a:r>
                        <a:rPr kumimoji="0" lang="ru-RU" sz="1200" i="1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1200" i="1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минимущество</a:t>
                      </a:r>
                      <a:r>
                        <a:rPr kumimoji="0" lang="ru-RU" sz="1200" i="1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контрактное агентство, агентство по развитию </a:t>
                      </a:r>
                      <a:r>
                        <a:rPr kumimoji="0" lang="ru-RU" sz="1200" i="1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Соловков</a:t>
                      </a:r>
                      <a:r>
                        <a:rPr kumimoji="0" lang="ru-RU" sz="1200" i="1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уполномоченный по правам человека, представительства) </a:t>
                      </a:r>
                      <a:endParaRPr kumimoji="0" lang="ru-RU" sz="1200" i="1" u="none" strike="noStrike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</a:tr>
              <a:tr h="47695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 деятельности подведомственных учреждений </a:t>
                      </a:r>
                      <a:r>
                        <a:rPr kumimoji="0" lang="ru-RU" sz="1400" i="1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(включая целевые субсидии)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3683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 деятельности органов ЗАГС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</a:tr>
              <a:tr h="42599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АПК «Безопасный город», цифровое развитие </a:t>
                      </a:r>
                      <a:r>
                        <a:rPr kumimoji="0" lang="ru-RU" sz="1400" i="1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400" i="1" u="none" strike="noStrike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минсвязь</a:t>
                      </a:r>
                      <a:r>
                        <a:rPr kumimoji="0" lang="ru-RU" sz="1400" i="1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38346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судебных актов к казне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ТОС+ поддержка</a:t>
                      </a:r>
                      <a:r>
                        <a:rPr kumimoji="0" lang="ru-RU" sz="140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муниципальных округов</a:t>
                      </a:r>
                      <a:endParaRPr kumimoji="0" lang="ru-RU" sz="1400" i="0" u="none" strike="noStrike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10+63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125254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общегосударственные расходы</a:t>
                      </a:r>
                    </a:p>
                    <a:p>
                      <a:pPr algn="l" rtl="0" fontAlgn="t"/>
                      <a:r>
                        <a:rPr kumimoji="0" lang="ru-RU" sz="1400" i="1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том числе </a:t>
                      </a:r>
                      <a:r>
                        <a:rPr kumimoji="0" lang="ru-RU" sz="1400" i="1" u="sng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зарезервировано:</a:t>
                      </a:r>
                    </a:p>
                    <a:p>
                      <a:pPr lvl="0" algn="l" rtl="0" fontAlgn="t"/>
                      <a:r>
                        <a:rPr kumimoji="0" lang="ru-RU" sz="1400" i="1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- на повышение оплаты труда </a:t>
                      </a:r>
                    </a:p>
                    <a:p>
                      <a:pPr lvl="0" algn="l" rtl="0" fontAlgn="t"/>
                      <a:r>
                        <a:rPr kumimoji="0" lang="ru-RU" sz="1400" i="1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- по соглашению с Правительством г. Москвы</a:t>
                      </a:r>
                    </a:p>
                  </a:txBody>
                  <a:tcPr marL="72000" marR="9525" marT="360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1" i="1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1 008</a:t>
                      </a:r>
                    </a:p>
                    <a:p>
                      <a:pPr algn="r" rtl="0" fontAlgn="ctr"/>
                      <a:endParaRPr lang="ru-RU" sz="1500" b="1" i="1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rtl="0" fontAlgn="ctr"/>
                      <a:endParaRPr lang="ru-RU" sz="1500" b="1" i="1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rtl="0" fontAlgn="ctr"/>
                      <a:r>
                        <a:rPr lang="ru-RU" sz="1500" b="1" i="1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</a:t>
                      </a:r>
                      <a:endParaRPr lang="ru-RU" sz="1500" b="1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360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rtl="0" fontAlgn="ctr"/>
                      <a:endParaRPr lang="ru-RU" sz="1500" b="0" i="1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rtl="0" fontAlgn="ctr"/>
                      <a:endParaRPr lang="ru-RU" sz="1500" b="0" i="1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rtl="0" fontAlgn="ctr"/>
                      <a:r>
                        <a:rPr lang="ru-RU" sz="1500" b="0" i="1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</a:t>
                      </a:r>
                      <a:endParaRPr lang="ru-RU" sz="1500" b="0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360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0" marR="72000" marT="360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1" i="1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1 761</a:t>
                      </a:r>
                    </a:p>
                    <a:p>
                      <a:pPr algn="r" rtl="0" fontAlgn="ctr"/>
                      <a:endParaRPr lang="ru-RU" sz="1500" b="1" i="1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rtl="0" fontAlgn="ctr"/>
                      <a:r>
                        <a:rPr lang="ru-RU" sz="1500" b="1" i="1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1 630</a:t>
                      </a:r>
                    </a:p>
                  </a:txBody>
                  <a:tcPr marL="0" marR="72000" marT="360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72000" marT="360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500" b="0" i="1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1 738</a:t>
                      </a:r>
                    </a:p>
                    <a:p>
                      <a:pPr algn="r" rtl="0" fontAlgn="ctr"/>
                      <a:endParaRPr lang="ru-RU" sz="1500" b="0" i="1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rtl="0" fontAlgn="ctr"/>
                      <a:r>
                        <a:rPr lang="ru-RU" sz="1500" b="0" i="1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1 630</a:t>
                      </a:r>
                    </a:p>
                  </a:txBody>
                  <a:tcPr marL="0" marR="72000" marT="360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-224698" y="567238"/>
            <a:ext cx="95012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расходов подраздела «0113. Другие общегосударственные вопросы»,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975273" y="3823855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17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9274</TotalTime>
  <Words>1233</Words>
  <Application>Microsoft Office PowerPoint</Application>
  <PresentationFormat>Экран (4:3)</PresentationFormat>
  <Paragraphs>421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Calibri</vt:lpstr>
      <vt:lpstr>Georgia</vt:lpstr>
      <vt:lpstr>Times New Roman</vt:lpstr>
      <vt:lpstr>Trebuchet MS</vt:lpstr>
      <vt:lpstr>Wingdings 2</vt:lpstr>
      <vt:lpstr>Wingdings 3</vt:lpstr>
      <vt:lpstr>Городская</vt:lpstr>
      <vt:lpstr>         О проекте областного закона                 «Об областном бюджете на 2021 год и на плановый период 2022 и 2023 годов»  </vt:lpstr>
      <vt:lpstr> Динамика налоговых и неналоговых доходов  областного бюджета </vt:lpstr>
      <vt:lpstr>Доходы областного бюджета  в 2020 и 2021 годах </vt:lpstr>
      <vt:lpstr>Презентация PowerPoint</vt:lpstr>
      <vt:lpstr>Общие параметры областного бюджета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к докладу о проекте областного бюджета на 2014-2016 годы</dc:title>
  <dc:creator>Usacheva</dc:creator>
  <cp:lastModifiedBy>minfin user</cp:lastModifiedBy>
  <cp:revision>1115</cp:revision>
  <cp:lastPrinted>2020-10-29T14:13:57Z</cp:lastPrinted>
  <dcterms:created xsi:type="dcterms:W3CDTF">2013-10-05T06:58:27Z</dcterms:created>
  <dcterms:modified xsi:type="dcterms:W3CDTF">2020-10-29T14:48:14Z</dcterms:modified>
</cp:coreProperties>
</file>