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5" r:id="rId2"/>
    <p:sldId id="338" r:id="rId3"/>
    <p:sldId id="328" r:id="rId4"/>
    <p:sldId id="326" r:id="rId5"/>
    <p:sldId id="329" r:id="rId6"/>
    <p:sldId id="339" r:id="rId7"/>
    <p:sldId id="340" r:id="rId8"/>
    <p:sldId id="333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0" autoAdjust="0"/>
    <p:restoredTop sz="87719" autoAdjust="0"/>
  </p:normalViewPr>
  <p:slideViewPr>
    <p:cSldViewPr>
      <p:cViewPr varScale="1">
        <p:scale>
          <a:sx n="71" d="100"/>
          <a:sy n="71" d="100"/>
        </p:scale>
        <p:origin x="11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686377564128162E-2"/>
          <c:y val="1.4861785770431648E-2"/>
          <c:w val="0.97152947918067856"/>
          <c:h val="0.650348213997730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973562429477922E-3"/>
                  <c:y val="-7.8345608208279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11E-3"/>
                  <c:y val="-7.076377515586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86671</c:v>
                </c:pt>
                <c:pt idx="1">
                  <c:v>86391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7841374576867525E-2"/>
                  <c:y val="-3.5381887577932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030799548658815E-2"/>
                  <c:y val="1.2636388420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30635</c:v>
                </c:pt>
                <c:pt idx="1">
                  <c:v>20360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1521103216"/>
        <c:axId val="1521105392"/>
      </c:barChart>
      <c:catAx>
        <c:axId val="152110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1105392"/>
        <c:crosses val="autoZero"/>
        <c:auto val="1"/>
        <c:lblAlgn val="ctr"/>
        <c:lblOffset val="100"/>
        <c:noMultiLvlLbl val="0"/>
      </c:catAx>
      <c:valAx>
        <c:axId val="152110539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5211032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3977"/>
          <c:w val="0.89516247707369778"/>
          <c:h val="0.19485894936404918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0.30499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42889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117 306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0.35965</cdr:x>
      <cdr:y>0.15621</cdr:y>
    </cdr:from>
    <cdr:to>
      <cdr:x>0.64035</cdr:x>
      <cdr:y>0.2046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2864187" y="784980"/>
          <a:ext cx="2235444" cy="24316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5C92B5"/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0.45727</cdr:x>
      <cdr:y>0.1881</cdr:y>
    </cdr:from>
    <cdr:to>
      <cdr:x>0.57209</cdr:x>
      <cdr:y>0.25918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41628" y="945213"/>
          <a:ext cx="914406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- 33 %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3 170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F5DDE-DBBD-435F-A17E-14DEE1D39B3A}" type="datetime1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CD35D-793C-40DC-94B4-A7CF4011E233}" type="datetime1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A7F794-86CD-4123-81EB-58FD77446B66}" type="datetime1">
              <a:rPr lang="ru-RU" smtClean="0"/>
              <a:t>29.10.2020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E7A8-548A-4DDB-9152-E025164035E5}" type="datetime1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07F7-BC7C-42F9-94FC-B44D53C97E58}" type="datetime1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7E5B58-D89C-48DC-A2F6-AAB4EB69261F}" type="datetime1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B384-4464-4DC2-AE83-E9CAF5472BB0}" type="datetime1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5FF7-50D6-4446-93BB-E1A3D3A0CA29}" type="datetime1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1022-3334-44F0-A5B0-DFE0D604606E}" type="datetime1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AEBE7F-0B36-47BA-8C03-93E66BB170CC}" type="datetime1">
              <a:rPr lang="ru-RU" smtClean="0"/>
              <a:t>29.10.2020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AC721F-8BA5-4F0B-9F08-D1A0D9BF0C75}" type="datetime1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F176-6DC5-4C8F-A20E-AC90859D4851}" type="datetime1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AEE-184B-4196-AF95-8F6DC161E858}" type="datetime1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7463-9E70-4C40-9169-56605360ECC5}" type="datetime1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73EA1E-5662-4C6E-9ED0-9913575FEDF3}" type="datetime1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2021 год и на плановый период 2022 и 20</a:t>
            </a:r>
            <a:r>
              <a:rPr lang="en-US" dirty="0" smtClean="0"/>
              <a:t>2</a:t>
            </a:r>
            <a:r>
              <a:rPr lang="ru-RU" dirty="0" smtClean="0"/>
              <a:t>3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Министр финансов </a:t>
            </a:r>
          </a:p>
          <a:p>
            <a:r>
              <a:rPr lang="ru-RU" dirty="0" smtClean="0"/>
              <a:t>Архангельской области</a:t>
            </a:r>
          </a:p>
          <a:p>
            <a:r>
              <a:rPr lang="ru-RU" dirty="0" smtClean="0"/>
              <a:t>Усачева Елена Юрьевна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30 октября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5" y="524634"/>
            <a:ext cx="8429625" cy="5715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 областного бюджета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02895" y="-131801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/>
          </p:nvPr>
        </p:nvGraphicFramePr>
        <p:xfrm>
          <a:off x="142843" y="815592"/>
          <a:ext cx="8893652" cy="6086711"/>
        </p:xfrm>
        <a:graphic>
          <a:graphicData uri="http://schemas.openxmlformats.org/drawingml/2006/table">
            <a:tbl>
              <a:tblPr/>
              <a:tblGrid>
                <a:gridCol w="2478557"/>
                <a:gridCol w="1166380"/>
                <a:gridCol w="1288276"/>
                <a:gridCol w="1008112"/>
                <a:gridCol w="936104"/>
                <a:gridCol w="1008112"/>
                <a:gridCol w="1008111"/>
              </a:tblGrid>
              <a:tr h="3290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-начальный план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Утвержденозаконом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01.10.2020,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от оценки 2020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90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4 927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1 225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2 226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136,2 %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278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109,4 %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-24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106,7 %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35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55 501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54 251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9 029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116,6 %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к пред. году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20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489176"/>
            <a:ext cx="9144000" cy="428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областного бюджета  в 2020 и 2021 годах 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/>
          </p:nvPr>
        </p:nvGraphicFramePr>
        <p:xfrm>
          <a:off x="159457" y="917804"/>
          <a:ext cx="8786906" cy="5823564"/>
        </p:xfrm>
        <a:graphic>
          <a:graphicData uri="http://schemas.openxmlformats.org/drawingml/2006/table">
            <a:tbl>
              <a:tblPr/>
              <a:tblGrid>
                <a:gridCol w="4643502"/>
                <a:gridCol w="1142976"/>
                <a:gridCol w="1104221"/>
                <a:gridCol w="1014327"/>
                <a:gridCol w="881880"/>
              </a:tblGrid>
              <a:tr h="94290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(2021-2020),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2021/2020, %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422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+ 7 765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97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- 8 878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271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отдельные: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2.1. Межбюджетные трансферты                                 из федерального бюджета,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всего: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40 313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31 005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9 308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- 23 %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7482">
                <a:tc>
                  <a:txBody>
                    <a:bodyPr/>
                    <a:lstStyle/>
                    <a:p>
                      <a:pPr lvl="1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 обеспеченности,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повышение ЗП,                     на сбалансированность бюджета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14 970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13 439 (?)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- 1 531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084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</a:t>
                      </a:r>
                      <a:endParaRPr kumimoji="0" lang="ru-RU" sz="17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24 182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17 563    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r>
                        <a:rPr lang="ru-RU" sz="17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619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- 27 %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2.2. Поступления от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 – Фонд содействия реформированию ЖКХ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+3 %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1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ВСЕГО ДОХОДОВ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3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64291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641908"/>
              </p:ext>
            </p:extLst>
          </p:nvPr>
        </p:nvGraphicFramePr>
        <p:xfrm>
          <a:off x="714348" y="1428736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2269473"/>
            <a:ext cx="19442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счет остатков  2019 г.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4 031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Пятно 1 2"/>
          <p:cNvSpPr/>
          <p:nvPr/>
        </p:nvSpPr>
        <p:spPr>
          <a:xfrm>
            <a:off x="7236297" y="980728"/>
            <a:ext cx="1907704" cy="2160240"/>
          </a:xfrm>
          <a:prstGeom prst="irregularSeal1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451524" y="171448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Дефицит-2021  максимальный 15 %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/>
          </p:nvPr>
        </p:nvGraphicFramePr>
        <p:xfrm>
          <a:off x="214282" y="1142984"/>
          <a:ext cx="8754710" cy="5450313"/>
        </p:xfrm>
        <a:graphic>
          <a:graphicData uri="http://schemas.openxmlformats.org/drawingml/2006/table">
            <a:tbl>
              <a:tblPr/>
              <a:tblGrid>
                <a:gridCol w="3857652"/>
                <a:gridCol w="1220146"/>
                <a:gridCol w="1269985"/>
                <a:gridCol w="1157891"/>
                <a:gridCol w="124903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                    на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01.10.2020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05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34 823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29 860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4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117 306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106 751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109 949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107 729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- 18 934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- 9 492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- 5 855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- 4 142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75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дефицита (-)                                          к налоговым  и неналоговым доходам,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19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46 006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52 667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58 522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62 664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256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долга, %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1520" y="476672"/>
            <a:ext cx="8784976" cy="37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7830" tIns="33915" rIns="67830" bIns="33915">
            <a:spAutoFit/>
          </a:bodyPr>
          <a:lstStyle/>
          <a:p>
            <a:pPr defTabSz="678656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Отраслевая структура расходов областного бюджета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 всех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13898"/>
              </p:ext>
            </p:extLst>
          </p:nvPr>
        </p:nvGraphicFramePr>
        <p:xfrm>
          <a:off x="107504" y="852942"/>
          <a:ext cx="8837604" cy="597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68"/>
                <a:gridCol w="1088993"/>
                <a:gridCol w="924253"/>
                <a:gridCol w="896173"/>
                <a:gridCol w="918817"/>
              </a:tblGrid>
              <a:tr h="801559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62" marR="66762" marT="34716" marB="34716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</a:t>
                      </a: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5077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117 306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106 750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-10 556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157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Общегосударственные вопросы 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5 194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+ 796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+ 18 %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152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0113Другие общегосударственные вопросы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3 663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+ 913 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+ 33 %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566">
                <a:tc>
                  <a:txBody>
                    <a:bodyPr/>
                    <a:lstStyle/>
                    <a:p>
                      <a:pPr marL="914400" marR="0" lvl="2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 т.ч. зарезервированные  средства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+ 963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48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 Национальная безопасность и правоохранительная деятельность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6023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0309 Защита населения и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терр-ии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ЧС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 техногенного характера, гражданская оборона (2020 г.)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669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0309 Гражданская оборона (2021 г.)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779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 Национальная экономика</a:t>
                      </a:r>
                      <a:endParaRPr kumimoji="0" lang="ru-RU" sz="16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17 875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15 694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- 2 182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17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0408 Транспорт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- 1 387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- 58 %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564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 Дорожное хозяйство (дорожные фонды)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10 840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10 555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- 285 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0410 Связь и информатика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4016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0412 Другие вопросы в области нац. экономики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- 228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966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Образование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27 385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26 224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- 1 161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7385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0705 Проф. подготовка, переподготовка и повышение квалификации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</a:p>
                  </a:txBody>
                  <a:tcPr marL="36000" marR="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36257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67350"/>
            <a:ext cx="9828584" cy="37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7830" tIns="33915" rIns="67830" bIns="33915">
            <a:spAutoFit/>
          </a:bodyPr>
          <a:lstStyle/>
          <a:p>
            <a:pPr defTabSz="678656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Отраслевая структура расходов областного бюджета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собственных средств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80125"/>
              </p:ext>
            </p:extLst>
          </p:nvPr>
        </p:nvGraphicFramePr>
        <p:xfrm>
          <a:off x="107504" y="852942"/>
          <a:ext cx="8856984" cy="597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68"/>
                <a:gridCol w="1088993"/>
                <a:gridCol w="924253"/>
                <a:gridCol w="896173"/>
                <a:gridCol w="938197"/>
              </a:tblGrid>
              <a:tr h="801559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62" marR="66762" marT="34716" marB="34716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</a:t>
                      </a:r>
                    </a:p>
                  </a:txBody>
                  <a:tcPr marL="13500" marR="13500" marT="27000" marB="27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5077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86 671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86 391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- 0,3 %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157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Общегосударственные вопросы 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5 089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+ 1 863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+ 58 %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152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 Другие общегосударственные вопросы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1 682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+ 1 877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566">
                <a:tc>
                  <a:txBody>
                    <a:bodyPr/>
                    <a:lstStyle/>
                    <a:p>
                      <a:pPr marL="914400" marR="0" lvl="2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 т.ч. зарезервированные  средства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+ 963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48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 Национальная безопасность и правоохранительная деятельность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6023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0309 Защита населения и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терр-ии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ЧС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 техногенного характера, гражданская оборона (2020 г.)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669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0309 Гражданская оборона (2021 г.)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779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 Национальная экономика</a:t>
                      </a:r>
                      <a:endParaRPr kumimoji="0" lang="ru-RU" sz="16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12 520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12 775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+ 255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17">
                <a:tc>
                  <a:txBody>
                    <a:bodyPr/>
                    <a:lstStyle/>
                    <a:p>
                      <a:pPr marL="457200" marR="0" lvl="1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0408 Транспорт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- 287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564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 Дорожное хозяйство (дорожные фонды)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8 219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8 888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+ 669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0410 Связь и информатика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4016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0412 Другие вопросы в области нац. экономики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- 73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- 11 %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966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Образование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23 311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23 832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+ 536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7385">
                <a:tc>
                  <a:txBody>
                    <a:bodyPr/>
                    <a:lstStyle/>
                    <a:p>
                      <a:pPr marL="457200" marR="0" lvl="1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0705 Проф. подготовка, переподготовка и повышение квалификации</a:t>
                      </a:r>
                    </a:p>
                  </a:txBody>
                  <a:tcPr marL="36000" marR="36000" marT="0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</a:p>
                  </a:txBody>
                  <a:tcPr marL="36000" marR="36000" marT="34716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</a:p>
                  </a:txBody>
                  <a:tcPr marL="36000" marR="0" marT="0" marB="34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4821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75902"/>
              </p:ext>
            </p:extLst>
          </p:nvPr>
        </p:nvGraphicFramePr>
        <p:xfrm>
          <a:off x="114062" y="1213569"/>
          <a:ext cx="8821645" cy="5556204"/>
        </p:xfrm>
        <a:graphic>
          <a:graphicData uri="http://schemas.openxmlformats.org/drawingml/2006/table">
            <a:tbl>
              <a:tblPr/>
              <a:tblGrid>
                <a:gridCol w="4241914"/>
                <a:gridCol w="864096"/>
                <a:gridCol w="667300"/>
                <a:gridCol w="788810"/>
                <a:gridCol w="788808"/>
                <a:gridCol w="717099"/>
                <a:gridCol w="753618"/>
              </a:tblGrid>
              <a:tr h="2387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 на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01.10.2020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числе за счет: 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     </a:t>
                      </a:r>
                    </a:p>
                    <a:p>
                      <a:pPr algn="ctr" rtl="0" fontAlgn="ctr"/>
                      <a:endParaRPr lang="ru-RU" sz="13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 том 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числе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за счет: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целевых средств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област-ных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средств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целевых средств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област-ных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средств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96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 РАСХОДОВ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по разделу 0113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sng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2 750</a:t>
                      </a:r>
                      <a:endParaRPr lang="ru-RU" sz="1800" b="1" i="0" u="sng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1 068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1 682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sng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3 663</a:t>
                      </a:r>
                      <a:endParaRPr lang="ru-RU" sz="1800" b="1" i="0" u="sng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104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3 559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83166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kumimoji="0" lang="ru-RU" sz="140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деятельности 7 государственных органов </a:t>
                      </a:r>
                      <a:r>
                        <a:rPr kumimoji="0" lang="ru-RU" sz="120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200" i="1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минэк</a:t>
                      </a:r>
                      <a:r>
                        <a:rPr kumimoji="0" lang="ru-RU" sz="120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1200" i="1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минимущество</a:t>
                      </a:r>
                      <a:r>
                        <a:rPr kumimoji="0" lang="ru-RU" sz="120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контрактное агентство, агентство по развитию </a:t>
                      </a:r>
                      <a:r>
                        <a:rPr kumimoji="0" lang="ru-RU" sz="1200" i="1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Соловков</a:t>
                      </a:r>
                      <a:r>
                        <a:rPr kumimoji="0" lang="ru-RU" sz="120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уполномоченный по правам человека, представительства) </a:t>
                      </a:r>
                      <a:endParaRPr kumimoji="0" lang="ru-RU" sz="1200" i="1" u="none" strike="noStrike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</a:tr>
              <a:tr h="4769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подведомственных учреждений </a:t>
                      </a:r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(включая целевые субсидии)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68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органов ЗАГС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</a:tr>
              <a:tr h="42599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АПК «Безопасный город», цифровое развитие </a:t>
                      </a:r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i="1" u="none" strike="noStrike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минсвязь</a:t>
                      </a:r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834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судебных актов к казне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ТОС+ поддержка</a:t>
                      </a:r>
                      <a:r>
                        <a:rPr kumimoji="0" lang="ru-RU" sz="140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муниципальных округов</a:t>
                      </a:r>
                      <a:endParaRPr kumimoji="0" lang="ru-RU" sz="1400" i="0" u="none" strike="noStrike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10+63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12525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общегосударственные расходы</a:t>
                      </a:r>
                    </a:p>
                    <a:p>
                      <a:pPr algn="l" rtl="0" fontAlgn="t"/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</a:t>
                      </a:r>
                      <a:r>
                        <a:rPr kumimoji="0" lang="ru-RU" sz="1400" i="1" u="sng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зарезервировано:</a:t>
                      </a:r>
                    </a:p>
                    <a:p>
                      <a:pPr lvl="0" algn="l" rtl="0" fontAlgn="t"/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на повышение оплаты труда </a:t>
                      </a:r>
                    </a:p>
                    <a:p>
                      <a:pPr lvl="0" algn="l" rtl="0" fontAlgn="t"/>
                      <a:r>
                        <a:rPr kumimoji="0" lang="ru-RU" sz="1400" i="1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по соглашению с Правительством г. Москвы</a:t>
                      </a:r>
                    </a:p>
                  </a:txBody>
                  <a:tcPr marL="72000" marR="9525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</a:p>
                    <a:p>
                      <a:pPr algn="r" rtl="0" fontAlgn="ctr"/>
                      <a:endParaRPr lang="ru-RU" sz="1500" b="1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endParaRPr lang="ru-RU" sz="1500" b="1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endParaRPr lang="ru-RU" sz="1500" b="0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endParaRPr lang="ru-RU" sz="1500" b="0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1 761</a:t>
                      </a:r>
                    </a:p>
                    <a:p>
                      <a:pPr algn="r" rtl="0" fontAlgn="ctr"/>
                      <a:endParaRPr lang="ru-RU" sz="1500" b="1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1 630</a:t>
                      </a: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1 738</a:t>
                      </a:r>
                    </a:p>
                    <a:p>
                      <a:pPr algn="r" rtl="0" fontAlgn="ctr"/>
                      <a:endParaRPr lang="ru-RU" sz="1500" b="0" i="1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0" fontAlgn="ctr"/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1 630</a:t>
                      </a:r>
                    </a:p>
                  </a:txBody>
                  <a:tcPr marL="0" marR="72000" marT="3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224698" y="567238"/>
            <a:ext cx="9501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расходов подраздела «0113. Другие общегосударственные вопросы»,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975273" y="382385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9274</TotalTime>
  <Words>1233</Words>
  <Application>Microsoft Office PowerPoint</Application>
  <PresentationFormat>Экран (4:3)</PresentationFormat>
  <Paragraphs>421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Wingdings 2</vt:lpstr>
      <vt:lpstr>Wingdings 3</vt:lpstr>
      <vt:lpstr>Городская</vt:lpstr>
      <vt:lpstr>         О проекте областного закона                 «Об областном бюджете на 2021 год и на плановый период 2022 и 2023 годов»  </vt:lpstr>
      <vt:lpstr> Динамика налоговых и неналоговых доходов  областного бюджета </vt:lpstr>
      <vt:lpstr>Доходы областного бюджета  в 2020 и 2021 годах </vt:lpstr>
      <vt:lpstr>Презентация PowerPoint</vt:lpstr>
      <vt:lpstr>Общие параметры областного бюджета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1115</cp:revision>
  <cp:lastPrinted>2020-10-29T14:13:57Z</cp:lastPrinted>
  <dcterms:created xsi:type="dcterms:W3CDTF">2013-10-05T06:58:27Z</dcterms:created>
  <dcterms:modified xsi:type="dcterms:W3CDTF">2020-10-29T14:48:14Z</dcterms:modified>
</cp:coreProperties>
</file>