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4" r:id="rId2"/>
    <p:sldId id="256" r:id="rId3"/>
    <p:sldId id="257" r:id="rId4"/>
    <p:sldId id="259" r:id="rId5"/>
    <p:sldId id="278" r:id="rId6"/>
    <p:sldId id="348" r:id="rId7"/>
    <p:sldId id="277" r:id="rId8"/>
    <p:sldId id="371" r:id="rId9"/>
    <p:sldId id="346" r:id="rId10"/>
    <p:sldId id="367" r:id="rId11"/>
    <p:sldId id="373" r:id="rId12"/>
    <p:sldId id="364" r:id="rId13"/>
    <p:sldId id="275" r:id="rId14"/>
    <p:sldId id="349" r:id="rId15"/>
    <p:sldId id="350" r:id="rId16"/>
    <p:sldId id="370" r:id="rId17"/>
    <p:sldId id="365" r:id="rId18"/>
    <p:sldId id="356" r:id="rId19"/>
    <p:sldId id="363" r:id="rId20"/>
    <p:sldId id="357" r:id="rId21"/>
    <p:sldId id="374" r:id="rId22"/>
    <p:sldId id="372" r:id="rId23"/>
    <p:sldId id="359" r:id="rId24"/>
    <p:sldId id="358" r:id="rId25"/>
    <p:sldId id="361" r:id="rId26"/>
    <p:sldId id="261" r:id="rId27"/>
    <p:sldId id="347" r:id="rId28"/>
    <p:sldId id="362" r:id="rId29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E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>
      <p:cViewPr varScale="1">
        <p:scale>
          <a:sx n="114" d="100"/>
          <a:sy n="114" d="100"/>
        </p:scale>
        <p:origin x="148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2.585</c:v>
                </c:pt>
                <c:pt idx="1">
                  <c:v>1.67</c:v>
                </c:pt>
                <c:pt idx="2">
                  <c:v>1.08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9C-4DF2-8075-9FACDD4AE3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1.0802469135802469E-2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9C-4DF2-8075-9FACDD4AE3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7.5149999999999997</c:v>
                </c:pt>
                <c:pt idx="1">
                  <c:v>8.42</c:v>
                </c:pt>
                <c:pt idx="2">
                  <c:v>9.92</c:v>
                </c:pt>
                <c:pt idx="3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9C-4DF2-8075-9FACDD4AE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544576"/>
        <c:axId val="151546112"/>
        <c:axId val="0"/>
      </c:bar3DChart>
      <c:catAx>
        <c:axId val="15154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546112"/>
        <c:crosses val="autoZero"/>
        <c:auto val="1"/>
        <c:lblAlgn val="ctr"/>
        <c:lblOffset val="100"/>
        <c:noMultiLvlLbl val="0"/>
      </c:catAx>
      <c:valAx>
        <c:axId val="151546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544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436339554777876"/>
          <c:y val="0.42211790065451266"/>
          <c:w val="0.236377345192962"/>
          <c:h val="0.332544035379873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  <c:pt idx="6">
                  <c:v>2020 год</c:v>
                </c:pt>
                <c:pt idx="7">
                  <c:v>2021 год</c:v>
                </c:pt>
                <c:pt idx="8">
                  <c:v>2022 год</c:v>
                </c:pt>
                <c:pt idx="9">
                  <c:v>2023 год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185.8</c:v>
                </c:pt>
                <c:pt idx="1">
                  <c:v>225.7</c:v>
                </c:pt>
                <c:pt idx="2">
                  <c:v>248.8</c:v>
                </c:pt>
                <c:pt idx="3">
                  <c:v>223</c:v>
                </c:pt>
                <c:pt idx="4">
                  <c:v>249.3</c:v>
                </c:pt>
                <c:pt idx="5">
                  <c:v>279.2</c:v>
                </c:pt>
                <c:pt idx="6">
                  <c:v>358.7</c:v>
                </c:pt>
                <c:pt idx="7">
                  <c:v>371.2</c:v>
                </c:pt>
                <c:pt idx="8">
                  <c:v>372.9</c:v>
                </c:pt>
                <c:pt idx="9">
                  <c:v>374.7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1E-4A80-8A96-5D6A8EFCC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562816"/>
        <c:axId val="162564352"/>
      </c:barChart>
      <c:catAx>
        <c:axId val="162562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2564352"/>
        <c:crosses val="autoZero"/>
        <c:auto val="1"/>
        <c:lblAlgn val="ctr"/>
        <c:lblOffset val="100"/>
        <c:noMultiLvlLbl val="0"/>
      </c:catAx>
      <c:valAx>
        <c:axId val="16256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56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0.54293</cdr:x>
      <cdr:y>0.03557</cdr:y>
    </cdr:from>
    <cdr:to>
      <cdr:x>0.62858</cdr:x>
      <cdr:y>0.09239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4618856" y="172616"/>
          <a:ext cx="728649" cy="2757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11,495</a:t>
          </a:r>
        </a:p>
      </cdr:txBody>
    </cdr:sp>
  </cdr:relSizeAnchor>
  <cdr:relSizeAnchor xmlns:cdr="http://schemas.openxmlformats.org/drawingml/2006/chartDrawing">
    <cdr:from>
      <cdr:x>0.39803</cdr:x>
      <cdr:y>0.08008</cdr:y>
    </cdr:from>
    <cdr:to>
      <cdr:x>0.48368</cdr:x>
      <cdr:y>0.1369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3386150" y="388640"/>
          <a:ext cx="728650" cy="2757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11,002</a:t>
          </a:r>
        </a:p>
      </cdr:txBody>
    </cdr:sp>
  </cdr:relSizeAnchor>
  <cdr:relSizeAnchor xmlns:cdr="http://schemas.openxmlformats.org/drawingml/2006/chartDrawing">
    <cdr:from>
      <cdr:x>0.26361</cdr:x>
      <cdr:y>0.13943</cdr:y>
    </cdr:from>
    <cdr:to>
      <cdr:x>0.34926</cdr:x>
      <cdr:y>0.19625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2242592" y="676672"/>
          <a:ext cx="728649" cy="2757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10,091</a:t>
          </a:r>
        </a:p>
      </cdr:txBody>
    </cdr:sp>
  </cdr:relSizeAnchor>
  <cdr:relSizeAnchor xmlns:cdr="http://schemas.openxmlformats.org/drawingml/2006/chartDrawing">
    <cdr:from>
      <cdr:x>0.12818</cdr:x>
      <cdr:y>0.12459</cdr:y>
    </cdr:from>
    <cdr:to>
      <cdr:x>0.21382</cdr:x>
      <cdr:y>0.18141</cdr:y>
    </cdr:to>
    <cdr:sp macro="" textlink="">
      <cdr:nvSpPr>
        <cdr:cNvPr id="5" name="TextBox 8"/>
        <cdr:cNvSpPr txBox="1"/>
      </cdr:nvSpPr>
      <cdr:spPr>
        <a:xfrm xmlns:a="http://schemas.openxmlformats.org/drawingml/2006/main">
          <a:off x="1090464" y="604664"/>
          <a:ext cx="728564" cy="2757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10,100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FB4D4-0D81-4BC2-B944-19F974C14BAA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EF0D6-BF6E-4997-B69F-03F0DBB27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4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F0D6-BF6E-4997-B69F-03F0DBB279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2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F0D6-BF6E-4997-B69F-03F0DBB279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41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F0D6-BF6E-4997-B69F-03F0DBB279F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41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F0D6-BF6E-4997-B69F-03F0DBB279F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41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506098-13E6-4707-8872-FAB8AB21658F}" type="slidenum">
              <a:rPr lang="ru-RU" altLang="ru-RU">
                <a:latin typeface="Calibri" panose="020F0502020204030204" pitchFamily="34" charset="0"/>
              </a:rPr>
              <a:pPr/>
              <a:t>22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03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F0D6-BF6E-4997-B69F-03F0DBB279F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4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7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8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7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8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8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130-AA1D-4A0C-9511-641279DC954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2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C130-AA1D-4A0C-9511-641279DC9541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0DB4D-F2E4-45E3-93E0-19864F77B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50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3658418"/>
          </a:xfrm>
        </p:spPr>
        <p:txBody>
          <a:bodyPr>
            <a:normAutofit fontScale="90000"/>
          </a:bodyPr>
          <a:lstStyle/>
          <a:p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r>
              <a:rPr lang="ru-RU" sz="4000" b="1" dirty="0"/>
              <a:t>О бюджетных проектировках </a:t>
            </a:r>
            <a:br>
              <a:rPr lang="ru-RU" sz="4000" b="1" dirty="0"/>
            </a:br>
            <a:r>
              <a:rPr lang="ru-RU" sz="4000" b="1" dirty="0"/>
              <a:t>министерства транспорта Архангельской области на 2021 год и на плановый период 2022 и 2023 годов</a:t>
            </a: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4725144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/>
              <a:t>Заместитель министра транспорта Архангельской области</a:t>
            </a:r>
          </a:p>
          <a:p>
            <a:pPr algn="r"/>
            <a:r>
              <a:rPr lang="ru-RU" sz="2400" b="1" dirty="0"/>
              <a:t>Ю.В. Попов</a:t>
            </a:r>
          </a:p>
        </p:txBody>
      </p:sp>
    </p:spTree>
    <p:extLst>
      <p:ext uri="{BB962C8B-B14F-4D97-AF65-F5344CB8AC3E}">
        <p14:creationId xmlns:p14="http://schemas.microsoft.com/office/powerpoint/2010/main" val="261585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33181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Строительство автомобильного моста (путепровода) через ЖД пути в городе Вельске (ул. Дзержинского)</a:t>
            </a:r>
          </a:p>
        </p:txBody>
      </p:sp>
      <p:pic>
        <p:nvPicPr>
          <p:cNvPr id="2050" name="Picture 2" descr="X:\Отдел дорожной деятельности\Малухина\ФОТО СНТ\путепровод Вельск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8"/>
          <a:stretch/>
        </p:blipFill>
        <p:spPr bwMode="auto">
          <a:xfrm>
            <a:off x="349116" y="966151"/>
            <a:ext cx="8589784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3922" y="573325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2021 год – разработка проектно-сметной документации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5611542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Областной бюджет – 23,715 млн. руб.</a:t>
            </a:r>
          </a:p>
          <a:p>
            <a:r>
              <a:rPr lang="ru-RU" b="1" dirty="0"/>
              <a:t>Местный бюджет -  1,785 млн. руб.</a:t>
            </a:r>
          </a:p>
          <a:p>
            <a:r>
              <a:rPr lang="ru-RU" b="1" dirty="0"/>
              <a:t>Общая потребность – 25,500 млн. руб.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38145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89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88640"/>
            <a:ext cx="7416824" cy="64807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Развитие межрегионального авиасообщения</a:t>
            </a:r>
          </a:p>
          <a:p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rebuchet MS" panose="020B0603020202020204" pitchFamily="34" charset="0"/>
            </a:endParaRPr>
          </a:p>
        </p:txBody>
      </p:sp>
      <p:pic>
        <p:nvPicPr>
          <p:cNvPr id="8" name="Picture 4" descr="D:\Носырев\Аэропорт Архангельск\Булет для ДМ\фото для буклета\0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r="30737"/>
          <a:stretch/>
        </p:blipFill>
        <p:spPr bwMode="auto">
          <a:xfrm>
            <a:off x="626549" y="901329"/>
            <a:ext cx="8064896" cy="521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4732" y="130543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Областной бюджет – 61 %</a:t>
            </a:r>
          </a:p>
          <a:p>
            <a:r>
              <a:rPr lang="ru-RU" b="1" dirty="0"/>
              <a:t>Федеральный бюджет – 39 %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733256"/>
            <a:ext cx="557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Потребность средств ОБ на 2021 год – 97,9 млн.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0392" y="130543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Калининград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4288" y="1927440"/>
            <a:ext cx="1381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</a:rPr>
              <a:t>Сочи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48004" y="2518946"/>
            <a:ext cx="176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</a:rPr>
              <a:t>Казань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39293" y="3137683"/>
            <a:ext cx="176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</a:rPr>
              <a:t>Калуга</a:t>
            </a:r>
          </a:p>
        </p:txBody>
      </p:sp>
    </p:spTree>
    <p:extLst>
      <p:ext uri="{BB962C8B-B14F-4D97-AF65-F5344CB8AC3E}">
        <p14:creationId xmlns:p14="http://schemas.microsoft.com/office/powerpoint/2010/main" val="4216857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7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08504" cy="936104"/>
          </a:xfrm>
        </p:spPr>
        <p:txBody>
          <a:bodyPr>
            <a:noAutofit/>
          </a:bodyPr>
          <a:lstStyle/>
          <a:p>
            <a:r>
              <a:rPr lang="ru-RU" sz="2000" b="1" dirty="0"/>
              <a:t>Подпрограмма № 2 «Развитие общественного пассажирского транспорта и транспортной инфраструктуры Архангельской области»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030711"/>
              </p:ext>
            </p:extLst>
          </p:nvPr>
        </p:nvGraphicFramePr>
        <p:xfrm>
          <a:off x="586762" y="1124744"/>
          <a:ext cx="7954532" cy="53161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98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5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902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Наименование 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Год реализации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Средства ОБ, тыс.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962">
                <a:tc rowSpan="3"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1.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земельных участков дорожной инфраструктурой для строительства многоквартирных жилых домов в 7 жилом микрорайоне (ул. Стрелковая – ул. Карпогорская)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</a:rPr>
                        <a:t>2021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22 576,2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</a:rPr>
                        <a:t>2022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18 190,3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3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</a:rPr>
                        <a:t>2023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1 038,67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18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Строительство пр. Московский на участке от ул. Галушина до ул. Энтузиастов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</a:rPr>
                        <a:t>2021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10 581,5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</a:rPr>
                        <a:t>2022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32 573,5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078">
                <a:tc rowSpan="2"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Строительство автомобильной дороги по ул. Ушинского на участке от ул. Маяковского до ул. Посадская (протяженностью 1900 м) в г. Котласе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</a:rPr>
                        <a:t>2021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10 741,2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</a:rPr>
                        <a:t>2022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11 289,1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834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Строительство автомобильной дороги по проспекту Мира на участке от ул. Ушинского до объездной автомобильной дороги «Котлас-Коряжма, км 0-км 41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+mn-lt"/>
                        </a:rPr>
                        <a:t>2021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</a:endParaRPr>
                    </a:p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5 432,2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925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70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/>
          <p:nvPr/>
        </p:nvSpPr>
        <p:spPr>
          <a:xfrm>
            <a:off x="899592" y="476672"/>
            <a:ext cx="7560840" cy="50405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Региональный дорожный фонд Архангельской области </a:t>
            </a: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462156"/>
              </p:ext>
            </p:extLst>
          </p:nvPr>
        </p:nvGraphicFramePr>
        <p:xfrm>
          <a:off x="457200" y="1600200"/>
          <a:ext cx="8507288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3367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38944"/>
          </a:xfrm>
        </p:spPr>
        <p:txBody>
          <a:bodyPr>
            <a:noAutofit/>
          </a:bodyPr>
          <a:lstStyle/>
          <a:p>
            <a:r>
              <a:rPr lang="ru-RU" sz="2000" b="1" dirty="0"/>
              <a:t>1. Субсидии муниципальным образованиям на софинансирование дорожной деятельности и ремонт дворовых территорий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836712"/>
            <a:ext cx="143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млн. рублей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7044" y="5301208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/>
              <a:t>2. Субсидии муниципальным образованиям на софинансирование мероприятий по ремонту автомобильных дорог общего пользования местного значения муниципальных районов и городских округов на 2021 год  - </a:t>
            </a:r>
          </a:p>
          <a:p>
            <a:r>
              <a:rPr lang="ru-RU" sz="2000" b="1" dirty="0"/>
              <a:t>150 млн. руб. (распределяется по итогам проведения конкурса)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21978386"/>
              </p:ext>
            </p:extLst>
          </p:nvPr>
        </p:nvGraphicFramePr>
        <p:xfrm>
          <a:off x="220409" y="1218732"/>
          <a:ext cx="8424936" cy="4226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505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2962672" cy="5760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/>
              <a:t>2021 год – 700 млн. руб.</a:t>
            </a:r>
          </a:p>
          <a:p>
            <a:pPr marL="0" indent="0">
              <a:buNone/>
            </a:pPr>
            <a:r>
              <a:rPr lang="ru-RU" sz="8000" b="1" dirty="0"/>
              <a:t>2022 год - 800 млн руб</a:t>
            </a:r>
            <a:r>
              <a:rPr lang="ru-RU" sz="6400" b="1" dirty="0"/>
              <a:t>.</a:t>
            </a:r>
          </a:p>
          <a:p>
            <a:pPr marL="0" indent="0">
              <a:buNone/>
            </a:pPr>
            <a:r>
              <a:rPr lang="ru-RU" sz="6400" b="1" dirty="0"/>
              <a:t>                                                                                                          </a:t>
            </a:r>
          </a:p>
        </p:txBody>
      </p:sp>
      <p:pic>
        <p:nvPicPr>
          <p:cNvPr id="5" name="Picture 56" descr="C:\Documents and Settings\eugenegp\Рабочий стол\Кудинов\Карта зелёные дороги.jpg">
            <a:extLst>
              <a:ext uri="{FF2B5EF4-FFF2-40B4-BE49-F238E27FC236}">
                <a16:creationId xmlns:a16="http://schemas.microsoft.com/office/drawing/2014/main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7200800" cy="48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5F8A0F-D9AF-4ABE-948C-D1D6B4142551}"/>
              </a:ext>
            </a:extLst>
          </p:cNvPr>
          <p:cNvSpPr txBox="1"/>
          <p:nvPr/>
        </p:nvSpPr>
        <p:spPr>
          <a:xfrm>
            <a:off x="251520" y="2674392"/>
            <a:ext cx="2348776" cy="769441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alibri" pitchFamily="34" charset="0"/>
              </a:rPr>
              <a:t>Реконструкция мостового перехода ч/</a:t>
            </a:r>
            <a:r>
              <a:rPr lang="ru-RU" sz="1100" b="1" dirty="0" err="1">
                <a:latin typeface="Calibri" pitchFamily="34" charset="0"/>
              </a:rPr>
              <a:t>р</a:t>
            </a:r>
            <a:r>
              <a:rPr lang="ru-RU" sz="1100" b="1" dirty="0">
                <a:latin typeface="Calibri" pitchFamily="34" charset="0"/>
              </a:rPr>
              <a:t> Никольское Устье в Северодвинске, </a:t>
            </a:r>
          </a:p>
          <a:p>
            <a:pPr algn="ctr"/>
            <a:r>
              <a:rPr lang="ru-RU" sz="1100" b="1" dirty="0">
                <a:latin typeface="Calibri" pitchFamily="34" charset="0"/>
              </a:rPr>
              <a:t>ввод в 2023г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600296" y="2852936"/>
            <a:ext cx="459536" cy="206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26064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Подпрограмма № 2 Развитие общественного пассажирского транспорта и транспортной инфраструктуры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3220492" y="1182688"/>
            <a:ext cx="504056" cy="504056"/>
          </a:xfrm>
          <a:prstGeom prst="rightBrace">
            <a:avLst/>
          </a:prstGeom>
          <a:ln cmpd="sng">
            <a:solidFill>
              <a:srgbClr val="FF0000"/>
            </a:solidFill>
          </a:ln>
          <a:scene3d>
            <a:camera prst="orthographicFront"/>
            <a:lightRig rig="sunrise" dir="t"/>
          </a:scene3d>
          <a:sp3d prstMaterial="matt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46252" y="123507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средства федерального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26226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08504" cy="936104"/>
          </a:xfrm>
        </p:spPr>
        <p:txBody>
          <a:bodyPr>
            <a:noAutofit/>
          </a:bodyPr>
          <a:lstStyle/>
          <a:p>
            <a:r>
              <a:rPr lang="ru-RU" sz="2000" b="1" dirty="0"/>
              <a:t>Подпрограмма № 3 «Развитие и совершенствование сети автомобильных дорог общего пользования регионального значения»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312670"/>
              </p:ext>
            </p:extLst>
          </p:nvPr>
        </p:nvGraphicFramePr>
        <p:xfrm>
          <a:off x="683568" y="1196753"/>
          <a:ext cx="7992888" cy="52173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46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30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Наименование 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Год реализации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Средства ОБ,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2284">
                <a:tc>
                  <a:txBody>
                    <a:bodyPr/>
                    <a:lstStyle/>
                    <a:p>
                      <a:r>
                        <a:rPr lang="ru-RU" sz="2000" dirty="0"/>
                        <a:t>1. Строительство мостового перехода  через р. Устья на км139+309 автодороги Шангалы – </a:t>
                      </a:r>
                      <a:r>
                        <a:rPr lang="ru-RU" sz="2000" dirty="0" err="1"/>
                        <a:t>Квазеньга</a:t>
                      </a:r>
                      <a:r>
                        <a:rPr lang="ru-RU" sz="2000" dirty="0"/>
                        <a:t> - Кизема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100,2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347,2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307">
                <a:tc>
                  <a:txBody>
                    <a:bodyPr/>
                    <a:lstStyle/>
                    <a:p>
                      <a:r>
                        <a:rPr lang="ru-RU" sz="2000" dirty="0"/>
                        <a:t>2. Разработка проектной документации на строительство а/</a:t>
                      </a:r>
                      <a:r>
                        <a:rPr lang="ru-RU" sz="2000" dirty="0" err="1"/>
                        <a:t>д</a:t>
                      </a:r>
                      <a:r>
                        <a:rPr lang="ru-RU" sz="2000" dirty="0"/>
                        <a:t>  Онега – Тамица – </a:t>
                      </a:r>
                      <a:r>
                        <a:rPr lang="ru-RU" sz="2000" dirty="0" err="1"/>
                        <a:t>Кянда</a:t>
                      </a:r>
                      <a:r>
                        <a:rPr lang="ru-RU" sz="2000" dirty="0"/>
                        <a:t> на участке Тамица - </a:t>
                      </a:r>
                      <a:r>
                        <a:rPr lang="ru-RU" sz="2000" dirty="0" err="1"/>
                        <a:t>Кянда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7,8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24,7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29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3. Разработка проектной документации на реконструкцию мостового перехода через р.Онега на км12+977 автодороги </a:t>
                      </a:r>
                      <a:r>
                        <a:rPr lang="ru-RU" sz="2000" dirty="0" err="1"/>
                        <a:t>Дениславье</a:t>
                      </a:r>
                      <a:r>
                        <a:rPr lang="ru-RU" sz="2000" dirty="0"/>
                        <a:t> – </a:t>
                      </a:r>
                      <a:r>
                        <a:rPr lang="ru-RU" sz="2000" dirty="0" err="1"/>
                        <a:t>Североонежск</a:t>
                      </a:r>
                      <a:r>
                        <a:rPr lang="ru-RU" sz="2000" dirty="0"/>
                        <a:t> - СОБР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2021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4,5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613">
                <a:tc v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2022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10,5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936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08504" cy="1152128"/>
          </a:xfrm>
        </p:spPr>
        <p:txBody>
          <a:bodyPr>
            <a:noAutofit/>
          </a:bodyPr>
          <a:lstStyle/>
          <a:p>
            <a:r>
              <a:rPr lang="ru-RU" sz="2400" dirty="0"/>
              <a:t>Подпрограмма № 4 «Улучшение эксплуатационного состояния автомобильных дорог общего пользования регионального значения за счет ремонта, капитального ремонта и содержания»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556413"/>
              </p:ext>
            </p:extLst>
          </p:nvPr>
        </p:nvGraphicFramePr>
        <p:xfrm>
          <a:off x="332943" y="1196752"/>
          <a:ext cx="8478114" cy="55218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89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1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9534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Наименование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</a:t>
                      </a:r>
                    </a:p>
                    <a:p>
                      <a:pPr algn="ctr"/>
                      <a:r>
                        <a:rPr lang="ru-RU" sz="2000" dirty="0"/>
                        <a:t>в 2021 году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112">
                <a:tc gridSpan="3"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мостов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2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ед.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546">
                <a:tc gridSpan="3"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Замена водопропускных труб на участках водотоков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ед.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3682">
                <a:tc gridSpan="3"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Устройство автоматизированных систем для осуществления весового контроля 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ед.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786">
                <a:tc gridSpan="3">
                  <a:txBody>
                    <a:bodyPr/>
                    <a:lstStyle/>
                    <a:p>
                      <a:r>
                        <a:rPr lang="ru-RU" sz="2400" dirty="0"/>
                        <a:t>Устройство автобусных остановок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r>
                        <a:rPr lang="ru-RU" sz="2000" dirty="0"/>
                        <a:t>Разработка проектной документации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Круглогодичное</a:t>
                      </a:r>
                      <a:r>
                        <a:rPr lang="ru-RU" sz="2000" baseline="0" dirty="0"/>
                        <a:t> содержание дорог и мостов</a:t>
                      </a:r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dirty="0"/>
                        <a:t>Оформление прав на автомобильные дороги и земельные участки</a:t>
                      </a:r>
                      <a:r>
                        <a:rPr lang="ru-RU" sz="2000" baseline="0" dirty="0"/>
                        <a:t> под ними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316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32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/>
              <a:t>Подпрограмма № 5 «Создание условий для реализации государственной программы</a:t>
            </a:r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07728" y="3068960"/>
            <a:ext cx="237626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счет средств дорожного фонда </a:t>
            </a:r>
          </a:p>
          <a:p>
            <a:pPr algn="ctr"/>
            <a:r>
              <a:rPr lang="ru-RU" b="1" dirty="0"/>
              <a:t>финансируется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083992" y="2780928"/>
            <a:ext cx="184804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083992" y="4293096"/>
            <a:ext cx="1848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4932040" y="2132856"/>
            <a:ext cx="345638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Обеспечение деятельности  ГКУ АО «Дорожное агентство «</a:t>
            </a:r>
            <a:r>
              <a:rPr lang="ru-RU" dirty="0" err="1"/>
              <a:t>Архангельскавтодор</a:t>
            </a:r>
            <a:r>
              <a:rPr lang="ru-RU" dirty="0"/>
              <a:t>»</a:t>
            </a:r>
          </a:p>
          <a:p>
            <a:pPr algn="ctr"/>
            <a:r>
              <a:rPr lang="ru-RU" dirty="0"/>
              <a:t>2021 год – 118,7 млн. руб.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4293096"/>
            <a:ext cx="345638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Содержание стационарных и передвижных комплексов </a:t>
            </a:r>
            <a:r>
              <a:rPr lang="ru-RU" dirty="0" err="1"/>
              <a:t>фотовидеофиксации</a:t>
            </a:r>
            <a:r>
              <a:rPr lang="ru-RU" dirty="0"/>
              <a:t> ГБУ «РТС»</a:t>
            </a:r>
          </a:p>
          <a:p>
            <a:pPr algn="ctr"/>
            <a:r>
              <a:rPr lang="ru-RU" dirty="0"/>
              <a:t>2021 год – 69,0 млн. руб. </a:t>
            </a:r>
          </a:p>
        </p:txBody>
      </p:sp>
    </p:spTree>
    <p:extLst>
      <p:ext uri="{BB962C8B-B14F-4D97-AF65-F5344CB8AC3E}">
        <p14:creationId xmlns:p14="http://schemas.microsoft.com/office/powerpoint/2010/main" val="3863029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48" y="-3637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9361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/>
              <a:t>Подпрограмма № 6 «Повышение безопасности дорожного движения»</a:t>
            </a:r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1412032"/>
            <a:ext cx="345638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Развитие системы автоматического контроля и выявления нарушения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064" y="1412032"/>
            <a:ext cx="345638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Эффективное применение специальных технических средств фиксации нарушений ПДД, работающих в автоматическом режиме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07704" y="2996208"/>
            <a:ext cx="432048" cy="792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876256" y="2996208"/>
            <a:ext cx="432048" cy="792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64088" y="3789660"/>
            <a:ext cx="3384376" cy="12961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Оплата услуг почтовой связи по направлению постановлений органами УМВД</a:t>
            </a:r>
          </a:p>
        </p:txBody>
      </p:sp>
      <p:sp>
        <p:nvSpPr>
          <p:cNvPr id="12" name="Овал 11"/>
          <p:cNvSpPr/>
          <p:nvPr/>
        </p:nvSpPr>
        <p:spPr>
          <a:xfrm>
            <a:off x="575556" y="3789660"/>
            <a:ext cx="3096344" cy="12961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Приобретение и аренда стационарных комплексов ФВФ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1907704" y="5085804"/>
            <a:ext cx="432048" cy="575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840252" y="5088656"/>
            <a:ext cx="432048" cy="575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47564" y="580526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2021 год – 73,5 млн. руб.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00092" y="580526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2021 год – 31,3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82047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48" y="-11622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7504" y="188641"/>
            <a:ext cx="3096344" cy="6552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ТЕРРИТОРИИ АРХАНГЕЛЬСКОЙ ОБЛАСТИ)</a:t>
            </a:r>
          </a:p>
          <a:p>
            <a:pPr algn="ctr"/>
            <a:endParaRPr lang="ru-RU" b="1" dirty="0"/>
          </a:p>
          <a:p>
            <a:pPr marL="342900" indent="-342900" algn="ctr">
              <a:buAutoNum type="arabicParenR"/>
            </a:pPr>
            <a:r>
              <a:rPr lang="ru-RU" b="1" dirty="0"/>
              <a:t>Васьково - В. Золотица</a:t>
            </a:r>
          </a:p>
          <a:p>
            <a:pPr algn="ctr"/>
            <a:r>
              <a:rPr lang="ru-RU" b="1" dirty="0"/>
              <a:t>2) Васьково – Вожгора</a:t>
            </a:r>
          </a:p>
          <a:p>
            <a:pPr algn="ctr"/>
            <a:r>
              <a:rPr lang="ru-RU" b="1" dirty="0"/>
              <a:t>3) Васьково – Долгощелье</a:t>
            </a:r>
          </a:p>
          <a:p>
            <a:pPr algn="ctr"/>
            <a:r>
              <a:rPr lang="ru-RU" b="1" dirty="0"/>
              <a:t>4) Васьково – </a:t>
            </a:r>
            <a:r>
              <a:rPr lang="ru-RU" b="1" dirty="0" err="1"/>
              <a:t>Койда</a:t>
            </a:r>
            <a:endParaRPr lang="ru-RU" b="1" dirty="0"/>
          </a:p>
          <a:p>
            <a:pPr algn="ctr"/>
            <a:r>
              <a:rPr lang="ru-RU" b="1" dirty="0"/>
              <a:t>5) Васьково – </a:t>
            </a:r>
            <a:r>
              <a:rPr lang="ru-RU" b="1" dirty="0" err="1"/>
              <a:t>Койнас</a:t>
            </a:r>
            <a:endParaRPr lang="ru-RU" b="1" dirty="0"/>
          </a:p>
          <a:p>
            <a:pPr algn="ctr"/>
            <a:r>
              <a:rPr lang="ru-RU" b="1" dirty="0"/>
              <a:t>6) Васьково - Л. Золотица</a:t>
            </a:r>
          </a:p>
          <a:p>
            <a:pPr algn="ctr"/>
            <a:r>
              <a:rPr lang="ru-RU" b="1" dirty="0"/>
              <a:t>7) Васьково – </a:t>
            </a:r>
            <a:r>
              <a:rPr lang="ru-RU" b="1" dirty="0" err="1"/>
              <a:t>Лопшеньга</a:t>
            </a:r>
            <a:endParaRPr lang="ru-RU" b="1" dirty="0"/>
          </a:p>
          <a:p>
            <a:pPr algn="ctr"/>
            <a:r>
              <a:rPr lang="ru-RU" b="1" dirty="0"/>
              <a:t>8) Васьково – Каменка</a:t>
            </a:r>
          </a:p>
          <a:p>
            <a:pPr algn="ctr"/>
            <a:r>
              <a:rPr lang="ru-RU" b="1" dirty="0"/>
              <a:t>9) Васьково – Мосеево</a:t>
            </a:r>
          </a:p>
          <a:p>
            <a:pPr algn="ctr"/>
            <a:r>
              <a:rPr lang="ru-RU" b="1" dirty="0"/>
              <a:t>10) Васьково – Олема</a:t>
            </a:r>
          </a:p>
          <a:p>
            <a:pPr algn="ctr"/>
            <a:r>
              <a:rPr lang="ru-RU" b="1" dirty="0"/>
              <a:t>11) Васьково – Пертоминск</a:t>
            </a:r>
          </a:p>
          <a:p>
            <a:pPr algn="ctr"/>
            <a:r>
              <a:rPr lang="ru-RU" b="1" dirty="0"/>
              <a:t>12) Васьково – Ручьи</a:t>
            </a:r>
          </a:p>
          <a:p>
            <a:pPr algn="ctr"/>
            <a:r>
              <a:rPr lang="ru-RU" b="1" dirty="0"/>
              <a:t>13) Васьково – Олема</a:t>
            </a:r>
          </a:p>
          <a:p>
            <a:pPr algn="ctr"/>
            <a:r>
              <a:rPr lang="ru-RU" b="1" dirty="0"/>
              <a:t>14) Васьково – Сафоново</a:t>
            </a:r>
          </a:p>
          <a:p>
            <a:pPr algn="ctr"/>
            <a:r>
              <a:rPr lang="ru-RU" b="1" dirty="0"/>
              <a:t>15) Васьково – Сояна</a:t>
            </a:r>
          </a:p>
          <a:p>
            <a:pPr algn="ctr"/>
            <a:r>
              <a:rPr lang="ru-RU" b="1" dirty="0"/>
              <a:t>16) Васьково – Ценогора</a:t>
            </a:r>
          </a:p>
          <a:p>
            <a:pPr algn="ctr"/>
            <a:r>
              <a:rPr lang="ru-RU" b="1" dirty="0"/>
              <a:t>17) Васьково – </a:t>
            </a:r>
            <a:r>
              <a:rPr lang="ru-RU" b="1" dirty="0" err="1"/>
              <a:t>Пурнема</a:t>
            </a:r>
            <a:endParaRPr lang="ru-RU" b="1" dirty="0"/>
          </a:p>
          <a:p>
            <a:pPr algn="ctr"/>
            <a:r>
              <a:rPr lang="ru-RU" b="1" dirty="0"/>
              <a:t>18) Васьково – Онега</a:t>
            </a:r>
          </a:p>
          <a:p>
            <a:pPr algn="ctr"/>
            <a:r>
              <a:rPr lang="ru-RU" b="1" dirty="0"/>
              <a:t>19) 10 маршрутов между МО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70848" y="5250695"/>
            <a:ext cx="2359799" cy="14906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АРХАНГЕЛЬСК – Лешуконское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195740"/>
            <a:ext cx="2503815" cy="15770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АРХАНГЕЛЬСК – Котлас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19972" y="2550605"/>
            <a:ext cx="27003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ВОЗДУШНЫЙ ТРАНСПОРТ</a:t>
            </a:r>
          </a:p>
          <a:p>
            <a:pPr algn="ctr"/>
            <a:r>
              <a:rPr lang="ru-RU" b="1" dirty="0"/>
              <a:t>295,8 млн. рублей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203849" y="3007805"/>
            <a:ext cx="1116123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039348" y="3465005"/>
            <a:ext cx="463966" cy="15621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156176" y="1772816"/>
            <a:ext cx="504056" cy="777789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670848" y="3621217"/>
            <a:ext cx="2359799" cy="14906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АРХАНГЕЛЬСК – Мезень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862848" y="3465005"/>
            <a:ext cx="797384" cy="43673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395485" y="195740"/>
            <a:ext cx="2274637" cy="15770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АРХАНГЕЛЬСК – Соловки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4860032" y="1783025"/>
            <a:ext cx="643280" cy="76758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308305" y="242088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Потребность на 2021 год 394,0 </a:t>
            </a:r>
          </a:p>
          <a:p>
            <a:pPr algn="ctr"/>
            <a:r>
              <a:rPr lang="ru-RU" b="1" dirty="0"/>
              <a:t>млн. 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10369" y="3662537"/>
            <a:ext cx="2359799" cy="14493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АРХАНГЕЛЬСК – Вельск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10368" y="5256661"/>
            <a:ext cx="2359799" cy="14906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Вертолетное сообщение с труднодоступными населенными пунктами</a:t>
            </a:r>
          </a:p>
        </p:txBody>
      </p:sp>
    </p:spTree>
    <p:extLst>
      <p:ext uri="{BB962C8B-B14F-4D97-AF65-F5344CB8AC3E}">
        <p14:creationId xmlns:p14="http://schemas.microsoft.com/office/powerpoint/2010/main" val="3746514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48" y="-3637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116632"/>
            <a:ext cx="8229600" cy="9361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/>
              <a:t>Подпрограмма № 6 «Повышение безопасности дорожного движения»</a:t>
            </a:r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591473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Национальный проект : Безопасные и качественные автомобильные дороги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39032" y="141277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Региональный проект : Безопасность дорожного движения</a:t>
            </a:r>
            <a:endParaRPr lang="ru-RU" dirty="0"/>
          </a:p>
        </p:txBody>
      </p:sp>
      <p:pic>
        <p:nvPicPr>
          <p:cNvPr id="1026" name="Picture 2" descr="C:\Documents and Settings\kuznetsovaty\Рабочий стол\светоф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96" y="1801952"/>
            <a:ext cx="4800533" cy="406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9492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2021 -2023 год по 18 млн.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632" y="2636912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/>
              <a:t>Модернизация светофорных объектов</a:t>
            </a:r>
          </a:p>
          <a:p>
            <a:pPr marL="342900" indent="-342900">
              <a:buAutoNum type="arabicPeriod"/>
            </a:pPr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/>
              <a:t>Модернизация нерегулируемых пешеходных переходов</a:t>
            </a:r>
          </a:p>
          <a:p>
            <a:pPr marL="342900" indent="-342900">
              <a:buAutoNum type="arabicPeriod"/>
            </a:pPr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/>
              <a:t>Оснащение участков дорог пешеходными ограждениями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1560" y="6237312"/>
            <a:ext cx="764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Из местных бюджетов обеспечивается софинансирование не менее 10 %</a:t>
            </a:r>
          </a:p>
        </p:txBody>
      </p:sp>
    </p:spTree>
    <p:extLst>
      <p:ext uri="{BB962C8B-B14F-4D97-AF65-F5344CB8AC3E}">
        <p14:creationId xmlns:p14="http://schemas.microsoft.com/office/powerpoint/2010/main" val="3121685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864096"/>
          </a:xfrm>
        </p:spPr>
        <p:txBody>
          <a:bodyPr>
            <a:no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Безопасные и качественные автомобильные дороги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год – 3 млрд. 5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млн. руб.; 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год – 4 млрд. 421 млн. руб.; 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 – 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млрд.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505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млн. руб.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Объекты 2021 года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519655"/>
              </p:ext>
            </p:extLst>
          </p:nvPr>
        </p:nvGraphicFramePr>
        <p:xfrm>
          <a:off x="251519" y="2060848"/>
          <a:ext cx="8640962" cy="4271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16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№ </a:t>
                      </a:r>
                    </a:p>
                    <a:p>
                      <a:pPr algn="ctr"/>
                      <a:r>
                        <a:rPr lang="ru-RU" sz="1400" dirty="0" err="1"/>
                        <a:t>п</a:t>
                      </a:r>
                      <a:r>
                        <a:rPr lang="ru-RU" sz="1400" dirty="0"/>
                        <a:t>/</a:t>
                      </a:r>
                      <a:r>
                        <a:rPr lang="ru-RU" sz="1400" dirty="0" err="1"/>
                        <a:t>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</a:t>
                      </a:r>
                    </a:p>
                    <a:p>
                      <a:pPr algn="ctr"/>
                      <a:r>
                        <a:rPr lang="ru-RU" sz="1400" dirty="0"/>
                        <a:t>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  <a:r>
                        <a:rPr lang="ru-RU" sz="1400" baseline="0" dirty="0"/>
                        <a:t> а</a:t>
                      </a:r>
                      <a:r>
                        <a:rPr lang="ru-RU" sz="1400" dirty="0"/>
                        <a:t>втодороги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Адрес участка,</a:t>
                      </a:r>
                      <a:r>
                        <a:rPr lang="ru-RU" sz="1400" baseline="0" dirty="0"/>
                        <a:t> км 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Вид работ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Стоимость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2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Верхнетоемский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Усть-Вага –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Ядриха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73+150 - 87+000</a:t>
                      </a: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кап. ремонт</a:t>
                      </a: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723 421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2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Приморский</a:t>
                      </a: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Архангельск-Б-П-К-Мезень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35+220 - 55+658</a:t>
                      </a: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ремонт</a:t>
                      </a: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426 672,20</a:t>
                      </a: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1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Холмогорский</a:t>
                      </a: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Архангельск-Б-П-К-Мезень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82+700 - 110+100</a:t>
                      </a: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ремонт</a:t>
                      </a: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537 098,75</a:t>
                      </a: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6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Холмогорский</a:t>
                      </a: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Архангельск-Б-П-К-Мезень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63+584 - 64+499</a:t>
                      </a: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кап. ремонт</a:t>
                      </a: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68 697,32</a:t>
                      </a: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Вельский</a:t>
                      </a: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Коноша – Вельск</a:t>
                      </a: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99+950 - 114+506</a:t>
                      </a: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ремонт</a:t>
                      </a: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353 888,92</a:t>
                      </a:r>
                    </a:p>
                  </a:txBody>
                  <a:tcPr marL="7410" marR="7410" marT="741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5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Коношский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Коноша – Вельск</a:t>
                      </a: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0+000 - 25+455</a:t>
                      </a: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ремонт</a:t>
                      </a: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519 600,00</a:t>
                      </a:r>
                    </a:p>
                  </a:txBody>
                  <a:tcPr marL="7410" marR="7410" marT="741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Няндомский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Долматово -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Няндома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Каргополь – Пудож</a:t>
                      </a: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99+000 - 112+000</a:t>
                      </a: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ремонт</a:t>
                      </a: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224 577,54</a:t>
                      </a:r>
                    </a:p>
                  </a:txBody>
                  <a:tcPr marL="7410" marR="7410" marT="741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Каргопольский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Няндомский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Долматово -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Няндома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Каргополь – Пудож</a:t>
                      </a: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152+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- 175+000</a:t>
                      </a: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ремонт</a:t>
                      </a: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444 944,06</a:t>
                      </a: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Устьянский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Тарасонаволоцкая-Кононовская-Дубровская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0+000 - 11+800</a:t>
                      </a:r>
                    </a:p>
                  </a:txBody>
                  <a:tcPr marL="7410" marR="7410" marT="74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ремонт</a:t>
                      </a:r>
                    </a:p>
                  </a:txBody>
                  <a:tcPr marL="7410" marR="7410" marT="74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240 451,25</a:t>
                      </a:r>
                    </a:p>
                  </a:txBody>
                  <a:tcPr marL="7410" marR="7410" marT="741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128"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/>
                        <a:t>3 5</a:t>
                      </a:r>
                      <a:r>
                        <a:rPr lang="en-US" sz="1500" b="1" dirty="0"/>
                        <a:t>39</a:t>
                      </a:r>
                      <a:r>
                        <a:rPr lang="ru-RU" sz="1500" b="1" dirty="0"/>
                        <a:t> 3</a:t>
                      </a:r>
                      <a:r>
                        <a:rPr lang="en-US" sz="1500" b="1" dirty="0"/>
                        <a:t>5</a:t>
                      </a:r>
                      <a:r>
                        <a:rPr lang="ru-RU" sz="1500" b="1"/>
                        <a:t>1,95</a:t>
                      </a:r>
                      <a:endParaRPr lang="ru-RU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051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0" descr="БКД2018 Архангельск, ремонты 2019-2021 новая_29-11-2018_11-45-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7" y="1583116"/>
            <a:ext cx="7876706" cy="411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Заголовок 1"/>
          <p:cNvSpPr txBox="1">
            <a:spLocks/>
          </p:cNvSpPr>
          <p:nvPr/>
        </p:nvSpPr>
        <p:spPr>
          <a:xfrm>
            <a:off x="3578215" y="4509493"/>
            <a:ext cx="1581001" cy="3797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200" b="1" spc="0" dirty="0">
                <a:solidFill>
                  <a:schemeClr val="tx1"/>
                </a:solidFill>
              </a:rPr>
              <a:t>Приморский район 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23528" y="4700898"/>
            <a:ext cx="262104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Сеть дорог агломерации  431,4 км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в том числе: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федерального значения – 71,3 км;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регионального значения –   88,2 км;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+mn-lt"/>
                <a:cs typeface="+mn-cs"/>
              </a:rPr>
              <a:t>местного значения – 271,9 км,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+mn-lt"/>
                <a:cs typeface="+mn-cs"/>
              </a:rPr>
              <a:t>включая: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+mn-lt"/>
                <a:cs typeface="+mn-cs"/>
              </a:rPr>
              <a:t>Архангельск – 134,5 км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+mn-lt"/>
                <a:cs typeface="+mn-cs"/>
              </a:rPr>
              <a:t>Северодвинск – 85,8 км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srgbClr val="FF0000"/>
                </a:solidFill>
                <a:latin typeface="+mn-lt"/>
                <a:cs typeface="+mn-cs"/>
              </a:rPr>
              <a:t>Новодвинск</a:t>
            </a:r>
            <a:r>
              <a:rPr lang="ru-RU" sz="1200" b="1" dirty="0">
                <a:solidFill>
                  <a:srgbClr val="FF0000"/>
                </a:solidFill>
                <a:latin typeface="+mn-lt"/>
                <a:cs typeface="+mn-cs"/>
              </a:rPr>
              <a:t> – 34,4 км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+mn-lt"/>
                <a:cs typeface="+mn-cs"/>
              </a:rPr>
              <a:t>Приморский район – 17,2 км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971600" y="2204864"/>
            <a:ext cx="1523187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200" b="1" spc="0" dirty="0">
                <a:solidFill>
                  <a:schemeClr val="tx1"/>
                </a:solidFill>
              </a:rPr>
              <a:t>Северодвинск</a:t>
            </a:r>
            <a:endParaRPr lang="ru-RU" sz="1200" b="1" spc="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516216" y="4390747"/>
            <a:ext cx="1479451" cy="365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200" b="1" spc="0" dirty="0" err="1">
                <a:solidFill>
                  <a:schemeClr val="tx1"/>
                </a:solidFill>
              </a:rPr>
              <a:t>Новодвинск</a:t>
            </a:r>
            <a:endParaRPr lang="ru-RU" sz="1200" b="1" spc="0" dirty="0">
              <a:solidFill>
                <a:schemeClr val="tx1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6372200" y="2554760"/>
            <a:ext cx="1440410" cy="354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200" b="1" spc="0" dirty="0">
                <a:solidFill>
                  <a:schemeClr val="tx1"/>
                </a:solidFill>
              </a:rPr>
              <a:t>Архангельск</a:t>
            </a:r>
            <a:endParaRPr lang="ru-RU" sz="1200" b="1" spc="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1764" y="278850"/>
            <a:ext cx="88204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НП «Безопасные и качественные автомобильные дороги»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РП «Комплексное развитие объединенной дорожной сети Архангельской области,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Архангельской агломерации»</a:t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349743" y="5670394"/>
            <a:ext cx="4567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2021 год:</a:t>
            </a:r>
          </a:p>
          <a:p>
            <a:r>
              <a:rPr lang="ru-RU" b="1" dirty="0"/>
              <a:t>Областной бюджет  – 142 млн. руб.</a:t>
            </a:r>
          </a:p>
          <a:p>
            <a:r>
              <a:rPr lang="ru-RU" b="1" dirty="0"/>
              <a:t>Федеральный бюджет – 568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297054120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08504" cy="936104"/>
          </a:xfrm>
        </p:spPr>
        <p:txBody>
          <a:bodyPr>
            <a:noAutofit/>
          </a:bodyPr>
          <a:lstStyle/>
          <a:p>
            <a:r>
              <a:rPr lang="ru-RU" sz="2000" b="1" dirty="0"/>
              <a:t>Государственная программа Архангельской области</a:t>
            </a:r>
            <a:br>
              <a:rPr lang="ru-RU" sz="2000" b="1" dirty="0"/>
            </a:br>
            <a:r>
              <a:rPr lang="ru-RU" sz="2000" b="1" dirty="0"/>
              <a:t>«Комплексное развитие сельских территорий»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659913"/>
              </p:ext>
            </p:extLst>
          </p:nvPr>
        </p:nvGraphicFramePr>
        <p:xfrm>
          <a:off x="332942" y="1124744"/>
          <a:ext cx="8478115" cy="523986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62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93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Наименование 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Год реализа</a:t>
                      </a:r>
                    </a:p>
                    <a:p>
                      <a:pPr algn="ctr"/>
                      <a:r>
                        <a:rPr lang="ru-RU" sz="2000" dirty="0"/>
                        <a:t>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Средства ОБ,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Средства ФБ, млн. руб.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8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Реконструкция дороги Усть-Ваеньга –</a:t>
                      </a:r>
                      <a:r>
                        <a:rPr lang="ru-RU" sz="2000" baseline="0" dirty="0"/>
                        <a:t> Осиново – Фалюки (км 85 – км 97) в Виноградовском районе (2 пусковой комплекс 1 этап)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2021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5,29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258,97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Реконструкция дороги Усть-Ваегьга –</a:t>
                      </a:r>
                      <a:r>
                        <a:rPr lang="ru-RU" sz="2000" baseline="0" dirty="0"/>
                        <a:t> Осиново – Фалюки (км 85 – км 97) в Виноградовском районе (2 пусковой комплекс 2 этап)</a:t>
                      </a:r>
                      <a:endParaRPr lang="ru-RU" sz="2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24,05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-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375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56" y="-44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848" y="0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Государственная программа «Культура Русского Севера»</a:t>
            </a:r>
          </a:p>
          <a:p>
            <a:pPr marL="0" indent="0" algn="ctr">
              <a:buNone/>
            </a:pPr>
            <a:endParaRPr lang="ru-RU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389980" y="53498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Мероприятие «Создание комплекса обеспечивающей инфраструктуры туристско-рекреационных кластеров на территории АО»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5440" y="124287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Реконструкция мостового перехода через реку Вага на автодороге Вельск - Шангалы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408" y="5373216"/>
            <a:ext cx="835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2021 год : ОБ – 6,73 млн. руб.  ФБ – 60,58 млн.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471" y="6021288"/>
            <a:ext cx="8849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 2022 году планируется реализация мероприятия «Строительство моста «</a:t>
            </a:r>
            <a:r>
              <a:rPr lang="ru-RU" sz="2000" b="1" dirty="0" err="1"/>
              <a:t>Пентус</a:t>
            </a:r>
            <a:r>
              <a:rPr lang="ru-RU" sz="2000" b="1" dirty="0"/>
              <a:t>» : ОБ- 22,2  млн. руб., ФБ – 200,0 млн. руб.</a:t>
            </a:r>
          </a:p>
        </p:txBody>
      </p:sp>
      <p:pic>
        <p:nvPicPr>
          <p:cNvPr id="11" name="Picture 2" descr="D:\Рабочий стол\Стройка 2020\Вага 07.06.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3"/>
            <a:ext cx="4104456" cy="3336364"/>
          </a:xfrm>
          <a:prstGeom prst="rect">
            <a:avLst/>
          </a:prstGeom>
          <a:noFill/>
        </p:spPr>
      </p:pic>
      <p:pic>
        <p:nvPicPr>
          <p:cNvPr id="12" name="Picture 4" descr="D:\Рабочий стол\Фото19-20\мосты 2020\Вага\Вага мо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916833"/>
            <a:ext cx="3911696" cy="3336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21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Непрограммные расходы в области дорожного хозяйства</a:t>
            </a:r>
          </a:p>
          <a:p>
            <a:pPr marL="0" indent="0" algn="ctr">
              <a:buNone/>
            </a:pPr>
            <a:endParaRPr lang="ru-RU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276872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Резерв средств на ликвидацию потерь дорожного хозяйства от осенне-весенних паводков и неблагоприятных последствий природного и техногенного характера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422577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2021 год – 39,96 млн.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4797151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2022 год – 39,94 млн. руб.</a:t>
            </a:r>
          </a:p>
          <a:p>
            <a:pPr algn="ctr"/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537321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2023 год – 39,92 млн. руб.</a:t>
            </a:r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34250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5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Приобретение специализированного автомобильного транспорта в целях улучшения доступности услуг общественного транспорта для маломобильных групп – 4,5 млн. руб.</a:t>
            </a:r>
          </a:p>
        </p:txBody>
      </p:sp>
      <p:pic>
        <p:nvPicPr>
          <p:cNvPr id="7" name="Picture 2" descr="https://mpark.pro/uploads/posts/2015-06/1433884225_00-vsa.jpg">
            <a:extLst>
              <a:ext uri="{FF2B5EF4-FFF2-40B4-BE49-F238E27FC236}">
                <a16:creationId xmlns:a16="http://schemas.microsoft.com/office/drawing/2014/main" id="{34C025D4-DCA7-4A74-8885-AAF6552B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68187"/>
            <a:ext cx="4400142" cy="293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1akp.com/assets/site/img/product/AutoBus/MiddleClass/%D0%A1%D1%80%D0%B5%D0%B4%D0%BD%D0%B8%D0%B9%20%D0%BA%D0%BB%D0%B0%D1%81%D1%81/%D0%BB%D0%B8%D0%B0%D0%B7%20429260-1.jpeg">
            <a:extLst>
              <a:ext uri="{FF2B5EF4-FFF2-40B4-BE49-F238E27FC236}">
                <a16:creationId xmlns:a16="http://schemas.microsoft.com/office/drawing/2014/main" id="{CDF17693-DACA-4B37-AFCE-871B0CA61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21" y="2134047"/>
            <a:ext cx="4435209" cy="294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E6AA93-8072-468A-8F00-EBA91AC662D3}"/>
              </a:ext>
            </a:extLst>
          </p:cNvPr>
          <p:cNvSpPr txBox="1"/>
          <p:nvPr/>
        </p:nvSpPr>
        <p:spPr>
          <a:xfrm>
            <a:off x="5691189" y="1541982"/>
            <a:ext cx="213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ЛИАЗ 429260</a:t>
            </a:r>
          </a:p>
          <a:p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0CBC97-79BF-4494-9512-3DEE736CFFE2}"/>
              </a:ext>
            </a:extLst>
          </p:cNvPr>
          <p:cNvSpPr txBox="1"/>
          <p:nvPr/>
        </p:nvSpPr>
        <p:spPr>
          <a:xfrm>
            <a:off x="1299979" y="2158841"/>
            <a:ext cx="154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ПАЗ 32054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41BBB5-E1C4-4D01-8CC9-1A5E6EF8EFA6}"/>
              </a:ext>
            </a:extLst>
          </p:cNvPr>
          <p:cNvSpPr txBox="1"/>
          <p:nvPr/>
        </p:nvSpPr>
        <p:spPr>
          <a:xfrm>
            <a:off x="1547664" y="5990080"/>
            <a:ext cx="653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Местный бюджет обеспечивает не менее 40 процентов средств </a:t>
            </a:r>
          </a:p>
          <a:p>
            <a:pPr algn="ctr"/>
            <a:r>
              <a:rPr lang="ru-RU" dirty="0"/>
              <a:t>от стоимости транспортного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3242773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656" y="-337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DE8E50-849A-4857-B6B2-F4B62B16D84E}"/>
              </a:ext>
            </a:extLst>
          </p:cNvPr>
          <p:cNvSpPr txBox="1"/>
          <p:nvPr/>
        </p:nvSpPr>
        <p:spPr>
          <a:xfrm>
            <a:off x="179512" y="0"/>
            <a:ext cx="9037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Приведение в нормативное состояние автомобильных  дорог </a:t>
            </a:r>
          </a:p>
          <a:p>
            <a:pPr algn="ctr"/>
            <a:r>
              <a:rPr lang="ru-RU" sz="2400" b="1" dirty="0"/>
              <a:t>до садоводческих некоммерческих товариществ – 22,5 млн. руб.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B594C8-819A-4D2A-804F-8FDA92ABDB5E}"/>
              </a:ext>
            </a:extLst>
          </p:cNvPr>
          <p:cNvSpPr txBox="1"/>
          <p:nvPr/>
        </p:nvSpPr>
        <p:spPr>
          <a:xfrm>
            <a:off x="4788" y="1308369"/>
            <a:ext cx="3131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Автомобильная дорога «Подъезд к л/п Новая Икса»</a:t>
            </a:r>
            <a:r>
              <a:rPr lang="ru-RU" sz="1400" b="1" dirty="0"/>
              <a:t> </a:t>
            </a:r>
          </a:p>
          <a:p>
            <a:pPr algn="ctr"/>
            <a:r>
              <a:rPr lang="ru-RU" sz="1400" b="1" dirty="0"/>
              <a:t>(</a:t>
            </a:r>
            <a:r>
              <a:rPr lang="ru-RU" sz="1400" b="1" dirty="0" err="1"/>
              <a:t>Няндомский</a:t>
            </a:r>
            <a:r>
              <a:rPr lang="ru-RU" sz="1400" b="1" dirty="0"/>
              <a:t> район)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4353" y="846704"/>
            <a:ext cx="600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Результаты проведенных работ в 2020 году</a:t>
            </a:r>
          </a:p>
        </p:txBody>
      </p:sp>
      <p:pic>
        <p:nvPicPr>
          <p:cNvPr id="10" name="Рисунок 9" descr="C:\Users\User\AppData\Local\Microsoft\Windows\Temporary Internet Files\Content.Word\IMG_20200715_12342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2147758"/>
            <a:ext cx="35940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X:\Отдел дорожной деятельности\Малухина\ФОТО СНТ\Архангельск Мостостроителей\IMG-34a508690f40fc4566fbbb93436e857c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986" y="2147758"/>
            <a:ext cx="3450454" cy="194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B594C8-819A-4D2A-804F-8FDA92ABDB5E}"/>
              </a:ext>
            </a:extLst>
          </p:cNvPr>
          <p:cNvSpPr txBox="1"/>
          <p:nvPr/>
        </p:nvSpPr>
        <p:spPr>
          <a:xfrm>
            <a:off x="5081986" y="1416091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Автомобильная дорога по </a:t>
            </a:r>
          </a:p>
          <a:p>
            <a:pPr algn="ctr"/>
            <a:r>
              <a:rPr lang="ru-RU" sz="1400" dirty="0"/>
              <a:t>ул. Мостостроителей (</a:t>
            </a:r>
            <a:r>
              <a:rPr lang="ru-RU" sz="1400" b="1" dirty="0"/>
              <a:t>Архангельск) </a:t>
            </a:r>
          </a:p>
        </p:txBody>
      </p:sp>
      <p:pic>
        <p:nvPicPr>
          <p:cNvPr id="1027" name="Picture 3" descr="X:\Отдел дорожной деятельности\Малухина\ФОТО СНТ\Новодвинск Негино-Коммуна (1 конкурс)\IMG-56d97e7483755fb7bf9e024244319b33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19510"/>
            <a:ext cx="3594020" cy="21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B594C8-819A-4D2A-804F-8FDA92ABDB5E}"/>
              </a:ext>
            </a:extLst>
          </p:cNvPr>
          <p:cNvSpPr txBox="1"/>
          <p:nvPr/>
        </p:nvSpPr>
        <p:spPr>
          <a:xfrm>
            <a:off x="698634" y="4096290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Автомобильная дорога </a:t>
            </a:r>
            <a:r>
              <a:rPr lang="ru-RU" sz="1400" dirty="0" err="1"/>
              <a:t>Негино</a:t>
            </a:r>
            <a:r>
              <a:rPr lang="ru-RU" sz="1400" dirty="0"/>
              <a:t>-Коммуна </a:t>
            </a:r>
            <a:r>
              <a:rPr lang="ru-RU" sz="1400" b="1" dirty="0"/>
              <a:t>(</a:t>
            </a:r>
            <a:r>
              <a:rPr lang="ru-RU" sz="1400" b="1" dirty="0" err="1"/>
              <a:t>Новодвинск</a:t>
            </a:r>
            <a:r>
              <a:rPr lang="ru-RU" sz="1400" b="1" dirty="0"/>
              <a:t>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B594C8-819A-4D2A-804F-8FDA92ABDB5E}"/>
              </a:ext>
            </a:extLst>
          </p:cNvPr>
          <p:cNvSpPr txBox="1"/>
          <p:nvPr/>
        </p:nvSpPr>
        <p:spPr>
          <a:xfrm>
            <a:off x="5508104" y="4120196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Автомобильная дорога «Подъезд к СНТ «Надежда» </a:t>
            </a:r>
            <a:r>
              <a:rPr lang="ru-RU" sz="1400" b="1" dirty="0"/>
              <a:t>(</a:t>
            </a:r>
            <a:r>
              <a:rPr lang="ru-RU" sz="1400" b="1" dirty="0" err="1"/>
              <a:t>Новодвинск</a:t>
            </a:r>
            <a:r>
              <a:rPr lang="ru-RU" sz="1400" b="1" dirty="0"/>
              <a:t>) </a:t>
            </a:r>
          </a:p>
        </p:txBody>
      </p:sp>
      <p:pic>
        <p:nvPicPr>
          <p:cNvPr id="1030" name="Picture 6" descr="X:\Отдел дорожной деятельности\Малухина\ФОТО СНТ\Новодвинск к СНТ Надежда (2 конкурс)\IMG_20200925_1355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13375"/>
            <a:ext cx="3528392" cy="215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68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endParaRPr lang="ru-RU" sz="4800" dirty="0"/>
          </a:p>
          <a:p>
            <a:pPr marL="0" indent="0" algn="ctr">
              <a:buNone/>
            </a:pPr>
            <a:endParaRPr lang="ru-RU" sz="4800" dirty="0"/>
          </a:p>
          <a:p>
            <a:pPr marL="0" indent="0" algn="ctr">
              <a:buNone/>
            </a:pPr>
            <a:r>
              <a:rPr lang="ru-RU" sz="4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58649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60" y="-127689"/>
            <a:ext cx="9144000" cy="6858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799" y="40159"/>
            <a:ext cx="3024337" cy="1771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ВОДНЫЙ ТРАНСПОРТ</a:t>
            </a:r>
          </a:p>
          <a:p>
            <a:pPr algn="ctr"/>
            <a:r>
              <a:rPr lang="ru-RU" b="1" dirty="0"/>
              <a:t>154,8 млн. 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656" y="998986"/>
            <a:ext cx="203130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Архангельск – Соловки </a:t>
            </a:r>
          </a:p>
          <a:p>
            <a:pPr algn="ctr"/>
            <a:r>
              <a:rPr lang="ru-RU" b="1" dirty="0"/>
              <a:t>(3 маршрута)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081" y="2119610"/>
            <a:ext cx="2078453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Соломбала</a:t>
            </a:r>
            <a:r>
              <a:rPr lang="ru-RU" b="1" dirty="0"/>
              <a:t> - </a:t>
            </a:r>
            <a:r>
              <a:rPr lang="ru-RU" b="1" dirty="0" err="1"/>
              <a:t>Патракеевка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97827" y="3054176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В. Тойма - Н. Тойма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0084" y="3191272"/>
            <a:ext cx="2115685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АО "Архангельский речной порт"  </a:t>
            </a:r>
          </a:p>
          <a:p>
            <a:pPr algn="ctr"/>
            <a:r>
              <a:rPr lang="ru-RU" b="1" dirty="0"/>
              <a:t>(14 маршрутов)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8275" y="4752161"/>
            <a:ext cx="218964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Новодвинск</a:t>
            </a:r>
            <a:r>
              <a:rPr lang="ru-RU" b="1" dirty="0"/>
              <a:t> - Ягодник - Дедов Полой (2 маршрута)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8275" y="5876788"/>
            <a:ext cx="217749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Котлас – </a:t>
            </a:r>
            <a:r>
              <a:rPr lang="ru-RU" b="1" dirty="0" err="1"/>
              <a:t>Тулубьево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97826" y="1181300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п. Порог - с. </a:t>
            </a:r>
            <a:r>
              <a:rPr lang="ru-RU" b="1" dirty="0" err="1"/>
              <a:t>Усть</a:t>
            </a:r>
            <a:r>
              <a:rPr lang="ru-RU" b="1" dirty="0"/>
              <a:t> Кожа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12862" y="2104330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г. Онега – </a:t>
            </a:r>
          </a:p>
          <a:p>
            <a:pPr algn="ctr"/>
            <a:r>
              <a:rPr lang="ru-RU" b="1" dirty="0"/>
              <a:t>пос. Легашевская запань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97829" y="4929828"/>
            <a:ext cx="2548735" cy="798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Хорьково</a:t>
            </a:r>
            <a:r>
              <a:rPr lang="ru-RU" b="1" dirty="0"/>
              <a:t> - Кузьмино, Черный Яр - Дедов Полой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97828" y="3983360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пос. Каменка – </a:t>
            </a:r>
          </a:p>
          <a:p>
            <a:pPr algn="ctr"/>
            <a:r>
              <a:rPr lang="ru-RU" b="1" dirty="0"/>
              <a:t>г. Мезень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412862" y="5877272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С. </a:t>
            </a:r>
            <a:r>
              <a:rPr lang="ru-RU" b="1" dirty="0" err="1"/>
              <a:t>Черевково</a:t>
            </a:r>
            <a:r>
              <a:rPr lang="ru-RU" b="1" dirty="0"/>
              <a:t> – </a:t>
            </a:r>
          </a:p>
          <a:p>
            <a:pPr algn="ctr"/>
            <a:r>
              <a:rPr lang="ru-RU" b="1" dirty="0"/>
              <a:t>Д. </a:t>
            </a:r>
            <a:r>
              <a:rPr lang="ru-RU" b="1" dirty="0" err="1"/>
              <a:t>Ракулка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2158427" y="2723216"/>
            <a:ext cx="214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Межмуниципальные маршруты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3856726" y="2731010"/>
            <a:ext cx="248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Муниципальные маршруты</a:t>
            </a: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2247534" y="1696300"/>
            <a:ext cx="678481" cy="429992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908255" y="4505951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95,8 млн. руб</a:t>
            </a:r>
            <a:r>
              <a:rPr lang="ru-RU" dirty="0"/>
              <a:t>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97826" y="59036"/>
            <a:ext cx="2548735" cy="911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АО "Архангельский речной порт"  </a:t>
            </a:r>
          </a:p>
          <a:p>
            <a:pPr algn="ctr"/>
            <a:r>
              <a:rPr lang="ru-RU" b="1" dirty="0"/>
              <a:t>(местные линии)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67810" y="4505951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59,1 млн. руб</a:t>
            </a:r>
            <a:r>
              <a:rPr lang="ru-RU" dirty="0"/>
              <a:t>.</a:t>
            </a:r>
          </a:p>
        </p:txBody>
      </p:sp>
      <p:sp>
        <p:nvSpPr>
          <p:cNvPr id="27" name="Левая фигурная скобка 26"/>
          <p:cNvSpPr/>
          <p:nvPr/>
        </p:nvSpPr>
        <p:spPr>
          <a:xfrm>
            <a:off x="5580112" y="926097"/>
            <a:ext cx="817714" cy="523920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90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Субсидии организациям железнодорожного транспорта на возмещение недополученных доходов, возникающих в результате государственного регулирования тарифов на перевозку пассажиров и багажа в 2021 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7904" y="1905799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28,1 млн. руб</a:t>
            </a:r>
            <a:r>
              <a:rPr lang="ru-RU" sz="1200" b="1" dirty="0"/>
              <a:t>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70643"/>
              </p:ext>
            </p:extLst>
          </p:nvPr>
        </p:nvGraphicFramePr>
        <p:xfrm>
          <a:off x="511246" y="1685032"/>
          <a:ext cx="8237217" cy="4358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987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Потребность  средств субсидии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Предусмотрено в проекте</a:t>
                      </a:r>
                      <a:r>
                        <a:rPr lang="ru-RU" baseline="0" dirty="0"/>
                        <a:t> областного бюджета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Недостаток</a:t>
                      </a:r>
                      <a:r>
                        <a:rPr lang="ru-RU" baseline="0" dirty="0"/>
                        <a:t> средств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034">
                <a:tc>
                  <a:txBody>
                    <a:bodyPr/>
                    <a:lstStyle/>
                    <a:p>
                      <a:r>
                        <a:rPr lang="ru-RU" dirty="0"/>
                        <a:t>Возмещение недополученных доходов от гос. регулирования тарифов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442,13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324,36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- 117,77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664">
                <a:tc>
                  <a:txBody>
                    <a:bodyPr/>
                    <a:lstStyle/>
                    <a:p>
                      <a:r>
                        <a:rPr lang="ru-RU" dirty="0"/>
                        <a:t>Выплата</a:t>
                      </a:r>
                      <a:r>
                        <a:rPr lang="ru-RU" baseline="0" dirty="0"/>
                        <a:t> по </a:t>
                      </a:r>
                      <a:r>
                        <a:rPr lang="ru-RU" dirty="0"/>
                        <a:t>Соглашению</a:t>
                      </a:r>
                    </a:p>
                    <a:p>
                      <a:r>
                        <a:rPr lang="ru-RU" dirty="0"/>
                        <a:t>(в течение 5 лет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28,95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28,95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968">
                <a:tc>
                  <a:txBody>
                    <a:bodyPr/>
                    <a:lstStyle/>
                    <a:p>
                      <a:r>
                        <a:rPr lang="ru-RU" dirty="0"/>
                        <a:t>Скидка 50 % на проезд учащихся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7,29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7,29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034">
                <a:tc>
                  <a:txBody>
                    <a:bodyPr/>
                    <a:lstStyle/>
                    <a:p>
                      <a:r>
                        <a:rPr lang="ru-RU" b="1" dirty="0"/>
                        <a:t>Итого потребность средств</a:t>
                      </a:r>
                      <a:r>
                        <a:rPr lang="ru-RU" b="1" baseline="0" dirty="0"/>
                        <a:t>  субсидии на ж/д транспорт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478,37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360,06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- 117,77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68344" y="13338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Млн. руб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886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01BF181-A1BE-4133-8934-4742AB7C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5333"/>
            <a:ext cx="8229600" cy="2230186"/>
          </a:xfrm>
        </p:spPr>
        <p:txBody>
          <a:bodyPr>
            <a:noAutofit/>
          </a:bodyPr>
          <a:lstStyle/>
          <a:p>
            <a:pPr algn="l"/>
            <a:r>
              <a:rPr lang="ru-RU" sz="2000" b="1" dirty="0"/>
              <a:t>1. пос. Авнюгский – пос. Поперечка 3,29 млн. руб.</a:t>
            </a:r>
            <a:br>
              <a:rPr lang="ru-RU" sz="2000" b="1" dirty="0"/>
            </a:br>
            <a:r>
              <a:rPr lang="ru-RU" sz="2000" b="1" dirty="0"/>
              <a:t>       </a:t>
            </a:r>
            <a:r>
              <a:rPr lang="ru-RU" sz="2000" dirty="0"/>
              <a:t>в том числе</a:t>
            </a:r>
            <a:br>
              <a:rPr lang="ru-RU" sz="2000" dirty="0"/>
            </a:br>
            <a:r>
              <a:rPr lang="ru-RU" sz="2000" dirty="0"/>
              <a:t>       1,24 млн. руб. – содержание и ремонту участка УЖД;</a:t>
            </a:r>
            <a:br>
              <a:rPr lang="ru-RU" sz="2000" dirty="0"/>
            </a:br>
            <a:r>
              <a:rPr lang="ru-RU" sz="2000" dirty="0"/>
              <a:t>       2,05 млн. руб. – ремонт агрегатов зимнего тепловоза ТУ-8</a:t>
            </a:r>
            <a:br>
              <a:rPr lang="ru-RU" sz="2000" b="1" dirty="0"/>
            </a:br>
            <a:r>
              <a:rPr lang="ru-RU" sz="2000" b="1" dirty="0"/>
              <a:t>2. Липаково – Лужма – Сеза 1,14 млн. руб.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EAF311-B5E7-4258-A916-2C461D4962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6" y="2420888"/>
            <a:ext cx="3096344" cy="3797300"/>
          </a:xfrm>
          <a:prstGeom prst="rect">
            <a:avLst/>
          </a:prstGeom>
        </p:spPr>
      </p:pic>
      <p:pic>
        <p:nvPicPr>
          <p:cNvPr id="1026" name="Picture 2" descr="C:\DOCUME~1\KUZNET~1\LOCALS~1\Temp\Rar$DR10.547\IMG_17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56" y="2403748"/>
            <a:ext cx="5052054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01BF181-A1BE-4133-8934-4742AB7CEC42}"/>
              </a:ext>
            </a:extLst>
          </p:cNvPr>
          <p:cNvSpPr txBox="1">
            <a:spLocks/>
          </p:cNvSpPr>
          <p:nvPr/>
        </p:nvSpPr>
        <p:spPr>
          <a:xfrm>
            <a:off x="601682" y="325962"/>
            <a:ext cx="8229600" cy="438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Содержание и ремонт участков </a:t>
            </a:r>
          </a:p>
          <a:p>
            <a:r>
              <a:rPr lang="ru-RU" sz="2400" b="1" dirty="0"/>
              <a:t>узкоколейной железной дороги</a:t>
            </a:r>
            <a:br>
              <a:rPr lang="ru-RU" sz="2400" b="1" dirty="0"/>
            </a:br>
            <a:br>
              <a:rPr lang="ru-RU" sz="2400" b="1" dirty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9668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400" dirty="0"/>
              <a:t>Организация  осуществления перевозок пассажиров и багажа автомобильным транспортом в межмуниципальном сообщении</a:t>
            </a:r>
          </a:p>
        </p:txBody>
      </p:sp>
      <p:pic>
        <p:nvPicPr>
          <p:cNvPr id="9" name="Picture 4" descr="Архангельская область, НефАЗ-5299-17-52 № М 057 ТО 29">
            <a:extLst>
              <a:ext uri="{FF2B5EF4-FFF2-40B4-BE49-F238E27FC236}">
                <a16:creationId xmlns:a16="http://schemas.microsoft.com/office/drawing/2014/main" id="{DC9AB1E6-10AF-4733-8D10-5B5403F07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933480" cy="262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Архангельская область, НефАЗ-5299-11-52 № 1805">
            <a:extLst>
              <a:ext uri="{FF2B5EF4-FFF2-40B4-BE49-F238E27FC236}">
                <a16:creationId xmlns:a16="http://schemas.microsoft.com/office/drawing/2014/main" id="{FBF34328-CBC4-4499-B7FF-E0A649207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4087763" cy="272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FE6119C-5496-43F2-A16B-36DFFE18FEED}"/>
              </a:ext>
            </a:extLst>
          </p:cNvPr>
          <p:cNvSpPr/>
          <p:nvPr/>
        </p:nvSpPr>
        <p:spPr>
          <a:xfrm>
            <a:off x="5293701" y="1713141"/>
            <a:ext cx="338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перевозок по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 межмуниципальным маршрутам автомобильного транспорта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8452" y="4833978"/>
            <a:ext cx="3960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работ по заключенным государственным контрактам направляется 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1,42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39352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01BF181-A1BE-4133-8934-4742AB7C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82" y="173562"/>
            <a:ext cx="8229600" cy="778098"/>
          </a:xfrm>
        </p:spPr>
        <p:txBody>
          <a:bodyPr>
            <a:noAutofit/>
          </a:bodyPr>
          <a:lstStyle/>
          <a:p>
            <a:r>
              <a:rPr lang="ru-RU" sz="2400" b="1" dirty="0"/>
              <a:t>Капитальный ремонт пассажирских судов</a:t>
            </a:r>
          </a:p>
        </p:txBody>
      </p:sp>
      <p:pic>
        <p:nvPicPr>
          <p:cNvPr id="1026" name="Picture 2" descr="C:\Documents and Settings\kuznetsovaty\Local Settings\Temp\91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19"/>
            <a:ext cx="8136904" cy="424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7396" y="5565338"/>
            <a:ext cx="8424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Дополнительные работы по капитальному ремонту </a:t>
            </a:r>
          </a:p>
          <a:p>
            <a:pPr algn="ctr"/>
            <a:r>
              <a:rPr lang="ru-RU" sz="2000" b="1" dirty="0"/>
              <a:t>теплохода Вознесенье  - 700,0 тыс. руб. (</a:t>
            </a:r>
            <a:r>
              <a:rPr lang="ru-RU" sz="2000" b="1" dirty="0" err="1"/>
              <a:t>Хорьково</a:t>
            </a:r>
            <a:r>
              <a:rPr lang="ru-RU" sz="2000" b="1" dirty="0"/>
              <a:t> – Кузьмино)</a:t>
            </a:r>
          </a:p>
          <a:p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47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80" y="2341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01BF181-A1BE-4133-8934-4742AB7C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78098"/>
          </a:xfrm>
        </p:spPr>
        <p:txBody>
          <a:bodyPr>
            <a:noAutofit/>
          </a:bodyPr>
          <a:lstStyle/>
          <a:p>
            <a:r>
              <a:rPr lang="ru-RU" sz="2400" b="1" dirty="0"/>
              <a:t>Организация буксирных перевозок по маршруту </a:t>
            </a:r>
            <a:br>
              <a:rPr lang="ru-RU" sz="2400" b="1" dirty="0"/>
            </a:br>
            <a:r>
              <a:rPr lang="ru-RU" sz="2400" b="1" dirty="0"/>
              <a:t>«</a:t>
            </a:r>
            <a:r>
              <a:rPr lang="ru-RU" sz="2400" b="1" dirty="0" err="1"/>
              <a:t>Хабарка</a:t>
            </a:r>
            <a:r>
              <a:rPr lang="ru-RU" sz="2400" b="1" dirty="0"/>
              <a:t> – Выселки» в период осеннего ледостава и весеннего ледохода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E0F268-DFF6-40B4-9ED8-5FE757C3FB49}"/>
              </a:ext>
            </a:extLst>
          </p:cNvPr>
          <p:cNvPicPr/>
          <p:nvPr/>
        </p:nvPicPr>
        <p:blipFill rotWithShape="1">
          <a:blip r:embed="rId3"/>
          <a:srcRect r="10732"/>
          <a:stretch/>
        </p:blipFill>
        <p:spPr bwMode="auto">
          <a:xfrm>
            <a:off x="755576" y="1556792"/>
            <a:ext cx="7560840" cy="4536504"/>
          </a:xfrm>
          <a:prstGeom prst="rect">
            <a:avLst/>
          </a:prstGeom>
          <a:ln w="9525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416" y="616137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Потребность средств  ОБ на 2021 год – 7,66 млн. руб.</a:t>
            </a:r>
          </a:p>
          <a:p>
            <a:pPr algn="ctr"/>
            <a:r>
              <a:rPr lang="ru-RU" b="1" dirty="0"/>
              <a:t>Доведено на 2021 год –  3,80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65748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91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4119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Приобретение наплавного (понтонного) моста </a:t>
            </a:r>
            <a:br>
              <a:rPr lang="ru-RU" sz="2400" b="1" dirty="0"/>
            </a:br>
            <a:r>
              <a:rPr lang="ru-RU" sz="2400" b="1" dirty="0"/>
              <a:t>через р. Емца в Холмогорском районе </a:t>
            </a:r>
          </a:p>
        </p:txBody>
      </p:sp>
      <p:pic>
        <p:nvPicPr>
          <p:cNvPr id="4" name="Picture 596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9846" y="3520174"/>
            <a:ext cx="4102633" cy="2609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7347" y="1714310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Общая стоимость объекта</a:t>
            </a:r>
          </a:p>
          <a:p>
            <a:pPr algn="ctr"/>
            <a:r>
              <a:rPr lang="ru-RU" sz="2000" b="1" dirty="0"/>
              <a:t>27 млн. 500 тыс. руб.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4652554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Областной бюджет</a:t>
            </a:r>
          </a:p>
          <a:p>
            <a:pPr algn="ctr"/>
            <a:r>
              <a:rPr lang="ru-RU" b="1" dirty="0"/>
              <a:t>20 млн. руб.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Местный бюджет</a:t>
            </a:r>
          </a:p>
          <a:p>
            <a:pPr algn="ctr"/>
            <a:r>
              <a:rPr lang="ru-RU" b="1" dirty="0"/>
              <a:t>7 млн. 500 тыс. руб.</a:t>
            </a:r>
          </a:p>
        </p:txBody>
      </p:sp>
      <p:pic>
        <p:nvPicPr>
          <p:cNvPr id="1027" name="Picture 3" descr="X:\Отдел дорожной деятельности\Малухина\ФОТО СНТ\Емца\DSC054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77615"/>
            <a:ext cx="3661243" cy="27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07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14398</TotalTime>
  <Words>1858</Words>
  <Application>Microsoft Office PowerPoint</Application>
  <PresentationFormat>Экран (4:3)</PresentationFormat>
  <Paragraphs>363</Paragraphs>
  <Slides>28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Trebuchet MS</vt:lpstr>
      <vt:lpstr>Тема Office</vt:lpstr>
      <vt:lpstr>   О бюджетных проектировках  министерства транспорта Архангельской области на 2021 год и на плановый период 2022 и 2023 годов   </vt:lpstr>
      <vt:lpstr>Презентация PowerPoint</vt:lpstr>
      <vt:lpstr>Презентация PowerPoint</vt:lpstr>
      <vt:lpstr>Субсидии организациям железнодорожного транспорта на возмещение недополученных доходов, возникающих в результате государственного регулирования тарифов на перевозку пассажиров и багажа в 2021 году</vt:lpstr>
      <vt:lpstr>1. пос. Авнюгский – пос. Поперечка 3,29 млн. руб.        в том числе        1,24 млн. руб. – содержание и ремонту участка УЖД;        2,05 млн. руб. – ремонт агрегатов зимнего тепловоза ТУ-8 2. Липаково – Лужма – Сеза 1,14 млн. руб. </vt:lpstr>
      <vt:lpstr>Организация  осуществления перевозок пассажиров и багажа автомобильным транспортом в межмуниципальном сообщении</vt:lpstr>
      <vt:lpstr>Капитальный ремонт пассажирских судов</vt:lpstr>
      <vt:lpstr>Организация буксирных перевозок по маршруту  «Хабарка – Выселки» в период осеннего ледостава и весеннего ледохода</vt:lpstr>
      <vt:lpstr>Презентация PowerPoint</vt:lpstr>
      <vt:lpstr>Презентация PowerPoint</vt:lpstr>
      <vt:lpstr>Презентация PowerPoint</vt:lpstr>
      <vt:lpstr>Подпрограмма № 2 «Развитие общественного пассажирского транспорта и транспортной инфраструктуры Архангельской области»</vt:lpstr>
      <vt:lpstr>Презентация PowerPoint</vt:lpstr>
      <vt:lpstr>1. Субсидии муниципальным образованиям на софинансирование дорожной деятельности и ремонт дворовых территорий</vt:lpstr>
      <vt:lpstr>Презентация PowerPoint</vt:lpstr>
      <vt:lpstr>Подпрограмма № 3 «Развитие и совершенствование сети автомобильных дорог общего пользования регионального значения»</vt:lpstr>
      <vt:lpstr>Подпрограмма № 4 «Улучшение эксплуатационного состояния автомобильных дорог общего пользования регионального значения за счет ремонта, капитального ремонта и содержания»</vt:lpstr>
      <vt:lpstr>Презентация PowerPoint</vt:lpstr>
      <vt:lpstr>Презентация PowerPoint</vt:lpstr>
      <vt:lpstr>Презентация PowerPoint</vt:lpstr>
      <vt:lpstr>                                                         Безопасные и качественные автомобильные дороги  2021 год – 3 млрд. 539  млн. руб.;  2022 год – 4 млрд. 421 млн. руб.;  2023 год – 5 млрд. 505 млн. руб.                                                                Объекты 2021 года </vt:lpstr>
      <vt:lpstr>Презентация PowerPoint</vt:lpstr>
      <vt:lpstr>Государственная программа Архангельской области «Комплексное развитие сельских территорий»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Пунягов Сергей Валерьевич</dc:creator>
  <cp:lastModifiedBy>Попов Юрий Владимирович</cp:lastModifiedBy>
  <cp:revision>190</cp:revision>
  <cp:lastPrinted>2020-09-29T11:10:44Z</cp:lastPrinted>
  <dcterms:created xsi:type="dcterms:W3CDTF">2015-10-22T06:18:15Z</dcterms:created>
  <dcterms:modified xsi:type="dcterms:W3CDTF">2020-10-29T09:32:16Z</dcterms:modified>
</cp:coreProperties>
</file>