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56" r:id="rId3"/>
    <p:sldId id="257" r:id="rId4"/>
    <p:sldId id="259" r:id="rId5"/>
    <p:sldId id="348" r:id="rId6"/>
    <p:sldId id="278" r:id="rId7"/>
    <p:sldId id="277" r:id="rId8"/>
    <p:sldId id="275" r:id="rId9"/>
    <p:sldId id="349" r:id="rId10"/>
    <p:sldId id="350" r:id="rId11"/>
    <p:sldId id="263" r:id="rId12"/>
    <p:sldId id="355" r:id="rId13"/>
    <p:sldId id="351" r:id="rId14"/>
    <p:sldId id="353" r:id="rId15"/>
    <p:sldId id="356" r:id="rId16"/>
    <p:sldId id="357" r:id="rId17"/>
    <p:sldId id="280" r:id="rId18"/>
    <p:sldId id="354" r:id="rId19"/>
    <p:sldId id="359" r:id="rId20"/>
    <p:sldId id="358" r:id="rId21"/>
    <p:sldId id="361" r:id="rId22"/>
    <p:sldId id="272" r:id="rId23"/>
    <p:sldId id="346" r:id="rId24"/>
    <p:sldId id="261" r:id="rId25"/>
    <p:sldId id="347" r:id="rId26"/>
    <p:sldId id="360" r:id="rId27"/>
    <p:sldId id="362" r:id="rId2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 autoAdjust="0"/>
    <p:restoredTop sz="94660"/>
  </p:normalViewPr>
  <p:slideViewPr>
    <p:cSldViewPr>
      <p:cViewPr>
        <p:scale>
          <a:sx n="75" d="100"/>
          <a:sy n="75" d="100"/>
        </p:scale>
        <p:origin x="-267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2.1379999999999999</c:v>
                </c:pt>
                <c:pt idx="1">
                  <c:v>0.94399999999999995</c:v>
                </c:pt>
                <c:pt idx="2">
                  <c:v>0.69899999999999995</c:v>
                </c:pt>
                <c:pt idx="3">
                  <c:v>0.56799999999999995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0802469135802469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4.8479999999999999</c:v>
                </c:pt>
                <c:pt idx="1">
                  <c:v>7.1260000000000003</c:v>
                </c:pt>
                <c:pt idx="2">
                  <c:v>8.9260000000000002</c:v>
                </c:pt>
                <c:pt idx="3">
                  <c:v>10.375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317184"/>
        <c:axId val="156318720"/>
        <c:axId val="0"/>
      </c:bar3DChart>
      <c:catAx>
        <c:axId val="1563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318720"/>
        <c:crosses val="autoZero"/>
        <c:auto val="1"/>
        <c:lblAlgn val="ctr"/>
        <c:lblOffset val="100"/>
        <c:noMultiLvlLbl val="0"/>
      </c:catAx>
      <c:valAx>
        <c:axId val="15631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31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36339554777876"/>
          <c:y val="0.42211790065451266"/>
          <c:w val="0.236377345192962"/>
          <c:h val="0.33254403537987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03149606299227E-2"/>
          <c:y val="6.3153799179543724E-2"/>
          <c:w val="0.89019685039370089"/>
          <c:h val="0.63331100133930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PowerPoint]Лист1'!$C$29:$K$29</c:f>
              <c:strCache>
                <c:ptCount val="9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 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'[Диаграмма в Microsoft PowerPoint]Лист1'!$C$30:$K$30</c:f>
              <c:numCache>
                <c:formatCode>General</c:formatCode>
                <c:ptCount val="9"/>
                <c:pt idx="0">
                  <c:v>185.8</c:v>
                </c:pt>
                <c:pt idx="1">
                  <c:v>225.7</c:v>
                </c:pt>
                <c:pt idx="2">
                  <c:v>248.8</c:v>
                </c:pt>
                <c:pt idx="3">
                  <c:v>223</c:v>
                </c:pt>
                <c:pt idx="4">
                  <c:v>249.3</c:v>
                </c:pt>
                <c:pt idx="5">
                  <c:v>279.2</c:v>
                </c:pt>
                <c:pt idx="6">
                  <c:v>358.7</c:v>
                </c:pt>
                <c:pt idx="7">
                  <c:v>368</c:v>
                </c:pt>
                <c:pt idx="8">
                  <c:v>382.7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B6-423A-89D6-F78B73FC6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044288"/>
        <c:axId val="156447488"/>
      </c:barChart>
      <c:catAx>
        <c:axId val="1560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6447488"/>
        <c:crosses val="autoZero"/>
        <c:auto val="1"/>
        <c:lblAlgn val="ctr"/>
        <c:lblOffset val="100"/>
        <c:noMultiLvlLbl val="0"/>
      </c:catAx>
      <c:valAx>
        <c:axId val="15644748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604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гос.задание</c:v>
                </c:pt>
              </c:strCache>
            </c:strRef>
          </c:tx>
          <c:spPr>
            <a:solidFill>
              <a:srgbClr val="F09634"/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1104017882153662E-2"/>
                  <c:y val="4.8991470083570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F-4A91-B87B-D85E1C9E8DF7}"/>
                </c:ext>
              </c:extLst>
            </c:dLbl>
            <c:dLbl>
              <c:idx val="1"/>
              <c:layout>
                <c:manualLayout>
                  <c:x val="-1.6444635306428448E-2"/>
                  <c:y val="7.3487205125356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F-4A91-B87B-D85E1C9E8DF7}"/>
                </c:ext>
              </c:extLst>
            </c:dLbl>
            <c:dLbl>
              <c:idx val="2"/>
              <c:layout>
                <c:manualLayout>
                  <c:x val="-3.9741548185054489E-3"/>
                  <c:y val="-1.224786752089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F-4A91-B87B-D85E1C9E8DF7}"/>
                </c:ext>
              </c:extLst>
            </c:dLbl>
            <c:dLbl>
              <c:idx val="3"/>
              <c:layout>
                <c:manualLayout>
                  <c:x val="-3.3848652057739868E-2"/>
                  <c:y val="-5.634019059610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F-4A91-B87B-D85E1C9E8DF7}"/>
                </c:ext>
              </c:extLst>
            </c:dLbl>
            <c:dLbl>
              <c:idx val="4"/>
              <c:layout>
                <c:manualLayout>
                  <c:x val="-1.7815080030389441E-3"/>
                  <c:y val="-2.69453085459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F-4A91-B87B-D85E1C9E8DF7}"/>
                </c:ext>
              </c:extLst>
            </c:dLbl>
            <c:dLbl>
              <c:idx val="5"/>
              <c:layout>
                <c:manualLayout>
                  <c:x val="-1.2059438789802085E-2"/>
                  <c:y val="9.79829401671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F-4A91-B87B-D85E1C9E8DF7}"/>
                </c:ext>
              </c:extLst>
            </c:dLbl>
            <c:dLbl>
              <c:idx val="6"/>
              <c:layout>
                <c:manualLayout>
                  <c:x val="-1.5075485439888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 9 мес.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25.54</c:v>
                </c:pt>
                <c:pt idx="1">
                  <c:v>34.86</c:v>
                </c:pt>
                <c:pt idx="2">
                  <c:v>48.91</c:v>
                </c:pt>
                <c:pt idx="3">
                  <c:v>55.56</c:v>
                </c:pt>
                <c:pt idx="4">
                  <c:v>60.16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0F-4A91-B87B-D85E1C9E8D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4.1116039338457712E-4"/>
                  <c:y val="2.449573504178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F-4A91-B87B-D85E1C9E8DF7}"/>
                </c:ext>
              </c:extLst>
            </c:dLbl>
            <c:dLbl>
              <c:idx val="1"/>
              <c:layout>
                <c:manualLayout>
                  <c:x val="-2.1926576059450461E-3"/>
                  <c:y val="-9.79829401671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0F-4A91-B87B-D85E1C9E8DF7}"/>
                </c:ext>
              </c:extLst>
            </c:dLbl>
            <c:dLbl>
              <c:idx val="2"/>
              <c:layout>
                <c:manualLayout>
                  <c:x val="3.8369430936923436E-3"/>
                  <c:y val="4.8991470083570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0F-4A91-B87B-D85E1C9E8DF7}"/>
                </c:ext>
              </c:extLst>
            </c:dLbl>
            <c:dLbl>
              <c:idx val="3"/>
              <c:layout>
                <c:manualLayout>
                  <c:x val="-1.9185902421098514E-3"/>
                  <c:y val="-2.449766383982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0F-4A91-B87B-D85E1C9E8DF7}"/>
                </c:ext>
              </c:extLst>
            </c:dLbl>
            <c:dLbl>
              <c:idx val="4"/>
              <c:layout>
                <c:manualLayout>
                  <c:x val="4.5222895461757787E-3"/>
                  <c:y val="7.3487205125356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 9 мес. 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125.86</c:v>
                </c:pt>
                <c:pt idx="1">
                  <c:v>108.82</c:v>
                </c:pt>
                <c:pt idx="2">
                  <c:v>113.35</c:v>
                </c:pt>
                <c:pt idx="3">
                  <c:v>123.1</c:v>
                </c:pt>
                <c:pt idx="4">
                  <c:v>212.21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80F-4A91-B87B-D85E1C9E8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251264"/>
        <c:axId val="202080640"/>
      </c:barChart>
      <c:catAx>
        <c:axId val="2022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080640"/>
        <c:crosses val="autoZero"/>
        <c:auto val="1"/>
        <c:lblAlgn val="ctr"/>
        <c:lblOffset val="100"/>
        <c:noMultiLvlLbl val="0"/>
      </c:catAx>
      <c:valAx>
        <c:axId val="20208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25126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0.52625</cdr:x>
      <cdr:y>0.08587</cdr:y>
    </cdr:from>
    <cdr:to>
      <cdr:x>0.6119</cdr:x>
      <cdr:y>0.14269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330824" y="388640"/>
          <a:ext cx="704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10,943</a:t>
          </a:r>
        </a:p>
      </cdr:txBody>
    </cdr:sp>
  </cdr:relSizeAnchor>
  <cdr:relSizeAnchor xmlns:cdr="http://schemas.openxmlformats.org/drawingml/2006/chartDrawing">
    <cdr:from>
      <cdr:x>0.38625</cdr:x>
      <cdr:y>0.16542</cdr:y>
    </cdr:from>
    <cdr:to>
      <cdr:x>0.4719</cdr:x>
      <cdr:y>0.22224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178696" y="748680"/>
          <a:ext cx="704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9,625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</cdr:x>
      <cdr:y>0.26088</cdr:y>
    </cdr:from>
    <cdr:to>
      <cdr:x>0.34065</cdr:x>
      <cdr:y>0.3177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2098576" y="1180728"/>
          <a:ext cx="704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8,070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0.11501</cdr:x>
      <cdr:y>0.34046</cdr:y>
    </cdr:from>
    <cdr:to>
      <cdr:x>0.20065</cdr:x>
      <cdr:y>0.39728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946448" y="1540917"/>
          <a:ext cx="704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6,986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B4D4-0D81-4BC2-B944-19F974C14BA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F0D6-BF6E-4997-B69F-03F0DBB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2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130-AA1D-4A0C-9511-641279DC954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6584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 </a:t>
            </a:r>
            <a:r>
              <a:rPr lang="ru-RU" sz="4000" b="1" dirty="0"/>
              <a:t>бюджетных проектировках </a:t>
            </a:r>
            <a:br>
              <a:rPr lang="ru-RU" sz="4000" b="1" dirty="0"/>
            </a:br>
            <a:r>
              <a:rPr lang="ru-RU" sz="4000" b="1" dirty="0"/>
              <a:t>министерства транспорта Архангельской области на </a:t>
            </a:r>
            <a:r>
              <a:rPr lang="ru-RU" sz="4000" b="1" dirty="0" smtClean="0"/>
              <a:t>2020 </a:t>
            </a:r>
            <a:r>
              <a:rPr lang="ru-RU" sz="4000" b="1" dirty="0"/>
              <a:t>год и на плановый период </a:t>
            </a:r>
            <a:r>
              <a:rPr lang="ru-RU" sz="4000" b="1" dirty="0" smtClean="0"/>
              <a:t>2021 </a:t>
            </a:r>
            <a:r>
              <a:rPr lang="ru-RU" sz="4000" b="1" dirty="0"/>
              <a:t>и </a:t>
            </a:r>
            <a:r>
              <a:rPr lang="ru-RU" sz="4000" b="1" dirty="0" smtClean="0"/>
              <a:t>2022 годов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7251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Кривов Вадим Иванович</a:t>
            </a:r>
          </a:p>
          <a:p>
            <a:pPr algn="r"/>
            <a:r>
              <a:rPr lang="ru-RU" sz="2400" b="1" dirty="0" smtClean="0"/>
              <a:t>министр транспорта Архангельской области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58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2020 и 2021 годы: 110,2 млн руб., </a:t>
            </a:r>
            <a:r>
              <a:rPr lang="ru-RU" sz="6400" b="1" dirty="0" smtClean="0"/>
              <a:t>в том числе: областной бюджет 60, млн. руб.</a:t>
            </a:r>
          </a:p>
          <a:p>
            <a:pPr marL="0" indent="0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                                                                                               местный бюджет   50,2 млн. руб.</a:t>
            </a:r>
            <a:endParaRPr lang="ru-RU" sz="6400" b="1" dirty="0"/>
          </a:p>
        </p:txBody>
      </p:sp>
      <p:pic>
        <p:nvPicPr>
          <p:cNvPr id="5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00800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251520" y="2674392"/>
            <a:ext cx="2348776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alibri" pitchFamily="34" charset="0"/>
              </a:rPr>
              <a:t>Реконструкция мостового перехода ч/</a:t>
            </a:r>
            <a:r>
              <a:rPr lang="ru-RU" sz="1100" b="1" dirty="0" err="1" smtClean="0">
                <a:latin typeface="Calibri" pitchFamily="34" charset="0"/>
              </a:rPr>
              <a:t>р</a:t>
            </a:r>
            <a:r>
              <a:rPr lang="ru-RU" sz="1100" b="1" dirty="0" smtClean="0">
                <a:latin typeface="Calibri" pitchFamily="34" charset="0"/>
              </a:rPr>
              <a:t> Никольское Устье в Северодвинске, </a:t>
            </a:r>
          </a:p>
          <a:p>
            <a:pPr algn="ctr"/>
            <a:r>
              <a:rPr lang="ru-RU" sz="1100" b="1" dirty="0" smtClean="0">
                <a:latin typeface="Calibri" pitchFamily="34" charset="0"/>
              </a:rPr>
              <a:t>ввод в 2023г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00296" y="2852936"/>
            <a:ext cx="459536" cy="206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Подпрограмма № 2 Развитие общественного пассажирского транспорта и транспортной инфраструктуры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62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9361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Подпрограмма № 3 «Развитие и совершенствование сети автомобильных </a:t>
            </a:r>
            <a:r>
              <a:rPr lang="ru-RU" sz="2000" b="1" dirty="0"/>
              <a:t>дорог общего пользования регионального </a:t>
            </a:r>
            <a:r>
              <a:rPr lang="ru-RU" sz="2000" b="1" dirty="0" smtClean="0"/>
              <a:t>значения»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06262"/>
              </p:ext>
            </p:extLst>
          </p:nvPr>
        </p:nvGraphicFramePr>
        <p:xfrm>
          <a:off x="332943" y="1196752"/>
          <a:ext cx="8478115" cy="51414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7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/>
                <a:gridCol w="1718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5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</a:t>
                      </a:r>
                      <a:r>
                        <a:rPr lang="ru-RU" sz="2000" dirty="0" smtClean="0"/>
                        <a:t> 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 реализации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Средства ОБ, млн.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1208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 Завершение строительства мостового перехода  через р. Сельменьга на автодороге Усть-Ваеньга – Осиново - Фалюки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90,9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77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 Завершение разработки ПСД на реконструкцию мостового перехода через р.</a:t>
                      </a:r>
                      <a:r>
                        <a:rPr lang="ru-RU" sz="2200" baseline="0" dirty="0" smtClean="0"/>
                        <a:t> Вождеромка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4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3. Строительства мостового перехода  через р. Устья на автодороге Шангалы – Квазеньга - Кизема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100,0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926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347,2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Подпрограмма № 4 </a:t>
            </a:r>
            <a:r>
              <a:rPr lang="ru-RU" sz="2400" dirty="0"/>
              <a:t>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74703"/>
              </p:ext>
            </p:extLst>
          </p:nvPr>
        </p:nvGraphicFramePr>
        <p:xfrm>
          <a:off x="332943" y="1196752"/>
          <a:ext cx="8478114" cy="54926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9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/>
                <a:gridCol w="605238"/>
                <a:gridCol w="2491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5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2000" dirty="0" smtClean="0"/>
                        <a:t>в 2020 году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662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мостов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984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линий искусственного освещения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20,015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216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водопропускных труб на участках водотоков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129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автоматизированных систем для осуществления весового контроля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ед.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448">
                <a:tc gridSpan="3">
                  <a:txBody>
                    <a:bodyPr/>
                    <a:lstStyle/>
                    <a:p>
                      <a:r>
                        <a:rPr lang="ru-RU" sz="2400" dirty="0" smtClean="0"/>
                        <a:t>Устройство пешеходных переходов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 ед.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Разработка проектной документации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Круглогодичное</a:t>
                      </a:r>
                      <a:r>
                        <a:rPr lang="ru-RU" sz="2000" baseline="0" dirty="0" smtClean="0"/>
                        <a:t> содержание дорог и мостов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Оформление прав на автомобильные дороги и земельные участки</a:t>
                      </a:r>
                      <a:r>
                        <a:rPr lang="ru-RU" sz="2000" baseline="0" dirty="0" smtClean="0"/>
                        <a:t> под ними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План ремонта искусственных сооружений в 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2020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году</a:t>
            </a:r>
            <a:b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0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21" y="768350"/>
            <a:ext cx="8784975" cy="597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322462" y="2636912"/>
            <a:ext cx="2060184" cy="4111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smtClean="0">
                <a:latin typeface="Calibri" pitchFamily="34" charset="0"/>
              </a:rPr>
              <a:t>Карга </a:t>
            </a:r>
            <a:endParaRPr lang="ru-RU" sz="1100" b="1" dirty="0">
              <a:latin typeface="Calibri" pitchFamily="34" charset="0"/>
            </a:endParaRPr>
          </a:p>
          <a:p>
            <a:pPr algn="ctr"/>
            <a:r>
              <a:rPr lang="ru-RU" sz="1100" b="1" dirty="0">
                <a:latin typeface="Calibri" pitchFamily="34" charset="0"/>
              </a:rPr>
              <a:t> </a:t>
            </a: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1354049" y="3140968"/>
            <a:ext cx="2059334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err="1" smtClean="0">
                <a:latin typeface="Calibri" pitchFamily="34" charset="0"/>
              </a:rPr>
              <a:t>Поча</a:t>
            </a:r>
            <a:endParaRPr lang="ru-RU" sz="1100" b="1" dirty="0" smtClean="0">
              <a:latin typeface="Calibri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/>
            </a:extLst>
          </p:cNvPr>
          <p:cNvCxnSpPr/>
          <p:nvPr/>
        </p:nvCxnSpPr>
        <p:spPr>
          <a:xfrm>
            <a:off x="3203848" y="3356992"/>
            <a:ext cx="1584176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5441624" y="1916832"/>
            <a:ext cx="21623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err="1" smtClean="0">
                <a:latin typeface="Calibri" pitchFamily="34" charset="0"/>
              </a:rPr>
              <a:t>Юбра</a:t>
            </a:r>
            <a:endParaRPr lang="ru-RU" sz="1100" b="1" dirty="0">
              <a:latin typeface="Calibri" pitchFamily="34" charset="0"/>
            </a:endParaRPr>
          </a:p>
          <a:p>
            <a:pPr algn="ctr"/>
            <a:r>
              <a:rPr lang="ru-RU" sz="1100" dirty="0">
                <a:latin typeface="Calibri" pitchFamily="34" charset="0"/>
              </a:rPr>
              <a:t> </a:t>
            </a:r>
          </a:p>
        </p:txBody>
      </p:sp>
      <p:cxnSp>
        <p:nvCxnSpPr>
          <p:cNvPr id="18" name="Прямая со стрелкой 17">
            <a:extLst>
              <a:ext uri="{FF2B5EF4-FFF2-40B4-BE49-F238E27FC236}"/>
            </a:extLst>
          </p:cNvPr>
          <p:cNvCxnSpPr>
            <a:stCxn id="17" idx="1"/>
          </p:cNvCxnSpPr>
          <p:nvPr/>
        </p:nvCxnSpPr>
        <p:spPr>
          <a:xfrm flipH="1">
            <a:off x="5004048" y="2086109"/>
            <a:ext cx="437576" cy="467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6"/>
          <p:cNvSpPr txBox="1">
            <a:spLocks noChangeArrowheads="1"/>
          </p:cNvSpPr>
          <p:nvPr/>
        </p:nvSpPr>
        <p:spPr bwMode="auto">
          <a:xfrm>
            <a:off x="6411492" y="4005064"/>
            <a:ext cx="1956366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err="1" smtClean="0">
                <a:latin typeface="Calibri" pitchFamily="34" charset="0"/>
              </a:rPr>
              <a:t>Ватса</a:t>
            </a:r>
            <a:endParaRPr lang="ru-RU" sz="1100" b="1" dirty="0" smtClean="0">
              <a:latin typeface="Calibri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/>
            </a:extLst>
          </p:cNvPr>
          <p:cNvCxnSpPr/>
          <p:nvPr/>
        </p:nvCxnSpPr>
        <p:spPr>
          <a:xfrm flipH="1">
            <a:off x="6588224" y="4365103"/>
            <a:ext cx="648072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3610871" y="5157192"/>
            <a:ext cx="2348654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ru-RU" sz="1100" b="1" smtClean="0">
                <a:latin typeface="Calibri" pitchFamily="34" charset="0"/>
              </a:rPr>
              <a:t>Вохтомица</a:t>
            </a:r>
            <a:endParaRPr lang="ru-RU" sz="1100" b="1" dirty="0" smtClean="0">
              <a:latin typeface="Calibri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/>
            </a:extLst>
          </p:cNvPr>
          <p:cNvCxnSpPr/>
          <p:nvPr/>
        </p:nvCxnSpPr>
        <p:spPr>
          <a:xfrm flipH="1" flipV="1">
            <a:off x="3779912" y="5013176"/>
            <a:ext cx="792088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4594409" y="3573016"/>
            <a:ext cx="2059334" cy="41125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err="1" smtClean="0">
                <a:latin typeface="Calibri" pitchFamily="34" charset="0"/>
              </a:rPr>
              <a:t>Соденьга</a:t>
            </a:r>
            <a:endParaRPr lang="ru-RU" sz="1100" b="1" dirty="0" smtClean="0">
              <a:latin typeface="Calibri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932040" y="4005064"/>
            <a:ext cx="936104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050957" y="6477000"/>
            <a:ext cx="1089609" cy="298519"/>
          </a:xfrm>
        </p:spPr>
        <p:txBody>
          <a:bodyPr/>
          <a:lstStyle/>
          <a:p>
            <a:pPr>
              <a:defRPr/>
            </a:pPr>
            <a:fld id="{38665528-5D90-49E4-8C92-E5B7B9EF0AC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1289733" y="4221088"/>
            <a:ext cx="2451621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мост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</a:t>
            </a:r>
            <a:r>
              <a:rPr lang="ru-RU" sz="1100" b="1" dirty="0" err="1" smtClean="0">
                <a:latin typeface="Calibri" pitchFamily="34" charset="0"/>
              </a:rPr>
              <a:t>Кленовица</a:t>
            </a:r>
            <a:endParaRPr lang="ru-RU" sz="1100" b="1" dirty="0" smtClean="0">
              <a:latin typeface="Calibri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/>
            </a:extLst>
          </p:cNvPr>
          <p:cNvCxnSpPr>
            <a:stCxn id="30" idx="2"/>
          </p:cNvCxnSpPr>
          <p:nvPr/>
        </p:nvCxnSpPr>
        <p:spPr>
          <a:xfrm>
            <a:off x="2515544" y="4559642"/>
            <a:ext cx="832322" cy="5255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/>
            </a:extLst>
          </p:cNvPr>
          <p:cNvCxnSpPr/>
          <p:nvPr/>
        </p:nvCxnSpPr>
        <p:spPr>
          <a:xfrm>
            <a:off x="5771337" y="2780927"/>
            <a:ext cx="195550" cy="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8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9" y="137065"/>
            <a:ext cx="8970513" cy="672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=""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76864" cy="57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8160" y="2405077"/>
            <a:ext cx="3240360" cy="4144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4293096"/>
            <a:ext cx="2949444" cy="897517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Коношский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Вожега  (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км), Коноша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Вельск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Шангалы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885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км), Коноша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(2,031 км), Коноша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Чублак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(1,45 км)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52120" y="5157192"/>
            <a:ext cx="2880320" cy="648072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Красноборский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Красноборск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Хмелёвская  (2,757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17" idx="2"/>
          </p:cNvCxnSpPr>
          <p:nvPr/>
        </p:nvCxnSpPr>
        <p:spPr>
          <a:xfrm rot="5400000">
            <a:off x="2893504" y="3654222"/>
            <a:ext cx="2569574" cy="90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2"/>
          </p:cNvCxnSpPr>
          <p:nvPr/>
        </p:nvCxnSpPr>
        <p:spPr>
          <a:xfrm rot="16200000" flipH="1">
            <a:off x="4297660" y="3150163"/>
            <a:ext cx="2281542" cy="1620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475656" y="5373216"/>
            <a:ext cx="2794089" cy="372035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Вельский район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 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Аргуновский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(1,331 км)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84168" y="4293096"/>
            <a:ext cx="3059832" cy="552267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 район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Заболотье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Сольвычегодск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Яренск (1,414 км), Вогваздино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Яренск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48750" y="3501008"/>
            <a:ext cx="3095250" cy="552267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Холмогорский район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 к 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Холмогоры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автомобильной дороги М-8 «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Холмогоры» (0,706 км)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rot="10800000" flipV="1">
            <a:off x="2085991" y="2802593"/>
            <a:ext cx="2484274" cy="147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17" idx="2"/>
          </p:cNvCxnSpPr>
          <p:nvPr/>
        </p:nvCxnSpPr>
        <p:spPr>
          <a:xfrm rot="16200000" flipH="1">
            <a:off x="4657700" y="2790123"/>
            <a:ext cx="1489452" cy="154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4642867" y="2830632"/>
            <a:ext cx="1435966" cy="72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1600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Устройство линий искусственного освещения в 2020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91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Подпрограмма № 5 «Создание условий для реализации государственной программы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7728" y="3068960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счет средств дорожного фонда </a:t>
            </a:r>
            <a:endParaRPr lang="ru-RU" b="1" dirty="0" smtClean="0"/>
          </a:p>
          <a:p>
            <a:pPr algn="ctr"/>
            <a:r>
              <a:rPr lang="ru-RU" b="1" dirty="0" smtClean="0"/>
              <a:t>финансируется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83992" y="2780928"/>
            <a:ext cx="1848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83992" y="4293096"/>
            <a:ext cx="1848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932040" y="2132856"/>
            <a:ext cx="34563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деятельности  ГКУ АО «Дорожное агентство «</a:t>
            </a:r>
            <a:r>
              <a:rPr lang="ru-RU" dirty="0" err="1" smtClean="0"/>
              <a:t>Архангельскавтодор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2020 год – 115 млн. руб.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4293096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стационарных и передвижных комплексов </a:t>
            </a:r>
            <a:r>
              <a:rPr lang="ru-RU" dirty="0" err="1" smtClean="0"/>
              <a:t>фотовидеофиксации</a:t>
            </a:r>
            <a:r>
              <a:rPr lang="ru-RU" dirty="0" smtClean="0"/>
              <a:t> ГБУ «РТС»</a:t>
            </a:r>
          </a:p>
          <a:p>
            <a:pPr algn="ctr"/>
            <a:r>
              <a:rPr lang="ru-RU" dirty="0" smtClean="0"/>
              <a:t>2020 год – 58,4 млн. руб.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02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" y="-363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936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Подпрограмма № 6 «Повышение безопасности дорожного движения»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412032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системы автоматического контроля и выявления </a:t>
            </a:r>
            <a:r>
              <a:rPr lang="ru-RU" b="1" dirty="0" smtClean="0"/>
              <a:t>нарушения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1412032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Эффективное применение специальных технических средств фиксации нарушений ПДД, работающих в автоматическом режиме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907704" y="2996208"/>
            <a:ext cx="432048" cy="79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76256" y="2996208"/>
            <a:ext cx="432048" cy="79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4088" y="3789660"/>
            <a:ext cx="3384376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Оплата услуг почтовой связи по направлению постановлений органами УМВД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5556" y="3789660"/>
            <a:ext cx="3096344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стационарных и передвижных комплексов ФВФ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907704" y="5085804"/>
            <a:ext cx="432048" cy="575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40252" y="5088656"/>
            <a:ext cx="432048" cy="575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7564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 год – 108,5 млн. руб.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009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 год – 26,8 млн. руб.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2168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Безопасные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качественные автомобильные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– 2 млрд. 312 млн. руб.;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 – 3 млрд.777 млн. руб.;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– 4 млрд.127 млн. руб.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Объекты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93629"/>
              </p:ext>
            </p:extLst>
          </p:nvPr>
        </p:nvGraphicFramePr>
        <p:xfrm>
          <a:off x="251519" y="1384029"/>
          <a:ext cx="8640962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86"/>
                <a:gridCol w="1701663"/>
                <a:gridCol w="2304256"/>
                <a:gridCol w="1800200"/>
                <a:gridCol w="1080120"/>
                <a:gridCol w="1224137"/>
              </a:tblGrid>
              <a:tr h="591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</a:p>
                    <a:p>
                      <a:pPr algn="ctr"/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/>
                        <a:t>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а</a:t>
                      </a:r>
                      <a:r>
                        <a:rPr lang="ru-RU" sz="1400" dirty="0" smtClean="0"/>
                        <a:t>втодороги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Адрес участка,</a:t>
                      </a:r>
                      <a:r>
                        <a:rPr lang="ru-RU" sz="1400" baseline="0" dirty="0" smtClean="0"/>
                        <a:t> км 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Длина </a:t>
                      </a:r>
                    </a:p>
                    <a:p>
                      <a:pPr algn="ctr"/>
                      <a:r>
                        <a:rPr lang="ru-RU" sz="1400" dirty="0" smtClean="0"/>
                        <a:t>участка,</a:t>
                      </a:r>
                      <a:r>
                        <a:rPr lang="ru-RU" sz="1400" baseline="0" dirty="0" smtClean="0"/>
                        <a:t> км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работ</a:t>
                      </a:r>
                      <a:endParaRPr lang="ru-RU" sz="14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Приморский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Подъезд к аэропорту "Васьково"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0+000 - 8+886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9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37412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Устьянский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Подъезд  к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д.Малодоры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0+000 - 12+400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12,4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37412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/>
                        <a:t>Верхнетоемский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Усть-Вага – </a:t>
                      </a:r>
                      <a:r>
                        <a:rPr lang="ru-RU" sz="1500" dirty="0" err="1" smtClean="0"/>
                        <a:t>Ядриха</a:t>
                      </a:r>
                      <a:r>
                        <a:rPr lang="ru-RU" sz="150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62+432 - 72+520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10,2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/>
                        <a:t>кап.ремонт</a:t>
                      </a:r>
                      <a:endParaRPr lang="ru-RU" sz="15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Вельский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Долматово – Няндома –Каргополь – Пудож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19+230 - 43+820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24,6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Вельский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mtClean="0"/>
                        <a:t>Долматово – Няндома –Каргополь – Пудож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53+170 - 60+000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6,8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Вельский</a:t>
                      </a:r>
                    </a:p>
                    <a:p>
                      <a:pPr algn="l"/>
                      <a:r>
                        <a:rPr lang="ru-RU" sz="1500" dirty="0" err="1" smtClean="0"/>
                        <a:t>Няндомский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mtClean="0"/>
                        <a:t>Долматово – Няндома –Каргополь – Пудож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60+000 -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69+000</a:t>
                      </a:r>
                    </a:p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69+000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- 77+000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17,3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7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/>
                        <a:t>Няндомский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smtClean="0"/>
                        <a:t>Долматово – Няндома –Каргополь – Пудож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136+000 - 152+400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16,8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ремонт</a:t>
                      </a:r>
                      <a:endParaRPr lang="ru-RU" sz="1500" dirty="0"/>
                    </a:p>
                  </a:txBody>
                  <a:tcPr/>
                </a:tc>
              </a:tr>
              <a:tr h="62643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8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/>
                        <a:t>Каргопольский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Долматово – </a:t>
                      </a:r>
                      <a:r>
                        <a:rPr lang="ru-RU" sz="1500" dirty="0" err="1" smtClean="0"/>
                        <a:t>Няндома</a:t>
                      </a:r>
                      <a:r>
                        <a:rPr lang="ru-RU" sz="1500" dirty="0" smtClean="0"/>
                        <a:t> –Каргополь – Пудож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253+150 - 259+350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6,2</a:t>
                      </a:r>
                    </a:p>
                    <a:p>
                      <a:pPr algn="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/>
                        <a:t>кап.ремонт</a:t>
                      </a:r>
                      <a:endParaRPr lang="ru-RU" sz="1500" dirty="0"/>
                    </a:p>
                  </a:txBody>
                  <a:tcPr/>
                </a:tc>
              </a:tr>
              <a:tr h="374128">
                <a:tc>
                  <a:txBody>
                    <a:bodyPr/>
                    <a:lstStyle/>
                    <a:p>
                      <a:pPr algn="l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ИТОГО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102,7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Users\kulizhnikovda\Desktop\УКАЗЫ ПРЕЗИДЕНТА 2018\НАЦ ПРОЕКТ - БКАД\по п.8\Запрс минтранса, РАДОР - НАЦ проект БКАД\Карта агломераций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6881423" cy="53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«Безопасные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качественные автомобильные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РП «Комплексное развитие объединенной дорожной сети Архангельской области,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агломерации»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612" y="1455812"/>
            <a:ext cx="1979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2020 и 2021 годы: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Областной бюджет  – </a:t>
            </a:r>
          </a:p>
          <a:p>
            <a:r>
              <a:rPr lang="ru-RU" b="1" dirty="0" smtClean="0"/>
              <a:t>142 млн. руб.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Федеральный бюджет – </a:t>
            </a:r>
          </a:p>
          <a:p>
            <a:r>
              <a:rPr lang="ru-RU" b="1" dirty="0" smtClean="0"/>
              <a:t>568 млн. руб.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25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9361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Государственная программа «Комплексное развитие сельских территорий»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44596"/>
              </p:ext>
            </p:extLst>
          </p:nvPr>
        </p:nvGraphicFramePr>
        <p:xfrm>
          <a:off x="332943" y="836712"/>
          <a:ext cx="8478115" cy="56771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278"/>
                <a:gridCol w="142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9063"/>
              </a:tblGrid>
              <a:tr h="13993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</a:t>
                      </a:r>
                      <a:r>
                        <a:rPr lang="ru-RU" sz="2000" dirty="0" smtClean="0"/>
                        <a:t> 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 реализа</a:t>
                      </a:r>
                    </a:p>
                    <a:p>
                      <a:pPr algn="ctr"/>
                      <a:r>
                        <a:rPr lang="ru-RU" sz="2000" dirty="0" smtClean="0"/>
                        <a:t>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Средства ОБ, млн. руб.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Средства ФБ, млн. руб.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15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Строительство</a:t>
                      </a:r>
                      <a:r>
                        <a:rPr lang="ru-RU" sz="2000" baseline="0" dirty="0" smtClean="0"/>
                        <a:t> дороги к селу Нёнокса от автодороги «Северодвинск – Онега»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130,4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105,0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54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Строительство дороги «Подъезд к дер. Петариха» в Няндомском</a:t>
                      </a:r>
                      <a:r>
                        <a:rPr lang="ru-RU" sz="2000" baseline="0" dirty="0" smtClean="0"/>
                        <a:t> районе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13,3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1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3. Реконструкция дороги Усть-Ваегьга –</a:t>
                      </a:r>
                      <a:r>
                        <a:rPr lang="ru-RU" sz="2000" baseline="0" dirty="0" smtClean="0"/>
                        <a:t> Осиново – Фалюки (км 85 – км 97) в Виноградовском районе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198,5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92,1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514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221,2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254,2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88641"/>
            <a:ext cx="3096344" cy="6552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</a:t>
            </a:r>
            <a:r>
              <a:rPr lang="ru-RU" b="1" dirty="0"/>
              <a:t>ТЕРРИТОРИИ АРХАНГЕЛЬСКОЙ ОБЛАСТИ</a:t>
            </a:r>
            <a:r>
              <a:rPr lang="ru-RU" b="1" dirty="0" smtClean="0"/>
              <a:t>)</a:t>
            </a:r>
          </a:p>
          <a:p>
            <a:pPr algn="ctr"/>
            <a:endParaRPr lang="ru-RU" b="1" dirty="0"/>
          </a:p>
          <a:p>
            <a:pPr marL="342900" indent="-342900" algn="ctr">
              <a:buAutoNum type="arabicParenR"/>
            </a:pPr>
            <a:r>
              <a:rPr lang="ru-RU" b="1" dirty="0"/>
              <a:t>Васьково - В. Золотица</a:t>
            </a:r>
          </a:p>
          <a:p>
            <a:pPr algn="ctr"/>
            <a:r>
              <a:rPr lang="ru-RU" b="1" dirty="0"/>
              <a:t>2) Васьково – Вожгора</a:t>
            </a:r>
          </a:p>
          <a:p>
            <a:pPr algn="ctr"/>
            <a:r>
              <a:rPr lang="ru-RU" b="1" dirty="0"/>
              <a:t>3) Васьково – Долгощелье</a:t>
            </a:r>
          </a:p>
          <a:p>
            <a:pPr algn="ctr"/>
            <a:r>
              <a:rPr lang="ru-RU" b="1" dirty="0"/>
              <a:t>4) Васьково – </a:t>
            </a:r>
            <a:r>
              <a:rPr lang="ru-RU" b="1" dirty="0" err="1"/>
              <a:t>Койда</a:t>
            </a:r>
            <a:endParaRPr lang="ru-RU" b="1" dirty="0"/>
          </a:p>
          <a:p>
            <a:pPr algn="ctr"/>
            <a:r>
              <a:rPr lang="ru-RU" b="1" dirty="0"/>
              <a:t>5) Васьково – </a:t>
            </a:r>
            <a:r>
              <a:rPr lang="ru-RU" b="1" dirty="0" err="1"/>
              <a:t>Койнас</a:t>
            </a:r>
            <a:endParaRPr lang="ru-RU" b="1" dirty="0"/>
          </a:p>
          <a:p>
            <a:pPr algn="ctr"/>
            <a:r>
              <a:rPr lang="ru-RU" b="1" dirty="0"/>
              <a:t>6) Васьково - Л. Золотица</a:t>
            </a:r>
          </a:p>
          <a:p>
            <a:pPr algn="ctr"/>
            <a:r>
              <a:rPr lang="ru-RU" b="1" dirty="0"/>
              <a:t>7) Васьково – </a:t>
            </a:r>
            <a:r>
              <a:rPr lang="ru-RU" b="1" dirty="0" err="1"/>
              <a:t>Лопшеньга</a:t>
            </a:r>
            <a:endParaRPr lang="ru-RU" b="1" dirty="0"/>
          </a:p>
          <a:p>
            <a:pPr algn="ctr"/>
            <a:r>
              <a:rPr lang="ru-RU" b="1" dirty="0"/>
              <a:t>8) Васьково – Каменка</a:t>
            </a:r>
          </a:p>
          <a:p>
            <a:pPr algn="ctr"/>
            <a:r>
              <a:rPr lang="ru-RU" b="1" dirty="0"/>
              <a:t>9) Васьково – Мосеево</a:t>
            </a:r>
          </a:p>
          <a:p>
            <a:pPr algn="ctr"/>
            <a:r>
              <a:rPr lang="ru-RU" b="1" dirty="0"/>
              <a:t>10) Васьково – Олема</a:t>
            </a:r>
          </a:p>
          <a:p>
            <a:pPr algn="ctr"/>
            <a:r>
              <a:rPr lang="ru-RU" b="1" dirty="0"/>
              <a:t>11) Васьково – Пертоминск</a:t>
            </a:r>
          </a:p>
          <a:p>
            <a:pPr algn="ctr"/>
            <a:r>
              <a:rPr lang="ru-RU" b="1" dirty="0"/>
              <a:t>12) Васьково – Ручьи</a:t>
            </a:r>
          </a:p>
          <a:p>
            <a:pPr algn="ctr"/>
            <a:r>
              <a:rPr lang="ru-RU" b="1" dirty="0"/>
              <a:t>13) Васьково – Олема</a:t>
            </a:r>
          </a:p>
          <a:p>
            <a:pPr algn="ctr"/>
            <a:r>
              <a:rPr lang="ru-RU" b="1" dirty="0"/>
              <a:t>14) Васьково – Сафоново</a:t>
            </a:r>
          </a:p>
          <a:p>
            <a:pPr algn="ctr"/>
            <a:r>
              <a:rPr lang="ru-RU" b="1" dirty="0"/>
              <a:t>15) Васьково – Сояна</a:t>
            </a:r>
          </a:p>
          <a:p>
            <a:pPr algn="ctr"/>
            <a:r>
              <a:rPr lang="ru-RU" b="1" dirty="0"/>
              <a:t>16) Васьково – Ценогора</a:t>
            </a:r>
          </a:p>
          <a:p>
            <a:pPr algn="ctr"/>
            <a:r>
              <a:rPr lang="ru-RU" b="1" dirty="0"/>
              <a:t>17) Васьково – </a:t>
            </a:r>
            <a:r>
              <a:rPr lang="ru-RU" b="1" dirty="0" err="1"/>
              <a:t>Пурнема</a:t>
            </a:r>
            <a:endParaRPr lang="ru-RU" b="1" dirty="0"/>
          </a:p>
          <a:p>
            <a:pPr algn="ctr"/>
            <a:r>
              <a:rPr lang="ru-RU" b="1" dirty="0"/>
              <a:t>18) Васьково – Онега</a:t>
            </a:r>
          </a:p>
          <a:p>
            <a:pPr algn="ctr"/>
            <a:r>
              <a:rPr lang="ru-RU" b="1" dirty="0"/>
              <a:t>19) 10 маршрутов между 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95485" y="4339847"/>
            <a:ext cx="2472659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АРХАНГЕЛЬСК </a:t>
            </a:r>
            <a:r>
              <a:rPr lang="ru-RU" b="1" dirty="0"/>
              <a:t>– </a:t>
            </a:r>
            <a:r>
              <a:rPr lang="ru-RU" b="1" dirty="0" smtClean="0"/>
              <a:t>Лешуконское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95740"/>
            <a:ext cx="2503815" cy="15770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АРХАНГЕЛЬСК </a:t>
            </a:r>
            <a:r>
              <a:rPr lang="ru-RU" b="1" dirty="0"/>
              <a:t>– </a:t>
            </a:r>
            <a:r>
              <a:rPr lang="ru-RU" b="1" dirty="0" smtClean="0"/>
              <a:t>Котлас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9972" y="2550605"/>
            <a:ext cx="27003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ВОЗДУШНЫЙ ТРАНСПОРТ</a:t>
            </a:r>
          </a:p>
          <a:p>
            <a:pPr algn="ctr"/>
            <a:r>
              <a:rPr lang="ru-RU" b="1" dirty="0" smtClean="0"/>
              <a:t>221,7 млн</a:t>
            </a:r>
            <a:r>
              <a:rPr lang="ru-RU" b="1" dirty="0"/>
              <a:t>. рублей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203849" y="3007805"/>
            <a:ext cx="111612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32803" y="3471747"/>
            <a:ext cx="970509" cy="85999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56176" y="1772816"/>
            <a:ext cx="504056" cy="77778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300192" y="4331738"/>
            <a:ext cx="2359799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АРХАНГЕЛЬСК </a:t>
            </a:r>
            <a:r>
              <a:rPr lang="ru-RU" b="1" dirty="0"/>
              <a:t>– </a:t>
            </a:r>
            <a:r>
              <a:rPr lang="ru-RU" b="1" dirty="0" smtClean="0"/>
              <a:t>Мезень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68144" y="3471747"/>
            <a:ext cx="1152128" cy="85999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395485" y="195740"/>
            <a:ext cx="2274637" cy="15770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АРХАНГЕЛЬСК </a:t>
            </a:r>
            <a:r>
              <a:rPr lang="ru-RU" b="1" dirty="0"/>
              <a:t>– </a:t>
            </a:r>
            <a:r>
              <a:rPr lang="ru-RU" b="1" dirty="0" smtClean="0"/>
              <a:t>Соловки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4860032" y="1783025"/>
            <a:ext cx="643280" cy="7675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08305" y="242088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Потребность на 2020 год 330,0 </a:t>
            </a:r>
          </a:p>
          <a:p>
            <a:pPr algn="ctr"/>
            <a:r>
              <a:rPr lang="ru-RU" b="1" dirty="0" smtClean="0"/>
              <a:t>млн.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65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-44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0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Государственная программа «Культура Русского Севера»</a:t>
            </a:r>
            <a:endParaRPr lang="ru-RU" sz="2400" b="1" dirty="0"/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89980" y="53498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Мероприятие «Создание комплекса обеспечивающей инфраструктуры туристско-рекреационных кластеров на территории АО»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124287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Реконструкция мостового перехода через реку Вага на автодороге Вельск - Шангалы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693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2020 год</a:t>
            </a:r>
          </a:p>
          <a:p>
            <a:pPr algn="ctr"/>
            <a:r>
              <a:rPr lang="ru-RU" sz="2400" b="1" dirty="0" smtClean="0"/>
              <a:t>ОБ – 19,58 млн. руб.</a:t>
            </a:r>
          </a:p>
          <a:p>
            <a:pPr algn="ctr"/>
            <a:r>
              <a:rPr lang="ru-RU" sz="2400" b="1" dirty="0" smtClean="0"/>
              <a:t>ФБ – 176,2 млн. руб.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46932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2021 год</a:t>
            </a:r>
          </a:p>
          <a:p>
            <a:pPr algn="ctr"/>
            <a:r>
              <a:rPr lang="ru-RU" sz="2400" b="1" dirty="0" smtClean="0"/>
              <a:t>ОБ – 6,73 млн. руб.</a:t>
            </a:r>
          </a:p>
          <a:p>
            <a:pPr algn="ctr"/>
            <a:r>
              <a:rPr lang="ru-RU" sz="2400" b="1" dirty="0" smtClean="0"/>
              <a:t>ФБ – 585,3 млн. руб.</a:t>
            </a:r>
            <a:endParaRPr lang="ru-RU" sz="2400" b="1" dirty="0"/>
          </a:p>
        </p:txBody>
      </p:sp>
      <p:pic>
        <p:nvPicPr>
          <p:cNvPr id="2050" name="Picture 2" descr="C:\Documents and Settings\kuznetsovaty\Мои документы\Загрузки\DSCN0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7" y="1916832"/>
            <a:ext cx="4447985" cy="33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uznetsovaty\Мои документы\Загрузки\DSCN0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77" y="1916832"/>
            <a:ext cx="4447984" cy="33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Непрограммные расходы в области дорожного хозяйства</a:t>
            </a:r>
            <a:endParaRPr lang="ru-RU" sz="2400" b="1" dirty="0"/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27687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 средств на ликвидацию потерь дорожного хозяйства от осенне-весенних паводков и неблагоприятных последствий природного и техногенного характера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988" y="42257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 год – 45 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088" y="479715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2021 год – 45 млн. руб.</a:t>
            </a:r>
          </a:p>
          <a:p>
            <a:pPr algn="ctr"/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1876" y="537321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 год – 45 млн. руб.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42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9864621"/>
              </p:ext>
            </p:extLst>
          </p:nvPr>
        </p:nvGraphicFramePr>
        <p:xfrm>
          <a:off x="395536" y="155679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6064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Соотношение расходов на финансовое обеспечение (без учета расходов на </a:t>
            </a:r>
            <a:r>
              <a:rPr lang="ru-RU" b="1" dirty="0" smtClean="0"/>
              <a:t>приобретение комплексов ФВФ</a:t>
            </a:r>
            <a:r>
              <a:rPr lang="ru-RU" b="1" dirty="0"/>
              <a:t>) </a:t>
            </a:r>
          </a:p>
          <a:p>
            <a:pPr algn="ctr"/>
            <a:r>
              <a:rPr lang="ru-RU" b="1" dirty="0"/>
              <a:t>ГБУ «Региональная транспортная служба» </a:t>
            </a:r>
          </a:p>
          <a:p>
            <a:pPr algn="ctr"/>
            <a:r>
              <a:rPr lang="ru-RU" b="1" dirty="0"/>
              <a:t>с поступлениями неналоговых доходов от деятельности учреждения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54" y="128234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620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DE8E50-849A-4857-B6B2-F4B62B16D84E}"/>
              </a:ext>
            </a:extLst>
          </p:cNvPr>
          <p:cNvSpPr txBox="1"/>
          <p:nvPr/>
        </p:nvSpPr>
        <p:spPr>
          <a:xfrm>
            <a:off x="179512" y="0"/>
            <a:ext cx="903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Капитальный ремонт самоходного парома «Куростров»</a:t>
            </a:r>
          </a:p>
          <a:p>
            <a:pPr algn="ctr"/>
            <a:r>
              <a:rPr lang="ru-RU" sz="2400" b="1" dirty="0" smtClean="0"/>
              <a:t>Переправа «Холмогоры –Ломоносово» - 5,44 млн. руб.</a:t>
            </a:r>
            <a:endParaRPr lang="ru-RU" sz="2400" b="1" dirty="0"/>
          </a:p>
        </p:txBody>
      </p:sp>
      <p:pic>
        <p:nvPicPr>
          <p:cNvPr id="1026" name="Picture 2" descr="C:\Documents and Settings\kuznetsovaty\Мои документы\Загрузки\294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6" y="980728"/>
            <a:ext cx="8050287" cy="53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Приобретение специализированного автомобильного транспорта в целях улучшения доступности услуг общественного транспорта для маломобильных </a:t>
            </a:r>
            <a:r>
              <a:rPr lang="ru-RU" sz="2400" b="1" dirty="0" smtClean="0"/>
              <a:t>групп – 2,87 млн. руб.</a:t>
            </a:r>
            <a:endParaRPr lang="ru-RU" sz="2400" b="1" dirty="0"/>
          </a:p>
        </p:txBody>
      </p:sp>
      <p:pic>
        <p:nvPicPr>
          <p:cNvPr id="7" name="Picture 2" descr="https://mpark.pro/uploads/posts/2015-06/1433884225_00-vsa.jpg">
            <a:extLst>
              <a:ext uri="{FF2B5EF4-FFF2-40B4-BE49-F238E27FC236}">
                <a16:creationId xmlns:a16="http://schemas.microsoft.com/office/drawing/2014/main" xmlns="" id="{34C025D4-DCA7-4A74-8885-AAF6552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8187"/>
            <a:ext cx="4400142" cy="29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1akp.com/assets/site/img/product/AutoBus/MiddleClass/%D0%A1%D1%80%D0%B5%D0%B4%D0%BD%D0%B8%D0%B9%20%D0%BA%D0%BB%D0%B0%D1%81%D1%81/%D0%BB%D0%B8%D0%B0%D0%B7%20429260-1.jpeg">
            <a:extLst>
              <a:ext uri="{FF2B5EF4-FFF2-40B4-BE49-F238E27FC236}">
                <a16:creationId xmlns:a16="http://schemas.microsoft.com/office/drawing/2014/main" xmlns="" id="{CDF17693-DACA-4B37-AFCE-871B0CA6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1" y="2134047"/>
            <a:ext cx="4435209" cy="29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E6AA93-8072-468A-8F00-EBA91AC662D3}"/>
              </a:ext>
            </a:extLst>
          </p:cNvPr>
          <p:cNvSpPr txBox="1"/>
          <p:nvPr/>
        </p:nvSpPr>
        <p:spPr>
          <a:xfrm>
            <a:off x="5691189" y="1541982"/>
            <a:ext cx="21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ЛИАЗ 429260</a:t>
            </a:r>
          </a:p>
          <a:p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0CBC97-79BF-4494-9512-3DEE736CFFE2}"/>
              </a:ext>
            </a:extLst>
          </p:cNvPr>
          <p:cNvSpPr txBox="1"/>
          <p:nvPr/>
        </p:nvSpPr>
        <p:spPr>
          <a:xfrm>
            <a:off x="1299979" y="215884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ПАЗ 32054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41BBB5-E1C4-4D01-8CC9-1A5E6EF8EFA6}"/>
              </a:ext>
            </a:extLst>
          </p:cNvPr>
          <p:cNvSpPr txBox="1"/>
          <p:nvPr/>
        </p:nvSpPr>
        <p:spPr>
          <a:xfrm>
            <a:off x="1547664" y="5990080"/>
            <a:ext cx="653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Местный бюджет обеспечивает не менее 40 процентов средств </a:t>
            </a:r>
          </a:p>
          <a:p>
            <a:pPr algn="ctr"/>
            <a:r>
              <a:rPr lang="ru-RU" dirty="0"/>
              <a:t>от стоимости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2427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7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DE8E50-849A-4857-B6B2-F4B62B16D84E}"/>
              </a:ext>
            </a:extLst>
          </p:cNvPr>
          <p:cNvSpPr txBox="1"/>
          <p:nvPr/>
        </p:nvSpPr>
        <p:spPr>
          <a:xfrm>
            <a:off x="179512" y="0"/>
            <a:ext cx="903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Приведение в нормативное состояние автомобильных  дорог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до </a:t>
            </a:r>
            <a:r>
              <a:rPr lang="ru-RU" sz="2400" b="1" dirty="0"/>
              <a:t>садоводческих некоммерческих </a:t>
            </a:r>
            <a:r>
              <a:rPr lang="ru-RU" sz="2400" b="1" dirty="0" smtClean="0"/>
              <a:t>товариществ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FE4856-2060-47BB-916C-95555822AC8B}"/>
              </a:ext>
            </a:extLst>
          </p:cNvPr>
          <p:cNvSpPr txBox="1"/>
          <p:nvPr/>
        </p:nvSpPr>
        <p:spPr>
          <a:xfrm>
            <a:off x="5724128" y="2040637"/>
            <a:ext cx="2116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 СОТ </a:t>
            </a:r>
            <a:r>
              <a:rPr lang="ru-RU" sz="2000" b="1" dirty="0" err="1" smtClean="0"/>
              <a:t>Телешиха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(Вельский район</a:t>
            </a:r>
            <a:r>
              <a:rPr lang="ru-RU" sz="1500" b="1" dirty="0" smtClean="0"/>
              <a:t>)</a:t>
            </a:r>
            <a:endParaRPr lang="ru-RU" sz="15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260459" y="2040637"/>
            <a:ext cx="3805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 СНТ «</a:t>
            </a:r>
            <a:r>
              <a:rPr lang="ru-RU" sz="2000" b="1" dirty="0" err="1" smtClean="0"/>
              <a:t>Катунинец</a:t>
            </a:r>
            <a:r>
              <a:rPr lang="ru-RU" sz="2000" b="1" dirty="0" smtClean="0"/>
              <a:t>», «Гвардеец» </a:t>
            </a:r>
          </a:p>
          <a:p>
            <a:pPr algn="ctr"/>
            <a:r>
              <a:rPr lang="ru-RU" sz="2000" b="1" dirty="0" smtClean="0"/>
              <a:t>(Приморский район</a:t>
            </a:r>
            <a:r>
              <a:rPr lang="ru-RU" sz="1500" b="1" dirty="0" smtClean="0"/>
              <a:t>) </a:t>
            </a:r>
            <a:endParaRPr lang="ru-RU" sz="15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8" y="2885091"/>
            <a:ext cx="4227339" cy="28099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248472" cy="2770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2759" y="587727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План на 2020 год – 25 млн. руб.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5557" y="1222207"/>
            <a:ext cx="600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 проведенных работ в 2019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076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05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610744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4048" y="332656"/>
            <a:ext cx="3610744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/>
          </a:p>
          <a:p>
            <a:pPr marL="0" indent="0" algn="ctr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16632"/>
            <a:ext cx="4032448" cy="64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Государственная программа </a:t>
            </a:r>
          </a:p>
          <a:p>
            <a:pPr algn="ctr"/>
            <a:r>
              <a:rPr lang="ru-RU" sz="2000" b="1" dirty="0"/>
              <a:t>«Развитие местного самоуправления в Архангельской области»</a:t>
            </a:r>
          </a:p>
          <a:p>
            <a:pPr algn="ctr"/>
            <a:endParaRPr lang="ru-RU" sz="2000" b="1" dirty="0"/>
          </a:p>
          <a:p>
            <a:pPr algn="ctr"/>
            <a:r>
              <a:rPr lang="ru-RU" b="1" dirty="0"/>
              <a:t>Подпрограмма «Адресная поддержка МО «Ленский муниципальный район»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Проектирование и строительство автодороги  Заболотье – Сольвычегодск – Яренск на участке Фоминская - Слободчиково</a:t>
            </a:r>
          </a:p>
          <a:p>
            <a:pPr algn="ctr"/>
            <a:endParaRPr lang="ru-RU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2020 год:  </a:t>
            </a:r>
          </a:p>
          <a:p>
            <a:pPr algn="ctr"/>
            <a:r>
              <a:rPr lang="ru-RU" sz="2000" b="1" dirty="0"/>
              <a:t>134,5 млн. руб.</a:t>
            </a:r>
          </a:p>
          <a:p>
            <a:pPr algn="ctr"/>
            <a:r>
              <a:rPr lang="ru-RU" sz="2000" b="1" dirty="0"/>
              <a:t>2021 год:  </a:t>
            </a:r>
          </a:p>
          <a:p>
            <a:pPr algn="ctr"/>
            <a:r>
              <a:rPr lang="ru-RU" sz="2000" b="1" dirty="0"/>
              <a:t>271,8 млн. </a:t>
            </a:r>
            <a:r>
              <a:rPr lang="ru-RU" sz="2000" b="1" dirty="0" smtClean="0"/>
              <a:t>руб.</a:t>
            </a:r>
            <a:endParaRPr lang="ru-RU" sz="2000" b="1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78656"/>
            <a:ext cx="3888432" cy="64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Государственная программа </a:t>
            </a:r>
          </a:p>
          <a:p>
            <a:pPr algn="ctr"/>
            <a:r>
              <a:rPr lang="ru-RU" sz="2200" b="1" dirty="0"/>
              <a:t>«Экономическое развитие и инвестиционная деятельность в Архангельской области»</a:t>
            </a:r>
          </a:p>
          <a:p>
            <a:pPr algn="ctr"/>
            <a:endParaRPr lang="ru-RU" b="1" dirty="0"/>
          </a:p>
          <a:p>
            <a:pPr algn="ctr"/>
            <a:endParaRPr lang="ru-RU" sz="1600" b="1" dirty="0"/>
          </a:p>
          <a:p>
            <a:pPr algn="ctr"/>
            <a:r>
              <a:rPr lang="ru-RU" b="1" dirty="0"/>
              <a:t>Реконструкция автодороги  общего пользования местного значения на территории МО «Североонежское»</a:t>
            </a:r>
          </a:p>
          <a:p>
            <a:pPr algn="ctr"/>
            <a:endParaRPr lang="ru-RU" sz="1600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2000" b="1" dirty="0"/>
              <a:t>2020 год:  </a:t>
            </a:r>
          </a:p>
          <a:p>
            <a:pPr algn="ctr"/>
            <a:r>
              <a:rPr lang="ru-RU" sz="2000" b="1" dirty="0"/>
              <a:t>ОБ – 3,325 млн. руб.</a:t>
            </a:r>
          </a:p>
          <a:p>
            <a:pPr algn="ctr"/>
            <a:r>
              <a:rPr lang="ru-RU" sz="2000" b="1" dirty="0"/>
              <a:t>Фонд развития моногородов – 64 млн. руб.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5864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60" y="-127689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799" y="40159"/>
            <a:ext cx="3024337" cy="177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ВОДНЫЙ ТРАНСПОРТ</a:t>
            </a:r>
          </a:p>
          <a:p>
            <a:pPr algn="ctr"/>
            <a:r>
              <a:rPr lang="ru-RU" b="1" dirty="0" smtClean="0"/>
              <a:t>131,4 </a:t>
            </a:r>
            <a:r>
              <a:rPr lang="ru-RU" b="1" dirty="0"/>
              <a:t>млн.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656" y="998986"/>
            <a:ext cx="203130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</a:t>
            </a:r>
            <a:r>
              <a:rPr lang="ru-RU" b="1" dirty="0" smtClean="0"/>
              <a:t>– Соловки </a:t>
            </a:r>
          </a:p>
          <a:p>
            <a:pPr algn="ctr"/>
            <a:r>
              <a:rPr lang="ru-RU" b="1" dirty="0" smtClean="0"/>
              <a:t>(3 маршрута)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081" y="2119610"/>
            <a:ext cx="20784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Соломбала</a:t>
            </a:r>
            <a:r>
              <a:rPr lang="ru-RU" b="1" dirty="0"/>
              <a:t> - </a:t>
            </a:r>
            <a:r>
              <a:rPr lang="ru-RU" b="1" dirty="0" err="1"/>
              <a:t>Патракеевка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7827" y="305417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В. Тойма - Н. Тойма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084" y="3191272"/>
            <a:ext cx="211568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АО "Архангельский речной порт"  </a:t>
            </a:r>
          </a:p>
          <a:p>
            <a:pPr algn="ctr"/>
            <a:r>
              <a:rPr lang="ru-RU" b="1" dirty="0" smtClean="0"/>
              <a:t>(14 маршрутов)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75" y="4752161"/>
            <a:ext cx="218964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Новодвинск</a:t>
            </a:r>
            <a:r>
              <a:rPr lang="ru-RU" b="1" dirty="0"/>
              <a:t> - Ягодник - Дедов </a:t>
            </a:r>
            <a:r>
              <a:rPr lang="ru-RU" b="1" dirty="0" smtClean="0"/>
              <a:t>Полой (2 маршрута)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275" y="5876788"/>
            <a:ext cx="217749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Котлас – </a:t>
            </a:r>
            <a:r>
              <a:rPr lang="ru-RU" b="1" dirty="0" err="1"/>
              <a:t>Тулубьево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97826" y="118130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п. Порог - с. </a:t>
            </a:r>
            <a:r>
              <a:rPr lang="ru-RU" b="1" dirty="0" err="1"/>
              <a:t>Усть</a:t>
            </a:r>
            <a:r>
              <a:rPr lang="ru-RU" b="1" dirty="0"/>
              <a:t> Кожа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12862" y="210433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– </a:t>
            </a:r>
          </a:p>
          <a:p>
            <a:pPr algn="ctr"/>
            <a:r>
              <a:rPr lang="ru-RU" b="1" dirty="0"/>
              <a:t>пос. Легашевская запань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97829" y="4929828"/>
            <a:ext cx="2548735" cy="79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Хорьково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smtClean="0"/>
              <a:t>Кузьмино</a:t>
            </a:r>
            <a:r>
              <a:rPr lang="ru-RU" b="1" dirty="0"/>
              <a:t>, </a:t>
            </a:r>
            <a:r>
              <a:rPr lang="ru-RU" b="1" dirty="0" smtClean="0"/>
              <a:t>Черный </a:t>
            </a:r>
            <a:r>
              <a:rPr lang="ru-RU" b="1" dirty="0"/>
              <a:t>Яр - </a:t>
            </a:r>
            <a:r>
              <a:rPr lang="ru-RU" b="1" dirty="0" smtClean="0"/>
              <a:t>Дедов </a:t>
            </a:r>
            <a:r>
              <a:rPr lang="ru-RU" b="1" dirty="0"/>
              <a:t>Полой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7828" y="398336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пос. Каменка – </a:t>
            </a:r>
          </a:p>
          <a:p>
            <a:pPr algn="ctr"/>
            <a:r>
              <a:rPr lang="ru-RU" b="1" dirty="0"/>
              <a:t>г. Мезень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12862" y="5877272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С. </a:t>
            </a:r>
            <a:r>
              <a:rPr lang="ru-RU" b="1" dirty="0" err="1" smtClean="0"/>
              <a:t>Черевково</a:t>
            </a:r>
            <a:r>
              <a:rPr lang="ru-RU" b="1" dirty="0" smtClean="0"/>
              <a:t> – </a:t>
            </a:r>
            <a:endParaRPr lang="ru-RU" b="1" dirty="0"/>
          </a:p>
          <a:p>
            <a:pPr algn="ctr"/>
            <a:r>
              <a:rPr lang="ru-RU" b="1" dirty="0" smtClean="0"/>
              <a:t>Д. </a:t>
            </a:r>
            <a:r>
              <a:rPr lang="ru-RU" b="1" dirty="0" err="1" smtClean="0"/>
              <a:t>Ракулка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2158427" y="2723216"/>
            <a:ext cx="214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Межмуниципальные маршруты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3856726" y="273101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Муниципальные маршруты</a:t>
            </a:r>
            <a:endParaRPr lang="ru-RU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47534" y="1696300"/>
            <a:ext cx="678481" cy="42999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08255" y="4505951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86,9 млн.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97826" y="59036"/>
            <a:ext cx="2548735" cy="91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АО "Архангельский речной порт"  </a:t>
            </a:r>
          </a:p>
          <a:p>
            <a:pPr algn="ctr"/>
            <a:r>
              <a:rPr lang="ru-RU" b="1" dirty="0" smtClean="0"/>
              <a:t>(местные линии)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67810" y="4505951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44,5 млн.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5580112" y="926097"/>
            <a:ext cx="817714" cy="523920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</a:t>
            </a:r>
            <a:r>
              <a:rPr lang="ru-RU" sz="2000" dirty="0" smtClean="0"/>
              <a:t>2020 </a:t>
            </a:r>
            <a:r>
              <a:rPr lang="ru-RU" sz="2000" dirty="0"/>
              <a:t>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190579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28,1 млн.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2152"/>
              </p:ext>
            </p:extLst>
          </p:nvPr>
        </p:nvGraphicFramePr>
        <p:xfrm>
          <a:off x="511246" y="1685032"/>
          <a:ext cx="8237217" cy="435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2"/>
                <a:gridCol w="1653036"/>
                <a:gridCol w="1872208"/>
                <a:gridCol w="1368151"/>
              </a:tblGrid>
              <a:tr h="87987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Потребность  средств субсидии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Предусмотрено в проекте</a:t>
                      </a:r>
                      <a:r>
                        <a:rPr lang="ru-RU" baseline="0" dirty="0" smtClean="0"/>
                        <a:t> областного бюджета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Недостаток</a:t>
                      </a:r>
                      <a:r>
                        <a:rPr lang="ru-RU" baseline="0" dirty="0" smtClean="0"/>
                        <a:t> средств</a:t>
                      </a:r>
                      <a:endParaRPr lang="ru-RU" dirty="0"/>
                    </a:p>
                  </a:txBody>
                  <a:tcPr/>
                </a:tc>
              </a:tr>
              <a:tr h="81403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Возмещение недополученных доходов от гос. регулирования тарифов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449,32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407,88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- 41,4</a:t>
                      </a:r>
                      <a:endParaRPr lang="ru-RU" sz="2000" b="1" dirty="0"/>
                    </a:p>
                  </a:txBody>
                  <a:tcPr/>
                </a:tc>
              </a:tr>
              <a:tr h="590664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ru-RU" dirty="0" smtClean="0"/>
                        <a:t>Соглашению</a:t>
                      </a:r>
                    </a:p>
                    <a:p>
                      <a:r>
                        <a:rPr lang="ru-RU" dirty="0" smtClean="0"/>
                        <a:t>(в течение 5 лет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28,95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28,95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-</a:t>
                      </a:r>
                      <a:endParaRPr lang="ru-RU" sz="2000" b="1" dirty="0"/>
                    </a:p>
                  </a:txBody>
                  <a:tcPr/>
                </a:tc>
              </a:tr>
              <a:tr h="800968">
                <a:tc>
                  <a:txBody>
                    <a:bodyPr/>
                    <a:lstStyle/>
                    <a:p>
                      <a:r>
                        <a:rPr lang="ru-RU" dirty="0" smtClean="0"/>
                        <a:t>Скидка 50 % на проезд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7,01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7,01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-</a:t>
                      </a:r>
                      <a:endParaRPr lang="ru-RU" sz="2000" b="1" dirty="0"/>
                    </a:p>
                  </a:txBody>
                  <a:tcPr/>
                </a:tc>
              </a:tr>
              <a:tr h="814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 потребность средств</a:t>
                      </a:r>
                      <a:r>
                        <a:rPr lang="ru-RU" b="1" baseline="0" dirty="0" smtClean="0"/>
                        <a:t>  субсидии на ж/д транспорт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485,27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443,85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- 41,4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68344" y="13338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8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Капитальный ремонт пассажирского причала микрорайона Легашевская запань г. Онеги</a:t>
            </a:r>
            <a:endParaRPr lang="ru-RU" sz="2400" b="1" dirty="0"/>
          </a:p>
        </p:txBody>
      </p:sp>
      <p:pic>
        <p:nvPicPr>
          <p:cNvPr id="2051" name="Picture 3" descr="C:\Documents and Settings\kuznetsovaty\Local Settings\Temp\IMG_552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uznetsovaty\Local Settings\Temp\IMG_552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644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48478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Общая потребность в финансировании: 10 млн. руб., в том числе: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86916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областной бюджет 7,5 млн. руб.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местный бюджет 2,5 млн. руб.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935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879174"/>
          </a:xfrm>
        </p:spPr>
        <p:txBody>
          <a:bodyPr>
            <a:noAutofit/>
          </a:bodyPr>
          <a:lstStyle/>
          <a:p>
            <a:r>
              <a:rPr lang="ru-RU" sz="2800" b="1" dirty="0"/>
              <a:t>Содержание и ремонт узкоколейной железной дороги пос. </a:t>
            </a:r>
            <a:r>
              <a:rPr lang="ru-RU" sz="2800" b="1" dirty="0" err="1"/>
              <a:t>Авнюгский</a:t>
            </a:r>
            <a:r>
              <a:rPr lang="ru-RU" sz="2800" b="1" dirty="0"/>
              <a:t> – пос. </a:t>
            </a:r>
            <a:r>
              <a:rPr lang="ru-RU" sz="2800" b="1" dirty="0" err="1"/>
              <a:t>Поперечка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EAF311-B5E7-4258-A916-2C461D496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" y="2420888"/>
            <a:ext cx="3096344" cy="3797300"/>
          </a:xfrm>
          <a:prstGeom prst="rect">
            <a:avLst/>
          </a:prstGeom>
        </p:spPr>
      </p:pic>
      <p:pic>
        <p:nvPicPr>
          <p:cNvPr id="1026" name="Picture 2" descr="C:\DOCUME~1\KUZNET~1\LOCALS~1\Temp\Rar$DR10.547\IMG_1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2403748"/>
            <a:ext cx="505205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2019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6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Капитальный ремонт пассажирских судов</a:t>
            </a:r>
            <a:endParaRPr lang="ru-RU" sz="2400" b="1" dirty="0"/>
          </a:p>
        </p:txBody>
      </p:sp>
      <p:pic>
        <p:nvPicPr>
          <p:cNvPr id="1026" name="Picture 2" descr="C:\Documents and Settings\kuznetsovaty\Local Settings\Temp\91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36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509120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т/х Тойнокурье  - 2960,0 тыс. руб. (</a:t>
            </a:r>
            <a:r>
              <a:rPr lang="ru-RU" sz="2000" b="1" dirty="0" err="1" smtClean="0"/>
              <a:t>Новодвинск</a:t>
            </a:r>
            <a:r>
              <a:rPr lang="ru-RU" sz="2000" b="1" dirty="0" smtClean="0"/>
              <a:t> – Ягодник- Дедов Полой) </a:t>
            </a:r>
          </a:p>
          <a:p>
            <a:r>
              <a:rPr lang="ru-RU" sz="2000" b="1" dirty="0" smtClean="0"/>
              <a:t>                  </a:t>
            </a:r>
          </a:p>
          <a:p>
            <a:r>
              <a:rPr lang="ru-RU" sz="2000" b="1" dirty="0" smtClean="0"/>
              <a:t>т/х Вознесенье  - 2960,0 тыс. руб. (</a:t>
            </a:r>
            <a:r>
              <a:rPr lang="ru-RU" sz="2000" b="1" dirty="0" err="1" smtClean="0"/>
              <a:t>Хорьково</a:t>
            </a:r>
            <a:r>
              <a:rPr lang="ru-RU" sz="2000" b="1" dirty="0" smtClean="0"/>
              <a:t> – Кузьмино)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т/х Заря311Р – 5950,0 тыс. руб.   (Онега – Легашевская запань)    </a:t>
            </a:r>
          </a:p>
          <a:p>
            <a:r>
              <a:rPr lang="ru-RU" sz="2000" b="1" dirty="0" smtClean="0"/>
              <a:t>          </a:t>
            </a:r>
          </a:p>
          <a:p>
            <a:r>
              <a:rPr lang="ru-RU" sz="2000" b="1" dirty="0" smtClean="0"/>
              <a:t>Паром «60» – 2904,0 тыс. руб. (</a:t>
            </a:r>
            <a:r>
              <a:rPr lang="ru-RU" sz="2000" b="1" dirty="0" err="1" smtClean="0"/>
              <a:t>Усть</a:t>
            </a:r>
            <a:r>
              <a:rPr lang="ru-RU" sz="2000" b="1" dirty="0" smtClean="0"/>
              <a:t>-Емца – </a:t>
            </a:r>
            <a:r>
              <a:rPr lang="ru-RU" sz="2000" b="1" dirty="0" err="1" smtClean="0"/>
              <a:t>Пиньгиша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Пукшеньга</a:t>
            </a:r>
            <a:r>
              <a:rPr lang="ru-RU" sz="2000" b="1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7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899592" y="476672"/>
            <a:ext cx="7560840" cy="50405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дорожный фонд Архангельской области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344922"/>
              </p:ext>
            </p:extLst>
          </p:nvPr>
        </p:nvGraphicFramePr>
        <p:xfrm>
          <a:off x="457200" y="1600200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89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1. Субсидии </a:t>
            </a:r>
            <a:r>
              <a:rPr lang="ru-RU" sz="2000" b="1" dirty="0"/>
              <a:t>муниципальным образованиям на софинансирование дорожной деятельности и ремонт дворовых территорий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836712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8D06DAF-2A83-44CB-A3FF-06DCC992E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73210"/>
              </p:ext>
            </p:extLst>
          </p:nvPr>
        </p:nvGraphicFramePr>
        <p:xfrm>
          <a:off x="256704" y="1183060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7044" y="530120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2. Субсидии муниципальным образованиям на софинансирование мероприятий по ремонту автомобильных дорог общего пользования местного значения муниципальных районов и городских округов на 2020 год  - </a:t>
            </a:r>
          </a:p>
          <a:p>
            <a:r>
              <a:rPr lang="ru-RU" sz="2000" b="1" dirty="0" smtClean="0"/>
              <a:t>150 млн. руб. (распределяется по итогам проведения конкурса)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150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12092</TotalTime>
  <Words>1593</Words>
  <Application>Microsoft Office PowerPoint</Application>
  <PresentationFormat>Экран (4:3)</PresentationFormat>
  <Paragraphs>353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О бюджетных проектировках  министерства транспорта Архангельской области на 2020 год и на плановый период 2021 и 2022 годов   </vt:lpstr>
      <vt:lpstr>Презентация PowerPoint</vt:lpstr>
      <vt:lpstr>Презентация PowerPoint</vt:lpstr>
      <vt:lpstr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2020 году</vt:lpstr>
      <vt:lpstr>Капитальный ремонт пассажирского причала микрорайона Легашевская запань г. Онеги</vt:lpstr>
      <vt:lpstr>Содержание и ремонт узкоколейной железной дороги пос. Авнюгский – пос. Поперечка</vt:lpstr>
      <vt:lpstr>Капитальный ремонт пассажирских судов</vt:lpstr>
      <vt:lpstr>Презентация PowerPoint</vt:lpstr>
      <vt:lpstr>1. Субсидии муниципальным образованиям на софинансирование дорожной деятельности и ремонт дворовых территорий</vt:lpstr>
      <vt:lpstr>Презентация PowerPoint</vt:lpstr>
      <vt:lpstr>Подпрограмма № 3 «Развитие и совершенствование сети автомобильных дорог общего пользования регионального значения»</vt:lpstr>
      <vt:lpstr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vt:lpstr>
      <vt:lpstr>План ремонта искусственных сооружений в 2020 году </vt:lpstr>
      <vt:lpstr>Презентация PowerPoint</vt:lpstr>
      <vt:lpstr>Презентация PowerPoint</vt:lpstr>
      <vt:lpstr>Презентация PowerPoint</vt:lpstr>
      <vt:lpstr>                                                         Безопасные и качественные автомобильные дороги 2020 год – 2 млрд. 312 млн. руб.;  2021 год – 3 млрд.777 млн. руб.;  2022 год – 4 млрд.127 млн. руб.                                                                Объекты 2020 года </vt:lpstr>
      <vt:lpstr>Презентация PowerPoint</vt:lpstr>
      <vt:lpstr>Государственная программа «Комплексное развитие сельских территорий»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Пунягов Сергей Валерьевич</dc:creator>
  <cp:lastModifiedBy>Кузнецова Татьяна Юрьевна</cp:lastModifiedBy>
  <cp:revision>135</cp:revision>
  <cp:lastPrinted>2018-10-07T09:00:22Z</cp:lastPrinted>
  <dcterms:created xsi:type="dcterms:W3CDTF">2015-10-22T06:18:15Z</dcterms:created>
  <dcterms:modified xsi:type="dcterms:W3CDTF">2019-10-16T07:51:43Z</dcterms:modified>
</cp:coreProperties>
</file>