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9" r:id="rId3"/>
    <p:sldId id="286" r:id="rId4"/>
    <p:sldId id="308" r:id="rId5"/>
    <p:sldId id="321" r:id="rId6"/>
    <p:sldId id="314" r:id="rId7"/>
    <p:sldId id="315" r:id="rId8"/>
    <p:sldId id="319" r:id="rId9"/>
    <p:sldId id="322" r:id="rId10"/>
    <p:sldId id="320" r:id="rId11"/>
    <p:sldId id="287" r:id="rId12"/>
    <p:sldId id="300" r:id="rId13"/>
    <p:sldId id="299" r:id="rId14"/>
    <p:sldId id="276" r:id="rId15"/>
  </p:sldIdLst>
  <p:sldSz cx="12192000" cy="6858000"/>
  <p:notesSz cx="9866313" cy="6735763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513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7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D5692"/>
    <a:srgbClr val="17508D"/>
    <a:srgbClr val="002060"/>
    <a:srgbClr val="05418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3096" autoAdjust="0"/>
  </p:normalViewPr>
  <p:slideViewPr>
    <p:cSldViewPr snapToGrid="0" showGuides="1">
      <p:cViewPr varScale="1">
        <p:scale>
          <a:sx n="108" d="100"/>
          <a:sy n="108" d="100"/>
        </p:scale>
        <p:origin x="474" y="108"/>
      </p:cViewPr>
      <p:guideLst>
        <p:guide orient="horz" pos="527"/>
        <p:guide pos="513"/>
        <p:guide orient="horz" pos="3952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82886746425136E-3"/>
          <c:y val="6.0066588898609892E-2"/>
          <c:w val="0.97429906542056077"/>
          <c:h val="0.82810275671206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Услуги ФОИВ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31</c:v>
                </c:pt>
                <c:pt idx="2">
                  <c:v>49</c:v>
                </c:pt>
                <c:pt idx="3">
                  <c:v>50</c:v>
                </c:pt>
                <c:pt idx="4">
                  <c:v>54</c:v>
                </c:pt>
                <c:pt idx="5">
                  <c:v>55</c:v>
                </c:pt>
                <c:pt idx="6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C-49A6-90A9-26D197C2D1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Услуги ИОГВ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</c:v>
                </c:pt>
                <c:pt idx="1">
                  <c:v>21</c:v>
                </c:pt>
                <c:pt idx="2">
                  <c:v>24</c:v>
                </c:pt>
                <c:pt idx="3">
                  <c:v>34</c:v>
                </c:pt>
                <c:pt idx="4">
                  <c:v>62</c:v>
                </c:pt>
                <c:pt idx="5">
                  <c:v>67</c:v>
                </c:pt>
                <c:pt idx="6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4C-49A6-90A9-26D197C2D1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 ОМСУ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13</c:v>
                </c:pt>
                <c:pt idx="1">
                  <c:v>105</c:v>
                </c:pt>
                <c:pt idx="2">
                  <c:v>191</c:v>
                </c:pt>
                <c:pt idx="3">
                  <c:v>225</c:v>
                </c:pt>
                <c:pt idx="4">
                  <c:v>230</c:v>
                </c:pt>
                <c:pt idx="5">
                  <c:v>261</c:v>
                </c:pt>
                <c:pt idx="6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4C-49A6-90A9-26D197C2D1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услуги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176196032672114E-2"/>
                  <c:y val="2.4607791524340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675612602100353E-2"/>
                  <c:y val="2.4607791524340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009334889148193E-2"/>
                  <c:y val="2.4607791524340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4C-49A6-90A9-26D197C2D1F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906542056074766E-2"/>
                  <c:y val="-4.9215583048680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34-4C57-B19D-EA07D8ABF6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4C-49A6-90A9-26D197C2D1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5648760"/>
        <c:axId val="209144888"/>
      </c:barChart>
      <c:catAx>
        <c:axId val="205648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144888"/>
        <c:crosses val="autoZero"/>
        <c:auto val="1"/>
        <c:lblAlgn val="ctr"/>
        <c:lblOffset val="100"/>
        <c:noMultiLvlLbl val="0"/>
      </c:catAx>
      <c:valAx>
        <c:axId val="209144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заявителей, обратившихся за услугами в ГАУ АО «МФЦ»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(9 месяцев)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146775</c:v>
                </c:pt>
                <c:pt idx="1">
                  <c:v>214110</c:v>
                </c:pt>
                <c:pt idx="2">
                  <c:v>344615</c:v>
                </c:pt>
                <c:pt idx="3">
                  <c:v>517916</c:v>
                </c:pt>
                <c:pt idx="4">
                  <c:v>585827</c:v>
                </c:pt>
                <c:pt idx="5">
                  <c:v>435519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A-44BE-8029-7D0CBCCE51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09142928"/>
        <c:axId val="210424016"/>
      </c:barChart>
      <c:catAx>
        <c:axId val="20914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0424016"/>
        <c:crosses val="autoZero"/>
        <c:auto val="1"/>
        <c:lblAlgn val="ctr"/>
        <c:lblOffset val="100"/>
        <c:noMultiLvlLbl val="0"/>
      </c:catAx>
      <c:valAx>
        <c:axId val="21042401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2091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302349483001293E-2"/>
          <c:y val="1.5067390982384006E-2"/>
          <c:w val="0.89413640889093471"/>
          <c:h val="6.0103268971318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ru-RU" sz="1600" b="0" dirty="0" smtClean="0"/>
              <a:t>ПОСТУПЛЕНИЯ В БЮДЖЕТ ОТ РАСЩЕПЛЕНИЯ</a:t>
            </a:r>
            <a:r>
              <a:rPr lang="ru-RU" sz="1600" b="0" baseline="0" dirty="0" smtClean="0"/>
              <a:t> ГОСУДАРСТВЕННОЙ ПОШЛИНЫ</a:t>
            </a:r>
            <a:endParaRPr lang="ru-RU" sz="1600" b="0" dirty="0"/>
          </a:p>
        </c:rich>
      </c:tx>
      <c:layout>
        <c:manualLayout>
          <c:xMode val="edge"/>
          <c:yMode val="edge"/>
          <c:x val="0.16938059596439836"/>
          <c:y val="5.79875445493876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424839640449713E-2"/>
          <c:y val="0.13062792573411083"/>
          <c:w val="0.94453905033478169"/>
          <c:h val="0.73417218849735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FA5-4D71-BA4E-1D690CF112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2019(9  месяцев)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66.400000000000006</c:v>
                </c:pt>
                <c:pt idx="1">
                  <c:v>86.4</c:v>
                </c:pt>
                <c:pt idx="2">
                  <c:v>101.7</c:v>
                </c:pt>
                <c:pt idx="3">
                  <c:v>108</c:v>
                </c:pt>
                <c:pt idx="4">
                  <c:v>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A5-4D71-BA4E-1D690CF112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210424800"/>
        <c:axId val="210425192"/>
      </c:barChart>
      <c:catAx>
        <c:axId val="2104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0425192"/>
        <c:crosses val="autoZero"/>
        <c:auto val="1"/>
        <c:lblAlgn val="ctr"/>
        <c:lblOffset val="100"/>
        <c:noMultiLvlLbl val="0"/>
      </c:catAx>
      <c:valAx>
        <c:axId val="210425192"/>
        <c:scaling>
          <c:orientation val="minMax"/>
          <c:max val="12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042480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F55ADA6-1468-4E52-9F9A-31546314B1D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2" cy="33795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2" cy="33795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E8FD8ED-ED12-4E1C-A482-60CF1C3ED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9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4FAF646-AFA6-4E91-9A8A-2C6E29870479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2" cy="33795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2" cy="33795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3D52472-45BA-4287-B18E-475DF85785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1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2472-45BA-4287-B18E-475DF857850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9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2472-45BA-4287-B18E-475DF857850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4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2472-45BA-4287-B18E-475DF857850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3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63D52472-45BA-4287-B18E-475DF8578501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476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2472-45BA-4287-B18E-475DF857850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3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93369"/>
            <a:ext cx="10515600" cy="4804475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86360"/>
            <a:ext cx="10515600" cy="48751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6720"/>
            <a:ext cx="10515600" cy="4158683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6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9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348353"/>
            <a:ext cx="10515600" cy="47412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1594"/>
            <a:ext cx="5181600" cy="47864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1594"/>
            <a:ext cx="5181600" cy="4786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7724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72873"/>
            <a:ext cx="5157787" cy="40530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7724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72873"/>
            <a:ext cx="5183188" cy="40530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29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3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043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04396"/>
            <a:ext cx="3932237" cy="48815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5399"/>
            <a:ext cx="6172200" cy="47314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35399"/>
            <a:ext cx="3932237" cy="4739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0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5" b="15311"/>
          <a:stretch/>
        </p:blipFill>
        <p:spPr>
          <a:xfrm>
            <a:off x="0" y="-1227"/>
            <a:ext cx="12191999" cy="930141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" y="0"/>
            <a:ext cx="12191999" cy="928914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5631541" y="-5631544"/>
            <a:ext cx="928915" cy="12192002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9572538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858"/>
            <a:ext cx="10515600" cy="487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5AFD951-8F9A-43E9-B112-A4DAB56C1A47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7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919" y="6438806"/>
            <a:ext cx="10562165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МИНИСТЕРСТВО СВЯЗИ И</a:t>
            </a:r>
            <a:r>
              <a:rPr lang="ru-RU" sz="800" baseline="0" dirty="0" smtClean="0">
                <a:latin typeface="Arial Narrow" panose="020B0606020202030204" pitchFamily="34" charset="0"/>
              </a:rPr>
              <a:t> ИНФОРМАЦИОННЫХ ТЕХНОЛОГИЙ </a:t>
            </a:r>
            <a:r>
              <a:rPr lang="ru-RU" sz="800" dirty="0" smtClean="0">
                <a:latin typeface="Arial Narrow" panose="020B0606020202030204" pitchFamily="34" charset="0"/>
              </a:rPr>
              <a:t>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11" y="186654"/>
            <a:ext cx="652673" cy="58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00364" y="6363965"/>
            <a:ext cx="791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84A475A-A7B0-4551-A18F-DAAF2F913E3C}" type="slidenum">
              <a:rPr lang="ru-RU" sz="14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3093"/>
          <a:stretch/>
        </p:blipFill>
        <p:spPr>
          <a:xfrm>
            <a:off x="-5356" y="-12700"/>
            <a:ext cx="12197353" cy="68453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655291" y="-2667991"/>
            <a:ext cx="6870700" cy="12181286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31" y="513481"/>
            <a:ext cx="1557338" cy="1537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4389" y="3720735"/>
            <a:ext cx="1056322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РОДИЧЕВ НИКОЛАЙ ПЕТРОВИЧ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министр связи и информационных технологий Архангельской 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4388" y="2205680"/>
            <a:ext cx="105632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Министерство связи информационных технологий архангельской области</a:t>
            </a:r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89" y="5957630"/>
            <a:ext cx="1056322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 октября 2019 года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-87086" y="3281378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ПП №3 Цифровые </a:t>
            </a:r>
            <a:r>
              <a:rPr lang="ru-RU" dirty="0"/>
              <a:t>технологии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государственном управлении Архангельской </a:t>
            </a:r>
            <a:r>
              <a:rPr lang="ru-RU" dirty="0" smtClean="0"/>
              <a:t>области (ГАУ </a:t>
            </a:r>
            <a:r>
              <a:rPr lang="ru-RU" dirty="0"/>
              <a:t>«Управление ИКТ АО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6601" y="930465"/>
            <a:ext cx="870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Абзац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пункта «б» статьи 11 Указа Президента Российской Федерации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мая 2018 года № 204 «О национальных целях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стратегических задачах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Российской Федерации на период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года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»: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tabLst>
                <a:tab pos="5334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Внедрение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цифровых технологий и платформенных решений </a:t>
            </a:r>
          </a:p>
          <a:p>
            <a:pPr lvl="0">
              <a:tabLst>
                <a:tab pos="533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сферах государственного управления и оказания государственных услуг, </a:t>
            </a:r>
          </a:p>
          <a:p>
            <a:pPr lvl="0">
              <a:tabLst>
                <a:tab pos="533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том числе в интересах населения и субъектов малого и среднего предпринимательства, включая индивидуальных предпринимателей.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542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Запланирована модернизация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информационных систем Архангельской области: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централизованная система управления финансами;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архивная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Архангельской области;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их объединений;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пространственной информации Архангельской области;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геоинформационная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«Земля».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930141"/>
            <a:ext cx="3486601" cy="59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-87086" y="4094632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Единая централизованная система управления финансами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06386" y="1268725"/>
            <a:ext cx="6644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ЦЕНТРАЛИЗАЦИЯ УПРАВЛЕНИЯ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ФИНАНСАМИ ИСПОЛНИТЕЛЬНЫХ ОРГАНОВ ГОСУДАРСТВЕННОЙ ВЛАСТИ АРХАНГЕЛЬСКОЙ ОБЛАСТИ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ПОДВЕДОМСТВЕННЫХ УЧРЕЖДЕНИЙ 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06386" y="2878014"/>
            <a:ext cx="4796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контроль за движением денежных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расходов на бухгалтерские услуги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6386" y="4241082"/>
            <a:ext cx="74148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 ГОДУ УСПЕШНО ЗАПУЩЕН ПРОЕКТ ЦЕНТРАЛИЗАЦИИ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УПРАВЛЕНИЯ ФИНАНСАМИ </a:t>
            </a:r>
          </a:p>
          <a:p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 октября 2019 года 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аис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фхд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ведут бухгалтерский учет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55 учреждений «пилотной зоны»</a:t>
            </a:r>
          </a:p>
          <a:p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2019-2020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планируется перевод 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аис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фхд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321 учреждения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r="3636"/>
          <a:stretch/>
        </p:blipFill>
        <p:spPr>
          <a:xfrm>
            <a:off x="-8878" y="934177"/>
            <a:ext cx="3979988" cy="5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047"/>
            <a:ext cx="9572538" cy="728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Модернизация ЦЕНТРА ОБРАБОТКИ ДАННЫХ </a:t>
            </a:r>
            <a:br>
              <a:rPr lang="ru-RU" dirty="0" smtClean="0"/>
            </a:br>
            <a:r>
              <a:rPr lang="ru-RU" dirty="0" smtClean="0"/>
              <a:t>ДЛЯ РАЗМЕЩЕНИЯ ЕДИНОЙ БАЗЫ ДАННЫХ ПОЛУЧАТЕЛЕЙ МЕР СОЦИАЛЬНОЙ ПОДДЕРЖКИ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82355" y="1768429"/>
            <a:ext cx="6009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РАЗМЕЩЕНИЕ В ЦЕНТРЕ ОБРАБОТКИ ДАННЫХ ПРАВИТЕЛЬСТВА АРХАНГЕЛЬСКОЙ ОБЛАСТИ </a:t>
            </a:r>
            <a:endParaRPr lang="en-US" sz="20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2000" b="1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НОВЫХ </a:t>
            </a:r>
            <a:r>
              <a:rPr lang="ru-RU" sz="2000" b="1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ГОСУДАРСТВЕННЫХ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ИНФОРМАЦИОННЫХ СИСТЕМ,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НАПРАВЛЕННЫХ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ОРГАНИЗАЦИЮ РАБОТ </a:t>
            </a:r>
            <a:endParaRPr lang="en-US" sz="20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СОЦИАЛЬНОМУ ОБСЛУЖИВАНИЮ ГРАЖДАН </a:t>
            </a:r>
            <a:endParaRPr lang="en-US" sz="20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СОЦИАЛЬНОЙ ЗАЩИТЕ НАСЕЛЕНИЯ АРХАНГЕЛЬСКОЙ ОБЛАСТИ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2355" y="4323023"/>
            <a:ext cx="5644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Общий объем персональных данных составляет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1 811 324 личных 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980 рабочих мест специалистов</a:t>
            </a:r>
          </a:p>
        </p:txBody>
      </p:sp>
      <p:pic>
        <p:nvPicPr>
          <p:cNvPr id="4098" name="Picture 2" descr="https://sun9-51.userapi.com/c849536/v849536492/1885f1/zh2VtrDg52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-169" r="20270" b="169"/>
          <a:stretch/>
        </p:blipFill>
        <p:spPr bwMode="auto">
          <a:xfrm>
            <a:off x="0" y="929471"/>
            <a:ext cx="5898383" cy="59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0" y="4424096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0820" y="2391109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64" b="40124"/>
          <a:stretch/>
        </p:blipFill>
        <p:spPr>
          <a:xfrm>
            <a:off x="1" y="930141"/>
            <a:ext cx="3458424" cy="2730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109" r="42587"/>
          <a:stretch/>
        </p:blipFill>
        <p:spPr>
          <a:xfrm>
            <a:off x="0" y="3660870"/>
            <a:ext cx="3458424" cy="3183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ПП №4 Информационная </a:t>
            </a:r>
            <a:r>
              <a:rPr lang="ru-RU" dirty="0"/>
              <a:t>безопасность исполнительных органов государственной власти </a:t>
            </a:r>
            <a:r>
              <a:rPr lang="ru-RU"/>
              <a:t>Архангельской </a:t>
            </a:r>
            <a:r>
              <a:rPr lang="ru-RU" smtClean="0"/>
              <a:t>области (ГАУ </a:t>
            </a:r>
            <a:r>
              <a:rPr lang="ru-RU"/>
              <a:t>«Управление ИКТ АО</a:t>
            </a:r>
            <a:r>
              <a:rPr lang="ru-RU" smtClean="0"/>
              <a:t>»)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4215" y="1275645"/>
            <a:ext cx="8800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создание устойчивой и безопасной информационно-телекоммуникационной инфраструктуры </a:t>
            </a: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1813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высокоскоростной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передачи, обработки и хранения больших объемов данных, доступной для всех </a:t>
            </a: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1813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исполнительных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органов государственной власти Архангельской области и подведомственных им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учреждений.</a:t>
            </a:r>
          </a:p>
          <a:p>
            <a:pPr marL="531813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531813"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0850"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исполнение Указа Президента Российской Федерации от 7 мая 2018 года № 204 «О национальных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целях 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стратегических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задачах развития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Российской Федерации на период до 2024 года», национальной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 «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Цифровая экономика», </a:t>
            </a:r>
            <a:r>
              <a:rPr lang="ru-RU" sz="12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феде-рального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 «Информационная безопасность»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обеспечения выполнения значения 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показателя «Стоимостная доля </a:t>
            </a:r>
            <a:r>
              <a:rPr lang="ru-RU" sz="12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заку-паемого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(или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арендуемого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федеральными органами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исполнительной власти, органами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исполнительной власти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субъектов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иными органами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власти отечественного программного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обеспечения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запланирован ПЕРЕХОД ИСПОЛНИ-ТЕЛЬНЫХ ОРГАНОВ ГОСУДАРСТВЕННОЙ ВЛАСТИ И ПОДВЕДОМСТВЕННЫХ ИМ УЧРЕЖДЕНИЙ АРХАНГЕЛЬСКОЙ ОБЛАСТИ НА ИСПОЛЬЗОВАНИЕ ОТЕЧЕСТВЕННОГО ПРОГРАММНОГО ОБЕСПЕЧЕНИЯ:</a:t>
            </a:r>
          </a:p>
          <a:p>
            <a:pPr marL="450850">
              <a:spcBef>
                <a:spcPts val="0"/>
              </a:spcBef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660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АРМ в ИОГВ – 2700 шт., в подведомственных учреждениях – 17 000 шт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36600" indent="-2857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50850" algn="ctr">
              <a:spcBef>
                <a:spcPts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СИСТЕМЫ ОБЕСПЕЧЕНИЯ БЕЗОПАСНОСТИ ОБЪЕКТОВ КРИТИЧЕСКОЙ ИНФОРМАЦИОННОЙ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algn="ctr">
              <a:spcBef>
                <a:spcPts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ИНФРАСТРУКТУРЫ И ГОСУДАРСТВЕННЫХ ИНФОРМАЦИОННЫХ СИСТЕМ АРХАНГЕЛЬСКОЙ ОБЛАСТИ</a:t>
            </a:r>
          </a:p>
          <a:p>
            <a:pPr marL="450850">
              <a:spcBef>
                <a:spcPts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Планируется обеспечение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информационной безопасности следующих объектов: </a:t>
            </a: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66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информационно-аналитическая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 Архангельской области – </a:t>
            </a: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подсистема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ситуационного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 Губернатора Архангельской области</a:t>
            </a:r>
          </a:p>
          <a:p>
            <a:pPr marL="450850">
              <a:spcBef>
                <a:spcPts val="0"/>
              </a:spcBef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66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автоматизированная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 «Региональный сегмент электронного правительства Архангельской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288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3093"/>
          <a:stretch/>
        </p:blipFill>
        <p:spPr>
          <a:xfrm>
            <a:off x="-5356" y="-12700"/>
            <a:ext cx="12197353" cy="68453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666007" y="-2667993"/>
            <a:ext cx="6870700" cy="12181286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68" y="590835"/>
            <a:ext cx="1400664" cy="1383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14389" y="2216965"/>
            <a:ext cx="10563224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41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9572538" cy="72866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ГОСУДАРСТВЕННАЯ ПРОГРАММА «цифровое развитие архангельской области»</a:t>
            </a:r>
            <a:endParaRPr dirty="0"/>
          </a:p>
        </p:txBody>
      </p:sp>
      <p:sp>
        <p:nvSpPr>
          <p:cNvPr id="5" name="Объект 2"/>
          <p:cNvSpPr/>
          <p:nvPr/>
        </p:nvSpPr>
        <p:spPr bwMode="auto">
          <a:xfrm>
            <a:off x="549506" y="1013964"/>
            <a:ext cx="10998063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ЦЕЛЬ: СОЗДАНИЕ УСЛОВИЙ ДЛЯ РАЗВИТИЯ В АРХАНГЕЛЬСКОЙ ОБЛАСТИ ИНФОРМАЦИОННОГО ПРОСТРАНСТВА С УЧЕТОМ ПОТРЕБНОСТЕЙ ОБЩЕСТВА В ПОЛУЧЕНИИ КАЧЕСТВЕННЫХ И ДОСТОВЕРНЫХ СВЕДЕНИЙ НА ОСНОВЕ МАСШТАБНОГО РАСПРОСТРАНЕНИЯ ИНФОРМАЦИОННО-ТЕЛЕКОММУНИКАЦИОННЫХ ТЕХНОЛОГИЙ</a:t>
            </a:r>
            <a:endParaRPr lang="ru-RU" sz="1200" b="1" dirty="0">
              <a:solidFill>
                <a:srgbClr val="C00000"/>
              </a:solidFill>
              <a:ea typeface="Verdana"/>
              <a:cs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1112" y="6312023"/>
            <a:ext cx="4847208" cy="43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65928"/>
              </p:ext>
            </p:extLst>
          </p:nvPr>
        </p:nvGraphicFramePr>
        <p:xfrm>
          <a:off x="177551" y="1532652"/>
          <a:ext cx="11838923" cy="5143976"/>
        </p:xfrm>
        <a:graphic>
          <a:graphicData uri="http://schemas.openxmlformats.org/drawingml/2006/table">
            <a:tbl>
              <a:tblPr/>
              <a:tblGrid>
                <a:gridCol w="31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4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8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5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подпрограмм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подпрограммы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подпрограммы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 руб.)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rgbClr val="1D5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навигационных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технологий 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территории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области»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современной информационно-телекоммуникационной инфраструктуры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 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Создание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эксплуатация сетей связи на территории Архангельской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 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 </a:t>
                      </a: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Внедрение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использование навигационно-информационных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 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Внедрение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современных информационно-коммуникационных технологий позволяющих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осуществлять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населению и организациям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924,6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«Совершенствование процессов оказания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государственных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муниципальных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контрольно-надзорной деятельности»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трансформация государственных и муниципальных услуг и контрольно-надзорной деятельности </a:t>
                      </a:r>
                      <a:endParaRPr lang="ru-RU" sz="8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Р</a:t>
                      </a: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азвитие системы предоставления государственных и муниципальных услуг по принципу «одного окна» на базе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многофункциональных центров на территории Архангельской области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</a:t>
                      </a: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недрение цифровых технологий и платформенных решений в сферах оказания государственных и муниципальных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услуг, контрольной (надзорной) деятельности</a:t>
                      </a:r>
                      <a:r>
                        <a:rPr lang="ru-RU" sz="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 </a:t>
                      </a: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Обеспечение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министерства связи и информационных технологий Архангельской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342510,3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«Цифровые технологии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государственном управлении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области»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трансформация государственного управления</a:t>
                      </a:r>
                      <a:endParaRPr lang="ru-RU" sz="8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Внедрение цифровых технологий и платформенных решений в сферах государственного управления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№ 2: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Централизация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информационных и телекоммуникационных ресурсов Правительства Архангельской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3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Развитие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информационно-коммуникационной инфраструктуры Архангельской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815,5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4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«Информационная безопасность исполнительных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endParaRPr lang="ru-RU" sz="800" b="1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государственной власти 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области»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Создание устойчивой и безопасной информационно-телекоммуникационной инфраструктуры высокоскоростной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передачи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обработки и хранения больших объемов данных, доступной для всех исполнительных органов государственной власти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подведомственных им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учреждений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1: </a:t>
                      </a:r>
                      <a:endParaRPr lang="ru-RU" sz="9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Обеспечение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перехода исполнительных органов государственной власти и подведомственных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им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учреждений Архангельской области на использование отечественного программного </a:t>
                      </a: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обеспечения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2: </a:t>
                      </a:r>
                      <a:endParaRPr lang="ru-RU" sz="9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Создание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обеспечения безопасности объектов критической информационной инфраструктуры </a:t>
                      </a:r>
                      <a:endParaRPr lang="ru-RU" sz="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и 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государственных информационных систем Архангельской области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899,3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госпрограмме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 </a:t>
                      </a:r>
                      <a:r>
                        <a:rPr lang="ru-RU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566,5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8" marR="4398" marT="439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-87086" y="2430550"/>
            <a:ext cx="805387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-87088" y="4510500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/>
          <p:cNvPicPr>
            <a:picLocks noChangeAspect="1"/>
          </p:cNvPicPr>
          <p:nvPr/>
        </p:nvPicPr>
        <p:blipFill>
          <a:blip r:embed="rId2"/>
          <a:srcRect l="19014" r="13079"/>
          <a:stretch/>
        </p:blipFill>
        <p:spPr bwMode="auto">
          <a:xfrm>
            <a:off x="-9525" y="930141"/>
            <a:ext cx="3248025" cy="5927859"/>
          </a:xfrm>
          <a:prstGeom prst="rect">
            <a:avLst/>
          </a:prstGeom>
        </p:spPr>
      </p:pic>
      <p:sp>
        <p:nvSpPr>
          <p:cNvPr id="14" name="Прямоугольник 6"/>
          <p:cNvSpPr/>
          <p:nvPr/>
        </p:nvSpPr>
        <p:spPr bwMode="auto">
          <a:xfrm rot="5400000">
            <a:off x="7450170" y="1446761"/>
            <a:ext cx="5258446" cy="4225210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33595" y="1100725"/>
            <a:ext cx="1023746" cy="1010947"/>
          </a:xfrm>
          <a:prstGeom prst="rect">
            <a:avLst/>
          </a:prstGeom>
        </p:spPr>
      </p:pic>
      <p:sp>
        <p:nvSpPr>
          <p:cNvPr id="18" name="Прямоугольник 12"/>
          <p:cNvSpPr/>
          <p:nvPr/>
        </p:nvSpPr>
        <p:spPr bwMode="auto">
          <a:xfrm>
            <a:off x="3376397" y="1083535"/>
            <a:ext cx="42523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ОБСЛУЖИВАНИЕ 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АНТЕННО-МАЧТОВЫХ СООРУЖЕНИЙ </a:t>
            </a:r>
            <a:r>
              <a:rPr lang="ru-RU" sz="1300" b="1" dirty="0">
                <a:solidFill>
                  <a:srgbClr val="C00000"/>
                </a:solidFill>
                <a:latin typeface="Arial Narrow"/>
              </a:rPr>
              <a:t/>
            </a:r>
            <a:br>
              <a:rPr lang="ru-RU" sz="1300" b="1" dirty="0">
                <a:solidFill>
                  <a:srgbClr val="C00000"/>
                </a:solidFill>
                <a:latin typeface="Arial Narrow"/>
              </a:rPr>
            </a:b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(В 2019 </a:t>
            </a: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ГОДУ </a:t>
            </a:r>
            <a:r>
              <a:rPr lang="en-US" sz="1300" b="1" dirty="0">
                <a:solidFill>
                  <a:srgbClr val="C00000"/>
                </a:solidFill>
                <a:latin typeface="Arial Narrow"/>
              </a:rPr>
              <a:t>–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 8 АМС, в </a:t>
            </a: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2020 ГОДУ </a:t>
            </a:r>
            <a:r>
              <a:rPr lang="en-US" sz="1300" b="1" dirty="0">
                <a:solidFill>
                  <a:srgbClr val="C00000"/>
                </a:solidFill>
                <a:latin typeface="Arial Narrow"/>
              </a:rPr>
              <a:t>–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8 АМС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)</a:t>
            </a:r>
          </a:p>
        </p:txBody>
      </p:sp>
      <p:sp>
        <p:nvSpPr>
          <p:cNvPr id="19" name="Прямоугольник 15"/>
          <p:cNvSpPr/>
          <p:nvPr/>
        </p:nvSpPr>
        <p:spPr bwMode="auto">
          <a:xfrm>
            <a:off x="3377580" y="2595139"/>
            <a:ext cx="4552534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ОБЕСПЕЧЕНИЕ СВЯЗЬЮ </a:t>
            </a:r>
            <a:br>
              <a:rPr lang="ru-RU" sz="1300" b="1" dirty="0">
                <a:solidFill>
                  <a:srgbClr val="C00000"/>
                </a:solidFill>
                <a:latin typeface="Arial Narrow"/>
              </a:rPr>
            </a:br>
            <a:r>
              <a:rPr lang="ru-RU" sz="1300" b="1" dirty="0">
                <a:solidFill>
                  <a:srgbClr val="C00000"/>
                </a:solidFill>
                <a:latin typeface="Arial Narrow"/>
              </a:rPr>
              <a:t>СОЦИАЛЬНО-ЗНАЧИМЫХ МЕРОПРИЯТИЙ</a:t>
            </a:r>
            <a:br>
              <a:rPr lang="ru-RU" sz="1300" b="1" dirty="0">
                <a:solidFill>
                  <a:srgbClr val="C00000"/>
                </a:solidFill>
                <a:latin typeface="Arial Narrow"/>
              </a:rPr>
            </a:b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(В 2019 ГОДУ </a:t>
            </a:r>
            <a:r>
              <a:rPr lang="en-US" sz="1300" b="1" dirty="0" smtClean="0">
                <a:solidFill>
                  <a:srgbClr val="C00000"/>
                </a:solidFill>
                <a:latin typeface="Arial Narrow"/>
              </a:rPr>
              <a:t>–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 2 МЕРОПРИЯТИЯ, </a:t>
            </a:r>
            <a:br>
              <a:rPr lang="ru-RU" sz="1300" b="1" dirty="0" smtClean="0">
                <a:solidFill>
                  <a:srgbClr val="C00000"/>
                </a:solidFill>
                <a:latin typeface="Arial Narrow"/>
              </a:rPr>
            </a:b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В 2020 ГОДУ </a:t>
            </a:r>
            <a:r>
              <a:rPr lang="en-US" sz="1300" b="1" dirty="0" smtClean="0">
                <a:solidFill>
                  <a:srgbClr val="C00000"/>
                </a:solidFill>
                <a:latin typeface="Arial Narrow"/>
              </a:rPr>
              <a:t>–</a:t>
            </a: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 4 МЕРОПРИЯТИЯ)</a:t>
            </a:r>
          </a:p>
          <a:p>
            <a:pPr algn="ctr">
              <a:lnSpc>
                <a:spcPct val="40000"/>
              </a:lnSpc>
              <a:defRPr/>
            </a:pP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Кубок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лыжным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гонкам.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Архангельский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форум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 «Команда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«Лесоруб XXI века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соревнования по лыжероллерам.</a:t>
            </a:r>
            <a:endParaRPr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2"/>
          <p:cNvSpPr/>
          <p:nvPr/>
        </p:nvSpPr>
        <p:spPr bwMode="auto">
          <a:xfrm>
            <a:off x="3421384" y="4576344"/>
            <a:ext cx="4207326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ПРЕДОСТАВЛЕНИЕ УСЛУГ И СЕРВИСОВ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/>
              </a:rPr>
              <a:t>В РАМКАХ ПРОЕКТА «ЕДИНАЯ КАРТА ЖИТЕЛЯ АРХАНГЕЛЬСКОЙ ОБЛАСТИ»</a:t>
            </a:r>
          </a:p>
          <a:p>
            <a:pPr algn="ctr">
              <a:lnSpc>
                <a:spcPct val="70000"/>
              </a:lnSpc>
              <a:defRPr/>
            </a:pPr>
            <a:endParaRPr lang="ru-RU" sz="1300" b="1" dirty="0" smtClean="0">
              <a:solidFill>
                <a:srgbClr val="002060"/>
              </a:solidFill>
              <a:latin typeface="Arial Narrow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ПОЭТАПНОЕ ВНЕДРЕНИЕ ПРОЕКТА:</a:t>
            </a:r>
          </a:p>
          <a:p>
            <a:pPr algn="ctr">
              <a:defRPr/>
            </a:pPr>
            <a:endPara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транспорте;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образовании;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социальной сфере;</a:t>
            </a:r>
          </a:p>
          <a:p>
            <a:pPr>
              <a:lnSpc>
                <a:spcPct val="40000"/>
              </a:lnSpc>
              <a:defRPr/>
            </a:pP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966789" y="1100725"/>
            <a:ext cx="4229622" cy="5296479"/>
            <a:chOff x="7966789" y="1100725"/>
            <a:chExt cx="4229622" cy="5296479"/>
          </a:xfrm>
        </p:grpSpPr>
        <p:pic>
          <p:nvPicPr>
            <p:cNvPr id="21" name="Рисунок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789" y="3179779"/>
              <a:ext cx="4229622" cy="321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C:\Users\aag\AppData\Local\Microsoft\Windows\INetCache\Content.Word\20190810-11-15-07-IMG_4213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9884" y="1100725"/>
              <a:ext cx="3254447" cy="19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3476486" y="1613734"/>
            <a:ext cx="4052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антенно-мачтовых сооружений                             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оказывают населению услуги связи </a:t>
            </a:r>
            <a:endPara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8 муниципальных образований Архангельской области.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8058" y="5645227"/>
            <a:ext cx="2502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культуры и туризма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здравоохранении;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ритэйлом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6"/>
          <p:cNvSpPr/>
          <p:nvPr/>
        </p:nvSpPr>
        <p:spPr bwMode="auto">
          <a:xfrm rot="5400000">
            <a:off x="-1344682" y="2274822"/>
            <a:ext cx="5927861" cy="3238502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пп</a:t>
            </a:r>
            <a:r>
              <a:rPr lang="ru-RU" dirty="0"/>
              <a:t> №1  РАЗВИТИЕ  СВЯЗИ И НАВИГАЦИОННЫХ ТЕХНОЛОГИЙ НА ТЕРРИТОРИИ </a:t>
            </a:r>
            <a:br>
              <a:rPr lang="ru-RU" dirty="0"/>
            </a:br>
            <a:r>
              <a:rPr lang="ru-RU" dirty="0"/>
              <a:t>Архангельской области (ГБУ «</a:t>
            </a:r>
            <a:r>
              <a:rPr lang="ru-RU" dirty="0" err="1"/>
              <a:t>Архтелецентр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34" y="4425465"/>
            <a:ext cx="2985113" cy="190998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057802" y="4425465"/>
            <a:ext cx="5870846" cy="19099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52514"/>
              </p:ext>
            </p:extLst>
          </p:nvPr>
        </p:nvGraphicFramePr>
        <p:xfrm>
          <a:off x="264496" y="1447402"/>
          <a:ext cx="2769570" cy="2316480"/>
        </p:xfrm>
        <a:graphic>
          <a:graphicData uri="http://schemas.openxmlformats.org/drawingml/2006/table">
            <a:tbl>
              <a:tblPr/>
              <a:tblGrid>
                <a:gridCol w="2125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08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ОБЕСПЕЧЕНО ПОДКЛЮЧЕНИЕ </a:t>
                      </a:r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К РЕГИОНАЛЬНОЙ СИСТЕМЕ </a:t>
                      </a:r>
                      <a:r>
                        <a:rPr lang="ru-RU" sz="1200" b="1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МОНИТОРИНГА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ТС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Пассажирский транспорт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Перевозка детей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Другое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0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928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290" marR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272229" y="987913"/>
            <a:ext cx="5328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/>
              </a:rPr>
              <a:t>ОБЕСПЕЧЕНИЕ МОНИТОРИНГА ТРАНСПОРТНЫХ СРЕДСТВ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772318" y="984778"/>
            <a:ext cx="592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/>
              </a:rPr>
              <a:t>ОБЕСПЕЧЕНИЕ ВОЗМОЖНОСТИ ВЫСОКОТОЧНЫХ НАВИГАЦИОННЫХ ИЗМЕРЕНИЙ</a:t>
            </a:r>
          </a:p>
        </p:txBody>
      </p:sp>
      <p:pic>
        <p:nvPicPr>
          <p:cNvPr id="10" name="Picture 64" descr="systemsch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44" y="3192610"/>
            <a:ext cx="2272583" cy="110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982" y="1438587"/>
            <a:ext cx="2835488" cy="2334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118756" y="4485754"/>
            <a:ext cx="2929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базовых спутниковых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станций</a:t>
            </a: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Высокая точность измерений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70% территории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режиме реального времени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E3C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5107" y="3892074"/>
            <a:ext cx="549036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ЦЕНТРА КОМПЕТЕНЦИЙ «АРКТИКА» НА ТЕРРИТОРИИ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АРХАНГЕЛЬСКОЙ ОБЛАСТИ ПОЗВОЛИТ ОБЕСПЕЧИТЬ:</a:t>
            </a:r>
          </a:p>
          <a:p>
            <a:pPr marL="171450" indent="-1714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 обработку навигационной информации в едином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центре.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функционала системы мониторинга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 с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аппаратуры спутниковой навигации ГЛОНАСС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ГЛОНАСС/GPS (РНИС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к РНИС всех видов транспортных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средств. 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доступа к РНИС представителям заинтересованных органов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исполнительной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Архангельской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и безопасности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средств, находящихся в собственности Архангельской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246" y="1525419"/>
            <a:ext cx="6096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РЕГИОНАЛЬНОЙ СЕТИ ВЫСОКОТОЧНОГО ПОЗИЦИОНИРОВАНИЯ </a:t>
            </a:r>
            <a: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ОБЕСПЕЧИТ НА ТЕРРИТОРИИ АРХАНГЕЛЬСКОЙ ОБЛАСТИ:</a:t>
            </a:r>
          </a:p>
          <a:p>
            <a:pPr>
              <a:lnSpc>
                <a:spcPct val="70000"/>
              </a:lnSpc>
            </a:pPr>
            <a:endParaRPr lang="ru-RU" sz="1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 сбора регионального земельного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Инвентаризация. Повышение скорости работ по уточнению границ участков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производительности труда в различных областях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хозяйственной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ресурсов.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минимизация последствий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ЧС.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495" y="1434787"/>
            <a:ext cx="5490365" cy="232246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9572625" cy="7286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пп</a:t>
            </a:r>
            <a:r>
              <a:rPr lang="ru-RU" dirty="0"/>
              <a:t> №1  РАЗВИТИЕ  СВЯЗИ И НАВИГАЦИОННЫХ ТЕХНОЛОГИЙ НА ТЕРРИТОРИИ </a:t>
            </a:r>
            <a:br>
              <a:rPr lang="ru-RU" dirty="0"/>
            </a:br>
            <a:r>
              <a:rPr lang="ru-RU" dirty="0"/>
              <a:t>Архангельской области (ГБУ «</a:t>
            </a:r>
            <a:r>
              <a:rPr lang="ru-RU" dirty="0" err="1"/>
              <a:t>Архтелецентр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2606" y="1052328"/>
            <a:ext cx="11395331" cy="180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75854" y="5053767"/>
            <a:ext cx="7886700" cy="1339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ИНФОРМАЦИОННАЯ ИНФРАСТРУКТУРА</a:t>
            </a:r>
            <a:br>
              <a:rPr lang="ru-RU" dirty="0" smtClean="0"/>
            </a:br>
            <a:r>
              <a:rPr lang="ru-RU" dirty="0" smtClean="0"/>
              <a:t>Архангельской области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939092"/>
            <a:ext cx="3786084" cy="535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7" name="Прямоугольник 12"/>
          <p:cNvSpPr/>
          <p:nvPr/>
        </p:nvSpPr>
        <p:spPr bwMode="auto">
          <a:xfrm>
            <a:off x="4667146" y="1125150"/>
            <a:ext cx="3123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Указ Президента Российской Федерации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/>
            </a:r>
            <a:b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</a:b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от 07.05.2018.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№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204 «О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национальных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/>
            </a:r>
            <a:b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</a:b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целях и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стратегических задачах развития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/>
            </a:r>
            <a:b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</a:b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Российской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Федерации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на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период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до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/>
              </a:rPr>
              <a:t>2024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/>
              </a:rPr>
              <a:t>года»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0264" t="19430" r="19525" b="17223"/>
          <a:stretch/>
        </p:blipFill>
        <p:spPr>
          <a:xfrm>
            <a:off x="9052561" y="4925148"/>
            <a:ext cx="2342770" cy="13581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угольник 12"/>
          <p:cNvSpPr/>
          <p:nvPr/>
        </p:nvSpPr>
        <p:spPr bwMode="auto">
          <a:xfrm>
            <a:off x="7945649" y="2993900"/>
            <a:ext cx="352092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ФЕЛЬДШЕРСКИЕ И ФЕЛЬДШЕРСКО-АКУШЕРСКИЕ ПУНКТЫ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ОБРАЗОВАТЕЛЬНЫЕ ОРГАНИЗАЦИИ ОБЩЕГО </a:t>
            </a:r>
            <a:br>
              <a:rPr lang="ru-RU" sz="1100" b="1" dirty="0" smtClean="0">
                <a:solidFill>
                  <a:srgbClr val="C00000"/>
                </a:solidFill>
                <a:latin typeface="Arial Narrow"/>
              </a:rPr>
            </a:b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И СРЕДНЕГО ПРОФЕССИОНАЛЬНОГО ОБРАЗОВАНИЯ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ОРГАНЫ МЕСТНОГО САМОУПРАВЛЕНИЯ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ИЗБИРАТЕЛЬНЫЕ КОМИССИИ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ПОЖАРНЫЕ ЧАСТИ И ПОСТЫ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 Narrow"/>
              </a:rPr>
              <a:t>ТЕРРИТОРИАЛЬНЫЕ ОРГАНЫ РОСГВАРДИИ</a:t>
            </a:r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8112446" y="2101540"/>
            <a:ext cx="3325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100" b="1" dirty="0">
                <a:solidFill>
                  <a:srgbClr val="1D5692"/>
                </a:solidFill>
                <a:latin typeface="Arial Narrow"/>
              </a:rPr>
              <a:t>НА ТЕРРИТОРИИ АРХАНГЕЛЬСКОЙ </a:t>
            </a:r>
            <a:r>
              <a:rPr lang="ru-RU" sz="1100" b="1" dirty="0" smtClean="0">
                <a:solidFill>
                  <a:srgbClr val="1D5692"/>
                </a:solidFill>
                <a:latin typeface="Arial Narrow"/>
              </a:rPr>
              <a:t>ОБЛАСТИ </a:t>
            </a:r>
            <a:br>
              <a:rPr lang="ru-RU" sz="1100" b="1" dirty="0" smtClean="0">
                <a:solidFill>
                  <a:srgbClr val="1D5692"/>
                </a:solidFill>
                <a:latin typeface="Arial Narrow"/>
              </a:rPr>
            </a:br>
            <a:r>
              <a:rPr lang="ru-RU" sz="1100" b="1" dirty="0" smtClean="0">
                <a:solidFill>
                  <a:srgbClr val="1D5692"/>
                </a:solidFill>
                <a:latin typeface="Arial Narrow"/>
              </a:rPr>
              <a:t>БУДУТ ПОДКЛЮЧЕНЫ К СЕТИ ПЕРЕДАЧИ ДАННЫХ, ОБЕСПЕЧИВАЮЩЕЙ ДОСТУП К ЕДИНОЙ СЕТИ ПЕРЕДАЧИ ДАННЫХ И (ИЛИ) К СЕТИ «ИНТЕРНЕТ»</a:t>
            </a:r>
          </a:p>
        </p:txBody>
      </p:sp>
      <p:sp>
        <p:nvSpPr>
          <p:cNvPr id="12" name="Прямоугольник 12"/>
          <p:cNvSpPr/>
          <p:nvPr/>
        </p:nvSpPr>
        <p:spPr bwMode="auto">
          <a:xfrm>
            <a:off x="8581790" y="1227173"/>
            <a:ext cx="1423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4000" b="1" spc="-1300" dirty="0" smtClean="0">
                <a:solidFill>
                  <a:srgbClr val="1D5692"/>
                </a:solidFill>
                <a:latin typeface="Arial Black" panose="020B0A04020102020204" pitchFamily="34" charset="0"/>
              </a:rPr>
              <a:t>9                           9                        8</a:t>
            </a:r>
            <a:endParaRPr lang="ru-RU" sz="4000" b="1" spc="-1300" dirty="0" smtClean="0">
              <a:solidFill>
                <a:srgbClr val="1D569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28547" y="1410857"/>
            <a:ext cx="11834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000" b="1" dirty="0">
                <a:solidFill>
                  <a:srgbClr val="17508D"/>
                </a:solidFill>
                <a:latin typeface="Arial Black" panose="020B0A04020102020204" pitchFamily="34" charset="0"/>
              </a:rPr>
              <a:t>СЗО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890147" y="6005140"/>
            <a:ext cx="4259199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50" b="1" dirty="0" smtClean="0">
                <a:solidFill>
                  <a:srgbClr val="1D5692"/>
                </a:solidFill>
                <a:latin typeface="Arial Narrow"/>
              </a:rPr>
              <a:t>ГОСКОНТРАКТ № 0173100007519000055_144316 от 09.08.2019</a:t>
            </a:r>
          </a:p>
        </p:txBody>
      </p:sp>
      <p:sp>
        <p:nvSpPr>
          <p:cNvPr id="17" name="Прямоугольник 12"/>
          <p:cNvSpPr/>
          <p:nvPr/>
        </p:nvSpPr>
        <p:spPr bwMode="auto">
          <a:xfrm>
            <a:off x="5601398" y="5167331"/>
            <a:ext cx="1225118" cy="7070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4000" b="1" spc="-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1              2                              7                                            5              </a:t>
            </a:r>
            <a:endParaRPr lang="ru-RU" sz="4000" b="1" spc="-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61280" y="540721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spc="-140" dirty="0">
                <a:solidFill>
                  <a:srgbClr val="C00000"/>
                </a:solidFill>
                <a:latin typeface="Arial Black" panose="020B0A04020102020204" pitchFamily="34" charset="0"/>
              </a:rPr>
              <a:t>млрд. руб.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5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l="25278" t="15714" r="24166"/>
          <a:stretch/>
        </p:blipFill>
        <p:spPr>
          <a:xfrm>
            <a:off x="4570106" y="1999847"/>
            <a:ext cx="3317568" cy="3159899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rgbClr val="333333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59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9572538" cy="7286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ПП №2 Совершенствование процессов оказания государственных</a:t>
            </a:r>
            <a:br>
              <a:rPr lang="ru-RU" dirty="0" smtClean="0"/>
            </a:br>
            <a:r>
              <a:rPr lang="ru-RU" dirty="0" smtClean="0"/>
              <a:t>и муниципальных услуг и контрольно-надзорной деятельности (ГАУ « МФЦ»)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27371" y="1060864"/>
            <a:ext cx="714594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УКАЗ ПРЕЗИДЕНТА РОССИЙСКОЙ ФЕДЕРАЦИИ ОТ 7 МАЯ 2012 ГОДА № 601  «ОБ ОСНОВНЫХ НАПРАВЛЕНИЯХ СОВЕРШЕНСТВО-ВАНИЯ СИСТЕМЫ ГОСУДАРСТВЕННОГО УПРАВЛЕНИЯ»</a:t>
            </a:r>
            <a:endParaRPr lang="ru-RU" sz="2000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3"/>
          <a:stretch/>
        </p:blipFill>
        <p:spPr>
          <a:xfrm>
            <a:off x="0" y="3549396"/>
            <a:ext cx="3622089" cy="3308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3"/>
          <a:stretch/>
        </p:blipFill>
        <p:spPr>
          <a:xfrm>
            <a:off x="534878" y="988255"/>
            <a:ext cx="2552331" cy="256114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17887"/>
              </p:ext>
            </p:extLst>
          </p:nvPr>
        </p:nvGraphicFramePr>
        <p:xfrm>
          <a:off x="3829707" y="2004517"/>
          <a:ext cx="7741267" cy="43055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2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42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42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6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3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3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КЛЮЧЕВОГО ПОКАЗАТЕЛЯ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200" b="1" dirty="0" smtClean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 месяцев)</a:t>
                      </a: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1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УДОВЛЕТВОРЕННОСТИ*  (%)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МФЦ – 93,3)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91,2%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(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исследование будет проведено в 4 квартале 2019 года.)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ИМЕЮЩИХ ДОСТУП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ПОЛУЧЕНИЮ ГОСУДАРСТВЕННЫХ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МУНИЦИПАЛЬНЫХ УСЛУГ (%)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6,71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98,14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98,33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98,33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1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ОЖИДАНИЯ В ОЧЕРЕДИ* (МИН.)</a:t>
                      </a:r>
                      <a:endParaRPr lang="ru-RU" sz="12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6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(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исследование будет проведено в 4 квартале 2019 года.)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22" marR="56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4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23" y="1093976"/>
            <a:ext cx="1861718" cy="762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9572538" cy="728666"/>
          </a:xfrm>
        </p:spPr>
        <p:txBody>
          <a:bodyPr/>
          <a:lstStyle/>
          <a:p>
            <a:r>
              <a:rPr lang="ru-RU" dirty="0" smtClean="0"/>
              <a:t>ПОКАЗАТЕЛИ ДЕЯТЕЛЬНОСТИ МФЦ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49378" y="1140693"/>
            <a:ext cx="4932224" cy="3246582"/>
            <a:chOff x="660400" y="1206500"/>
            <a:chExt cx="10883899" cy="5160967"/>
          </a:xfrm>
        </p:grpSpPr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27233594"/>
                </p:ext>
              </p:extLst>
            </p:nvPr>
          </p:nvGraphicFramePr>
          <p:xfrm>
            <a:off x="660400" y="1206500"/>
            <a:ext cx="10883899" cy="5160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1022189" y="4896159"/>
              <a:ext cx="873426" cy="38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46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57381" y="3786984"/>
              <a:ext cx="974120" cy="3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157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66342" y="2829271"/>
              <a:ext cx="1034689" cy="3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264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77823" y="2343558"/>
              <a:ext cx="1049053" cy="3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312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26241" y="2020903"/>
              <a:ext cx="992852" cy="3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353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26408" y="1692970"/>
              <a:ext cx="1415041" cy="386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391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500560" y="1446714"/>
            <a:ext cx="500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389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28227402"/>
              </p:ext>
            </p:extLst>
          </p:nvPr>
        </p:nvGraphicFramePr>
        <p:xfrm>
          <a:off x="249378" y="4597827"/>
          <a:ext cx="4932224" cy="198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34268672"/>
              </p:ext>
            </p:extLst>
          </p:nvPr>
        </p:nvGraphicFramePr>
        <p:xfrm>
          <a:off x="5456157" y="1773848"/>
          <a:ext cx="6023984" cy="438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652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4507715"/>
            <a:ext cx="12279086" cy="70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r="50000"/>
          <a:stretch/>
        </p:blipFill>
        <p:spPr>
          <a:xfrm>
            <a:off x="0" y="942841"/>
            <a:ext cx="3225800" cy="5915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Предоставление</a:t>
            </a:r>
            <a:r>
              <a:rPr lang="en-US" dirty="0" smtClean="0"/>
              <a:t> </a:t>
            </a:r>
            <a:r>
              <a:rPr lang="ru-RU" dirty="0" smtClean="0"/>
              <a:t>государственных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муниципальных услуг </a:t>
            </a:r>
            <a:r>
              <a:rPr lang="ru-RU" dirty="0" smtClean="0"/>
              <a:t>в </a:t>
            </a:r>
            <a:r>
              <a:rPr lang="ru-RU" dirty="0"/>
              <a:t>электронной форме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7053" y="1101467"/>
            <a:ext cx="92165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ИНФОРМАЦИОННЫЕ СИСТЕМЫ, ИСПОЛЬЗУЕМЫЕ ДЛЯ ПРЕДОСТАВЛЕНИЯ  </a:t>
            </a:r>
          </a:p>
          <a:p>
            <a:pPr>
              <a:tabLst>
                <a:tab pos="533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ГОСУДАРСТВЕННЫХ УСЛУГ</a:t>
            </a:r>
          </a:p>
          <a:p>
            <a:pPr>
              <a:tabLst>
                <a:tab pos="533400" algn="l"/>
              </a:tabLst>
            </a:pP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531813">
              <a:spcBef>
                <a:spcPts val="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АРХАНГЕЛЬСКИЙ РЕГИОНАЛЬНЫЙ РЕЕСТР ГОСУДАРСТВЕННЫХ И МУНИЦИПАЛЬНЫХ УСЛУГ (ФУНКЦИЙ) </a:t>
            </a:r>
          </a:p>
          <a:p>
            <a:pPr marL="531813">
              <a:spcBef>
                <a:spcPts val="0"/>
              </a:spcBef>
            </a:pPr>
            <a:endParaRPr lang="ru-RU" sz="1300" b="1" dirty="0">
              <a:solidFill>
                <a:srgbClr val="002060"/>
              </a:solidFill>
              <a:latin typeface="Arial Narrow" panose="020B0606020202030204" pitchFamily="34" charset="0"/>
              <a:sym typeface="+mn-ea"/>
            </a:endParaRPr>
          </a:p>
          <a:p>
            <a:pPr marL="531813">
              <a:spcBef>
                <a:spcPts val="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АРХАНГЕЛЬСКИЙ РЕГИОНАЛЬНЫЙ ПОРТАЛ </a:t>
            </a:r>
            <a:b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ГОСУДАРСТВЕННЫХ И МУНИЦИПАЛЬНЫХ УСЛУГ (ФУНКЦИЙ)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gosuslugi29.ru</a:t>
            </a:r>
            <a:endParaRPr lang="ru-RU" sz="13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1813">
              <a:spcBef>
                <a:spcPts val="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АРХАНГЕЛЬСКАЯ РЕГИОНАЛЬНАЯ СИСТЕМА ИСПОЛНЕНИЯ РЕГЛАМЕНТОВ</a:t>
            </a:r>
          </a:p>
          <a:p>
            <a:pPr marL="531813">
              <a:spcBef>
                <a:spcPts val="0"/>
              </a:spcBef>
            </a:pPr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1813">
              <a:spcBef>
                <a:spcPts val="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АРХАНГЕЛЬСКАЯ РЕГИОНАЛЬНАЯ СИСТЕМА </a:t>
            </a:r>
            <a:b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МЕЖВЕДОМСТВЕННОГО ЭЛЕКТРОННОГО ВЗАИМОДЕЙСТВИЯ</a:t>
            </a:r>
            <a:endParaRPr lang="ru-RU" sz="13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0850">
              <a:spcBef>
                <a:spcPts val="0"/>
              </a:spcBef>
            </a:pP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Доля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граждан, зарегистрированных в ЕСИА, по Архангельской области 72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25 место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рейтинге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Российской Федерации по состоянию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23.09.2019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0850">
              <a:spcBef>
                <a:spcPts val="0"/>
              </a:spcBef>
            </a:pP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 2020 году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запланирована разработка дополнительного функционала </a:t>
            </a:r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региональных информационных систем:</a:t>
            </a:r>
          </a:p>
          <a:p>
            <a:pPr marL="450850">
              <a:spcBef>
                <a:spcPts val="0"/>
              </a:spcBef>
            </a:pPr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7366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федеральной информационной адресной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pPr marL="450850">
              <a:spcBef>
                <a:spcPts val="0"/>
              </a:spcBef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6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справочников Центрального модуля Единой системы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нормативно-справочной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по форматам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spcBef>
                <a:spcPts val="0"/>
              </a:spcBef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9572538" cy="7286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ПП №2 Совершенствование процессов оказания государственных</a:t>
            </a:r>
            <a:br>
              <a:rPr lang="ru-RU" dirty="0" smtClean="0"/>
            </a:br>
            <a:r>
              <a:rPr lang="ru-RU" dirty="0" smtClean="0"/>
              <a:t>и муниципальных услуг и контрольно-надзорной деятельности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9615" y="1852274"/>
            <a:ext cx="7145940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РАСПОРЯЖЕНИЕ ПРАВИТЕЛЬСТВА </a:t>
            </a: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РОССИЙСКОЙ </a:t>
            </a: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ФЕДЕРАЦИИ ОТ 31 ЯНВАРЯ 2017 ГОДА N 147-Р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ЦЕЛЕВАЯ МОДЕЛЬ </a:t>
            </a: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«ОСУЩЕСТВЛЕНИЕ </a:t>
            </a: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КОНТРОЛЬНО-НАДЗОРНОЙ ДЕЯТЕЛЬНОСТИ В СУБЪЕКТАХ РОССИЙСКОЙ ФЕДЕРАЦИИ»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п. 5.1. Внедрение информационных решений (ресурсов), направленных на совершенствование контрольно-надзорной деятельности в Субъектах Российской Федерации </a:t>
            </a:r>
          </a:p>
          <a:p>
            <a:pPr marL="0"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планируется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привлечение субсидии из федерального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реализацию мероприятий по автоматизации приоритетных видов регионального государственного контроля (надзора)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целях внедрения риск-ориентированного подхода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размере</a:t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416,8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10785" r="15022" b="1"/>
          <a:stretch/>
        </p:blipFill>
        <p:spPr>
          <a:xfrm>
            <a:off x="-1" y="1383908"/>
            <a:ext cx="3622089" cy="269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9405" r="8097"/>
          <a:stretch/>
        </p:blipFill>
        <p:spPr>
          <a:xfrm>
            <a:off x="0" y="4190289"/>
            <a:ext cx="3622088" cy="20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4625</TotalTime>
  <Words>1051</Words>
  <Application>Microsoft Office PowerPoint</Application>
  <PresentationFormat>Широкоэкранный</PresentationFormat>
  <Paragraphs>306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Black</vt:lpstr>
      <vt:lpstr>Calibri</vt:lpstr>
      <vt:lpstr>Arial Narrow</vt:lpstr>
      <vt:lpstr>Arial</vt:lpstr>
      <vt:lpstr>Verdana</vt:lpstr>
      <vt:lpstr>Тема Office</vt:lpstr>
      <vt:lpstr>Презентация PowerPoint</vt:lpstr>
      <vt:lpstr>ГОСУДАРСТВЕННАЯ ПРОГРАММА «цифровое развитие архангельской области»</vt:lpstr>
      <vt:lpstr> пп №1  РАЗВИТИЕ  СВЯЗИ И НАВИГАЦИОННЫХ ТЕХНОЛОГИЙ НА ТЕРРИТОРИИ  Архангельской области (ГБУ «Архтелецентр»)</vt:lpstr>
      <vt:lpstr> пп №1  РАЗВИТИЕ  СВЯЗИ И НАВИГАЦИОННЫХ ТЕХНОЛОГИЙ НА ТЕРРИТОРИИ  Архангельской области (ГБУ «Архтелецентр»)</vt:lpstr>
      <vt:lpstr>ИНФОРМАЦИОННАЯ ИНФРАСТРУКТУРА Архангельской области</vt:lpstr>
      <vt:lpstr>ПП №2 Совершенствование процессов оказания государственных и муниципальных услуг и контрольно-надзорной деятельности (ГАУ « МФЦ»)</vt:lpstr>
      <vt:lpstr>ПОКАЗАТЕЛИ ДЕЯТЕЛЬНОСТИ МФЦ</vt:lpstr>
      <vt:lpstr>Предоставление государственных  и муниципальных услуг в электронной форме </vt:lpstr>
      <vt:lpstr>ПП №2 Совершенствование процессов оказания государственных и муниципальных услуг и контрольно-надзорной деятельности</vt:lpstr>
      <vt:lpstr> ПП №3 Цифровые технологии  в государственном управлении Архангельской области (ГАУ «Управление ИКТ АО»)</vt:lpstr>
      <vt:lpstr>Единая централизованная система управления финансами</vt:lpstr>
      <vt:lpstr>Модернизация ЦЕНТРА ОБРАБОТКИ ДАННЫХ  ДЛЯ РАЗМЕЩЕНИЯ ЕДИНОЙ БАЗЫ ДАННЫХ ПОЛУЧАТЕЛЕЙ МЕР СОЦИАЛЬНОЙ ПОДДЕРЖКИ</vt:lpstr>
      <vt:lpstr>ПП №4 Информационная безопасность исполнительных органов государственной власти Архангельской области (ГАУ «Управление ИКТ АО»)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Окатова Светлана Валентиновна</cp:lastModifiedBy>
  <cp:revision>195</cp:revision>
  <cp:lastPrinted>2019-10-23T05:47:58Z</cp:lastPrinted>
  <dcterms:created xsi:type="dcterms:W3CDTF">2017-04-21T08:37:00Z</dcterms:created>
  <dcterms:modified xsi:type="dcterms:W3CDTF">2019-10-23T06:27:54Z</dcterms:modified>
</cp:coreProperties>
</file>