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75" r:id="rId3"/>
    <p:sldId id="260" r:id="rId4"/>
    <p:sldId id="257" r:id="rId5"/>
    <p:sldId id="280" r:id="rId6"/>
    <p:sldId id="261" r:id="rId7"/>
    <p:sldId id="258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67" r:id="rId17"/>
    <p:sldId id="276" r:id="rId18"/>
    <p:sldId id="274" r:id="rId19"/>
    <p:sldId id="279" r:id="rId20"/>
    <p:sldId id="284" r:id="rId21"/>
    <p:sldId id="285" r:id="rId22"/>
    <p:sldId id="283" r:id="rId23"/>
    <p:sldId id="282" r:id="rId24"/>
    <p:sldId id="281" r:id="rId25"/>
    <p:sldId id="277" r:id="rId26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89.5</c:v>
                </c:pt>
                <c:pt idx="1">
                  <c:v>86.4</c:v>
                </c:pt>
                <c:pt idx="2">
                  <c:v>140.9</c:v>
                </c:pt>
                <c:pt idx="3">
                  <c:v>198.9</c:v>
                </c:pt>
                <c:pt idx="4">
                  <c:v>232.1</c:v>
                </c:pt>
                <c:pt idx="5">
                  <c:v>232.6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16.3</c:v>
                </c:pt>
                <c:pt idx="2">
                  <c:v>28.6</c:v>
                </c:pt>
                <c:pt idx="3">
                  <c:v>5.2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Стройка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gapDepth val="199"/>
        <c:shape val="box"/>
        <c:axId val="20896768"/>
        <c:axId val="20972288"/>
        <c:axId val="0"/>
      </c:bar3DChart>
      <c:catAx>
        <c:axId val="2089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72288"/>
        <c:crosses val="autoZero"/>
        <c:auto val="1"/>
        <c:lblAlgn val="ctr"/>
        <c:lblOffset val="100"/>
        <c:noMultiLvlLbl val="0"/>
      </c:catAx>
      <c:valAx>
        <c:axId val="2097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9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 </a:t>
            </a:r>
            <a:r>
              <a:rPr lang="ru-RU" dirty="0"/>
              <a:t>млрд. </a:t>
            </a:r>
            <a:r>
              <a:rPr lang="ru-RU" dirty="0" smtClean="0"/>
              <a:t>561,2 </a:t>
            </a:r>
            <a:r>
              <a:rPr lang="ru-RU" dirty="0"/>
              <a:t>млн. рублей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1 млрд. 644 млн. рублей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1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431.5</c:v>
                </c:pt>
                <c:pt idx="1">
                  <c:v>1213.2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412488768304491"/>
          <c:y val="0.32406675221516201"/>
          <c:w val="0.30659251798533105"/>
          <c:h val="0.3112581632212760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870,109 </a:t>
            </a:r>
            <a:r>
              <a:rPr lang="ru-RU" dirty="0"/>
              <a:t>млн.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81840809110878"/>
          <c:y val="0.12617371222311649"/>
          <c:w val="0.4307162751896963"/>
          <c:h val="0.829152525838084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870,109 млн. рублей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explosion val="6"/>
            <c:spPr>
              <a:solidFill>
                <a:srgbClr val="FF0000"/>
              </a:solidFill>
            </c:spPr>
          </c:dPt>
          <c:dPt>
            <c:idx val="1"/>
            <c:bubble3D val="0"/>
            <c:explosion val="1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5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Областной бюджет</c:v>
                </c:pt>
                <c:pt idx="1">
                  <c:v>Федеральный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</c:v>
                </c:pt>
                <c:pt idx="1">
                  <c:v>568</c:v>
                </c:pt>
                <c:pt idx="2">
                  <c:v>160.10900000000001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0.37288</cdr:x>
      <cdr:y>0.14563</cdr:y>
    </cdr:from>
    <cdr:to>
      <cdr:x>0.44068</cdr:x>
      <cdr:y>0.2165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68352" y="59184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198,9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0.29661</cdr:x>
      <cdr:y>0.23422</cdr:y>
    </cdr:from>
    <cdr:to>
      <cdr:x>0.36441</cdr:x>
      <cdr:y>0.28738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95188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175,2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0.22034</cdr:x>
      <cdr:y>0.37597</cdr:y>
    </cdr:from>
    <cdr:to>
      <cdr:x>0.28814</cdr:x>
      <cdr:y>0.44684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72208" y="152794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102,7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0.15254</cdr:x>
      <cdr:y>0.35825</cdr:y>
    </cdr:from>
    <cdr:to>
      <cdr:x>0.22034</cdr:x>
      <cdr:y>0.42913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6144" y="145593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106,8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0.39705</cdr:x>
      <cdr:y>0.37597</cdr:y>
    </cdr:from>
    <cdr:to>
      <cdr:x>0.5</cdr:x>
      <cdr:y>0.5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2204" y="1527944"/>
          <a:ext cx="83024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348,0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0.24107</cdr:x>
      <cdr:y>0.65947</cdr:y>
    </cdr:from>
    <cdr:to>
      <cdr:x>0.37787</cdr:x>
      <cdr:y>0.85437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44216" y="2680072"/>
          <a:ext cx="1103301" cy="792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1 213,2</a:t>
          </a:r>
          <a:endParaRPr lang="ru-RU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0.35296</cdr:x>
      <cdr:y>0.24145</cdr:y>
    </cdr:from>
    <cdr:to>
      <cdr:x>0.45591</cdr:x>
      <cdr:y>0.36548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97431" y="1029598"/>
          <a:ext cx="845069" cy="528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142,0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0.23684</cdr:x>
      <cdr:y>0.66361</cdr:y>
    </cdr:from>
    <cdr:to>
      <cdr:x>0.37365</cdr:x>
      <cdr:y>0.85851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44216" y="2829798"/>
          <a:ext cx="1123003" cy="831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568,0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0.16667</cdr:x>
      <cdr:y>0.24145</cdr:y>
    </cdr:from>
    <cdr:to>
      <cdr:x>0.30702</cdr:x>
      <cdr:y>0.37654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68152" y="1029599"/>
          <a:ext cx="1152127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160,109</a:t>
          </a:r>
          <a:endParaRPr lang="ru-RU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E64A5-4F4A-4569-B1BA-6CF3546C9398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CD6A5-F7EB-42EE-968B-5587EE840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1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2DC5C-BFE6-4C31-8B3A-9C1AC2D437C8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4E472-31F1-462C-8C47-C13A1BD18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F720-161F-4262-8750-8240FBAF85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3581-1025-4B0F-AFAC-A9D72B74C87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1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gornp\AppData\Local\Temp\3_block_2019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7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4290" y="6165304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6165304"/>
            <a:ext cx="9144000" cy="72008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91412" tIns="45706" rIns="91412" bIns="45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7243" y="0"/>
            <a:ext cx="9144000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 ходе </a:t>
            </a:r>
            <a:r>
              <a:rPr lang="ru-RU" b="1" dirty="0">
                <a:solidFill>
                  <a:schemeClr val="bg1"/>
                </a:solidFill>
              </a:rPr>
              <a:t>реализации мероприятий подпрограммы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Комплексное развитие объединенной дорожной сети Архангельской области и Архангельской агломерации»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государственной </a:t>
            </a:r>
            <a:r>
              <a:rPr lang="ru-RU" b="1" dirty="0">
                <a:solidFill>
                  <a:schemeClr val="bg1"/>
                </a:solidFill>
              </a:rPr>
              <a:t>программы Архангельской области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Развитие транспортной системы Архангельской </a:t>
            </a:r>
            <a:r>
              <a:rPr lang="ru-RU" b="1" dirty="0" smtClean="0">
                <a:solidFill>
                  <a:schemeClr val="bg1"/>
                </a:solidFill>
              </a:rPr>
              <a:t>области (2014 </a:t>
            </a:r>
            <a:r>
              <a:rPr lang="ru-RU" b="1" dirty="0">
                <a:solidFill>
                  <a:schemeClr val="bg1"/>
                </a:solidFill>
              </a:rPr>
              <a:t>– 2024 годы)»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 </a:t>
            </a:r>
            <a:r>
              <a:rPr lang="ru-RU" b="1" dirty="0">
                <a:solidFill>
                  <a:schemeClr val="bg1"/>
                </a:solidFill>
              </a:rPr>
              <a:t>первое полугодие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documents\Documents\000-картыс\В-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123440" cy="276859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76915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Вельск – Шангалы на участках </a:t>
            </a:r>
          </a:p>
          <a:p>
            <a:pPr algn="ctr"/>
            <a:r>
              <a:rPr lang="ru-RU" sz="1600" b="1" dirty="0" smtClean="0"/>
              <a:t>км 5+420-10+400, 13+200-14+800, 17+600-18+623, 25+623-34+380, 36+623-45+100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85388"/>
              </p:ext>
            </p:extLst>
          </p:nvPr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«Автодороги»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950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42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июня 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ноября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93157"/>
              <a:gd name="adj2" fmla="val 63763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documents\Documents\000-картыс\Костыл-Тарног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758810"/>
            <a:ext cx="4000528" cy="298158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</a:t>
            </a:r>
            <a:r>
              <a:rPr lang="ru-RU" sz="1600" b="1" dirty="0" err="1" smtClean="0"/>
              <a:t>Костылево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Тарногский</a:t>
            </a:r>
            <a:r>
              <a:rPr lang="ru-RU" sz="1600" b="1" dirty="0" smtClean="0"/>
              <a:t> Городок</a:t>
            </a:r>
          </a:p>
          <a:p>
            <a:pPr algn="ctr"/>
            <a:r>
              <a:rPr lang="ru-RU" sz="1600" b="1" dirty="0" smtClean="0"/>
              <a:t>на участках км 26+600 – км 29+200, км 30+000 – км 34+452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10003"/>
              </p:ext>
            </p:extLst>
          </p:nvPr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«Плесецкое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118 375 448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июня 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октября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42164"/>
              <a:gd name="adj2" fmla="val 75646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documents\Documents\000-картыс\Карпогоры-Веегора-Лешуконс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3857652" cy="272657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Карпогоры – </a:t>
            </a:r>
            <a:r>
              <a:rPr lang="ru-RU" sz="1600" b="1" dirty="0" err="1" smtClean="0"/>
              <a:t>Веегора</a:t>
            </a:r>
            <a:r>
              <a:rPr lang="ru-RU" sz="1600" b="1" dirty="0" smtClean="0"/>
              <a:t> - Лешуконское</a:t>
            </a:r>
          </a:p>
          <a:p>
            <a:pPr algn="ctr"/>
            <a:r>
              <a:rPr lang="ru-RU" sz="1600" b="1" dirty="0" smtClean="0"/>
              <a:t>на участке км 0+000 – км 4+418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Плесецкое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69 874 420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июля – 25 сентября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покрытие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26056"/>
              <a:gd name="adj2" fmla="val 53760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documents\Documents\000-картыс\Карпогоры-Сосновка-Нюхч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4217768" cy="295592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Карпогоры – Сосновка - Нюхча</a:t>
            </a:r>
          </a:p>
          <a:p>
            <a:pPr algn="ctr"/>
            <a:r>
              <a:rPr lang="ru-RU" sz="1600" b="1" dirty="0" smtClean="0"/>
              <a:t>на участке км 0+000 – км 5+700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Плесецкое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88 928 790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июля – 25 октября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покрытие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23553"/>
              <a:gd name="adj2" fmla="val 72713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documents\Documents\000-картыс\Карпогоры-пассажир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3642909" cy="289718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Подъезд к ж/</a:t>
            </a:r>
            <a:r>
              <a:rPr lang="ru-RU" sz="1600" b="1" dirty="0" err="1" smtClean="0"/>
              <a:t>д</a:t>
            </a:r>
            <a:r>
              <a:rPr lang="ru-RU" sz="1600" b="1" dirty="0" smtClean="0"/>
              <a:t> станции «Карпогоры - пассажирская»</a:t>
            </a:r>
          </a:p>
          <a:p>
            <a:pPr algn="ctr"/>
            <a:r>
              <a:rPr lang="ru-RU" sz="1600" b="1" dirty="0" smtClean="0"/>
              <a:t>на участке км 0+000 – км 3+623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Плесецкое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57 532 590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июля – 25 сентября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покрытие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26772"/>
              <a:gd name="adj2" fmla="val 57972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documents\Documents\000-картыс\ДНКП-60к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496"/>
            <a:ext cx="4224528" cy="2876549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4076" y="9030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Долматово – Няндома – Каргополь - Пудож</a:t>
            </a:r>
          </a:p>
          <a:p>
            <a:pPr algn="ctr"/>
            <a:r>
              <a:rPr lang="ru-RU" sz="1600" b="1" dirty="0" smtClean="0"/>
              <a:t>на участке км 60+000 – км 77+000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Плесецкое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266 098 860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 даты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закл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-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авг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87522"/>
              <a:gd name="adj2" fmla="val 71149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documents\Documents\000-картыс\ДНКП-253к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61344"/>
            <a:ext cx="3786214" cy="30368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2538" y="84080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Капитальный ремонт автомобильной дороги </a:t>
            </a:r>
          </a:p>
          <a:p>
            <a:pPr algn="ctr"/>
            <a:r>
              <a:rPr lang="ru-RU" sz="1600" b="1" dirty="0" smtClean="0"/>
              <a:t>Долматово – Няндома – Каргополь – Пудож на участке км 253+150 – км 259+350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Севзапдорстрой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242 949 677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 даты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закл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- 28 авг.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54849"/>
              <a:gd name="adj2" fmla="val 50278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8">
            <a:extLst>
              <a:ext uri="{FF2B5EF4-FFF2-40B4-BE49-F238E27FC236}">
                <a16:creationId xmlns="" xmlns:a16="http://schemas.microsoft.com/office/drawing/2014/main" id="{31AFFCEE-B497-4BE4-BF33-D8AE86D8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9">
            <a:extLst>
              <a:ext uri="{FF2B5EF4-FFF2-40B4-BE49-F238E27FC236}">
                <a16:creationId xmlns="" xmlns:a16="http://schemas.microsoft.com/office/drawing/2014/main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7" y="3731470"/>
            <a:ext cx="2348763" cy="2348763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11" y="4054294"/>
            <a:ext cx="2294639" cy="2294639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81" y="1197482"/>
            <a:ext cx="2636912" cy="2636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cxnSp>
        <p:nvCxnSpPr>
          <p:cNvPr id="29" name="Прямая соединительная линия 28"/>
          <p:cNvCxnSpPr>
            <a:stCxn id="44" idx="1"/>
          </p:cNvCxnSpPr>
          <p:nvPr/>
        </p:nvCxnSpPr>
        <p:spPr>
          <a:xfrm flipV="1">
            <a:off x="5469569" y="1197482"/>
            <a:ext cx="855291" cy="2276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7012718" y="4244968"/>
            <a:ext cx="1944216" cy="507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Приморский район  </a:t>
            </a:r>
          </a:p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в 2019 году  –  2,184 км</a:t>
            </a:r>
            <a:endParaRPr lang="ru-RU" sz="1200" b="1" spc="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1086616"/>
            <a:ext cx="27718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Сеть дорог </a:t>
            </a:r>
            <a:r>
              <a:rPr lang="ru-RU" sz="1200" b="1" dirty="0" smtClean="0"/>
              <a:t>агломерации  431,4 км</a:t>
            </a:r>
            <a:endParaRPr lang="ru-RU" sz="1200" b="1" dirty="0"/>
          </a:p>
          <a:p>
            <a:r>
              <a:rPr lang="ru-RU" sz="1200" b="1" dirty="0"/>
              <a:t>в том числе: </a:t>
            </a:r>
            <a:endParaRPr lang="ru-RU" sz="1200" b="1" dirty="0" smtClean="0"/>
          </a:p>
          <a:p>
            <a:r>
              <a:rPr lang="ru-RU" sz="1200" b="1" dirty="0" smtClean="0"/>
              <a:t>федерального </a:t>
            </a:r>
            <a:r>
              <a:rPr lang="ru-RU" sz="1200" b="1" dirty="0"/>
              <a:t>значения </a:t>
            </a:r>
            <a:r>
              <a:rPr lang="ru-RU" sz="1200" b="1" dirty="0" smtClean="0"/>
              <a:t>– 71,3 </a:t>
            </a:r>
            <a:r>
              <a:rPr lang="ru-RU" sz="1200" b="1" dirty="0"/>
              <a:t>км; </a:t>
            </a:r>
            <a:endParaRPr lang="ru-RU" sz="1200" b="1" dirty="0" smtClean="0"/>
          </a:p>
          <a:p>
            <a:r>
              <a:rPr lang="ru-RU" sz="1200" b="1" dirty="0" smtClean="0"/>
              <a:t>регионального значения </a:t>
            </a:r>
            <a:r>
              <a:rPr lang="ru-RU" sz="1200" b="1" dirty="0"/>
              <a:t>– </a:t>
            </a:r>
            <a:r>
              <a:rPr lang="ru-RU" sz="1200" b="1" dirty="0" smtClean="0"/>
              <a:t>  88,2 км;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местного </a:t>
            </a:r>
            <a:r>
              <a:rPr lang="ru-RU" sz="1200" b="1" dirty="0">
                <a:solidFill>
                  <a:srgbClr val="FF0000"/>
                </a:solidFill>
              </a:rPr>
              <a:t>значения </a:t>
            </a:r>
            <a:r>
              <a:rPr lang="ru-RU" sz="1200" b="1" dirty="0" smtClean="0">
                <a:solidFill>
                  <a:srgbClr val="FF0000"/>
                </a:solidFill>
              </a:rPr>
              <a:t>– 271,9 км,                  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включая: 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Архангельск – 134,5 км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Северодвинск – 85,8 км</a:t>
            </a:r>
          </a:p>
          <a:p>
            <a:r>
              <a:rPr lang="ru-RU" sz="1200" b="1" dirty="0" err="1" smtClean="0">
                <a:solidFill>
                  <a:srgbClr val="FF0000"/>
                </a:solidFill>
              </a:rPr>
              <a:t>Новодвинск</a:t>
            </a:r>
            <a:r>
              <a:rPr lang="ru-RU" sz="1200" b="1" dirty="0" smtClean="0">
                <a:solidFill>
                  <a:srgbClr val="FF0000"/>
                </a:solidFill>
              </a:rPr>
              <a:t> – 34,4 км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Приморский район – 17,2 км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kern="1000" dirty="0" smtClean="0">
                <a:solidFill>
                  <a:srgbClr val="003399"/>
                </a:solidFill>
              </a:rPr>
              <a:t>Архангельская агломерация</a:t>
            </a:r>
            <a:endParaRPr lang="ru-RU" sz="2200" b="1" kern="1000" dirty="0">
              <a:solidFill>
                <a:srgbClr val="003399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534555" y="3593734"/>
            <a:ext cx="2367394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Северодвинск </a:t>
            </a:r>
            <a:r>
              <a:rPr lang="ru-RU" sz="1200" b="1" spc="0" dirty="0">
                <a:solidFill>
                  <a:schemeClr val="tx1"/>
                </a:solidFill>
              </a:rPr>
              <a:t> </a:t>
            </a:r>
            <a:r>
              <a:rPr lang="ru-RU" sz="1200" b="1" spc="0" dirty="0" smtClean="0">
                <a:solidFill>
                  <a:schemeClr val="tx1"/>
                </a:solidFill>
              </a:rPr>
              <a:t>в  2019  году  –  8,612 км</a:t>
            </a:r>
            <a:endParaRPr lang="ru-RU" sz="1200" b="1" spc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3221779" y="3798178"/>
            <a:ext cx="2296494" cy="366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err="1" smtClean="0">
                <a:solidFill>
                  <a:schemeClr val="tx1"/>
                </a:solidFill>
              </a:rPr>
              <a:t>Новодвинск</a:t>
            </a:r>
            <a:r>
              <a:rPr lang="ru-RU" sz="1200" b="1" spc="0" dirty="0" smtClean="0">
                <a:solidFill>
                  <a:schemeClr val="tx1"/>
                </a:solidFill>
              </a:rPr>
              <a:t>  в  2019  году  –  3,690 км</a:t>
            </a:r>
            <a:endParaRPr lang="ru-RU" sz="1200" b="1" spc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343781" y="1131797"/>
            <a:ext cx="2672947" cy="35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Архангельск  в  2019  году  –  </a:t>
            </a:r>
          </a:p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17,989  км</a:t>
            </a:r>
            <a:endParaRPr lang="ru-RU" sz="1200" b="1" spc="0" dirty="0"/>
          </a:p>
        </p:txBody>
      </p:sp>
    </p:spTree>
    <p:extLst>
      <p:ext uri="{BB962C8B-B14F-4D97-AF65-F5344CB8AC3E}">
        <p14:creationId xmlns:p14="http://schemas.microsoft.com/office/powerpoint/2010/main" val="17058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ng.pngtree.com/element_origin_min_pic/16/10/16/1858035b0357da8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969318" y="2708920"/>
            <a:ext cx="6627018" cy="2808312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6012160" y="4077072"/>
            <a:ext cx="2592288" cy="1440160"/>
          </a:xfrm>
          <a:prstGeom prst="ellipse">
            <a:avLst/>
          </a:prstGeom>
          <a:solidFill>
            <a:srgbClr val="FFC0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5536" y="2060848"/>
            <a:ext cx="2592288" cy="1440160"/>
          </a:xfrm>
          <a:prstGeom prst="ellipse">
            <a:avLst/>
          </a:prstGeom>
          <a:solidFill>
            <a:srgbClr val="FFC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755576" y="4614227"/>
            <a:ext cx="25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73,3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7025" y="857232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Основные показатели национального проекта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по дорожной сети Архангельской агломерации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827584" y="234888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38,0%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6372200" y="43651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85,0%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6012160" y="2060848"/>
            <a:ext cx="25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366,6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3707904" y="362644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93,3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1043608" y="1556792"/>
            <a:ext cx="275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31 декабря 2017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5415576" y="1556792"/>
            <a:ext cx="275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31 декабря 2024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2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2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169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98800958"/>
              </p:ext>
            </p:extLst>
          </p:nvPr>
        </p:nvGraphicFramePr>
        <p:xfrm>
          <a:off x="107504" y="1535306"/>
          <a:ext cx="8568952" cy="462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1580" y="968117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Приведение дорожной сети Архангельской агломерации </a:t>
            </a:r>
            <a:br>
              <a:rPr lang="ru-RU" sz="1600" b="1" dirty="0"/>
            </a:br>
            <a:r>
              <a:rPr lang="ru-RU" sz="1600" b="1" dirty="0"/>
              <a:t>в нормативное состояние, млн. </a:t>
            </a:r>
            <a:r>
              <a:rPr lang="ru-RU" sz="1600" b="1" dirty="0" smtClean="0"/>
              <a:t>рублей</a:t>
            </a:r>
            <a:endParaRPr lang="ru-RU" sz="16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3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0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241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19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05358" y="2492896"/>
            <a:ext cx="885698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увеличение доли автомобильных дорог регионального значения, соответствующих нормативным требованиям, в их общей протяженности не менее чем до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для Архангельской области до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,1% (относительно их протяженности по состоянию на 31 декабря 2017 года);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увеличение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доли автомобильных дорог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агломерации,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соответствующих нормативным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требованиям к их транспортно-эксплуатационному состоянию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85%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(относительно их протяженности по состоянию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31 декабря 2017 года);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снижение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количества мест концентрации дорожно-транспортных происшествий (аварийно-опасных участков) на дорожной сети Архангельской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 в два раза по сравнению с 2017 годом;</a:t>
            </a:r>
          </a:p>
          <a:p>
            <a:pPr algn="just">
              <a:buFontTx/>
              <a:buChar char="-"/>
            </a:pPr>
            <a:endParaRPr lang="ru-RU" sz="1600" b="1" dirty="0">
              <a:latin typeface="Franklin Gothic 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36004" y="1418565"/>
            <a:ext cx="91439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Подпрограмма № 7  «Комплексное развитие объединенной дорожной сети Архангельской области  и Архангельской агломерации» государственной программы Архангельской области «Развитие транспортной системы Архангельской области»</a:t>
            </a:r>
            <a:endParaRPr lang="ru-RU" sz="1900" kern="1000" dirty="0">
              <a:solidFill>
                <a:srgbClr val="003399"/>
              </a:solidFill>
            </a:endParaRPr>
          </a:p>
        </p:txBody>
      </p:sp>
      <p:pic>
        <p:nvPicPr>
          <p:cNvPr id="8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1368152" cy="701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81" y="1197482"/>
            <a:ext cx="2636912" cy="2636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cxnSp>
        <p:nvCxnSpPr>
          <p:cNvPr id="29" name="Прямая соединительная линия 28"/>
          <p:cNvCxnSpPr>
            <a:stCxn id="44" idx="1"/>
          </p:cNvCxnSpPr>
          <p:nvPr/>
        </p:nvCxnSpPr>
        <p:spPr>
          <a:xfrm flipV="1">
            <a:off x="5469569" y="1197482"/>
            <a:ext cx="855291" cy="2276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Г. АРХАНГЕЛЬСК,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3103418" y="3555482"/>
            <a:ext cx="2962497" cy="461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/>
              <a:t>Ремонт  </a:t>
            </a:r>
            <a:r>
              <a:rPr lang="ru-RU" sz="1200" dirty="0"/>
              <a:t>ул. </a:t>
            </a:r>
            <a:r>
              <a:rPr lang="ru-RU" sz="1200" dirty="0" smtClean="0"/>
              <a:t>Ленина  </a:t>
            </a:r>
            <a:r>
              <a:rPr lang="ru-RU" sz="1200" dirty="0"/>
              <a:t>от </a:t>
            </a:r>
            <a:r>
              <a:rPr lang="ru-RU" sz="1200" dirty="0" smtClean="0"/>
              <a:t>  просп</a:t>
            </a:r>
            <a:r>
              <a:rPr lang="ru-RU" sz="1200" dirty="0"/>
              <a:t>. </a:t>
            </a:r>
            <a:r>
              <a:rPr lang="ru-RU" sz="1200" dirty="0" smtClean="0"/>
              <a:t> Ленинградский  до Окружного  </a:t>
            </a:r>
            <a:r>
              <a:rPr lang="ru-RU" sz="1200" dirty="0"/>
              <a:t>шоссе</a:t>
            </a:r>
            <a:endParaRPr lang="ru-RU" sz="1200" spc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338433" y="1131797"/>
            <a:ext cx="2642260" cy="35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Архангельск  в  2019  году  –  </a:t>
            </a:r>
          </a:p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17,989  км</a:t>
            </a:r>
            <a:endParaRPr lang="ru-RU" sz="1200" b="1" spc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11"/>
          <a:stretch/>
        </p:blipFill>
        <p:spPr>
          <a:xfrm>
            <a:off x="3059832" y="4103980"/>
            <a:ext cx="3041482" cy="2289568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59316" y="4041271"/>
            <a:ext cx="9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66" y="4105308"/>
            <a:ext cx="3041482" cy="2288239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6117708" y="4102827"/>
            <a:ext cx="155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1086616"/>
            <a:ext cx="27718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ЛОТ 1. Контракт с ООО "</a:t>
            </a:r>
            <a:r>
              <a:rPr lang="ru-RU" sz="1200" b="1" dirty="0" err="1"/>
              <a:t>Севзапдорстрой</a:t>
            </a:r>
            <a:r>
              <a:rPr lang="ru-RU" sz="1200" b="1" dirty="0"/>
              <a:t>" заключен 03.06.2019 </a:t>
            </a:r>
            <a:br>
              <a:rPr lang="ru-RU" sz="1200" b="1" dirty="0"/>
            </a:br>
            <a:r>
              <a:rPr lang="ru-RU" sz="1200" b="1" dirty="0"/>
              <a:t> </a:t>
            </a:r>
          </a:p>
          <a:p>
            <a:pPr lvl="0"/>
            <a:r>
              <a:rPr lang="ru-RU" sz="1200" b="1" dirty="0"/>
              <a:t>Ул. Урицкого </a:t>
            </a:r>
            <a:r>
              <a:rPr lang="ru-RU" sz="1200" dirty="0"/>
              <a:t>– от пр. Ломоносова до Набережной Северной Двины</a:t>
            </a:r>
            <a:r>
              <a:rPr lang="ru-RU" sz="1200" b="1" dirty="0"/>
              <a:t>,</a:t>
            </a:r>
          </a:p>
          <a:p>
            <a:pPr lvl="0"/>
            <a:r>
              <a:rPr lang="ru-RU" sz="1200" b="1" dirty="0"/>
              <a:t>просп. Ленинградский </a:t>
            </a:r>
            <a:r>
              <a:rPr lang="ru-RU" sz="1200" dirty="0"/>
              <a:t>от ул. Ленина до Окружного шоссе</a:t>
            </a:r>
          </a:p>
          <a:p>
            <a:pPr lvl="0"/>
            <a:r>
              <a:rPr lang="ru-RU" sz="1200" b="1" dirty="0"/>
              <a:t>пр. Дзержинского - </a:t>
            </a:r>
            <a:r>
              <a:rPr lang="ru-RU" sz="1200" dirty="0"/>
              <a:t>от ул. Гагарина до ул. </a:t>
            </a:r>
            <a:r>
              <a:rPr lang="ru-RU" sz="1200" dirty="0" err="1"/>
              <a:t>Тимме</a:t>
            </a:r>
            <a:r>
              <a:rPr lang="ru-RU" sz="1200" dirty="0"/>
              <a:t>,</a:t>
            </a:r>
          </a:p>
          <a:p>
            <a:pPr lvl="0"/>
            <a:r>
              <a:rPr lang="ru-RU" sz="1200" b="1" dirty="0"/>
              <a:t>ул. Смольный буян </a:t>
            </a:r>
            <a:r>
              <a:rPr lang="ru-RU" sz="1200" dirty="0"/>
              <a:t>- от пр. Обводный канал до пр. Дзержинского, </a:t>
            </a:r>
          </a:p>
          <a:p>
            <a:pPr lvl="0"/>
            <a:r>
              <a:rPr lang="ru-RU" sz="1200" b="1" dirty="0"/>
              <a:t>ул. Павла Усова </a:t>
            </a:r>
            <a:r>
              <a:rPr lang="ru-RU" sz="1200" dirty="0"/>
              <a:t>от пр. Ленинградский до дома № 43 по ул. Павла Усова</a:t>
            </a:r>
          </a:p>
          <a:p>
            <a:pPr lvl="0"/>
            <a:r>
              <a:rPr lang="ru-RU" sz="1200" b="1" dirty="0"/>
              <a:t>ул. Ленина - </a:t>
            </a:r>
            <a:r>
              <a:rPr lang="ru-RU" sz="1200" dirty="0"/>
              <a:t>от пр. Ленинградский до Окружного шоссе</a:t>
            </a:r>
            <a:r>
              <a:rPr lang="ru-RU" sz="1200" b="1" dirty="0"/>
              <a:t>, </a:t>
            </a:r>
          </a:p>
          <a:p>
            <a:r>
              <a:rPr lang="ru-RU" sz="1200" b="1" dirty="0"/>
              <a:t>пр. Троицкий - </a:t>
            </a:r>
            <a:r>
              <a:rPr lang="ru-RU" sz="1200" dirty="0"/>
              <a:t>от ул. Суворова до ул. Гагарина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36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36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81" y="1197482"/>
            <a:ext cx="2636912" cy="2636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cxnSp>
        <p:nvCxnSpPr>
          <p:cNvPr id="29" name="Прямая соединительная линия 28"/>
          <p:cNvCxnSpPr>
            <a:stCxn id="44" idx="1"/>
          </p:cNvCxnSpPr>
          <p:nvPr/>
        </p:nvCxnSpPr>
        <p:spPr>
          <a:xfrm flipV="1">
            <a:off x="5469569" y="1197482"/>
            <a:ext cx="855291" cy="2276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1086616"/>
            <a:ext cx="27718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ЛОТ 2. Контракт с ООО "</a:t>
            </a:r>
            <a:r>
              <a:rPr lang="ru-RU" sz="1200" b="1" dirty="0" err="1"/>
              <a:t>Помордорстрой</a:t>
            </a:r>
            <a:r>
              <a:rPr lang="ru-RU" sz="1200" b="1" dirty="0"/>
              <a:t>" заключен 05.06.2019 </a:t>
            </a:r>
            <a:br>
              <a:rPr lang="ru-RU" sz="1200" b="1" dirty="0"/>
            </a:br>
            <a:r>
              <a:rPr lang="ru-RU" sz="1200" dirty="0"/>
              <a:t> </a:t>
            </a:r>
          </a:p>
          <a:p>
            <a:pPr lvl="0"/>
            <a:r>
              <a:rPr lang="ru-RU" sz="1200" b="1" dirty="0"/>
              <a:t>ул. Нахимова </a:t>
            </a:r>
            <a:r>
              <a:rPr lang="ru-RU" sz="1200" dirty="0"/>
              <a:t>- от Краснофлотского моста до ул. </a:t>
            </a:r>
            <a:r>
              <a:rPr lang="ru-RU" sz="1200" dirty="0" err="1"/>
              <a:t>Зеньковича</a:t>
            </a:r>
            <a:r>
              <a:rPr lang="ru-RU" sz="1200" dirty="0"/>
              <a:t>,</a:t>
            </a:r>
          </a:p>
          <a:p>
            <a:pPr lvl="0"/>
            <a:r>
              <a:rPr lang="ru-RU" sz="1200" b="1" dirty="0"/>
              <a:t>ул. </a:t>
            </a:r>
            <a:r>
              <a:rPr lang="ru-RU" sz="1200" b="1" dirty="0" err="1"/>
              <a:t>Зеньковича</a:t>
            </a:r>
            <a:r>
              <a:rPr lang="ru-RU" sz="1200" b="1" dirty="0"/>
              <a:t> </a:t>
            </a:r>
            <a:r>
              <a:rPr lang="ru-RU" sz="1200" dirty="0"/>
              <a:t>- от ул. Нахимова до ул. </a:t>
            </a:r>
            <a:r>
              <a:rPr lang="ru-RU" sz="1200" dirty="0" err="1"/>
              <a:t>Доковской</a:t>
            </a:r>
            <a:r>
              <a:rPr lang="ru-RU" sz="1200" dirty="0"/>
              <a:t>, </a:t>
            </a:r>
          </a:p>
          <a:p>
            <a:pPr lvl="0"/>
            <a:r>
              <a:rPr lang="ru-RU" sz="1200" b="1" dirty="0"/>
              <a:t>ул. </a:t>
            </a:r>
            <a:r>
              <a:rPr lang="ru-RU" sz="1200" b="1" dirty="0" err="1"/>
              <a:t>Доковская</a:t>
            </a:r>
            <a:r>
              <a:rPr lang="ru-RU" sz="1200" b="1" dirty="0"/>
              <a:t> </a:t>
            </a:r>
            <a:r>
              <a:rPr lang="ru-RU" sz="1200" dirty="0"/>
              <a:t>- от ул. </a:t>
            </a:r>
            <a:r>
              <a:rPr lang="ru-RU" sz="1200" dirty="0" err="1"/>
              <a:t>Зеньковича</a:t>
            </a:r>
            <a:r>
              <a:rPr lang="ru-RU" sz="1200" dirty="0"/>
              <a:t> до ул. Вычегодская. </a:t>
            </a:r>
          </a:p>
          <a:p>
            <a:pPr lvl="0"/>
            <a:r>
              <a:rPr lang="ru-RU" sz="1200" b="1" dirty="0"/>
              <a:t>пр. Новгородский </a:t>
            </a:r>
            <a:r>
              <a:rPr lang="ru-RU" sz="1200" dirty="0"/>
              <a:t>– от ул. Вологодской до ул. Свободы, </a:t>
            </a:r>
          </a:p>
          <a:p>
            <a:r>
              <a:rPr lang="ru-RU" sz="1200" b="1" dirty="0"/>
              <a:t>ул. Воскресенская </a:t>
            </a:r>
            <a:r>
              <a:rPr lang="ru-RU" sz="1200" dirty="0"/>
              <a:t>- от пр. Обводный канал до ж/д вокзала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Г. АРХАНГЕЛЬСК,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3103418" y="3555482"/>
            <a:ext cx="2962497" cy="461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/>
              <a:t>ул. </a:t>
            </a:r>
            <a:r>
              <a:rPr lang="ru-RU" sz="1200" dirty="0" smtClean="0"/>
              <a:t> Урицкого от   </a:t>
            </a:r>
            <a:r>
              <a:rPr lang="ru-RU" sz="1200" dirty="0"/>
              <a:t>ул</a:t>
            </a:r>
            <a:r>
              <a:rPr lang="ru-RU" sz="1200" dirty="0" smtClean="0"/>
              <a:t>.  </a:t>
            </a:r>
            <a:r>
              <a:rPr lang="ru-RU" sz="1200" dirty="0" err="1"/>
              <a:t>Тимме</a:t>
            </a:r>
            <a:r>
              <a:rPr lang="ru-RU" sz="1200" dirty="0"/>
              <a:t> </a:t>
            </a:r>
            <a:r>
              <a:rPr lang="ru-RU" sz="1200" dirty="0" smtClean="0"/>
              <a:t>   до   наб</a:t>
            </a:r>
            <a:r>
              <a:rPr lang="ru-RU" sz="1200" dirty="0"/>
              <a:t>. </a:t>
            </a:r>
            <a:r>
              <a:rPr lang="ru-RU" sz="1200" dirty="0" smtClean="0"/>
              <a:t> Северной  Двины</a:t>
            </a:r>
            <a:endParaRPr lang="ru-RU" sz="1200" spc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338433" y="1131797"/>
            <a:ext cx="2642260" cy="35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Архангельск  в  2019  году  –  17,989  км</a:t>
            </a:r>
            <a:endParaRPr lang="ru-RU" sz="1200" b="1" spc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" y="4104563"/>
            <a:ext cx="4139351" cy="2258348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12" y="4104563"/>
            <a:ext cx="9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15" y="4073857"/>
            <a:ext cx="4462953" cy="2287194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4171668" y="4057544"/>
            <a:ext cx="155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1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7" y="3731470"/>
            <a:ext cx="2348763" cy="2348763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593735"/>
            <a:ext cx="3904637" cy="2647328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904637" cy="1827188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1086616"/>
            <a:ext cx="507605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Контракт с ООО </a:t>
            </a:r>
            <a:r>
              <a:rPr lang="ru-RU" sz="1200" b="1" dirty="0" smtClean="0"/>
              <a:t> «Магистраль» подписан 30.05.2019г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- </a:t>
            </a:r>
            <a:r>
              <a:rPr lang="ru-RU" sz="1200" b="1" dirty="0" smtClean="0"/>
              <a:t>пр</a:t>
            </a:r>
            <a:r>
              <a:rPr lang="ru-RU" sz="1200" b="1" dirty="0"/>
              <a:t>. Морской </a:t>
            </a:r>
            <a:r>
              <a:rPr lang="ru-RU" sz="1200" dirty="0"/>
              <a:t>(от д.2 по пр. Морской до д.46а по пр. Морской);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пр. Ленина </a:t>
            </a:r>
            <a:r>
              <a:rPr lang="ru-RU" sz="1200" dirty="0"/>
              <a:t>(от Архангельского шоссе до д.12 по пр. Ленина);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Ломоносова </a:t>
            </a:r>
            <a:r>
              <a:rPr lang="ru-RU" sz="1200" dirty="0"/>
              <a:t>(от д. 2 по ул. Ломоносова до  д. 115 по ул. Ломоносова);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Коммунальная </a:t>
            </a:r>
            <a:r>
              <a:rPr lang="ru-RU" sz="1200" dirty="0"/>
              <a:t>(от 0 до 1+373) в том числе мост через дренаж у КОС;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Транспортная </a:t>
            </a:r>
            <a:r>
              <a:rPr lang="ru-RU" sz="1200" dirty="0"/>
              <a:t>(от д 1А по ул. Транспортная до 0+900);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Первомайская </a:t>
            </a:r>
            <a:r>
              <a:rPr lang="ru-RU" sz="1200" dirty="0"/>
              <a:t>(от д. 1 по ул. Первомайской до д. 63 по ул. Первомайской).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534555" y="3593734"/>
            <a:ext cx="2367394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Северодвинск </a:t>
            </a:r>
            <a:r>
              <a:rPr lang="ru-RU" sz="1200" b="1" spc="0" dirty="0">
                <a:solidFill>
                  <a:schemeClr val="tx1"/>
                </a:solidFill>
              </a:rPr>
              <a:t> </a:t>
            </a:r>
            <a:r>
              <a:rPr lang="ru-RU" sz="1200" b="1" spc="0" dirty="0" smtClean="0">
                <a:solidFill>
                  <a:schemeClr val="tx1"/>
                </a:solidFill>
              </a:rPr>
              <a:t>в  2019  году  –  8,612 км</a:t>
            </a:r>
            <a:endParaRPr lang="ru-RU" sz="1200" b="1" spc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338433" y="1131797"/>
            <a:ext cx="2642260" cy="35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ул. Коммунальная</a:t>
            </a:r>
            <a:endParaRPr lang="ru-RU" sz="1800" spc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68966" y="1637613"/>
            <a:ext cx="9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42109" y="3640668"/>
            <a:ext cx="155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Г. Северодвинск,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129"/>
            <a:ext cx="3131428" cy="2348763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09" y="3276203"/>
            <a:ext cx="2294639" cy="2294639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cxnSp>
        <p:nvCxnSpPr>
          <p:cNvPr id="29" name="Прямая соединительная линия 28"/>
          <p:cNvCxnSpPr>
            <a:stCxn id="44" idx="1"/>
          </p:cNvCxnSpPr>
          <p:nvPr/>
        </p:nvCxnSpPr>
        <p:spPr>
          <a:xfrm flipV="1">
            <a:off x="5469569" y="1197482"/>
            <a:ext cx="855291" cy="2276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1086616"/>
            <a:ext cx="914934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Контракт заключен 27.05.2019 с подрядчиком ООО «</a:t>
            </a:r>
            <a:r>
              <a:rPr lang="ru-RU" sz="1200" b="1" dirty="0" err="1"/>
              <a:t>Помордорстрой</a:t>
            </a:r>
            <a:r>
              <a:rPr lang="ru-RU" sz="1200" b="1" dirty="0"/>
              <a:t>» </a:t>
            </a:r>
            <a:endParaRPr lang="ru-RU" sz="1200" b="1" dirty="0" smtClean="0"/>
          </a:p>
          <a:p>
            <a:r>
              <a:rPr lang="ru-RU" sz="1200" dirty="0" smtClean="0"/>
              <a:t>- </a:t>
            </a:r>
            <a:r>
              <a:rPr lang="ru-RU" sz="1200" b="1" dirty="0"/>
              <a:t>ул. Мира </a:t>
            </a:r>
            <a:r>
              <a:rPr lang="ru-RU" sz="1200" dirty="0"/>
              <a:t>(от ул. Солнечная (в т.ч. перекресток с ул. Солнечная до ул. Димитрова, в т.ч. перекресток с ул. Димитрова);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Советов </a:t>
            </a:r>
            <a:r>
              <a:rPr lang="ru-RU" sz="1200" dirty="0"/>
              <a:t>(Разворотная площадка у дома 2а по ул. Уборевича, вдоль дома 1 по ул. Советов до д.23 по ул. Советов);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ул.3-ей Пятилетки </a:t>
            </a:r>
            <a:r>
              <a:rPr lang="ru-RU" sz="1200" dirty="0"/>
              <a:t>(от ул. Мельникова, в т.ч. перекресток до ул. Мало-Новая);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Берденникова </a:t>
            </a:r>
            <a:r>
              <a:rPr lang="ru-RU" sz="1200" dirty="0"/>
              <a:t>(от ул. Советов до ул</a:t>
            </a:r>
            <a:r>
              <a:rPr lang="ru-RU" sz="1200" dirty="0" smtClean="0"/>
              <a:t>. Двинская</a:t>
            </a:r>
            <a:r>
              <a:rPr lang="ru-RU" sz="1200" dirty="0"/>
              <a:t>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Солнечная </a:t>
            </a:r>
            <a:r>
              <a:rPr lang="ru-RU" sz="1200" dirty="0"/>
              <a:t>(от ул. Мало-Новая, в т.ч. перекрёсток — до ул. Мира;  от ул</a:t>
            </a:r>
            <a:r>
              <a:rPr lang="ru-RU" sz="1200" dirty="0" smtClean="0"/>
              <a:t>. Мира </a:t>
            </a:r>
            <a:r>
              <a:rPr lang="ru-RU" sz="1200" dirty="0"/>
              <a:t>до ул</a:t>
            </a:r>
            <a:r>
              <a:rPr lang="ru-RU" sz="1200" dirty="0" smtClean="0"/>
              <a:t>. Димитрова);</a:t>
            </a:r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Г. НОВОДВИНСК,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852854" y="3025608"/>
            <a:ext cx="2296494" cy="366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err="1" smtClean="0">
                <a:solidFill>
                  <a:schemeClr val="tx1"/>
                </a:solidFill>
              </a:rPr>
              <a:t>Новодвинск</a:t>
            </a:r>
            <a:r>
              <a:rPr lang="ru-RU" sz="1200" b="1" spc="0" dirty="0" smtClean="0">
                <a:solidFill>
                  <a:schemeClr val="tx1"/>
                </a:solidFill>
              </a:rPr>
              <a:t>  в  2019  году  –  3,690 км</a:t>
            </a:r>
            <a:endParaRPr lang="ru-RU" sz="1200" b="1" spc="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3725"/>
            <a:ext cx="3557755" cy="2345971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7043" y="4053211"/>
            <a:ext cx="9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07952" y="5370216"/>
            <a:ext cx="155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284965" y="3660925"/>
            <a:ext cx="2296494" cy="366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Улица Мира</a:t>
            </a:r>
            <a:endParaRPr lang="ru-RU" sz="1200" b="1" spc="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37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9020"/>
            <a:ext cx="4032448" cy="2676754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9480"/>
            <a:ext cx="4032448" cy="2646294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5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7012718" y="2564904"/>
            <a:ext cx="1944216" cy="507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Приморский район  </a:t>
            </a:r>
          </a:p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в 2019 году  –  2,184 км</a:t>
            </a:r>
            <a:endParaRPr lang="ru-RU" sz="1200" b="1" spc="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1086616"/>
            <a:ext cx="914934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Заключен контракт с ООО "Строительные технологии севера" </a:t>
            </a:r>
            <a:r>
              <a:rPr lang="ru-RU" sz="1200" b="1" dirty="0" smtClean="0"/>
              <a:t>пос. Боброво</a:t>
            </a:r>
            <a:endParaRPr lang="ru-RU" sz="1200" b="1" dirty="0"/>
          </a:p>
          <a:p>
            <a:r>
              <a:rPr lang="ru-RU" sz="1200" b="1" dirty="0"/>
              <a:t>- ул. Первомайская</a:t>
            </a:r>
            <a:r>
              <a:rPr lang="ru-RU" sz="1200" b="1" dirty="0" smtClean="0"/>
              <a:t>, </a:t>
            </a:r>
            <a:r>
              <a:rPr lang="ru-RU" sz="1200" b="1" dirty="0"/>
              <a:t>ул. Дружная, </a:t>
            </a:r>
            <a:r>
              <a:rPr lang="ru-RU" sz="1200" b="1" dirty="0" smtClean="0"/>
              <a:t>ул</a:t>
            </a:r>
            <a:r>
              <a:rPr lang="ru-RU" sz="1200" b="1" dirty="0"/>
              <a:t>. </a:t>
            </a:r>
            <a:r>
              <a:rPr lang="ru-RU" sz="1200" b="1" dirty="0" smtClean="0"/>
              <a:t>Неманова, ул</a:t>
            </a:r>
            <a:r>
              <a:rPr lang="ru-RU" sz="1200" b="1" dirty="0"/>
              <a:t>. Лесная, </a:t>
            </a:r>
            <a:r>
              <a:rPr lang="ru-RU" sz="1200" b="1" dirty="0" smtClean="0"/>
              <a:t>ул</a:t>
            </a:r>
            <a:r>
              <a:rPr lang="ru-RU" sz="1200" b="1" dirty="0"/>
              <a:t>. Школьная</a:t>
            </a:r>
            <a:r>
              <a:rPr lang="ru-RU" sz="1200" b="1" dirty="0" smtClean="0"/>
              <a:t>, </a:t>
            </a:r>
            <a:r>
              <a:rPr lang="ru-RU" sz="1200" b="1" dirty="0"/>
              <a:t>ул. Двинская,  </a:t>
            </a:r>
          </a:p>
          <a:p>
            <a:r>
              <a:rPr lang="ru-RU" sz="1200" b="1" dirty="0"/>
              <a:t>- Автодорога в дер. Новинки </a:t>
            </a:r>
            <a:r>
              <a:rPr lang="ru-RU" sz="1200" b="1" dirty="0" smtClean="0"/>
              <a:t>Заключен </a:t>
            </a:r>
            <a:r>
              <a:rPr lang="ru-RU" sz="1200" b="1" dirty="0"/>
              <a:t>контракт с ООО "</a:t>
            </a:r>
            <a:r>
              <a:rPr lang="ru-RU" sz="1200" b="1" dirty="0" err="1"/>
              <a:t>Помордорстрой</a:t>
            </a:r>
            <a:r>
              <a:rPr lang="ru-RU" sz="1200" b="1" dirty="0"/>
              <a:t>".</a:t>
            </a:r>
          </a:p>
          <a:p>
            <a:r>
              <a:rPr lang="ru-RU" sz="1200" b="1" dirty="0" smtClean="0"/>
              <a:t>- </a:t>
            </a:r>
            <a:r>
              <a:rPr lang="ru-RU" sz="1200" b="1" dirty="0"/>
              <a:t>Автомобильная  дорога п. Васьково от </a:t>
            </a:r>
            <a:r>
              <a:rPr lang="ru-RU" sz="1200" b="1" dirty="0" err="1"/>
              <a:t>рег.автодороги</a:t>
            </a:r>
            <a:r>
              <a:rPr lang="ru-RU" sz="1200" b="1" dirty="0"/>
              <a:t> Подъезд к пос. Васьково от автомобильной дороги "Подъезд к аэропорту "Васьково" </a:t>
            </a:r>
            <a:r>
              <a:rPr lang="ru-RU" sz="1200" b="1" dirty="0" smtClean="0"/>
              <a:t>Заключен </a:t>
            </a:r>
            <a:r>
              <a:rPr lang="ru-RU" sz="1200" b="1" dirty="0"/>
              <a:t>контракт с ООО "</a:t>
            </a:r>
            <a:r>
              <a:rPr lang="ru-RU" sz="1200" b="1" dirty="0" err="1"/>
              <a:t>Стройдорсервис</a:t>
            </a:r>
            <a:r>
              <a:rPr lang="ru-RU" sz="1200" b="1" dirty="0"/>
              <a:t>".</a:t>
            </a:r>
          </a:p>
          <a:p>
            <a:r>
              <a:rPr lang="ru-RU" sz="1200" b="1" dirty="0"/>
              <a:t>  - п. </a:t>
            </a:r>
            <a:r>
              <a:rPr lang="ru-RU" sz="1200" b="1" dirty="0" err="1"/>
              <a:t>Лайский</a:t>
            </a:r>
            <a:r>
              <a:rPr lang="ru-RU" sz="1200" b="1" dirty="0"/>
              <a:t> Док от </a:t>
            </a:r>
            <a:r>
              <a:rPr lang="ru-RU" sz="1200" b="1" dirty="0" err="1"/>
              <a:t>фед.трассы</a:t>
            </a:r>
            <a:r>
              <a:rPr lang="ru-RU" sz="1200" b="1" dirty="0"/>
              <a:t> М-8 </a:t>
            </a:r>
            <a:r>
              <a:rPr lang="ru-RU" sz="1200" b="1" dirty="0" smtClean="0"/>
              <a:t>Заключен </a:t>
            </a:r>
            <a:r>
              <a:rPr lang="ru-RU" sz="1200" b="1" dirty="0"/>
              <a:t>контракт с ООО "Магистраль" </a:t>
            </a:r>
            <a:r>
              <a:rPr lang="ru-RU" sz="1200" b="1" dirty="0" smtClean="0"/>
              <a:t>ул</a:t>
            </a:r>
            <a:r>
              <a:rPr lang="ru-RU" sz="1200" b="1" dirty="0"/>
              <a:t>. </a:t>
            </a:r>
            <a:r>
              <a:rPr lang="ru-RU" sz="1200" b="1" dirty="0" smtClean="0"/>
              <a:t>Центральная, ул</a:t>
            </a:r>
            <a:r>
              <a:rPr lang="ru-RU" sz="1200" b="1" dirty="0"/>
              <a:t>. </a:t>
            </a:r>
            <a:r>
              <a:rPr lang="ru-RU" sz="1200" b="1" dirty="0" smtClean="0"/>
              <a:t>Хуторская.</a:t>
            </a:r>
            <a:endParaRPr lang="ru-RU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Приморский муниципальный район,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83568" y="3151431"/>
            <a:ext cx="7920880" cy="456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Автомобильная  дорога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 п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Васьково   от   рег.  автодороги   Подъезд   к   пос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Васьково   от    автомобильной   дороги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Подъезд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  к    аэропорту    "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Васьково"</a:t>
            </a:r>
            <a:endParaRPr lang="ru-RU" sz="1400" b="1" spc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21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35DF4C1-5302-43D6-805B-98D7A4553CA8}"/>
              </a:ext>
            </a:extLst>
          </p:cNvPr>
          <p:cNvSpPr/>
          <p:nvPr/>
        </p:nvSpPr>
        <p:spPr>
          <a:xfrm>
            <a:off x="105893" y="2601977"/>
            <a:ext cx="8924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8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0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ng.pngtree.com/element_origin_min_pic/16/10/16/1858035b0357da8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969318" y="2708920"/>
            <a:ext cx="6627018" cy="2808312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6012160" y="4077072"/>
            <a:ext cx="2592288" cy="1440160"/>
          </a:xfrm>
          <a:prstGeom prst="ellipse">
            <a:avLst/>
          </a:prstGeom>
          <a:solidFill>
            <a:srgbClr val="FFC0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5536" y="2060848"/>
            <a:ext cx="2592288" cy="1440160"/>
          </a:xfrm>
          <a:prstGeom prst="ellipse">
            <a:avLst/>
          </a:prstGeom>
          <a:solidFill>
            <a:srgbClr val="FFC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755576" y="4614227"/>
            <a:ext cx="25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5976" y="836109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Основные показатели национального проекта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539552" y="23488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14,6%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6372200" y="43651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29,1%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6300192" y="2060848"/>
            <a:ext cx="225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2166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3491880" y="396615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1054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1043608" y="1556792"/>
            <a:ext cx="275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31 декабря 2017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5415576" y="1556792"/>
            <a:ext cx="275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31 декабря 2024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23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2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65920498"/>
              </p:ext>
            </p:extLst>
          </p:nvPr>
        </p:nvGraphicFramePr>
        <p:xfrm>
          <a:off x="251520" y="1397000"/>
          <a:ext cx="856895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20072" y="177281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232,6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77281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232,1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119675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Приведение региональной сети в нормативное состояние, км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62524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Разбивка по годам реализации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23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22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13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42518326"/>
              </p:ext>
            </p:extLst>
          </p:nvPr>
        </p:nvGraphicFramePr>
        <p:xfrm>
          <a:off x="538733" y="2132856"/>
          <a:ext cx="8208912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0781" y="1412507"/>
            <a:ext cx="8390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Приведение региональной сети в нормативное состояние, млн. рублей</a:t>
            </a:r>
          </a:p>
        </p:txBody>
      </p:sp>
      <p:pic>
        <p:nvPicPr>
          <p:cNvPr id="17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1368152" cy="7013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8632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Финансовое обеспечение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gornp\YandexDisk-PinIgNik\Автодор\Презентации\БКАД 1 августа 2019\237-248 сх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095750" cy="322897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412209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Капитальный ремонт автомобильной дороги Усть-Вага – </a:t>
            </a:r>
            <a:r>
              <a:rPr lang="ru-RU" sz="1600" b="1" dirty="0" err="1" smtClean="0"/>
              <a:t>Ядриха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на участке км 237+000 – км 248+000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72545"/>
              </p:ext>
            </p:extLst>
          </p:nvPr>
        </p:nvGraphicFramePr>
        <p:xfrm>
          <a:off x="251520" y="2132856"/>
          <a:ext cx="4464496" cy="936105"/>
        </p:xfrm>
        <a:graphic>
          <a:graphicData uri="http://schemas.openxmlformats.org/drawingml/2006/table">
            <a:tbl>
              <a:tblPr/>
              <a:tblGrid>
                <a:gridCol w="1872208"/>
                <a:gridCol w="2592288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АО "Котлаское ДРСУ"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391 102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980/168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550 390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 мая 2018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октября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81885"/>
              </p:ext>
            </p:extLst>
          </p:nvPr>
        </p:nvGraphicFramePr>
        <p:xfrm>
          <a:off x="5220072" y="4797152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2132856"/>
            <a:ext cx="3816424" cy="2592288"/>
          </a:xfrm>
          <a:prstGeom prst="wedgeRectCallout">
            <a:avLst>
              <a:gd name="adj1" fmla="val -105315"/>
              <a:gd name="adj2" fmla="val 34280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1675838" y="718904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Объекты 2019 года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 descr="C:\Users\Igornp\YandexDisk-PinIgNik\Автодор\269-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032447" cy="302433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 Усть-Вага – </a:t>
            </a:r>
            <a:r>
              <a:rPr lang="ru-RU" sz="1600" b="1" dirty="0" err="1" smtClean="0"/>
              <a:t>Ядриха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на участке  км 269+960 – км 285+000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78601"/>
              </p:ext>
            </p:extLst>
          </p:nvPr>
        </p:nvGraphicFramePr>
        <p:xfrm>
          <a:off x="251520" y="1556792"/>
          <a:ext cx="4248472" cy="936105"/>
        </p:xfrm>
        <a:graphic>
          <a:graphicData uri="http://schemas.openxmlformats.org/drawingml/2006/table">
            <a:tbl>
              <a:tblPr/>
              <a:tblGrid>
                <a:gridCol w="1944216"/>
                <a:gridCol w="2304256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АО "Котлаское ДРСУ"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863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июня -25 ноября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покрытие из ЩМА-20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06388"/>
              <a:gd name="adj2" fmla="val 6271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Igornp\YandexDisk-PinIgNik\Автодор\Презентации\БКАД 1 августа 2019\166-174 сх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7"/>
            <a:ext cx="4307756" cy="331236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Усть-Вага – </a:t>
            </a:r>
            <a:r>
              <a:rPr lang="ru-RU" sz="1600" b="1" dirty="0" err="1" smtClean="0"/>
              <a:t>Ядриха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на участке км 152+000 – км 174+000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50533"/>
              </p:ext>
            </p:extLst>
          </p:nvPr>
        </p:nvGraphicFramePr>
        <p:xfrm>
          <a:off x="251520" y="1556792"/>
          <a:ext cx="4248472" cy="936105"/>
        </p:xfrm>
        <a:graphic>
          <a:graphicData uri="http://schemas.openxmlformats.org/drawingml/2006/table">
            <a:tbl>
              <a:tblPr/>
              <a:tblGrid>
                <a:gridCol w="1931124"/>
                <a:gridCol w="2317348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«Автодороги»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29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439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903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 мая 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ноября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32851"/>
              <a:gd name="adj2" fmla="val 41124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Igornp\YandexDisk-PinIgNik\Автодор\Презентации\БКАД 1 августа 2019\СияКулига сх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922103" cy="319772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Сия – Кулига</a:t>
            </a:r>
          </a:p>
          <a:p>
            <a:pPr algn="ctr"/>
            <a:r>
              <a:rPr lang="ru-RU" sz="1600" b="1" dirty="0" smtClean="0"/>
              <a:t>на участке км 1+995 – км 9+626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«Автодороги»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77 733 300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 июня 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сентября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покрытие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11037"/>
              <a:gd name="adj2" fmla="val 61657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1393</Words>
  <Application>Microsoft Office PowerPoint</Application>
  <PresentationFormat>Экран (4:3)</PresentationFormat>
  <Paragraphs>350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Igornp</dc:creator>
  <cp:lastModifiedBy>Кулижников Денис Александрович</cp:lastModifiedBy>
  <cp:revision>97</cp:revision>
  <dcterms:created xsi:type="dcterms:W3CDTF">2019-08-01T11:04:40Z</dcterms:created>
  <dcterms:modified xsi:type="dcterms:W3CDTF">2019-09-13T06:23:38Z</dcterms:modified>
</cp:coreProperties>
</file>