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sldIdLst>
    <p:sldId id="257" r:id="rId2"/>
    <p:sldId id="261" r:id="rId3"/>
    <p:sldId id="264" r:id="rId4"/>
    <p:sldId id="266" r:id="rId5"/>
    <p:sldId id="258" r:id="rId6"/>
    <p:sldId id="265" r:id="rId7"/>
    <p:sldId id="267" r:id="rId8"/>
    <p:sldId id="269" r:id="rId9"/>
    <p:sldId id="260" r:id="rId10"/>
  </p:sldIdLst>
  <p:sldSz cx="12192000" cy="6858000"/>
  <p:notesSz cx="7102475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93" autoAdjust="0"/>
  </p:normalViewPr>
  <p:slideViewPr>
    <p:cSldViewPr snapToGrid="0" showGuides="1">
      <p:cViewPr varScale="1">
        <p:scale>
          <a:sx n="70" d="100"/>
          <a:sy n="70" d="100"/>
        </p:scale>
        <p:origin x="840" y="66"/>
      </p:cViewPr>
      <p:guideLst>
        <p:guide orient="horz" pos="436"/>
        <p:guide pos="506"/>
        <p:guide orient="horz" pos="3974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84FAF646-AFA6-4E91-9A8A-2C6E29870479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3D52472-45BA-4287-B18E-475DF857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1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2472-45BA-4287-B18E-475DF85785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2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93369"/>
            <a:ext cx="10515600" cy="4804475"/>
          </a:xfrm>
        </p:spPr>
        <p:txBody>
          <a:bodyPr anchor="ctr" anchorCtr="0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6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86360"/>
            <a:ext cx="10515600" cy="48751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4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96720"/>
            <a:ext cx="10515600" cy="4158683"/>
          </a:xfrm>
        </p:spPr>
        <p:txBody>
          <a:bodyPr anchor="ctr" anchorCtr="0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6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9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348353"/>
            <a:ext cx="10515600" cy="47412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1594"/>
            <a:ext cx="5181600" cy="47864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1594"/>
            <a:ext cx="5181600" cy="47864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07724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72873"/>
            <a:ext cx="5157787" cy="40530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07724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72873"/>
            <a:ext cx="5183188" cy="40530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9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3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043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04396"/>
            <a:ext cx="3932237" cy="48815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8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35399"/>
            <a:ext cx="6172200" cy="473144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35399"/>
            <a:ext cx="3932237" cy="47391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951-8F9A-43E9-B112-A4DAB56C1A4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0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2046" r="775" b="65048"/>
          <a:stretch/>
        </p:blipFill>
        <p:spPr>
          <a:xfrm>
            <a:off x="-1" y="0"/>
            <a:ext cx="12192001" cy="948654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" y="0"/>
            <a:ext cx="12191999" cy="948654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1475"/>
            <a:ext cx="9572538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1858"/>
            <a:ext cx="10515600" cy="487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5AFD951-8F9A-43E9-B112-A4DAB56C1A4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37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919" y="6438806"/>
            <a:ext cx="10562165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МИНИСТЕРСТВО СВЯЗИ И</a:t>
            </a:r>
            <a:r>
              <a:rPr lang="ru-RU" sz="800" baseline="0" dirty="0" smtClean="0">
                <a:latin typeface="Arial Narrow" panose="020B0606020202030204" pitchFamily="34" charset="0"/>
              </a:rPr>
              <a:t> ИНФОРМАЦИОННЫХ ТЕХНОЛОГИЙ </a:t>
            </a:r>
            <a:r>
              <a:rPr lang="ru-RU" sz="800" dirty="0" smtClean="0">
                <a:latin typeface="Arial Narrow" panose="020B0606020202030204" pitchFamily="34" charset="0"/>
              </a:rPr>
              <a:t>АРХАНГЕЛЬСКОЙ ОБЛАСТИ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11" y="186654"/>
            <a:ext cx="652673" cy="588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00364" y="6363965"/>
            <a:ext cx="791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84A475A-A7B0-4551-A18F-DAAF2F913E3C}" type="slidenum">
              <a:rPr lang="ru-RU" sz="14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8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559"/>
          <a:stretch/>
        </p:blipFill>
        <p:spPr>
          <a:xfrm>
            <a:off x="1" y="6034"/>
            <a:ext cx="12192000" cy="68519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53000">
                <a:srgbClr val="00438B">
                  <a:alpha val="3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45" y="516498"/>
            <a:ext cx="1205111" cy="119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4389" y="4995706"/>
            <a:ext cx="1056322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Министр связи и информационных технологий Архангельской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области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РОДИЧЕВ Николай Петрович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4388" y="2216965"/>
            <a:ext cx="10563225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Доклад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Проекту областного закона «О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предоставлении компенсации расходов на приобретение комплекта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оборудования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для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непосредственного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приема сигналов телевизионного спутникового вещания отдельным категориям граждан, проживающих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населенных пунктах Архангельской области, территории которых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входят в зону охвата объектов сети цифрового эфирного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телерадиовещания»</a:t>
            </a:r>
            <a:endParaRPr lang="en-US" sz="1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89" y="5906014"/>
            <a:ext cx="10563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февраля 2019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"/>
          <p:cNvSpPr txBox="1">
            <a:spLocks/>
          </p:cNvSpPr>
          <p:nvPr/>
        </p:nvSpPr>
        <p:spPr>
          <a:xfrm>
            <a:off x="505684" y="3979319"/>
            <a:ext cx="3900583" cy="3639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all" dirty="0" smtClean="0">
                <a:solidFill>
                  <a:srgbClr val="0070C0"/>
                </a:solidFill>
              </a:rPr>
              <a:t>Кабельное и спутниковое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all" dirty="0" smtClean="0">
                <a:solidFill>
                  <a:srgbClr val="0070C0"/>
                </a:solidFill>
              </a:rPr>
              <a:t>телевидение</a:t>
            </a:r>
            <a:endParaRPr lang="ru-RU" sz="2000" cap="all" dirty="0">
              <a:solidFill>
                <a:srgbClr val="0070C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838200" y="201475"/>
            <a:ext cx="9820835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Телевизионное вещание в архангельской области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63498" y="4389499"/>
            <a:ext cx="2984954" cy="19192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6600" i="1" cap="all" spc="-500" dirty="0" smtClean="0">
                <a:solidFill>
                  <a:schemeClr val="bg1">
                    <a:lumMod val="85000"/>
                  </a:schemeClr>
                </a:solidFill>
              </a:rPr>
              <a:t>88</a:t>
            </a:r>
            <a:r>
              <a:rPr lang="ru-RU" sz="8000" i="1" cap="all" spc="-100" dirty="0" smtClean="0">
                <a:solidFill>
                  <a:schemeClr val="bg1">
                    <a:lumMod val="85000"/>
                  </a:schemeClr>
                </a:solidFill>
              </a:rPr>
              <a:t>%</a:t>
            </a:r>
            <a:endParaRPr lang="ru-RU" sz="8000" i="1" cap="al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569684" y="3979319"/>
            <a:ext cx="3900583" cy="3639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all" dirty="0" smtClean="0">
                <a:solidFill>
                  <a:srgbClr val="0070C0"/>
                </a:solidFill>
              </a:rPr>
              <a:t>Кабельное, спутниковое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all" dirty="0" smtClean="0">
                <a:solidFill>
                  <a:srgbClr val="0070C0"/>
                </a:solidFill>
              </a:rPr>
              <a:t>и аналоговое телевидение</a:t>
            </a:r>
            <a:endParaRPr lang="ru-RU" sz="2000" cap="all" dirty="0">
              <a:solidFill>
                <a:srgbClr val="0070C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140197" y="3979319"/>
            <a:ext cx="3900583" cy="3639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all" dirty="0" smtClean="0">
                <a:solidFill>
                  <a:srgbClr val="0070C0"/>
                </a:solidFill>
              </a:rPr>
              <a:t>аналоговое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all" dirty="0" smtClean="0">
                <a:solidFill>
                  <a:srgbClr val="0070C0"/>
                </a:solidFill>
              </a:rPr>
              <a:t>телевидение</a:t>
            </a:r>
            <a:endParaRPr lang="ru-RU" sz="2000" cap="all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72" y="1094775"/>
            <a:ext cx="2575432" cy="257543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37913" y="1254433"/>
            <a:ext cx="3674430" cy="2417416"/>
            <a:chOff x="505684" y="1101649"/>
            <a:chExt cx="4138888" cy="27229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84" y="1153859"/>
              <a:ext cx="2518881" cy="1516770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1548856" y="1101649"/>
              <a:ext cx="3095716" cy="2722984"/>
              <a:chOff x="1548856" y="1101649"/>
              <a:chExt cx="3095716" cy="272298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8856" y="2557436"/>
                <a:ext cx="1963601" cy="1267197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592" y="1101649"/>
                <a:ext cx="1568980" cy="1568980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/>
          <p:cNvGrpSpPr/>
          <p:nvPr/>
        </p:nvGrpSpPr>
        <p:grpSpPr>
          <a:xfrm>
            <a:off x="4900251" y="1041312"/>
            <a:ext cx="3072857" cy="2630537"/>
            <a:chOff x="1548856" y="1100163"/>
            <a:chExt cx="2936065" cy="251343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856" y="2346401"/>
              <a:ext cx="1963601" cy="126719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941" y="1100163"/>
              <a:ext cx="1568980" cy="1568980"/>
            </a:xfrm>
            <a:prstGeom prst="rect">
              <a:avLst/>
            </a:prstGeom>
          </p:spPr>
        </p:pic>
      </p:grpSp>
      <p:sp>
        <p:nvSpPr>
          <p:cNvPr id="24" name="Объект 2"/>
          <p:cNvSpPr txBox="1">
            <a:spLocks/>
          </p:cNvSpPr>
          <p:nvPr/>
        </p:nvSpPr>
        <p:spPr>
          <a:xfrm>
            <a:off x="4998470" y="4389499"/>
            <a:ext cx="2984954" cy="19192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6600" i="1" cap="all" spc="-500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r>
              <a:rPr lang="ru-RU" sz="8000" i="1" cap="all" spc="-100" dirty="0" smtClean="0">
                <a:solidFill>
                  <a:schemeClr val="bg1">
                    <a:lumMod val="85000"/>
                  </a:schemeClr>
                </a:solidFill>
              </a:rPr>
              <a:t>%</a:t>
            </a:r>
            <a:endParaRPr lang="ru-RU" sz="8000" i="1" cap="al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8641555" y="4389499"/>
            <a:ext cx="2984954" cy="19192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6600" i="1" cap="all" spc="-5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ru-RU" sz="8000" i="1" cap="all" spc="-100" dirty="0" smtClean="0">
                <a:solidFill>
                  <a:schemeClr val="bg1">
                    <a:lumMod val="85000"/>
                  </a:schemeClr>
                </a:solidFill>
              </a:rPr>
              <a:t>%</a:t>
            </a:r>
            <a:endParaRPr lang="ru-RU" sz="8000" i="1" cap="al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878634"/>
            <a:ext cx="11492999" cy="2504880"/>
            <a:chOff x="-58230" y="1140544"/>
            <a:chExt cx="11550644" cy="2504880"/>
          </a:xfrm>
        </p:grpSpPr>
        <p:sp>
          <p:nvSpPr>
            <p:cNvPr id="12" name="Объект 2"/>
            <p:cNvSpPr txBox="1">
              <a:spLocks/>
            </p:cNvSpPr>
            <p:nvPr/>
          </p:nvSpPr>
          <p:spPr>
            <a:xfrm>
              <a:off x="6206253" y="1726198"/>
              <a:ext cx="4893548" cy="191922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300"/>
                </a:spcBef>
              </a:pPr>
              <a:r>
                <a:rPr lang="ru-RU" sz="15500" i="1" cap="all" spc="-500" dirty="0" smtClean="0">
                  <a:solidFill>
                    <a:schemeClr val="bg1">
                      <a:lumMod val="85000"/>
                    </a:schemeClr>
                  </a:solidFill>
                </a:rPr>
                <a:t>97,06</a:t>
              </a:r>
              <a:r>
                <a:rPr lang="ru-RU" sz="2000" i="1" cap="all" spc="-100" dirty="0" smtClean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ru-RU" sz="8000" i="1" cap="all" spc="-100" dirty="0" smtClean="0">
                  <a:solidFill>
                    <a:schemeClr val="bg1">
                      <a:lumMod val="85000"/>
                    </a:schemeClr>
                  </a:solidFill>
                </a:rPr>
                <a:t>%</a:t>
              </a:r>
              <a:endParaRPr lang="ru-RU" sz="8000" i="1" cap="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-58230" y="1914601"/>
              <a:ext cx="5864323" cy="1656034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ru-RU" sz="2500" cap="all" dirty="0" smtClean="0">
                  <a:solidFill>
                    <a:srgbClr val="0070C0"/>
                  </a:solidFill>
                </a:rPr>
                <a:t>ОХВАТ НАСЕЛЕНИЯ 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ru-RU" sz="2500" cap="all" dirty="0" smtClean="0">
                  <a:solidFill>
                    <a:srgbClr val="0070C0"/>
                  </a:solidFill>
                </a:rPr>
                <a:t>АРХАНГЕЛЬСКОЙ ОБЛАСТИ 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ru-RU" sz="2500" cap="all" dirty="0">
                  <a:solidFill>
                    <a:srgbClr val="0070C0"/>
                  </a:solidFill>
                </a:rPr>
                <a:t>цифровым эфирным </a:t>
              </a:r>
              <a:endParaRPr lang="ru-RU" sz="2500" cap="all" dirty="0" smtClean="0">
                <a:solidFill>
                  <a:srgbClr val="0070C0"/>
                </a:solidFill>
              </a:endParaRP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ru-RU" sz="2500" cap="all" dirty="0" smtClean="0">
                  <a:solidFill>
                    <a:srgbClr val="0070C0"/>
                  </a:solidFill>
                </a:rPr>
                <a:t>наземным </a:t>
              </a:r>
              <a:r>
                <a:rPr lang="ru-RU" sz="2500" cap="all" dirty="0">
                  <a:solidFill>
                    <a:srgbClr val="0070C0"/>
                  </a:solidFill>
                </a:rPr>
                <a:t>телерадиовещанием </a:t>
              </a:r>
            </a:p>
          </p:txBody>
        </p:sp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5829300" y="2630151"/>
              <a:ext cx="4559300" cy="940484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300"/>
                </a:spcBef>
              </a:pPr>
              <a:r>
                <a:rPr lang="ru-RU" sz="7000" i="1" cap="all" spc="-100" dirty="0">
                  <a:solidFill>
                    <a:srgbClr val="00B050"/>
                  </a:solidFill>
                </a:rPr>
                <a:t>1 088 </a:t>
              </a:r>
              <a:r>
                <a:rPr lang="ru-RU" sz="7000" i="1" cap="all" spc="-100" dirty="0" smtClean="0">
                  <a:solidFill>
                    <a:srgbClr val="00B050"/>
                  </a:solidFill>
                </a:rPr>
                <a:t>839 </a:t>
              </a:r>
              <a:r>
                <a:rPr lang="ru-RU" sz="2000" i="1" cap="all" dirty="0" smtClean="0">
                  <a:solidFill>
                    <a:srgbClr val="00B050"/>
                  </a:solidFill>
                </a:rPr>
                <a:t>человек</a:t>
              </a:r>
              <a:endParaRPr lang="ru-RU" sz="2000" i="1" cap="all" dirty="0">
                <a:solidFill>
                  <a:srgbClr val="00B050"/>
                </a:solidFill>
              </a:endParaRPr>
            </a:p>
          </p:txBody>
        </p:sp>
        <p:sp>
          <p:nvSpPr>
            <p:cNvPr id="15" name="Объект 2"/>
            <p:cNvSpPr txBox="1">
              <a:spLocks/>
            </p:cNvSpPr>
            <p:nvPr/>
          </p:nvSpPr>
          <p:spPr>
            <a:xfrm>
              <a:off x="518213" y="1140544"/>
              <a:ext cx="10974201" cy="92065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ru-RU" sz="3000" cap="all" dirty="0" smtClean="0">
                  <a:solidFill>
                    <a:srgbClr val="00B050"/>
                  </a:solidFill>
                </a:rPr>
                <a:t>Построено 75 ЦИФРОВЫХ вещательных </a:t>
              </a:r>
              <a:r>
                <a:rPr lang="ru-RU" sz="3000" cap="all" dirty="0">
                  <a:solidFill>
                    <a:srgbClr val="00B050"/>
                  </a:solidFill>
                </a:rPr>
                <a:t>комплексов </a:t>
              </a:r>
            </a:p>
          </p:txBody>
        </p:sp>
      </p:grpSp>
      <p:sp>
        <p:nvSpPr>
          <p:cNvPr id="22" name="Заголовок 3"/>
          <p:cNvSpPr txBox="1">
            <a:spLocks/>
          </p:cNvSpPr>
          <p:nvPr/>
        </p:nvSpPr>
        <p:spPr>
          <a:xfrm>
            <a:off x="838200" y="201475"/>
            <a:ext cx="9820835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Реализация федеральной целевой программы в архангельской области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8" y="948643"/>
            <a:ext cx="5739794" cy="2922634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940989" y="3209505"/>
            <a:ext cx="5555405" cy="6450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cap="all" dirty="0" smtClean="0">
                <a:solidFill>
                  <a:srgbClr val="0070C0"/>
                </a:solidFill>
              </a:rPr>
              <a:t>«</a:t>
            </a:r>
            <a:r>
              <a:rPr lang="ru-RU" sz="1800" cap="all" dirty="0">
                <a:solidFill>
                  <a:srgbClr val="0070C0"/>
                </a:solidFill>
              </a:rPr>
              <a:t>Развитие телерадиовещания </a:t>
            </a:r>
            <a:endParaRPr lang="ru-RU" sz="1800" cap="all" dirty="0" smtClean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cap="all" dirty="0" smtClean="0">
                <a:solidFill>
                  <a:srgbClr val="0070C0"/>
                </a:solidFill>
              </a:rPr>
              <a:t>в </a:t>
            </a:r>
            <a:r>
              <a:rPr lang="ru-RU" sz="1800" cap="all" dirty="0">
                <a:solidFill>
                  <a:srgbClr val="0070C0"/>
                </a:solidFill>
              </a:rPr>
              <a:t>Российской Федерации </a:t>
            </a:r>
            <a:r>
              <a:rPr lang="ru-RU" sz="1800" cap="all" dirty="0" smtClean="0">
                <a:solidFill>
                  <a:srgbClr val="0070C0"/>
                </a:solidFill>
              </a:rPr>
              <a:t>на </a:t>
            </a:r>
            <a:r>
              <a:rPr lang="ru-RU" sz="1800" cap="all" dirty="0">
                <a:solidFill>
                  <a:srgbClr val="0070C0"/>
                </a:solidFill>
              </a:rPr>
              <a:t>2009 – 2018 годы»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90" y="1143000"/>
            <a:ext cx="3080212" cy="2023911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6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44" r="3527" b="7477"/>
          <a:stretch/>
        </p:blipFill>
        <p:spPr>
          <a:xfrm>
            <a:off x="3619501" y="1493210"/>
            <a:ext cx="7391400" cy="1824203"/>
          </a:xfrm>
          <a:prstGeom prst="rect">
            <a:avLst/>
          </a:prstGeom>
        </p:spPr>
      </p:pic>
      <p:sp>
        <p:nvSpPr>
          <p:cNvPr id="30" name="Объект 2"/>
          <p:cNvSpPr txBox="1">
            <a:spLocks/>
          </p:cNvSpPr>
          <p:nvPr/>
        </p:nvSpPr>
        <p:spPr>
          <a:xfrm>
            <a:off x="3769206" y="3583030"/>
            <a:ext cx="8192188" cy="5904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500" cap="all" dirty="0" smtClean="0">
                <a:solidFill>
                  <a:srgbClr val="FF0000"/>
                </a:solidFill>
              </a:rPr>
              <a:t>Цифровое эфирное наземное Телерадиовещание </a:t>
            </a:r>
            <a:endParaRPr lang="ru-RU" sz="2500" cap="all" dirty="0">
              <a:solidFill>
                <a:srgbClr val="FF000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838200" y="201475"/>
            <a:ext cx="9820835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Стандарт Цифрового эфирного наземного Телерадиовещания 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3619500" y="4439081"/>
            <a:ext cx="7893050" cy="18764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 smtClean="0">
                <a:solidFill>
                  <a:srgbClr val="0070C0"/>
                </a:solidFill>
              </a:rPr>
              <a:t>   ПРЕИМУЩЕСТВА СТАНДАРТА </a:t>
            </a:r>
            <a:r>
              <a:rPr lang="en-US" sz="1800" dirty="0" smtClean="0">
                <a:solidFill>
                  <a:srgbClr val="0070C0"/>
                </a:solidFill>
              </a:rPr>
              <a:t>DVB</a:t>
            </a:r>
            <a:r>
              <a:rPr lang="ru-RU" sz="1800" dirty="0" smtClean="0">
                <a:solidFill>
                  <a:srgbClr val="0070C0"/>
                </a:solidFill>
              </a:rPr>
              <a:t>-</a:t>
            </a:r>
            <a:r>
              <a:rPr lang="en-US" sz="1800" dirty="0" smtClean="0">
                <a:solidFill>
                  <a:srgbClr val="0070C0"/>
                </a:solidFill>
              </a:rPr>
              <a:t>T</a:t>
            </a:r>
            <a:r>
              <a:rPr lang="ru-RU" sz="1800" dirty="0" smtClean="0">
                <a:solidFill>
                  <a:srgbClr val="0070C0"/>
                </a:solidFill>
              </a:rPr>
              <a:t>2: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ПОМЕХОУСТОЙЧИВОСТЬ И ВЫСОКОЕ КАЧЕСТВО ИЗОБРАЖЕНИЯ;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ВЕЩАНИЕ В СТАНДАРТЕ ЦИФРОВОГО КАЧЕСТВА «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»; 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ЗНАЧИТЕЛЬНО БОЛЬШЕЕ КОЛИЧЕСТВО ЭФИРНЫХ КАНАЛОВ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СРАВНЕНИЮ С АНАЛОГОМ;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 ПЕРЕДАЧИ ДОПОЛНИТЕЛЬНОЙ ИНФОРМАЦИИ В ЦИФРОВОМ ПАКЕТЕ.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endParaRPr lang="ru-RU" sz="16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r="49259"/>
          <a:stretch/>
        </p:blipFill>
        <p:spPr>
          <a:xfrm>
            <a:off x="0" y="939800"/>
            <a:ext cx="34798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01475"/>
            <a:ext cx="9744635" cy="72866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ТВ ПРОГРАММЫ  цифрового эфирного наземного телевещания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930141"/>
            <a:ext cx="12192000" cy="2701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930142"/>
            <a:ext cx="10574337" cy="27010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5240"/>
            <a:ext cx="2565903" cy="1685975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668880" y="3825240"/>
            <a:ext cx="4029730" cy="28926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70C0"/>
                </a:solidFill>
              </a:rPr>
              <a:t>1-Й </a:t>
            </a:r>
            <a:r>
              <a:rPr lang="ru-RU" sz="1200" dirty="0" smtClean="0">
                <a:solidFill>
                  <a:srgbClr val="0070C0"/>
                </a:solidFill>
              </a:rPr>
              <a:t>МУЛЬТИПЛЕКС</a:t>
            </a:r>
            <a:endParaRPr lang="ru-RU" sz="1200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1. Первый канал (АО «Первый канал»)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2. Россия 1 (ФГУП «ВГТРК»)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3. Матч ТВ (ООО «Национальный спортивный </a:t>
            </a:r>
            <a:r>
              <a:rPr lang="ru-RU" sz="1200" dirty="0" smtClean="0"/>
              <a:t>канал</a:t>
            </a:r>
            <a:r>
              <a:rPr lang="ru-RU" sz="1200" dirty="0"/>
              <a:t>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4. НТВ (АО «Телекомпания НТВ»)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5. Пятый канал (ОАО «ТРК «Петербург»»)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6. Россия-Культура (ФГУП «ВГТРК»)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7. Россия 24 (ФГУП «ВГТРК»)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8. Карусель (АО «Карусель»)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9. ОТР (АНО «Общественное Телевидение России»)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10. ТВ Центр (АО «ТК «ТВ Центр»»)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242772" y="3825241"/>
            <a:ext cx="3232087" cy="26775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70C0"/>
                </a:solidFill>
              </a:rPr>
              <a:t>2-Й МУЛЬТИПЛЕКС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 smtClean="0"/>
              <a:t>11. РЕН ТВ (ООО «Акцепт»)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 smtClean="0"/>
              <a:t>12</a:t>
            </a:r>
            <a:r>
              <a:rPr lang="ru-RU" sz="1200" dirty="0"/>
              <a:t>. Спас </a:t>
            </a:r>
            <a:r>
              <a:rPr lang="ru-RU" sz="1200" dirty="0" smtClean="0"/>
              <a:t>(РПЦ МП)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 smtClean="0"/>
              <a:t>13. СТС </a:t>
            </a:r>
            <a:r>
              <a:rPr lang="ru-RU" sz="1200" dirty="0"/>
              <a:t>(АО «Сеть телевизионных станций»)</a:t>
            </a:r>
            <a:endParaRPr lang="ru-RU" sz="1200" dirty="0" smtClean="0"/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 smtClean="0"/>
              <a:t>14</a:t>
            </a:r>
            <a:r>
              <a:rPr lang="ru-RU" sz="1200" dirty="0"/>
              <a:t>. </a:t>
            </a:r>
            <a:r>
              <a:rPr lang="ru-RU" sz="1200" dirty="0" smtClean="0"/>
              <a:t>Домашний (АО «Новый Канал»)</a:t>
            </a:r>
            <a:endParaRPr lang="ru-RU" sz="1200" dirty="0"/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15. </a:t>
            </a:r>
            <a:r>
              <a:rPr lang="ru-RU" sz="1200" dirty="0" smtClean="0"/>
              <a:t>ТВ-3 (ООО «Телеканал ТВ3»)</a:t>
            </a:r>
            <a:endParaRPr lang="ru-RU" sz="1200" dirty="0"/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16. Пятница! </a:t>
            </a:r>
            <a:r>
              <a:rPr lang="ru-RU" sz="1200" dirty="0" smtClean="0"/>
              <a:t>(ООО «Телекомпания «Пятница!»»)</a:t>
            </a:r>
            <a:endParaRPr lang="ru-RU" sz="1200" dirty="0"/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17. </a:t>
            </a:r>
            <a:r>
              <a:rPr lang="ru-RU" sz="1200" dirty="0" smtClean="0"/>
              <a:t>Звезда (ОАО «ТРК ВС РФ «ЗВЕЗДА»)</a:t>
            </a:r>
            <a:endParaRPr lang="ru-RU" sz="1200" dirty="0"/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18. </a:t>
            </a:r>
            <a:r>
              <a:rPr lang="ru-RU" sz="1200" dirty="0" smtClean="0"/>
              <a:t>Мир (ЗАО «МГТРК «МИР»)</a:t>
            </a:r>
            <a:endParaRPr lang="ru-RU" sz="1200" dirty="0"/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19. </a:t>
            </a:r>
            <a:r>
              <a:rPr lang="ru-RU" sz="1200" dirty="0" smtClean="0"/>
              <a:t>ТНТ (АО «ТНТ-</a:t>
            </a:r>
            <a:r>
              <a:rPr lang="ru-RU" sz="1200" dirty="0" err="1" smtClean="0"/>
              <a:t>Телесеть</a:t>
            </a:r>
            <a:r>
              <a:rPr lang="ru-RU" sz="1200" dirty="0" smtClean="0"/>
              <a:t>»)</a:t>
            </a:r>
            <a:endParaRPr lang="ru-RU" sz="1200" dirty="0"/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20. </a:t>
            </a:r>
            <a:r>
              <a:rPr lang="ru-RU" sz="1200" dirty="0" smtClean="0"/>
              <a:t>Муз-ТВ (ООО «Муз ТВ»)</a:t>
            </a:r>
            <a:endParaRPr lang="ru-RU" sz="12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0234790" y="3825240"/>
            <a:ext cx="1572043" cy="25636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70C0"/>
                </a:solidFill>
              </a:rPr>
              <a:t>РАДИОСТАНЦИИ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 smtClean="0"/>
              <a:t>1</a:t>
            </a:r>
            <a:r>
              <a:rPr lang="ru-RU" sz="1200" dirty="0"/>
              <a:t>. Радио России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2. Маяк 	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200" dirty="0"/>
              <a:t>3. Вести FM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27087" y="3050931"/>
            <a:ext cx="2841793" cy="7743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2000" b="0" dirty="0" smtClean="0">
                <a:solidFill>
                  <a:srgbClr val="ED102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+ 3 РАДИОСТАНЦИИ</a:t>
            </a:r>
            <a:endParaRPr lang="ru-RU" sz="2000" b="0" dirty="0">
              <a:solidFill>
                <a:srgbClr val="ED102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838200" y="201475"/>
            <a:ext cx="9820835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Проблемы перехода на </a:t>
            </a:r>
            <a:r>
              <a:rPr lang="ru-RU" dirty="0"/>
              <a:t>Цифровое эфирное наземное Телерадиовещание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34000" y="1177841"/>
            <a:ext cx="6223000" cy="50800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dirty="0" smtClean="0"/>
              <a:t>ИЗ ФЕДЕРАЛЬНОЙ ПРОГРАММЫ </a:t>
            </a:r>
            <a:br>
              <a:rPr lang="ru-RU" dirty="0" smtClean="0"/>
            </a:br>
            <a:r>
              <a:rPr lang="ru-RU" dirty="0" smtClean="0"/>
              <a:t>В АРХАНГЕЛЬСКОЙ ОБЛАСТИ ИСКЛЮЧЕНО </a:t>
            </a:r>
            <a:br>
              <a:rPr lang="ru-RU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95 ВЕЩАТЕЛЬНЫХ КОМПЛЕКСОВ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 smtClean="0">
                <a:solidFill>
                  <a:srgbClr val="0070C0"/>
                </a:solidFill>
              </a:rPr>
              <a:t>С ОХВАТОМ 2 057 НАСЕЛЕННЫХ ПУНКТОВ  (</a:t>
            </a:r>
            <a:r>
              <a:rPr lang="ru-RU" sz="1800" u="sng" dirty="0" smtClean="0">
                <a:solidFill>
                  <a:srgbClr val="0070C0"/>
                </a:solidFill>
              </a:rPr>
              <a:t>32 990 ЧЕЛОВЕК</a:t>
            </a:r>
            <a:r>
              <a:rPr lang="ru-RU" sz="1800" dirty="0" smtClean="0">
                <a:solidFill>
                  <a:srgbClr val="0070C0"/>
                </a:solidFill>
              </a:rPr>
              <a:t>)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endParaRPr lang="ru-RU" sz="1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 smtClean="0"/>
              <a:t>В ИХ СОСТАВЕ: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 smtClean="0">
                <a:solidFill>
                  <a:srgbClr val="ED102C"/>
                </a:solidFill>
              </a:rPr>
              <a:t>41 ВЕЩАТЕЛЬНЫЙ КОМПЛЕКС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АНАЛОГОВЫМ ТЕЛЕВИЗИОННЫМ ВЕЩАНИЕМ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 ОХВАТОМ 111 НАСЕЛЕННЫХ ПУНКТОВ (</a:t>
            </a:r>
            <a:r>
              <a:rPr lang="ru-RU" sz="1800" u="sng" dirty="0" smtClean="0">
                <a:solidFill>
                  <a:schemeClr val="accent1">
                    <a:lumMod val="75000"/>
                  </a:schemeClr>
                </a:solidFill>
              </a:rPr>
              <a:t>10 175 ЧЕЛОВЕК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370" t="36594" r="39277" b="-86"/>
          <a:stretch/>
        </p:blipFill>
        <p:spPr>
          <a:xfrm>
            <a:off x="-12701" y="962479"/>
            <a:ext cx="5070476" cy="59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838200" y="201475"/>
            <a:ext cx="9820835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Проблемы перехода на </a:t>
            </a:r>
            <a:r>
              <a:rPr lang="ru-RU" dirty="0"/>
              <a:t>Цифровое эфирное наземное Телерадиовещание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3275" y="4300213"/>
            <a:ext cx="3266848" cy="18510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700" dirty="0" smtClean="0"/>
              <a:t>необходимость дополнительного приобретения телевизионной приставки для приема цифрового сигнала формата </a:t>
            </a:r>
            <a:r>
              <a:rPr lang="en-US" sz="1700" dirty="0" smtClean="0"/>
              <a:t>DVB-T2 </a:t>
            </a:r>
            <a:r>
              <a:rPr lang="ru-RU" sz="1700" dirty="0" smtClean="0"/>
              <a:t>для телевизоров, произведенных до 2012 года</a:t>
            </a:r>
            <a:endParaRPr lang="ru-RU" sz="17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80832" y="4300213"/>
            <a:ext cx="3266848" cy="18510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700" dirty="0" smtClean="0"/>
              <a:t>необходимость использования антенн дециметрового диапазона для приема цифрового сигнала формата </a:t>
            </a:r>
            <a:r>
              <a:rPr lang="en-US" sz="1700" dirty="0" smtClean="0"/>
              <a:t>DVB-T2</a:t>
            </a:r>
            <a:endParaRPr lang="ru-RU" sz="17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158390" y="4300213"/>
            <a:ext cx="3266848" cy="18510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700" dirty="0" smtClean="0"/>
              <a:t>необходимость перехода на спутниковое приемное оборудование </a:t>
            </a:r>
            <a:r>
              <a:rPr lang="ru-RU" sz="1700" dirty="0"/>
              <a:t>в </a:t>
            </a:r>
            <a:r>
              <a:rPr lang="ru-RU" sz="1700" dirty="0" smtClean="0"/>
              <a:t>населенных </a:t>
            </a:r>
            <a:r>
              <a:rPr lang="ru-RU" sz="1700" dirty="0"/>
              <a:t>пунктах, </a:t>
            </a:r>
            <a:r>
              <a:rPr lang="ru-RU" sz="1700" dirty="0" smtClean="0"/>
              <a:t>не вошедших </a:t>
            </a:r>
            <a:r>
              <a:rPr lang="ru-RU" sz="1700" dirty="0"/>
              <a:t>в зону охвата цифрового сигнала где в настоящее время ведется аналоговое </a:t>
            </a:r>
            <a:r>
              <a:rPr lang="ru-RU" sz="1700" dirty="0" smtClean="0"/>
              <a:t>вещание </a:t>
            </a:r>
            <a:endParaRPr lang="ru-RU" sz="1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90" y="1310689"/>
            <a:ext cx="3331856" cy="2114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04" y="1093558"/>
            <a:ext cx="3012509" cy="3012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9" y="1214973"/>
            <a:ext cx="2849530" cy="26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проект областного закона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3274" y="1151487"/>
            <a:ext cx="10621963" cy="15986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B050"/>
                </a:solidFill>
              </a:rPr>
              <a:t>«О ПРЕДОСТАВЛЕНИИ КОМПЕНСАЦИИ РАСХОДОВ НА ПРИОБРЕТЕНИЕ КОМПЛЕКТА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B050"/>
                </a:solidFill>
              </a:rPr>
              <a:t>ОБОРУДОВАНИЯ ДЛЯ НЕПОСРЕДСТВЕННОГО ПРИЕМА СИГНАЛОВ ТЕЛЕВИЗИОННОГО СПУТНИКОВОГО ВЕЩАНИЯ ОТДЕЛЬНЫМ КАТЕГОРИЯМ ГРАЖДАН, ПРОЖИВАЮЩИХ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B050"/>
                </a:solidFill>
              </a:rPr>
              <a:t>В НАСЕЛЕННЫХ ПУНКТАХ АРХАНГЕЛЬСКОЙ ОБЛАСТИ, ТЕРРИТОРИИ КОТОРЫХ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B050"/>
                </a:solidFill>
              </a:rPr>
              <a:t>НЕ ВХОДЯТ В ЗОНУ ОХВАТА ОБЪЕКТОВ СЕТИ ЦИФРОВОГО ЭФИРНОГО ТЕЛЕРАДИОВЕЩАНИЯ</a:t>
            </a:r>
            <a:r>
              <a:rPr lang="ru-RU" sz="2200" dirty="0" smtClean="0">
                <a:solidFill>
                  <a:srgbClr val="00B050"/>
                </a:solidFill>
              </a:rPr>
              <a:t>»</a:t>
            </a:r>
            <a:endParaRPr lang="ru-RU" sz="2200" dirty="0">
              <a:solidFill>
                <a:srgbClr val="00B05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32676" y="2837157"/>
            <a:ext cx="4083643" cy="3233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    КОМПЕНСАЦИЯ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   ПРЕДОСТАВЛЯЕТСЯ</a:t>
            </a:r>
            <a:r>
              <a:rPr lang="ru-RU" sz="2000" dirty="0" smtClean="0">
                <a:solidFill>
                  <a:srgbClr val="00B0F0"/>
                </a:solidFill>
              </a:rPr>
              <a:t>: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AutoNum type="arabicPeriod"/>
            </a:pPr>
            <a:r>
              <a:rPr lang="ru-RU" sz="1800" dirty="0" smtClean="0"/>
              <a:t>гражданам</a:t>
            </a:r>
            <a:r>
              <a:rPr lang="ru-RU" sz="1800" dirty="0"/>
              <a:t>, являющимся получателями </a:t>
            </a:r>
            <a:r>
              <a:rPr lang="ru-RU" sz="1800" dirty="0" smtClean="0"/>
              <a:t>пенсии;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AutoNum type="arabicPeriod"/>
            </a:pPr>
            <a:r>
              <a:rPr lang="ru-RU" sz="1800" dirty="0" smtClean="0"/>
              <a:t>гражданам, получателям </a:t>
            </a:r>
            <a:r>
              <a:rPr lang="ru-RU" sz="1800" dirty="0"/>
              <a:t>ежемесячных пособий на </a:t>
            </a:r>
            <a:r>
              <a:rPr lang="ru-RU" sz="1800" dirty="0" smtClean="0"/>
              <a:t>ребенка; 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AutoNum type="arabicPeriod"/>
            </a:pPr>
            <a:r>
              <a:rPr lang="ru-RU" sz="1800" dirty="0" smtClean="0"/>
              <a:t>многодетным семьям;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AutoNum type="arabicPeriod"/>
            </a:pPr>
            <a:r>
              <a:rPr lang="ru-RU" sz="1800" dirty="0" smtClean="0"/>
              <a:t>гражданам, являющимся </a:t>
            </a:r>
            <a:r>
              <a:rPr lang="ru-RU" sz="1800" dirty="0"/>
              <a:t>получателями государственной социальной </a:t>
            </a:r>
            <a:r>
              <a:rPr lang="ru-RU" sz="1800" dirty="0" smtClean="0"/>
              <a:t>помощи.</a:t>
            </a:r>
            <a:endParaRPr lang="ru-RU" sz="1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03274" y="2837157"/>
            <a:ext cx="6394679" cy="3233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 smtClean="0"/>
              <a:t>Предоставляется </a:t>
            </a:r>
            <a:r>
              <a:rPr lang="ru-RU" sz="1800" dirty="0"/>
              <a:t>однократно </a:t>
            </a:r>
            <a:r>
              <a:rPr lang="ru-RU" sz="1800" dirty="0" smtClean="0"/>
              <a:t>в </a:t>
            </a:r>
            <a:r>
              <a:rPr lang="ru-RU" sz="1800" dirty="0"/>
              <a:t>форме единовременной денежной выплаты </a:t>
            </a:r>
            <a:r>
              <a:rPr lang="ru-RU" sz="1800" dirty="0" smtClean="0"/>
              <a:t>в </a:t>
            </a:r>
            <a:r>
              <a:rPr lang="ru-RU" sz="1800" dirty="0"/>
              <a:t>размере </a:t>
            </a:r>
            <a:r>
              <a:rPr lang="ru-RU" sz="1800" dirty="0" smtClean="0"/>
              <a:t>фактически </a:t>
            </a:r>
            <a:br>
              <a:rPr lang="ru-RU" sz="1800" dirty="0" smtClean="0"/>
            </a:br>
            <a:r>
              <a:rPr lang="ru-RU" sz="1800" dirty="0" smtClean="0"/>
              <a:t>понесенных расходов, но </a:t>
            </a:r>
            <a:r>
              <a:rPr lang="ru-RU" sz="2000" dirty="0" smtClean="0">
                <a:solidFill>
                  <a:srgbClr val="0070C0"/>
                </a:solidFill>
              </a:rPr>
              <a:t>НЕ БОЛЕЕ 4 500 РУБЛЕЙ.</a:t>
            </a:r>
            <a:endParaRPr lang="ru-RU" sz="2000" dirty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 smtClean="0"/>
              <a:t>В качестве получателей соц. поддержки в части обеспечения спутниковым приемным телевизионным оборудованием определены </a:t>
            </a:r>
            <a:r>
              <a:rPr lang="ru-RU" sz="2000" dirty="0" smtClean="0">
                <a:solidFill>
                  <a:srgbClr val="0070C0"/>
                </a:solidFill>
              </a:rPr>
              <a:t>5 369 ЧЕЛОВЕК (3 048 ДОМОХОЗЯЙСТВ),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rgbClr val="0070C0"/>
                </a:solidFill>
              </a:rPr>
              <a:t>В 111 НАСЕЛЕННЫХ ПУНКТАХ</a:t>
            </a:r>
            <a:r>
              <a:rPr lang="ru-RU" sz="1800" dirty="0" smtClean="0"/>
              <a:t>, находящихся </a:t>
            </a:r>
            <a:br>
              <a:rPr lang="ru-RU" sz="1800" dirty="0" smtClean="0"/>
            </a:br>
            <a:r>
              <a:rPr lang="ru-RU" sz="1800" dirty="0" smtClean="0"/>
              <a:t>на территориях вне зоны охвата цифрового эфирного </a:t>
            </a:r>
            <a:br>
              <a:rPr lang="ru-RU" sz="1800" dirty="0" smtClean="0"/>
            </a:br>
            <a:r>
              <a:rPr lang="ru-RU" sz="1800" dirty="0" smtClean="0"/>
              <a:t>наземного телерадиовещания.</a:t>
            </a:r>
            <a:endParaRPr lang="ru-RU" sz="1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03274" y="5953127"/>
            <a:ext cx="10621963" cy="462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2200" dirty="0" smtClean="0">
                <a:solidFill>
                  <a:srgbClr val="FF0000"/>
                </a:solidFill>
              </a:rPr>
              <a:t>ДЕЙСТВИЕ ЗАКОНА РАССЧИТАНО НА ПЕРИОД С 01.01.2019 ПО 31.12.2020.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5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559"/>
          <a:stretch/>
        </p:blipFill>
        <p:spPr>
          <a:xfrm>
            <a:off x="1" y="6034"/>
            <a:ext cx="12192000" cy="68519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53000">
                <a:srgbClr val="00438B">
                  <a:alpha val="3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46" y="871889"/>
            <a:ext cx="1205111" cy="119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814389" y="2216965"/>
            <a:ext cx="10563224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</a:t>
            </a: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762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514</Words>
  <Application>Microsoft Office PowerPoint</Application>
  <PresentationFormat>Широкоэкранный</PresentationFormat>
  <Paragraphs>92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Microsoft Sans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ТВ ПРОГРАММЫ  цифрового эфирного наземного телевещания</vt:lpstr>
      <vt:lpstr>Презентация PowerPoint</vt:lpstr>
      <vt:lpstr>Презентация PowerPoint</vt:lpstr>
      <vt:lpstr>проект областного закона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Шелюк Илья Сергеевич</dc:creator>
  <cp:lastModifiedBy>Шелюк Илья Сергеевич</cp:lastModifiedBy>
  <cp:revision>84</cp:revision>
  <cp:lastPrinted>2019-02-08T08:49:00Z</cp:lastPrinted>
  <dcterms:created xsi:type="dcterms:W3CDTF">2017-04-21T08:37:00Z</dcterms:created>
  <dcterms:modified xsi:type="dcterms:W3CDTF">2019-02-08T08:49:22Z</dcterms:modified>
</cp:coreProperties>
</file>