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9" r:id="rId2"/>
    <p:sldId id="275" r:id="rId3"/>
    <p:sldId id="260" r:id="rId4"/>
    <p:sldId id="257" r:id="rId5"/>
    <p:sldId id="280" r:id="rId6"/>
    <p:sldId id="261" r:id="rId7"/>
    <p:sldId id="258" r:id="rId8"/>
    <p:sldId id="262" r:id="rId9"/>
    <p:sldId id="263" r:id="rId10"/>
    <p:sldId id="264" r:id="rId11"/>
    <p:sldId id="265" r:id="rId12"/>
    <p:sldId id="268" r:id="rId13"/>
    <p:sldId id="269" r:id="rId14"/>
    <p:sldId id="270" r:id="rId15"/>
    <p:sldId id="271" r:id="rId16"/>
    <p:sldId id="267" r:id="rId17"/>
    <p:sldId id="276" r:id="rId18"/>
    <p:sldId id="274" r:id="rId19"/>
    <p:sldId id="279" r:id="rId20"/>
    <p:sldId id="284" r:id="rId21"/>
    <p:sldId id="285" r:id="rId22"/>
    <p:sldId id="283" r:id="rId23"/>
    <p:sldId id="282" r:id="rId24"/>
    <p:sldId id="281" r:id="rId25"/>
    <p:sldId id="277" r:id="rId26"/>
  </p:sldIdLst>
  <p:sldSz cx="9144000" cy="6858000" type="screen4x3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40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Ремонт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89.5</c:v>
                </c:pt>
                <c:pt idx="1">
                  <c:v>86.4</c:v>
                </c:pt>
                <c:pt idx="2">
                  <c:v>140.9</c:v>
                </c:pt>
                <c:pt idx="3">
                  <c:v>198.9</c:v>
                </c:pt>
                <c:pt idx="4">
                  <c:v>232.1</c:v>
                </c:pt>
                <c:pt idx="5">
                  <c:v>232.6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Капитальный ремонт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11</c:v>
                </c:pt>
                <c:pt idx="1">
                  <c:v>16.3</c:v>
                </c:pt>
                <c:pt idx="2">
                  <c:v>28.6</c:v>
                </c:pt>
                <c:pt idx="3">
                  <c:v>5.2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Стройка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6.3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4"/>
        <c:gapDepth val="199"/>
        <c:shape val="box"/>
        <c:axId val="151438464"/>
        <c:axId val="151440000"/>
        <c:axId val="0"/>
      </c:bar3DChart>
      <c:catAx>
        <c:axId val="151438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1440000"/>
        <c:crosses val="autoZero"/>
        <c:auto val="1"/>
        <c:lblAlgn val="ctr"/>
        <c:lblOffset val="100"/>
        <c:noMultiLvlLbl val="0"/>
      </c:catAx>
      <c:valAx>
        <c:axId val="151440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14384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1 </a:t>
            </a:r>
            <a:r>
              <a:rPr lang="ru-RU" dirty="0"/>
              <a:t>млрд. </a:t>
            </a:r>
            <a:r>
              <a:rPr lang="ru-RU" dirty="0" smtClean="0"/>
              <a:t>561,2 </a:t>
            </a:r>
            <a:r>
              <a:rPr lang="ru-RU" dirty="0"/>
              <a:t>млн. рублей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Финансовое обеспечение 1 млрд. 644 млн. рублей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explosion val="1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cat>
            <c:strRef>
              <c:f>Лист1!$A$2:$A$3</c:f>
              <c:strCache>
                <c:ptCount val="2"/>
                <c:pt idx="0">
                  <c:v>Областной бюджет</c:v>
                </c:pt>
                <c:pt idx="1">
                  <c:v>Федеральный бюджет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431.5</c:v>
                </c:pt>
                <c:pt idx="1">
                  <c:v>1213.2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8412488768304502"/>
          <c:y val="0.32406675221516207"/>
          <c:w val="0.3065925179853311"/>
          <c:h val="0.3112581632212762"/>
        </c:manualLayout>
      </c:layout>
      <c:overlay val="0"/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870,109 </a:t>
            </a:r>
            <a:r>
              <a:rPr lang="ru-RU" dirty="0"/>
              <a:t>млн. рублей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581840809110876"/>
          <c:y val="0.12617371222311641"/>
          <c:w val="0.43071627518969641"/>
          <c:h val="0.8291525258380844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Финансовое обеспечение 870,109 млн. рублей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bubble3D val="0"/>
            <c:explosion val="6"/>
            <c:spPr>
              <a:solidFill>
                <a:srgbClr val="FF0000"/>
              </a:solidFill>
            </c:spPr>
          </c:dPt>
          <c:dPt>
            <c:idx val="1"/>
            <c:bubble3D val="0"/>
            <c:explosion val="1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explosion val="5"/>
            <c:spPr>
              <a:solidFill>
                <a:srgbClr val="00B050"/>
              </a:solidFill>
            </c:spPr>
          </c:dPt>
          <c:cat>
            <c:strRef>
              <c:f>Лист1!$A$2:$A$4</c:f>
              <c:strCache>
                <c:ptCount val="3"/>
                <c:pt idx="0">
                  <c:v>Областной бюджет</c:v>
                </c:pt>
                <c:pt idx="1">
                  <c:v>Федеральный бюджет</c:v>
                </c:pt>
                <c:pt idx="2">
                  <c:v>Местный бюджет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142</c:v>
                </c:pt>
                <c:pt idx="1">
                  <c:v>568</c:v>
                </c:pt>
                <c:pt idx="2">
                  <c:v>160.10899999999998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0.37288</cdr:x>
      <cdr:y>0.14563</cdr:y>
    </cdr:from>
    <cdr:to>
      <cdr:x>0.44068</cdr:x>
      <cdr:y>0.2165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168352" y="591840"/>
          <a:ext cx="57606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198,9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0.29661</cdr:x>
      <cdr:y>0.23422</cdr:y>
    </cdr:from>
    <cdr:to>
      <cdr:x>0.36441</cdr:x>
      <cdr:y>0.28738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520280" y="951880"/>
          <a:ext cx="57606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175,2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0.22034</cdr:x>
      <cdr:y>0.37597</cdr:y>
    </cdr:from>
    <cdr:to>
      <cdr:x>0.28814</cdr:x>
      <cdr:y>0.44684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872208" y="1527944"/>
          <a:ext cx="57606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102,7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0.15254</cdr:x>
      <cdr:y>0.35825</cdr:y>
    </cdr:from>
    <cdr:to>
      <cdr:x>0.22034</cdr:x>
      <cdr:y>0.42913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296144" y="1455936"/>
          <a:ext cx="57606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106,8</a:t>
          </a:r>
          <a:endParaRPr lang="ru-RU" sz="12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0.39705</cdr:x>
      <cdr:y>0.37597</cdr:y>
    </cdr:from>
    <cdr:to>
      <cdr:x>0.5</cdr:x>
      <cdr:y>0.5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202204" y="1527944"/>
          <a:ext cx="830243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/>
            <a:t>348,0</a:t>
          </a:r>
          <a:endParaRPr lang="ru-RU" sz="2000" b="1" dirty="0"/>
        </a:p>
      </cdr:txBody>
    </cdr:sp>
  </cdr:relSizeAnchor>
  <cdr:relSizeAnchor xmlns:cdr="http://schemas.openxmlformats.org/drawingml/2006/chartDrawing">
    <cdr:from>
      <cdr:x>0.24107</cdr:x>
      <cdr:y>0.65947</cdr:y>
    </cdr:from>
    <cdr:to>
      <cdr:x>0.37787</cdr:x>
      <cdr:y>0.85437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944216" y="2680072"/>
          <a:ext cx="1103301" cy="7920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b="1" dirty="0" smtClean="0"/>
            <a:t>1 213,2</a:t>
          </a:r>
          <a:endParaRPr lang="ru-RU" sz="24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0.35296</cdr:x>
      <cdr:y>0.24145</cdr:y>
    </cdr:from>
    <cdr:to>
      <cdr:x>0.45591</cdr:x>
      <cdr:y>0.36548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897431" y="1029598"/>
          <a:ext cx="845069" cy="5288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/>
            <a:t>142,0</a:t>
          </a:r>
          <a:endParaRPr lang="ru-RU" sz="2000" b="1" dirty="0"/>
        </a:p>
      </cdr:txBody>
    </cdr:sp>
  </cdr:relSizeAnchor>
  <cdr:relSizeAnchor xmlns:cdr="http://schemas.openxmlformats.org/drawingml/2006/chartDrawing">
    <cdr:from>
      <cdr:x>0.23684</cdr:x>
      <cdr:y>0.66361</cdr:y>
    </cdr:from>
    <cdr:to>
      <cdr:x>0.37365</cdr:x>
      <cdr:y>0.85851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944216" y="2829798"/>
          <a:ext cx="1123003" cy="8311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b="1" dirty="0" smtClean="0"/>
            <a:t>568,0</a:t>
          </a:r>
          <a:endParaRPr lang="ru-RU" sz="2400" b="1" dirty="0"/>
        </a:p>
      </cdr:txBody>
    </cdr:sp>
  </cdr:relSizeAnchor>
  <cdr:relSizeAnchor xmlns:cdr="http://schemas.openxmlformats.org/drawingml/2006/chartDrawing">
    <cdr:from>
      <cdr:x>0.16667</cdr:x>
      <cdr:y>0.24145</cdr:y>
    </cdr:from>
    <cdr:to>
      <cdr:x>0.30702</cdr:x>
      <cdr:y>0.37654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368152" y="1029599"/>
          <a:ext cx="1152127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/>
            <a:t>160,109</a:t>
          </a:r>
          <a:endParaRPr lang="ru-RU" sz="24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E64A5-4F4A-4569-B1BA-6CF3546C9398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799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CD6A5-F7EB-42EE-968B-5587EE840D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718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2DC5C-BFE6-4C31-8B3A-9C1AC2D437C8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28895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4E472-31F1-462C-8C47-C13A1BD187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34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0F720-161F-4262-8750-8240FBAF85D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3581-1025-4B0F-AFAC-A9D72B74C876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2870-D0DC-45E0-9A5B-12C919150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3581-1025-4B0F-AFAC-A9D72B74C876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2870-D0DC-45E0-9A5B-12C919150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3581-1025-4B0F-AFAC-A9D72B74C876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2870-D0DC-45E0-9A5B-12C919150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3581-1025-4B0F-AFAC-A9D72B74C876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2870-D0DC-45E0-9A5B-12C919150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3581-1025-4B0F-AFAC-A9D72B74C876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2870-D0DC-45E0-9A5B-12C919150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3581-1025-4B0F-AFAC-A9D72B74C876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2870-D0DC-45E0-9A5B-12C919150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3581-1025-4B0F-AFAC-A9D72B74C876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2870-D0DC-45E0-9A5B-12C919150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3581-1025-4B0F-AFAC-A9D72B74C876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2870-D0DC-45E0-9A5B-12C919150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3581-1025-4B0F-AFAC-A9D72B74C876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2870-D0DC-45E0-9A5B-12C919150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3581-1025-4B0F-AFAC-A9D72B74C876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2870-D0DC-45E0-9A5B-12C919150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3581-1025-4B0F-AFAC-A9D72B74C876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2870-D0DC-45E0-9A5B-12C919150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03581-1025-4B0F-AFAC-A9D72B74C876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52870-D0DC-45E0-9A5B-12C919150A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2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1.jpeg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gornp\AppData\Local\Temp\3_block_2019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</p:spPr>
      </p:pic>
      <p:pic>
        <p:nvPicPr>
          <p:cNvPr id="7" name="Picture 205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4290" y="6165304"/>
            <a:ext cx="150019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0" y="6165304"/>
            <a:ext cx="9144000" cy="720080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lIns="91412" tIns="45706" rIns="91412" bIns="45706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Кривов В.И. - министр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транспорта Архангельской области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7243" y="0"/>
            <a:ext cx="9144000" cy="175432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 ходе </a:t>
            </a:r>
            <a:r>
              <a:rPr lang="ru-RU" b="1" dirty="0">
                <a:solidFill>
                  <a:schemeClr val="bg1"/>
                </a:solidFill>
              </a:rPr>
              <a:t>реализации мероприятий подпрограммы 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«</a:t>
            </a:r>
            <a:r>
              <a:rPr lang="ru-RU" b="1" dirty="0">
                <a:solidFill>
                  <a:schemeClr val="bg1"/>
                </a:solidFill>
              </a:rPr>
              <a:t>Комплексное развитие объединенной дорожной сети Архангельской области и Архангельской агломерации» 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государственной </a:t>
            </a:r>
            <a:r>
              <a:rPr lang="ru-RU" b="1" dirty="0">
                <a:solidFill>
                  <a:schemeClr val="bg1"/>
                </a:solidFill>
              </a:rPr>
              <a:t>программы Архангельской области 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«</a:t>
            </a:r>
            <a:r>
              <a:rPr lang="ru-RU" b="1" dirty="0">
                <a:solidFill>
                  <a:schemeClr val="bg1"/>
                </a:solidFill>
              </a:rPr>
              <a:t>Развитие транспортной системы Архангельской </a:t>
            </a:r>
            <a:r>
              <a:rPr lang="ru-RU" b="1" dirty="0" smtClean="0">
                <a:solidFill>
                  <a:schemeClr val="bg1"/>
                </a:solidFill>
              </a:rPr>
              <a:t>области (2014 </a:t>
            </a:r>
            <a:r>
              <a:rPr lang="ru-RU" b="1" dirty="0">
                <a:solidFill>
                  <a:schemeClr val="bg1"/>
                </a:solidFill>
              </a:rPr>
              <a:t>– 2024 годы)» 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за </a:t>
            </a:r>
            <a:r>
              <a:rPr lang="ru-RU" b="1" dirty="0">
                <a:solidFill>
                  <a:schemeClr val="bg1"/>
                </a:solidFill>
              </a:rPr>
              <a:t>первое полугодие 2019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mydocuments\Documents\000-картыс\В-Ш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928934"/>
            <a:ext cx="4123440" cy="2768595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29930-9D21-4861-A57D-F3941A7B0691}" type="slidenum">
              <a:rPr lang="ru-RU"/>
              <a:pPr>
                <a:defRPr/>
              </a:pPr>
              <a:t>10</a:t>
            </a:fld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27584" y="769150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Ремонт автомобильной дороги Вельск – Шангалы на участках </a:t>
            </a:r>
          </a:p>
          <a:p>
            <a:pPr algn="ctr"/>
            <a:r>
              <a:rPr lang="ru-RU" sz="1600" b="1" dirty="0" smtClean="0"/>
              <a:t>км 5+420-10+400, 13+200-14+800, 17+600-18+623, 25+623-34+380, 36+623-45+100</a:t>
            </a:r>
            <a:endParaRPr lang="ru-RU" sz="1600" b="1" dirty="0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485388"/>
              </p:ext>
            </p:extLst>
          </p:nvPr>
        </p:nvGraphicFramePr>
        <p:xfrm>
          <a:off x="251520" y="1556792"/>
          <a:ext cx="4392488" cy="936105"/>
        </p:xfrm>
        <a:graphic>
          <a:graphicData uri="http://schemas.openxmlformats.org/drawingml/2006/table">
            <a:tbl>
              <a:tblPr/>
              <a:tblGrid>
                <a:gridCol w="1996586"/>
                <a:gridCol w="2395902"/>
              </a:tblGrid>
              <a:tr h="31203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Подрядчик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ООО «Автодороги»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Стоимость работ,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руб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43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950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42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Сроки производства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 июня -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ноября 2019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5220072" y="4221088"/>
          <a:ext cx="3196828" cy="1528565"/>
        </p:xfrm>
        <a:graphic>
          <a:graphicData uri="http://schemas.openxmlformats.org/drawingml/2006/table">
            <a:tbl>
              <a:tblPr/>
              <a:tblGrid>
                <a:gridCol w="2245214"/>
                <a:gridCol w="951614"/>
              </a:tblGrid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Выполнение, %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полоса отвода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фрезерование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выравнивающий слой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покрытие из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ЩМА-20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1" name="Прямоугольная выноска 20"/>
          <p:cNvSpPr/>
          <p:nvPr/>
        </p:nvSpPr>
        <p:spPr>
          <a:xfrm>
            <a:off x="4788024" y="1556792"/>
            <a:ext cx="3816424" cy="2592288"/>
          </a:xfrm>
          <a:prstGeom prst="wedgeRectCallout">
            <a:avLst>
              <a:gd name="adj1" fmla="val -93157"/>
              <a:gd name="adj2" fmla="val 63763"/>
            </a:avLst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0" y="0"/>
            <a:ext cx="9144000" cy="6979642"/>
            <a:chOff x="0" y="0"/>
            <a:chExt cx="9144000" cy="6979642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0" y="0"/>
              <a:ext cx="9144000" cy="6979642"/>
              <a:chOff x="0" y="0"/>
              <a:chExt cx="9144000" cy="6979642"/>
            </a:xfrm>
          </p:grpSpPr>
          <p:pic>
            <p:nvPicPr>
              <p:cNvPr id="15" name="Picture 28">
                <a:extLst>
                  <a:ext uri="{FF2B5EF4-FFF2-40B4-BE49-F238E27FC236}">
                    <a16:creationId xmlns="" xmlns:a16="http://schemas.microsoft.com/office/drawing/2014/main" id="{31AFFCEE-B497-4BE4-BF33-D8AE86D839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92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Прямоугольник 9">
                <a:extLst>
                  <a:ext uri="{FF2B5EF4-FFF2-40B4-BE49-F238E27FC236}">
                    <a16:creationId xmlns="" xmlns:a16="http://schemas.microsoft.com/office/drawing/2014/main" id="{9A189253-91CD-4B29-AB14-EBFA6BEB00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6503392"/>
                <a:ext cx="9144000" cy="476250"/>
              </a:xfrm>
              <a:prstGeom prst="rect">
                <a:avLst/>
              </a:prstGeom>
              <a:solidFill>
                <a:srgbClr val="0090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12" tIns="45706" rIns="91412" bIns="45706" anchor="ctr"/>
              <a:lstStyle/>
              <a:p>
                <a:pPr algn="ctr"/>
                <a:r>
                  <a:rPr lang="ru-RU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Министерство транспорта Архангельской области</a:t>
                </a:r>
              </a:p>
            </p:txBody>
          </p:sp>
        </p:grpSp>
        <p:pic>
          <p:nvPicPr>
            <p:cNvPr id="14" name="Picture 3" descr="C:\Users\Igornp\YandexDisk-PinIgNik\Автодор\БКАД фирменный стиль\1_Логотип_БКАД\Logo_BKAD_2019_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710867"/>
              <a:ext cx="1368152" cy="70134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mydocuments\Documents\000-картыс\Костыл-ТарногГоро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2758810"/>
            <a:ext cx="4000528" cy="2981583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29930-9D21-4861-A57D-F3941A7B0691}" type="slidenum">
              <a:rPr lang="ru-RU"/>
              <a:pPr>
                <a:defRPr/>
              </a:pPr>
              <a:t>11</a:t>
            </a:fld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908720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Ремонт автомобильной дороги </a:t>
            </a:r>
            <a:r>
              <a:rPr lang="ru-RU" sz="1600" b="1" dirty="0" err="1" smtClean="0"/>
              <a:t>Костылево</a:t>
            </a:r>
            <a:r>
              <a:rPr lang="ru-RU" sz="1600" b="1" dirty="0" smtClean="0"/>
              <a:t> – </a:t>
            </a:r>
            <a:r>
              <a:rPr lang="ru-RU" sz="1600" b="1" dirty="0" err="1" smtClean="0"/>
              <a:t>Тарногский</a:t>
            </a:r>
            <a:r>
              <a:rPr lang="ru-RU" sz="1600" b="1" dirty="0" smtClean="0"/>
              <a:t> Городок</a:t>
            </a:r>
          </a:p>
          <a:p>
            <a:pPr algn="ctr"/>
            <a:r>
              <a:rPr lang="ru-RU" sz="1600" b="1" dirty="0" smtClean="0"/>
              <a:t>на участках км 26+600 – км 29+200, км 30+000 – км 34+452</a:t>
            </a:r>
            <a:endParaRPr lang="ru-RU" sz="1600" b="1" dirty="0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510003"/>
              </p:ext>
            </p:extLst>
          </p:nvPr>
        </p:nvGraphicFramePr>
        <p:xfrm>
          <a:off x="251520" y="1556792"/>
          <a:ext cx="4392488" cy="936105"/>
        </p:xfrm>
        <a:graphic>
          <a:graphicData uri="http://schemas.openxmlformats.org/drawingml/2006/table">
            <a:tbl>
              <a:tblPr/>
              <a:tblGrid>
                <a:gridCol w="1996586"/>
                <a:gridCol w="2395902"/>
              </a:tblGrid>
              <a:tr h="31203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Подрядчик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АО «Плесецкое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ДУ»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Стоимость работ,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руб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118 375 448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Сроки производства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 июня -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октября 2019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5220072" y="4221088"/>
          <a:ext cx="3196828" cy="1528565"/>
        </p:xfrm>
        <a:graphic>
          <a:graphicData uri="http://schemas.openxmlformats.org/drawingml/2006/table">
            <a:tbl>
              <a:tblPr/>
              <a:tblGrid>
                <a:gridCol w="2245214"/>
                <a:gridCol w="951614"/>
              </a:tblGrid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Выполнение, %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полоса отвода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фрезерование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выравнивающий слой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покрытие из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ЩМА-20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1" name="Прямоугольная выноска 20"/>
          <p:cNvSpPr/>
          <p:nvPr/>
        </p:nvSpPr>
        <p:spPr>
          <a:xfrm>
            <a:off x="4788024" y="1556792"/>
            <a:ext cx="3816424" cy="2592288"/>
          </a:xfrm>
          <a:prstGeom prst="wedgeRectCallout">
            <a:avLst>
              <a:gd name="adj1" fmla="val -142164"/>
              <a:gd name="adj2" fmla="val 75646"/>
            </a:avLst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0" y="0"/>
            <a:ext cx="9144000" cy="6979642"/>
            <a:chOff x="0" y="0"/>
            <a:chExt cx="9144000" cy="6979642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0" y="0"/>
              <a:ext cx="9144000" cy="6979642"/>
              <a:chOff x="0" y="0"/>
              <a:chExt cx="9144000" cy="6979642"/>
            </a:xfrm>
          </p:grpSpPr>
          <p:pic>
            <p:nvPicPr>
              <p:cNvPr id="15" name="Picture 28">
                <a:extLst>
                  <a:ext uri="{FF2B5EF4-FFF2-40B4-BE49-F238E27FC236}">
                    <a16:creationId xmlns="" xmlns:a16="http://schemas.microsoft.com/office/drawing/2014/main" id="{31AFFCEE-B497-4BE4-BF33-D8AE86D839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92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Прямоугольник 9">
                <a:extLst>
                  <a:ext uri="{FF2B5EF4-FFF2-40B4-BE49-F238E27FC236}">
                    <a16:creationId xmlns="" xmlns:a16="http://schemas.microsoft.com/office/drawing/2014/main" id="{9A189253-91CD-4B29-AB14-EBFA6BEB00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6503392"/>
                <a:ext cx="9144000" cy="476250"/>
              </a:xfrm>
              <a:prstGeom prst="rect">
                <a:avLst/>
              </a:prstGeom>
              <a:solidFill>
                <a:srgbClr val="0090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12" tIns="45706" rIns="91412" bIns="45706" anchor="ctr"/>
              <a:lstStyle/>
              <a:p>
                <a:pPr algn="ctr"/>
                <a:r>
                  <a:rPr lang="ru-RU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Министерство транспорта Архангельской области</a:t>
                </a:r>
              </a:p>
            </p:txBody>
          </p:sp>
        </p:grpSp>
        <p:pic>
          <p:nvPicPr>
            <p:cNvPr id="14" name="Picture 3" descr="C:\Users\Igornp\YandexDisk-PinIgNik\Автодор\БКАД фирменный стиль\1_Логотип_БКАД\Logo_BKAD_2019_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710867"/>
              <a:ext cx="1368152" cy="70134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ydocuments\Documents\000-картыс\Карпогоры-Веегора-Лешуконско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928934"/>
            <a:ext cx="3857652" cy="2726575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29930-9D21-4861-A57D-F3941A7B0691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908720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Ремонт автомобильной дороги Карпогоры – </a:t>
            </a:r>
            <a:r>
              <a:rPr lang="ru-RU" sz="1600" b="1" dirty="0" err="1" smtClean="0"/>
              <a:t>Веегора</a:t>
            </a:r>
            <a:r>
              <a:rPr lang="ru-RU" sz="1600" b="1" dirty="0" smtClean="0"/>
              <a:t> - Лешуконское</a:t>
            </a:r>
          </a:p>
          <a:p>
            <a:pPr algn="ctr"/>
            <a:r>
              <a:rPr lang="ru-RU" sz="1600" b="1" dirty="0" smtClean="0"/>
              <a:t>на участке км 0+000 – км 4+418</a:t>
            </a:r>
            <a:endParaRPr lang="ru-RU" sz="1600" b="1" dirty="0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51520" y="1556792"/>
          <a:ext cx="4392488" cy="936105"/>
        </p:xfrm>
        <a:graphic>
          <a:graphicData uri="http://schemas.openxmlformats.org/drawingml/2006/table">
            <a:tbl>
              <a:tblPr/>
              <a:tblGrid>
                <a:gridCol w="1996586"/>
                <a:gridCol w="2395902"/>
              </a:tblGrid>
              <a:tr h="31203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Подрядчик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АО «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Плесецкое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ДУ»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Стоимость работ,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руб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69 874 420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Сроки производства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июля – 25 сентября 2019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5220072" y="4221088"/>
          <a:ext cx="3196828" cy="1528565"/>
        </p:xfrm>
        <a:graphic>
          <a:graphicData uri="http://schemas.openxmlformats.org/drawingml/2006/table">
            <a:tbl>
              <a:tblPr/>
              <a:tblGrid>
                <a:gridCol w="2245214"/>
                <a:gridCol w="951614"/>
              </a:tblGrid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Выполнение, %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полоса отвода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фрезерование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выравнивающий слой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покрытие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1" name="Прямоугольная выноска 20"/>
          <p:cNvSpPr/>
          <p:nvPr/>
        </p:nvSpPr>
        <p:spPr>
          <a:xfrm>
            <a:off x="4788024" y="1556792"/>
            <a:ext cx="3816424" cy="2592288"/>
          </a:xfrm>
          <a:prstGeom prst="wedgeRectCallout">
            <a:avLst>
              <a:gd name="adj1" fmla="val -126056"/>
              <a:gd name="adj2" fmla="val 53760"/>
            </a:avLst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0" y="0"/>
            <a:ext cx="9144000" cy="6979642"/>
            <a:chOff x="0" y="0"/>
            <a:chExt cx="9144000" cy="6979642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0" y="0"/>
              <a:ext cx="9144000" cy="6979642"/>
              <a:chOff x="0" y="0"/>
              <a:chExt cx="9144000" cy="6979642"/>
            </a:xfrm>
          </p:grpSpPr>
          <p:pic>
            <p:nvPicPr>
              <p:cNvPr id="15" name="Picture 28">
                <a:extLst>
                  <a:ext uri="{FF2B5EF4-FFF2-40B4-BE49-F238E27FC236}">
                    <a16:creationId xmlns="" xmlns:a16="http://schemas.microsoft.com/office/drawing/2014/main" id="{31AFFCEE-B497-4BE4-BF33-D8AE86D839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92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Прямоугольник 9">
                <a:extLst>
                  <a:ext uri="{FF2B5EF4-FFF2-40B4-BE49-F238E27FC236}">
                    <a16:creationId xmlns="" xmlns:a16="http://schemas.microsoft.com/office/drawing/2014/main" id="{9A189253-91CD-4B29-AB14-EBFA6BEB00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6503392"/>
                <a:ext cx="9144000" cy="476250"/>
              </a:xfrm>
              <a:prstGeom prst="rect">
                <a:avLst/>
              </a:prstGeom>
              <a:solidFill>
                <a:srgbClr val="0090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12" tIns="45706" rIns="91412" bIns="45706" anchor="ctr"/>
              <a:lstStyle/>
              <a:p>
                <a:pPr algn="ctr"/>
                <a:r>
                  <a:rPr lang="ru-RU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Министерство транспорта Архангельской области</a:t>
                </a:r>
              </a:p>
            </p:txBody>
          </p:sp>
        </p:grpSp>
        <p:pic>
          <p:nvPicPr>
            <p:cNvPr id="14" name="Picture 3" descr="C:\Users\Igornp\YandexDisk-PinIgNik\Автодор\БКАД фирменный стиль\1_Логотип_БКАД\Logo_BKAD_2019_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710867"/>
              <a:ext cx="1368152" cy="70134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mydocuments\Documents\000-картыс\Карпогоры-Сосновка-Нюхч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786058"/>
            <a:ext cx="4217768" cy="2955926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29930-9D21-4861-A57D-F3941A7B0691}" type="slidenum">
              <a:rPr lang="ru-RU"/>
              <a:pPr>
                <a:defRPr/>
              </a:pPr>
              <a:t>13</a:t>
            </a:fld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908720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Ремонт автомобильной дороги Карпогоры – Сосновка - Нюхча</a:t>
            </a:r>
          </a:p>
          <a:p>
            <a:pPr algn="ctr"/>
            <a:r>
              <a:rPr lang="ru-RU" sz="1600" b="1" dirty="0" smtClean="0"/>
              <a:t>на участке км 0+000 – км 5+700</a:t>
            </a:r>
            <a:endParaRPr lang="ru-RU" sz="1600" b="1" dirty="0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51520" y="1556792"/>
          <a:ext cx="4392488" cy="936105"/>
        </p:xfrm>
        <a:graphic>
          <a:graphicData uri="http://schemas.openxmlformats.org/drawingml/2006/table">
            <a:tbl>
              <a:tblPr/>
              <a:tblGrid>
                <a:gridCol w="1996586"/>
                <a:gridCol w="2395902"/>
              </a:tblGrid>
              <a:tr h="31203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Подрядчик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АО «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Плесецкое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ДУ»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Стоимость работ,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руб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88 928 790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Сроки производства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июля – 25 октября 2019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5220072" y="4221088"/>
          <a:ext cx="3196828" cy="1528565"/>
        </p:xfrm>
        <a:graphic>
          <a:graphicData uri="http://schemas.openxmlformats.org/drawingml/2006/table">
            <a:tbl>
              <a:tblPr/>
              <a:tblGrid>
                <a:gridCol w="2245214"/>
                <a:gridCol w="951614"/>
              </a:tblGrid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Выполнение, %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полоса отвода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фрезерование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выравнивающий слой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покрытие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1" name="Прямоугольная выноска 20"/>
          <p:cNvSpPr/>
          <p:nvPr/>
        </p:nvSpPr>
        <p:spPr>
          <a:xfrm>
            <a:off x="4788024" y="1556792"/>
            <a:ext cx="3816424" cy="2592288"/>
          </a:xfrm>
          <a:prstGeom prst="wedgeRectCallout">
            <a:avLst>
              <a:gd name="adj1" fmla="val -123553"/>
              <a:gd name="adj2" fmla="val 72713"/>
            </a:avLst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0" y="0"/>
            <a:ext cx="9144000" cy="6979642"/>
            <a:chOff x="0" y="0"/>
            <a:chExt cx="9144000" cy="6979642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0" y="0"/>
              <a:ext cx="9144000" cy="6979642"/>
              <a:chOff x="0" y="0"/>
              <a:chExt cx="9144000" cy="6979642"/>
            </a:xfrm>
          </p:grpSpPr>
          <p:pic>
            <p:nvPicPr>
              <p:cNvPr id="15" name="Picture 28">
                <a:extLst>
                  <a:ext uri="{FF2B5EF4-FFF2-40B4-BE49-F238E27FC236}">
                    <a16:creationId xmlns="" xmlns:a16="http://schemas.microsoft.com/office/drawing/2014/main" id="{31AFFCEE-B497-4BE4-BF33-D8AE86D839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92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Прямоугольник 9">
                <a:extLst>
                  <a:ext uri="{FF2B5EF4-FFF2-40B4-BE49-F238E27FC236}">
                    <a16:creationId xmlns="" xmlns:a16="http://schemas.microsoft.com/office/drawing/2014/main" id="{9A189253-91CD-4B29-AB14-EBFA6BEB00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6503392"/>
                <a:ext cx="9144000" cy="476250"/>
              </a:xfrm>
              <a:prstGeom prst="rect">
                <a:avLst/>
              </a:prstGeom>
              <a:solidFill>
                <a:srgbClr val="0090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12" tIns="45706" rIns="91412" bIns="45706" anchor="ctr"/>
              <a:lstStyle/>
              <a:p>
                <a:pPr algn="ctr"/>
                <a:r>
                  <a:rPr lang="ru-RU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Министерство транспорта Архангельской области</a:t>
                </a:r>
              </a:p>
            </p:txBody>
          </p:sp>
        </p:grpSp>
        <p:pic>
          <p:nvPicPr>
            <p:cNvPr id="14" name="Picture 3" descr="C:\Users\Igornp\YandexDisk-PinIgNik\Автодор\БКАД фирменный стиль\1_Логотип_БКАД\Logo_BKAD_2019_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710867"/>
              <a:ext cx="1368152" cy="70134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ydocuments\Documents\000-картыс\Карпогоры-пассажирск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786058"/>
            <a:ext cx="3642909" cy="2897186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29930-9D21-4861-A57D-F3941A7B0691}" type="slidenum">
              <a:rPr lang="ru-RU"/>
              <a:pPr>
                <a:defRPr/>
              </a:pPr>
              <a:t>14</a:t>
            </a:fld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908720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Ремонт автомобильной дороги Подъезд к ж/д станции</a:t>
            </a:r>
            <a:br>
              <a:rPr lang="ru-RU" sz="1600" b="1" dirty="0" smtClean="0"/>
            </a:br>
            <a:r>
              <a:rPr lang="ru-RU" sz="1600" b="1" dirty="0" smtClean="0"/>
              <a:t>«Карпогоры - пассажирская» на участке км 0+000 – км 3+623</a:t>
            </a:r>
            <a:endParaRPr lang="ru-RU" sz="1600" b="1" dirty="0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51520" y="1556792"/>
          <a:ext cx="4392488" cy="936105"/>
        </p:xfrm>
        <a:graphic>
          <a:graphicData uri="http://schemas.openxmlformats.org/drawingml/2006/table">
            <a:tbl>
              <a:tblPr/>
              <a:tblGrid>
                <a:gridCol w="1996586"/>
                <a:gridCol w="2395902"/>
              </a:tblGrid>
              <a:tr h="31203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Подрядчик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АО «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Плесецкое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ДУ»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Стоимость работ,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руб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57 532 590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Сроки производства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июля – 25 сентября 2019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951288"/>
              </p:ext>
            </p:extLst>
          </p:nvPr>
        </p:nvGraphicFramePr>
        <p:xfrm>
          <a:off x="5220072" y="4221088"/>
          <a:ext cx="3196828" cy="1528565"/>
        </p:xfrm>
        <a:graphic>
          <a:graphicData uri="http://schemas.openxmlformats.org/drawingml/2006/table">
            <a:tbl>
              <a:tblPr/>
              <a:tblGrid>
                <a:gridCol w="2245214"/>
                <a:gridCol w="951614"/>
              </a:tblGrid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Выполнение, %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полоса отвода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фрезерование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выравнивающий слой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покрытие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1" name="Прямоугольная выноска 20"/>
          <p:cNvSpPr/>
          <p:nvPr/>
        </p:nvSpPr>
        <p:spPr>
          <a:xfrm>
            <a:off x="4788024" y="1556792"/>
            <a:ext cx="3816424" cy="2592288"/>
          </a:xfrm>
          <a:prstGeom prst="wedgeRectCallout">
            <a:avLst>
              <a:gd name="adj1" fmla="val -126772"/>
              <a:gd name="adj2" fmla="val 57972"/>
            </a:avLst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0" y="0"/>
            <a:ext cx="9144000" cy="6979642"/>
            <a:chOff x="0" y="0"/>
            <a:chExt cx="9144000" cy="6979642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0" y="0"/>
              <a:ext cx="9144000" cy="6979642"/>
              <a:chOff x="0" y="0"/>
              <a:chExt cx="9144000" cy="6979642"/>
            </a:xfrm>
          </p:grpSpPr>
          <p:pic>
            <p:nvPicPr>
              <p:cNvPr id="15" name="Picture 28">
                <a:extLst>
                  <a:ext uri="{FF2B5EF4-FFF2-40B4-BE49-F238E27FC236}">
                    <a16:creationId xmlns="" xmlns:a16="http://schemas.microsoft.com/office/drawing/2014/main" id="{31AFFCEE-B497-4BE4-BF33-D8AE86D839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92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Прямоугольник 9">
                <a:extLst>
                  <a:ext uri="{FF2B5EF4-FFF2-40B4-BE49-F238E27FC236}">
                    <a16:creationId xmlns="" xmlns:a16="http://schemas.microsoft.com/office/drawing/2014/main" id="{9A189253-91CD-4B29-AB14-EBFA6BEB00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6503392"/>
                <a:ext cx="9144000" cy="476250"/>
              </a:xfrm>
              <a:prstGeom prst="rect">
                <a:avLst/>
              </a:prstGeom>
              <a:solidFill>
                <a:srgbClr val="0090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12" tIns="45706" rIns="91412" bIns="45706" anchor="ctr"/>
              <a:lstStyle/>
              <a:p>
                <a:pPr algn="ctr"/>
                <a:r>
                  <a:rPr lang="ru-RU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Министерство транспорта Архангельской области</a:t>
                </a:r>
              </a:p>
            </p:txBody>
          </p:sp>
        </p:grpSp>
        <p:pic>
          <p:nvPicPr>
            <p:cNvPr id="14" name="Picture 3" descr="C:\Users\Igornp\YandexDisk-PinIgNik\Автодор\БКАД фирменный стиль\1_Логотип_БКАД\Logo_BKAD_2019_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710867"/>
              <a:ext cx="1368152" cy="70134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mydocuments\Documents\000-картыс\ДНКП-60к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2857496"/>
            <a:ext cx="4224528" cy="2876549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29930-9D21-4861-A57D-F3941A7B0691}" type="slidenum">
              <a:rPr lang="ru-RU"/>
              <a:pPr>
                <a:defRPr/>
              </a:pPr>
              <a:t>15</a:t>
            </a:fld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84076" y="903040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Ремонт автомобильной дороги Долматово – Няндома – Каргополь - Пудож</a:t>
            </a:r>
          </a:p>
          <a:p>
            <a:pPr algn="ctr"/>
            <a:r>
              <a:rPr lang="ru-RU" sz="1600" b="1" dirty="0" smtClean="0"/>
              <a:t>на участке км 60+000 – км 77+000</a:t>
            </a:r>
            <a:endParaRPr lang="ru-RU" sz="1600" b="1" dirty="0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51520" y="1556792"/>
          <a:ext cx="4392488" cy="936105"/>
        </p:xfrm>
        <a:graphic>
          <a:graphicData uri="http://schemas.openxmlformats.org/drawingml/2006/table">
            <a:tbl>
              <a:tblPr/>
              <a:tblGrid>
                <a:gridCol w="1996586"/>
                <a:gridCol w="2395902"/>
              </a:tblGrid>
              <a:tr h="31203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Подрядчик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АО «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Плесецкое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ДУ»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Стоимость работ,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руб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266 098 860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Сроки производства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 даты 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закл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 -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600" b="0" i="0" u="none" strike="noStrike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авг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5220072" y="4221088"/>
          <a:ext cx="3196828" cy="1528565"/>
        </p:xfrm>
        <a:graphic>
          <a:graphicData uri="http://schemas.openxmlformats.org/drawingml/2006/table">
            <a:tbl>
              <a:tblPr/>
              <a:tblGrid>
                <a:gridCol w="2245214"/>
                <a:gridCol w="951614"/>
              </a:tblGrid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Выполнение, %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полоса отвода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фрезерование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выравнивающий слой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35%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покрытие из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ЩМА-20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1" name="Прямоугольная выноска 20"/>
          <p:cNvSpPr/>
          <p:nvPr/>
        </p:nvSpPr>
        <p:spPr>
          <a:xfrm>
            <a:off x="4788024" y="1556792"/>
            <a:ext cx="3816424" cy="2592288"/>
          </a:xfrm>
          <a:prstGeom prst="wedgeRectCallout">
            <a:avLst>
              <a:gd name="adj1" fmla="val -87522"/>
              <a:gd name="adj2" fmla="val 71149"/>
            </a:avLst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0" y="0"/>
            <a:ext cx="9144000" cy="6979642"/>
            <a:chOff x="0" y="0"/>
            <a:chExt cx="9144000" cy="6979642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0" y="0"/>
              <a:ext cx="9144000" cy="6979642"/>
              <a:chOff x="0" y="0"/>
              <a:chExt cx="9144000" cy="6979642"/>
            </a:xfrm>
          </p:grpSpPr>
          <p:pic>
            <p:nvPicPr>
              <p:cNvPr id="15" name="Picture 28">
                <a:extLst>
                  <a:ext uri="{FF2B5EF4-FFF2-40B4-BE49-F238E27FC236}">
                    <a16:creationId xmlns="" xmlns:a16="http://schemas.microsoft.com/office/drawing/2014/main" id="{31AFFCEE-B497-4BE4-BF33-D8AE86D839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92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Прямоугольник 9">
                <a:extLst>
                  <a:ext uri="{FF2B5EF4-FFF2-40B4-BE49-F238E27FC236}">
                    <a16:creationId xmlns="" xmlns:a16="http://schemas.microsoft.com/office/drawing/2014/main" id="{9A189253-91CD-4B29-AB14-EBFA6BEB00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6503392"/>
                <a:ext cx="9144000" cy="476250"/>
              </a:xfrm>
              <a:prstGeom prst="rect">
                <a:avLst/>
              </a:prstGeom>
              <a:solidFill>
                <a:srgbClr val="0090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12" tIns="45706" rIns="91412" bIns="45706" anchor="ctr"/>
              <a:lstStyle/>
              <a:p>
                <a:pPr algn="ctr"/>
                <a:r>
                  <a:rPr lang="ru-RU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Министерство транспорта Архангельской области</a:t>
                </a:r>
              </a:p>
            </p:txBody>
          </p:sp>
        </p:grpSp>
        <p:pic>
          <p:nvPicPr>
            <p:cNvPr id="14" name="Picture 3" descr="C:\Users\Igornp\YandexDisk-PinIgNik\Автодор\БКАД фирменный стиль\1_Логотип_БКАД\Logo_BKAD_2019_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710867"/>
              <a:ext cx="1368152" cy="70134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mydocuments\Documents\000-картыс\ДНКП-253к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661344"/>
            <a:ext cx="3786214" cy="3036800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29930-9D21-4861-A57D-F3941A7B0691}" type="slidenum">
              <a:rPr lang="ru-RU"/>
              <a:pPr>
                <a:defRPr/>
              </a:pPr>
              <a:t>16</a:t>
            </a:fld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82538" y="840803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Капитальный ремонт автомобильной дороги </a:t>
            </a:r>
          </a:p>
          <a:p>
            <a:pPr algn="ctr"/>
            <a:r>
              <a:rPr lang="ru-RU" sz="1600" b="1" dirty="0" smtClean="0"/>
              <a:t>Долматово – Няндома – Каргополь – Пудож на участке км 253+150 – км 259+350</a:t>
            </a:r>
            <a:endParaRPr lang="ru-RU" sz="1600" b="1" dirty="0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51520" y="1556792"/>
          <a:ext cx="4392488" cy="936105"/>
        </p:xfrm>
        <a:graphic>
          <a:graphicData uri="http://schemas.openxmlformats.org/drawingml/2006/table">
            <a:tbl>
              <a:tblPr/>
              <a:tblGrid>
                <a:gridCol w="1996586"/>
                <a:gridCol w="2395902"/>
              </a:tblGrid>
              <a:tr h="31203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Подрядчик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ООО «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Севзапдорстрой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Стоимость работ,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руб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242 949 677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Сроки производства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 даты 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закл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 - 28 авг. 2020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5220072" y="4221088"/>
          <a:ext cx="3196828" cy="1528565"/>
        </p:xfrm>
        <a:graphic>
          <a:graphicData uri="http://schemas.openxmlformats.org/drawingml/2006/table">
            <a:tbl>
              <a:tblPr/>
              <a:tblGrid>
                <a:gridCol w="2245214"/>
                <a:gridCol w="951614"/>
              </a:tblGrid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Выполнение, %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полоса отвода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фрезерование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выравнивающий слой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покрытие из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ЩМА-20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1" name="Прямоугольная выноска 20"/>
          <p:cNvSpPr/>
          <p:nvPr/>
        </p:nvSpPr>
        <p:spPr>
          <a:xfrm>
            <a:off x="4788024" y="1556792"/>
            <a:ext cx="3816424" cy="2592288"/>
          </a:xfrm>
          <a:prstGeom prst="wedgeRectCallout">
            <a:avLst>
              <a:gd name="adj1" fmla="val -154849"/>
              <a:gd name="adj2" fmla="val 50278"/>
            </a:avLst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0" y="0"/>
            <a:ext cx="9144000" cy="6979642"/>
            <a:chOff x="0" y="0"/>
            <a:chExt cx="9144000" cy="6979642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0" y="0"/>
              <a:ext cx="9144000" cy="6979642"/>
              <a:chOff x="0" y="0"/>
              <a:chExt cx="9144000" cy="6979642"/>
            </a:xfrm>
          </p:grpSpPr>
          <p:pic>
            <p:nvPicPr>
              <p:cNvPr id="15" name="Picture 28">
                <a:extLst>
                  <a:ext uri="{FF2B5EF4-FFF2-40B4-BE49-F238E27FC236}">
                    <a16:creationId xmlns="" xmlns:a16="http://schemas.microsoft.com/office/drawing/2014/main" id="{31AFFCEE-B497-4BE4-BF33-D8AE86D839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92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Прямоугольник 9">
                <a:extLst>
                  <a:ext uri="{FF2B5EF4-FFF2-40B4-BE49-F238E27FC236}">
                    <a16:creationId xmlns="" xmlns:a16="http://schemas.microsoft.com/office/drawing/2014/main" id="{9A189253-91CD-4B29-AB14-EBFA6BEB00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6503392"/>
                <a:ext cx="9144000" cy="476250"/>
              </a:xfrm>
              <a:prstGeom prst="rect">
                <a:avLst/>
              </a:prstGeom>
              <a:solidFill>
                <a:srgbClr val="0090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12" tIns="45706" rIns="91412" bIns="45706" anchor="ctr"/>
              <a:lstStyle/>
              <a:p>
                <a:pPr algn="ctr"/>
                <a:r>
                  <a:rPr lang="ru-RU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Министерство транспорта Архангельской области</a:t>
                </a:r>
              </a:p>
            </p:txBody>
          </p:sp>
        </p:grpSp>
        <p:pic>
          <p:nvPicPr>
            <p:cNvPr id="14" name="Picture 3" descr="C:\Users\Igornp\YandexDisk-PinIgNik\Автодор\БКАД фирменный стиль\1_Логотип_БКАД\Logo_BKAD_2019_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710867"/>
              <a:ext cx="1368152" cy="70134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>
            <a:extLst>
              <a:ext uri="{FF2B5EF4-FFF2-40B4-BE49-F238E27FC236}">
                <a16:creationId xmlns="" xmlns:a16="http://schemas.microsoft.com/office/drawing/2014/main" id="{AABCAE0B-5D34-4990-BBE8-75F56C165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9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8">
            <a:extLst>
              <a:ext uri="{FF2B5EF4-FFF2-40B4-BE49-F238E27FC236}">
                <a16:creationId xmlns="" xmlns:a16="http://schemas.microsoft.com/office/drawing/2014/main" id="{31AFFCEE-B497-4BE4-BF33-D8AE86D83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9">
            <a:extLst>
              <a:ext uri="{FF2B5EF4-FFF2-40B4-BE49-F238E27FC236}">
                <a16:creationId xmlns="" xmlns:a16="http://schemas.microsoft.com/office/drawing/2014/main" id="{9A189253-91CD-4B29-AB14-EBFA6BEB0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09134"/>
            <a:ext cx="9144000" cy="476250"/>
          </a:xfrm>
          <a:prstGeom prst="rect">
            <a:avLst/>
          </a:prstGeom>
          <a:solidFill>
            <a:srgbClr val="0090C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6" rIns="91412" bIns="45706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транспорта Архангельской области</a:t>
            </a:r>
          </a:p>
        </p:txBody>
      </p:sp>
      <p:pic>
        <p:nvPicPr>
          <p:cNvPr id="6" name="Рисунок 0" descr="БКД2018 Архангельск, ремонты 2019-2021 новая_29-11-2018_11-45-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" y="1054544"/>
            <a:ext cx="9148936" cy="535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Блок-схема: узел 8"/>
          <p:cNvSpPr/>
          <p:nvPr/>
        </p:nvSpPr>
        <p:spPr>
          <a:xfrm>
            <a:off x="179512" y="3284984"/>
            <a:ext cx="720080" cy="648072"/>
          </a:xfrm>
          <a:prstGeom prst="flowChartConnector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>
            <a:endCxn id="9" idx="1"/>
          </p:cNvCxnSpPr>
          <p:nvPr/>
        </p:nvCxnSpPr>
        <p:spPr>
          <a:xfrm flipH="1" flipV="1">
            <a:off x="284965" y="3379892"/>
            <a:ext cx="264326" cy="3511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9" idx="7"/>
          </p:cNvCxnSpPr>
          <p:nvPr/>
        </p:nvCxnSpPr>
        <p:spPr>
          <a:xfrm>
            <a:off x="794139" y="3379892"/>
            <a:ext cx="2108851" cy="3511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endCxn id="9" idx="3"/>
          </p:cNvCxnSpPr>
          <p:nvPr/>
        </p:nvCxnSpPr>
        <p:spPr>
          <a:xfrm flipH="1" flipV="1">
            <a:off x="284965" y="3838148"/>
            <a:ext cx="264326" cy="22420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Блок-схема: узел 43"/>
          <p:cNvSpPr/>
          <p:nvPr/>
        </p:nvSpPr>
        <p:spPr>
          <a:xfrm>
            <a:off x="5364116" y="3379234"/>
            <a:ext cx="720080" cy="648072"/>
          </a:xfrm>
          <a:prstGeom prst="flowChartConnector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Блок-схема: узел 107"/>
          <p:cNvSpPr/>
          <p:nvPr/>
        </p:nvSpPr>
        <p:spPr>
          <a:xfrm>
            <a:off x="7131121" y="5470986"/>
            <a:ext cx="720080" cy="648072"/>
          </a:xfrm>
          <a:prstGeom prst="flowChartConnector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9" name="Прямая соединительная линия 108"/>
          <p:cNvCxnSpPr/>
          <p:nvPr/>
        </p:nvCxnSpPr>
        <p:spPr>
          <a:xfrm flipH="1" flipV="1">
            <a:off x="3246493" y="4194646"/>
            <a:ext cx="3879692" cy="15838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>
            <a:stCxn id="108" idx="6"/>
          </p:cNvCxnSpPr>
          <p:nvPr/>
        </p:nvCxnSpPr>
        <p:spPr>
          <a:xfrm flipH="1" flipV="1">
            <a:off x="5469569" y="4053898"/>
            <a:ext cx="2381632" cy="17411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>
            <a:stCxn id="108" idx="4"/>
          </p:cNvCxnSpPr>
          <p:nvPr/>
        </p:nvCxnSpPr>
        <p:spPr>
          <a:xfrm flipH="1">
            <a:off x="5427616" y="6119058"/>
            <a:ext cx="2063545" cy="2126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27" y="3731470"/>
            <a:ext cx="2348763" cy="2348763"/>
          </a:xfrm>
          <a:prstGeom prst="rect">
            <a:avLst/>
          </a:prstGeom>
          <a:effectLst>
            <a:outerShdw blurRad="381000" dist="50800" dir="5400000" algn="ctr" rotWithShape="0">
              <a:srgbClr val="000000">
                <a:alpha val="68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611" y="4054294"/>
            <a:ext cx="2294639" cy="2294639"/>
          </a:xfrm>
          <a:prstGeom prst="rect">
            <a:avLst/>
          </a:prstGeom>
          <a:effectLst>
            <a:outerShdw blurRad="330200" dist="50800" dir="5400000" algn="ctr" rotWithShape="0">
              <a:srgbClr val="000000">
                <a:alpha val="7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781" y="1197482"/>
            <a:ext cx="2636912" cy="2636912"/>
          </a:xfrm>
          <a:prstGeom prst="rect">
            <a:avLst/>
          </a:prstGeom>
          <a:effectLst>
            <a:outerShdw blurRad="342900" dist="50800" dir="5400000" algn="ctr" rotWithShape="0">
              <a:srgbClr val="000000">
                <a:alpha val="71000"/>
              </a:srgbClr>
            </a:outerShdw>
            <a:softEdge rad="0"/>
          </a:effectLst>
        </p:spPr>
      </p:pic>
      <p:cxnSp>
        <p:nvCxnSpPr>
          <p:cNvPr id="29" name="Прямая соединительная линия 28"/>
          <p:cNvCxnSpPr>
            <a:stCxn id="44" idx="1"/>
          </p:cNvCxnSpPr>
          <p:nvPr/>
        </p:nvCxnSpPr>
        <p:spPr>
          <a:xfrm flipV="1">
            <a:off x="5469569" y="1197482"/>
            <a:ext cx="855291" cy="22766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5838322" y="3834394"/>
            <a:ext cx="3054158" cy="1929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44" idx="3"/>
          </p:cNvCxnSpPr>
          <p:nvPr/>
        </p:nvCxnSpPr>
        <p:spPr>
          <a:xfrm flipV="1">
            <a:off x="5469569" y="3834394"/>
            <a:ext cx="855291" cy="980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Заголовок 1">
            <a:extLst>
              <a:ext uri="{FF2B5EF4-FFF2-40B4-BE49-F238E27FC236}">
                <a16:creationId xmlns="" xmlns:a16="http://schemas.microsoft.com/office/drawing/2014/main" id="{7EC800CD-5B82-491D-BF04-8FA1FE765E08}"/>
              </a:ext>
            </a:extLst>
          </p:cNvPr>
          <p:cNvSpPr txBox="1">
            <a:spLocks/>
          </p:cNvSpPr>
          <p:nvPr/>
        </p:nvSpPr>
        <p:spPr>
          <a:xfrm>
            <a:off x="7012718" y="4244968"/>
            <a:ext cx="1944216" cy="5078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spc="-150">
                <a:solidFill>
                  <a:srgbClr val="00224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b="1" spc="0" dirty="0" smtClean="0">
                <a:solidFill>
                  <a:schemeClr val="tx1"/>
                </a:solidFill>
              </a:rPr>
              <a:t>Приморский район  </a:t>
            </a:r>
          </a:p>
          <a:p>
            <a:pPr algn="ctr"/>
            <a:r>
              <a:rPr lang="ru-RU" sz="1200" b="1" spc="0" dirty="0" smtClean="0">
                <a:solidFill>
                  <a:schemeClr val="tx1"/>
                </a:solidFill>
              </a:rPr>
              <a:t>в 2019 году  –  2,184 км</a:t>
            </a:r>
            <a:endParaRPr lang="ru-RU" sz="1200" b="1" spc="0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0" y="1086616"/>
            <a:ext cx="2771800" cy="19389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200" b="1" dirty="0"/>
              <a:t>Сеть дорог </a:t>
            </a:r>
            <a:r>
              <a:rPr lang="ru-RU" sz="1200" b="1" dirty="0" smtClean="0"/>
              <a:t>агломерации  431,4 км</a:t>
            </a:r>
            <a:endParaRPr lang="ru-RU" sz="1200" b="1" dirty="0"/>
          </a:p>
          <a:p>
            <a:r>
              <a:rPr lang="ru-RU" sz="1200" b="1" dirty="0"/>
              <a:t>в том числе: </a:t>
            </a:r>
            <a:endParaRPr lang="ru-RU" sz="1200" b="1" dirty="0" smtClean="0"/>
          </a:p>
          <a:p>
            <a:r>
              <a:rPr lang="ru-RU" sz="1200" b="1" dirty="0" smtClean="0"/>
              <a:t>федерального </a:t>
            </a:r>
            <a:r>
              <a:rPr lang="ru-RU" sz="1200" b="1" dirty="0"/>
              <a:t>значения </a:t>
            </a:r>
            <a:r>
              <a:rPr lang="ru-RU" sz="1200" b="1" dirty="0" smtClean="0"/>
              <a:t>– 71,3 </a:t>
            </a:r>
            <a:r>
              <a:rPr lang="ru-RU" sz="1200" b="1" dirty="0"/>
              <a:t>км; </a:t>
            </a:r>
            <a:endParaRPr lang="ru-RU" sz="1200" b="1" dirty="0" smtClean="0"/>
          </a:p>
          <a:p>
            <a:r>
              <a:rPr lang="ru-RU" sz="1200" b="1" dirty="0" smtClean="0"/>
              <a:t>регионального значения </a:t>
            </a:r>
            <a:r>
              <a:rPr lang="ru-RU" sz="1200" b="1" dirty="0"/>
              <a:t>– </a:t>
            </a:r>
            <a:r>
              <a:rPr lang="ru-RU" sz="1200" b="1" dirty="0" smtClean="0"/>
              <a:t>  88,2 км; </a:t>
            </a:r>
          </a:p>
          <a:p>
            <a:r>
              <a:rPr lang="ru-RU" sz="1200" b="1" dirty="0" smtClean="0">
                <a:solidFill>
                  <a:srgbClr val="FF0000"/>
                </a:solidFill>
              </a:rPr>
              <a:t>местного </a:t>
            </a:r>
            <a:r>
              <a:rPr lang="ru-RU" sz="1200" b="1" dirty="0">
                <a:solidFill>
                  <a:srgbClr val="FF0000"/>
                </a:solidFill>
              </a:rPr>
              <a:t>значения </a:t>
            </a:r>
            <a:r>
              <a:rPr lang="ru-RU" sz="1200" b="1" dirty="0" smtClean="0">
                <a:solidFill>
                  <a:srgbClr val="FF0000"/>
                </a:solidFill>
              </a:rPr>
              <a:t>– 271,9 км,                   </a:t>
            </a:r>
          </a:p>
          <a:p>
            <a:r>
              <a:rPr lang="ru-RU" sz="1200" b="1" dirty="0" smtClean="0">
                <a:solidFill>
                  <a:srgbClr val="FF0000"/>
                </a:solidFill>
              </a:rPr>
              <a:t>включая:  </a:t>
            </a:r>
          </a:p>
          <a:p>
            <a:r>
              <a:rPr lang="ru-RU" sz="1200" b="1" dirty="0" smtClean="0">
                <a:solidFill>
                  <a:srgbClr val="FF0000"/>
                </a:solidFill>
              </a:rPr>
              <a:t>Архангельск – 134,5 км</a:t>
            </a:r>
          </a:p>
          <a:p>
            <a:r>
              <a:rPr lang="ru-RU" sz="1200" b="1" dirty="0" smtClean="0">
                <a:solidFill>
                  <a:srgbClr val="FF0000"/>
                </a:solidFill>
              </a:rPr>
              <a:t>Северодвинск – 85,8 км</a:t>
            </a:r>
          </a:p>
          <a:p>
            <a:r>
              <a:rPr lang="ru-RU" sz="1200" b="1" dirty="0" err="1" smtClean="0">
                <a:solidFill>
                  <a:srgbClr val="FF0000"/>
                </a:solidFill>
              </a:rPr>
              <a:t>Новодвинск</a:t>
            </a:r>
            <a:r>
              <a:rPr lang="ru-RU" sz="1200" b="1" dirty="0" smtClean="0">
                <a:solidFill>
                  <a:srgbClr val="FF0000"/>
                </a:solidFill>
              </a:rPr>
              <a:t> – 34,4 км</a:t>
            </a:r>
          </a:p>
          <a:p>
            <a:r>
              <a:rPr lang="ru-RU" sz="1200" b="1" dirty="0" smtClean="0">
                <a:solidFill>
                  <a:srgbClr val="FF0000"/>
                </a:solidFill>
              </a:rPr>
              <a:t>Приморский район – 17,2 км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57A818E-C717-4302-A39A-CF8F7FFBE479}"/>
              </a:ext>
            </a:extLst>
          </p:cNvPr>
          <p:cNvSpPr txBox="1"/>
          <p:nvPr/>
        </p:nvSpPr>
        <p:spPr>
          <a:xfrm>
            <a:off x="1" y="643970"/>
            <a:ext cx="9143999" cy="430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kern="1000" dirty="0" smtClean="0">
                <a:solidFill>
                  <a:srgbClr val="003399"/>
                </a:solidFill>
              </a:rPr>
              <a:t>Архангельская агломерация</a:t>
            </a:r>
            <a:endParaRPr lang="ru-RU" sz="2200" b="1" kern="1000" dirty="0">
              <a:solidFill>
                <a:srgbClr val="003399"/>
              </a:solidFill>
            </a:endParaRPr>
          </a:p>
        </p:txBody>
      </p:sp>
      <p:sp>
        <p:nvSpPr>
          <p:cNvPr id="25" name="Заголовок 1">
            <a:extLst>
              <a:ext uri="{FF2B5EF4-FFF2-40B4-BE49-F238E27FC236}">
                <a16:creationId xmlns="" xmlns:a16="http://schemas.microsoft.com/office/drawing/2014/main" id="{7EC800CD-5B82-491D-BF04-8FA1FE765E08}"/>
              </a:ext>
            </a:extLst>
          </p:cNvPr>
          <p:cNvSpPr txBox="1">
            <a:spLocks/>
          </p:cNvSpPr>
          <p:nvPr/>
        </p:nvSpPr>
        <p:spPr>
          <a:xfrm>
            <a:off x="534555" y="3593734"/>
            <a:ext cx="2367394" cy="3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spc="-150">
                <a:solidFill>
                  <a:srgbClr val="00224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b="1" spc="0" dirty="0" smtClean="0">
                <a:solidFill>
                  <a:schemeClr val="tx1"/>
                </a:solidFill>
              </a:rPr>
              <a:t>Северодвинск </a:t>
            </a:r>
            <a:r>
              <a:rPr lang="ru-RU" sz="1200" b="1" spc="0" dirty="0">
                <a:solidFill>
                  <a:schemeClr val="tx1"/>
                </a:solidFill>
              </a:rPr>
              <a:t> </a:t>
            </a:r>
            <a:r>
              <a:rPr lang="ru-RU" sz="1200" b="1" spc="0" dirty="0" smtClean="0">
                <a:solidFill>
                  <a:schemeClr val="tx1"/>
                </a:solidFill>
              </a:rPr>
              <a:t>в  2019  году  –  8,612 км</a:t>
            </a:r>
            <a:endParaRPr lang="ru-RU" sz="1200" b="1" spc="0" dirty="0"/>
          </a:p>
        </p:txBody>
      </p:sp>
      <p:sp>
        <p:nvSpPr>
          <p:cNvPr id="26" name="Заголовок 1">
            <a:extLst>
              <a:ext uri="{FF2B5EF4-FFF2-40B4-BE49-F238E27FC236}">
                <a16:creationId xmlns="" xmlns:a16="http://schemas.microsoft.com/office/drawing/2014/main" id="{7EC800CD-5B82-491D-BF04-8FA1FE765E08}"/>
              </a:ext>
            </a:extLst>
          </p:cNvPr>
          <p:cNvSpPr txBox="1">
            <a:spLocks/>
          </p:cNvSpPr>
          <p:nvPr/>
        </p:nvSpPr>
        <p:spPr>
          <a:xfrm>
            <a:off x="3221779" y="3798178"/>
            <a:ext cx="2296494" cy="3663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spc="-150">
                <a:solidFill>
                  <a:srgbClr val="00224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b="1" spc="0" dirty="0" err="1" smtClean="0">
                <a:solidFill>
                  <a:schemeClr val="tx1"/>
                </a:solidFill>
              </a:rPr>
              <a:t>Новодвинск</a:t>
            </a:r>
            <a:r>
              <a:rPr lang="ru-RU" sz="1200" b="1" spc="0" dirty="0" smtClean="0">
                <a:solidFill>
                  <a:schemeClr val="tx1"/>
                </a:solidFill>
              </a:rPr>
              <a:t>  в  2019  году  –  3,690 км</a:t>
            </a:r>
            <a:endParaRPr lang="ru-RU" sz="1200" b="1" spc="0" dirty="0"/>
          </a:p>
        </p:txBody>
      </p:sp>
      <p:sp>
        <p:nvSpPr>
          <p:cNvPr id="28" name="Заголовок 1">
            <a:extLst>
              <a:ext uri="{FF2B5EF4-FFF2-40B4-BE49-F238E27FC236}">
                <a16:creationId xmlns="" xmlns:a16="http://schemas.microsoft.com/office/drawing/2014/main" id="{7EC800CD-5B82-491D-BF04-8FA1FE765E08}"/>
              </a:ext>
            </a:extLst>
          </p:cNvPr>
          <p:cNvSpPr txBox="1">
            <a:spLocks/>
          </p:cNvSpPr>
          <p:nvPr/>
        </p:nvSpPr>
        <p:spPr>
          <a:xfrm>
            <a:off x="6343781" y="1131797"/>
            <a:ext cx="2672947" cy="3536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spc="-150">
                <a:solidFill>
                  <a:srgbClr val="00224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b="1" spc="0" dirty="0" smtClean="0">
                <a:solidFill>
                  <a:schemeClr val="tx1"/>
                </a:solidFill>
              </a:rPr>
              <a:t>Архангельск  в  2019  году  –  </a:t>
            </a:r>
          </a:p>
          <a:p>
            <a:pPr algn="ctr"/>
            <a:r>
              <a:rPr lang="ru-RU" sz="1200" b="1" spc="0" dirty="0" smtClean="0">
                <a:solidFill>
                  <a:schemeClr val="tx1"/>
                </a:solidFill>
              </a:rPr>
              <a:t>17,989  км</a:t>
            </a:r>
            <a:endParaRPr lang="ru-RU" sz="1200" b="1" spc="0" dirty="0"/>
          </a:p>
        </p:txBody>
      </p:sp>
    </p:spTree>
    <p:extLst>
      <p:ext uri="{BB962C8B-B14F-4D97-AF65-F5344CB8AC3E}">
        <p14:creationId xmlns:p14="http://schemas.microsoft.com/office/powerpoint/2010/main" val="170580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s://png.pngtree.com/element_origin_min_pic/16/10/16/1858035b0357da8.jpg"/>
          <p:cNvPicPr>
            <a:picLocks noChangeAspect="1" noChangeArrowheads="1"/>
          </p:cNvPicPr>
          <p:nvPr/>
        </p:nvPicPr>
        <p:blipFill>
          <a:blip r:embed="rId2" cstate="print">
            <a:lum bright="33000"/>
          </a:blip>
          <a:srcRect/>
          <a:stretch>
            <a:fillRect/>
          </a:stretch>
        </p:blipFill>
        <p:spPr bwMode="auto">
          <a:xfrm>
            <a:off x="969318" y="2708920"/>
            <a:ext cx="6627018" cy="2808312"/>
          </a:xfrm>
          <a:prstGeom prst="rect">
            <a:avLst/>
          </a:prstGeom>
          <a:noFill/>
        </p:spPr>
      </p:pic>
      <p:sp>
        <p:nvSpPr>
          <p:cNvPr id="21" name="Овал 20"/>
          <p:cNvSpPr/>
          <p:nvPr/>
        </p:nvSpPr>
        <p:spPr>
          <a:xfrm>
            <a:off x="6012160" y="4077072"/>
            <a:ext cx="2592288" cy="1440160"/>
          </a:xfrm>
          <a:prstGeom prst="ellipse">
            <a:avLst/>
          </a:prstGeom>
          <a:solidFill>
            <a:srgbClr val="FFC000"/>
          </a:solidFill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95536" y="2060848"/>
            <a:ext cx="2592288" cy="1440160"/>
          </a:xfrm>
          <a:prstGeom prst="ellipse">
            <a:avLst/>
          </a:prstGeom>
          <a:solidFill>
            <a:srgbClr val="FFC000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29930-9D21-4861-A57D-F3941A7B0691}" type="slidenum">
              <a:rPr lang="ru-RU"/>
              <a:pPr>
                <a:defRPr/>
              </a:pPr>
              <a:t>18</a:t>
            </a:fld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8EF9813-8BA1-4B0A-BB98-C945C10FFAFE}"/>
              </a:ext>
            </a:extLst>
          </p:cNvPr>
          <p:cNvSpPr txBox="1"/>
          <p:nvPr/>
        </p:nvSpPr>
        <p:spPr>
          <a:xfrm>
            <a:off x="755576" y="4614227"/>
            <a:ext cx="254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73,3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км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77025" y="857232"/>
            <a:ext cx="6286544" cy="571504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0"/>
                </a:schemeClr>
              </a:gs>
              <a:gs pos="50000">
                <a:srgbClr val="00B0F0">
                  <a:alpha val="30000"/>
                </a:srgb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ALS Sector Bold" pitchFamily="50" charset="0"/>
                <a:cs typeface="ALS Sector Bold" pitchFamily="50" charset="0"/>
              </a:rPr>
              <a:t>Основные показатели национального проекта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ALS Sector Bold" pitchFamily="50" charset="0"/>
                <a:cs typeface="ALS Sector Bold" pitchFamily="50" charset="0"/>
              </a:rPr>
              <a:t>по дорожной сети Архангельской агломерации</a:t>
            </a:r>
            <a:endParaRPr lang="ru-RU" sz="1600" b="1" i="1" dirty="0">
              <a:solidFill>
                <a:srgbClr val="002060"/>
              </a:solidFill>
              <a:latin typeface="ALS Sector Bold" pitchFamily="50" charset="0"/>
              <a:cs typeface="ALS Sector Bold" pitchFamily="50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8EF9813-8BA1-4B0A-BB98-C945C10FFAFE}"/>
              </a:ext>
            </a:extLst>
          </p:cNvPr>
          <p:cNvSpPr txBox="1"/>
          <p:nvPr/>
        </p:nvSpPr>
        <p:spPr>
          <a:xfrm>
            <a:off x="827584" y="2348880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38,0%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8EF9813-8BA1-4B0A-BB98-C945C10FFAFE}"/>
              </a:ext>
            </a:extLst>
          </p:cNvPr>
          <p:cNvSpPr txBox="1"/>
          <p:nvPr/>
        </p:nvSpPr>
        <p:spPr>
          <a:xfrm>
            <a:off x="6372200" y="4365104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85,0%</a:t>
            </a:r>
            <a:endParaRPr lang="ru-RU" sz="4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8EF9813-8BA1-4B0A-BB98-C945C10FFAFE}"/>
              </a:ext>
            </a:extLst>
          </p:cNvPr>
          <p:cNvSpPr txBox="1"/>
          <p:nvPr/>
        </p:nvSpPr>
        <p:spPr>
          <a:xfrm>
            <a:off x="6012160" y="2060848"/>
            <a:ext cx="254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366,6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км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8EF9813-8BA1-4B0A-BB98-C945C10FFAFE}"/>
              </a:ext>
            </a:extLst>
          </p:cNvPr>
          <p:cNvSpPr txBox="1"/>
          <p:nvPr/>
        </p:nvSpPr>
        <p:spPr>
          <a:xfrm>
            <a:off x="3707904" y="3626440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93,3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км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8EF9813-8BA1-4B0A-BB98-C945C10FFAFE}"/>
              </a:ext>
            </a:extLst>
          </p:cNvPr>
          <p:cNvSpPr txBox="1"/>
          <p:nvPr/>
        </p:nvSpPr>
        <p:spPr>
          <a:xfrm>
            <a:off x="1043608" y="1556792"/>
            <a:ext cx="275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31 декабря 2017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8EF9813-8BA1-4B0A-BB98-C945C10FFAFE}"/>
              </a:ext>
            </a:extLst>
          </p:cNvPr>
          <p:cNvSpPr txBox="1"/>
          <p:nvPr/>
        </p:nvSpPr>
        <p:spPr>
          <a:xfrm>
            <a:off x="5415576" y="1556792"/>
            <a:ext cx="275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31 декабря 2024</a:t>
            </a:r>
            <a:endParaRPr lang="ru-RU" sz="2400" dirty="0">
              <a:solidFill>
                <a:srgbClr val="002060"/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0" y="0"/>
            <a:ext cx="9144000" cy="6979642"/>
            <a:chOff x="0" y="0"/>
            <a:chExt cx="9144000" cy="6979642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0" y="0"/>
              <a:ext cx="9144000" cy="6979642"/>
              <a:chOff x="0" y="0"/>
              <a:chExt cx="9144000" cy="6979642"/>
            </a:xfrm>
          </p:grpSpPr>
          <p:pic>
            <p:nvPicPr>
              <p:cNvPr id="25" name="Picture 28">
                <a:extLst>
                  <a:ext uri="{FF2B5EF4-FFF2-40B4-BE49-F238E27FC236}">
                    <a16:creationId xmlns="" xmlns:a16="http://schemas.microsoft.com/office/drawing/2014/main" id="{31AFFCEE-B497-4BE4-BF33-D8AE86D839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92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Прямоугольник 9">
                <a:extLst>
                  <a:ext uri="{FF2B5EF4-FFF2-40B4-BE49-F238E27FC236}">
                    <a16:creationId xmlns="" xmlns:a16="http://schemas.microsoft.com/office/drawing/2014/main" id="{9A189253-91CD-4B29-AB14-EBFA6BEB00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6503392"/>
                <a:ext cx="9144000" cy="476250"/>
              </a:xfrm>
              <a:prstGeom prst="rect">
                <a:avLst/>
              </a:prstGeom>
              <a:solidFill>
                <a:srgbClr val="0090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12" tIns="45706" rIns="91412" bIns="45706" anchor="ctr"/>
              <a:lstStyle/>
              <a:p>
                <a:pPr algn="ctr"/>
                <a:r>
                  <a:rPr lang="ru-RU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Министерство транспорта Архангельской области</a:t>
                </a:r>
              </a:p>
            </p:txBody>
          </p:sp>
        </p:grpSp>
        <p:pic>
          <p:nvPicPr>
            <p:cNvPr id="24" name="Picture 3" descr="C:\Users\Igornp\YandexDisk-PinIgNik\Автодор\БКАД фирменный стиль\1_Логотип_БКАД\Logo_BKAD_2019_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710867"/>
              <a:ext cx="1368152" cy="70134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91694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29930-9D21-4861-A57D-F3941A7B0691}" type="slidenum">
              <a:rPr lang="ru-RU"/>
              <a:pPr>
                <a:defRPr/>
              </a:pPr>
              <a:t>19</a:t>
            </a:fld>
            <a:endParaRPr lang="ru-RU"/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598800958"/>
              </p:ext>
            </p:extLst>
          </p:nvPr>
        </p:nvGraphicFramePr>
        <p:xfrm>
          <a:off x="107504" y="1535306"/>
          <a:ext cx="8568952" cy="4629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91580" y="968117"/>
            <a:ext cx="7092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Приведение дорожной сети Архангельской агломерации </a:t>
            </a:r>
            <a:br>
              <a:rPr lang="ru-RU" sz="1600" b="1" dirty="0"/>
            </a:br>
            <a:r>
              <a:rPr lang="ru-RU" sz="1600" b="1" dirty="0"/>
              <a:t>в нормативное состояние, млн. </a:t>
            </a:r>
            <a:r>
              <a:rPr lang="ru-RU" sz="1600" b="1" dirty="0" smtClean="0"/>
              <a:t>рублей</a:t>
            </a:r>
            <a:endParaRPr lang="ru-RU" sz="1600" b="1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0" y="0"/>
            <a:ext cx="9144000" cy="6979642"/>
            <a:chOff x="0" y="0"/>
            <a:chExt cx="9144000" cy="6979642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0" y="0"/>
              <a:ext cx="9144000" cy="6979642"/>
              <a:chOff x="0" y="0"/>
              <a:chExt cx="9144000" cy="6979642"/>
            </a:xfrm>
          </p:grpSpPr>
          <p:pic>
            <p:nvPicPr>
              <p:cNvPr id="13" name="Picture 28">
                <a:extLst>
                  <a:ext uri="{FF2B5EF4-FFF2-40B4-BE49-F238E27FC236}">
                    <a16:creationId xmlns="" xmlns:a16="http://schemas.microsoft.com/office/drawing/2014/main" id="{31AFFCEE-B497-4BE4-BF33-D8AE86D839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92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Прямоугольник 9">
                <a:extLst>
                  <a:ext uri="{FF2B5EF4-FFF2-40B4-BE49-F238E27FC236}">
                    <a16:creationId xmlns="" xmlns:a16="http://schemas.microsoft.com/office/drawing/2014/main" id="{9A189253-91CD-4B29-AB14-EBFA6BEB00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6503392"/>
                <a:ext cx="9144000" cy="476250"/>
              </a:xfrm>
              <a:prstGeom prst="rect">
                <a:avLst/>
              </a:prstGeom>
              <a:solidFill>
                <a:srgbClr val="0090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12" tIns="45706" rIns="91412" bIns="45706" anchor="ctr"/>
              <a:lstStyle/>
              <a:p>
                <a:pPr algn="ctr"/>
                <a:r>
                  <a:rPr lang="ru-RU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Министерство транспорта Архангельской области</a:t>
                </a:r>
              </a:p>
            </p:txBody>
          </p:sp>
        </p:grpSp>
        <p:pic>
          <p:nvPicPr>
            <p:cNvPr id="10" name="Picture 3" descr="C:\Users\Igornp\YandexDisk-PinIgNik\Автодор\БКАД фирменный стиль\1_Логотип_БКАД\Logo_BKAD_2019_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710867"/>
              <a:ext cx="1368152" cy="70134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22418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6979642"/>
            <a:chOff x="0" y="0"/>
            <a:chExt cx="9144000" cy="6979642"/>
          </a:xfrm>
        </p:grpSpPr>
        <p:pic>
          <p:nvPicPr>
            <p:cNvPr id="19" name="Picture 28">
              <a:extLst>
                <a:ext uri="{FF2B5EF4-FFF2-40B4-BE49-F238E27FC236}">
                  <a16:creationId xmlns="" xmlns:a16="http://schemas.microsoft.com/office/drawing/2014/main" id="{31AFFCEE-B497-4BE4-BF33-D8AE86D839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9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Прямоугольник 9">
              <a:extLst>
                <a:ext uri="{FF2B5EF4-FFF2-40B4-BE49-F238E27FC236}">
                  <a16:creationId xmlns="" xmlns:a16="http://schemas.microsoft.com/office/drawing/2014/main" id="{9A189253-91CD-4B29-AB14-EBFA6BEB00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03392"/>
              <a:ext cx="9144000" cy="476250"/>
            </a:xfrm>
            <a:prstGeom prst="rect">
              <a:avLst/>
            </a:prstGeom>
            <a:solidFill>
              <a:srgbClr val="0090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2" tIns="45706" rIns="91412" bIns="45706" anchor="ctr"/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Министерство транспорта Архангельской области</a:t>
              </a:r>
            </a:p>
          </p:txBody>
        </p:sp>
      </p:grpSp>
      <p:sp>
        <p:nvSpPr>
          <p:cNvPr id="5" name="Прямоугольник 7"/>
          <p:cNvSpPr>
            <a:spLocks noChangeArrowheads="1"/>
          </p:cNvSpPr>
          <p:nvPr/>
        </p:nvSpPr>
        <p:spPr bwMode="auto">
          <a:xfrm>
            <a:off x="205358" y="2492896"/>
            <a:ext cx="8856984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увеличение доли автомобильных дорог регионального значения, соответствующих нормативным требованиям, в их общей протяженности не менее чем до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%, для Архангельской области до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,1% (относительно их протяженности по состоянию на 31 декабря 2017 года);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увеличение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доли автомобильных дорог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городской агломерации,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соответствующих нормативным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требованиям к их транспортно-эксплуатационному состоянию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85%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(относительно их протяженности по состоянию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31 декабря 2017 года);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снижение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количества мест концентрации дорожно-транспортных происшествий (аварийно-опасных участков) на дорожной сети Архангельской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области в два раза по сравнению с 2017 годом;</a:t>
            </a:r>
          </a:p>
          <a:p>
            <a:pPr algn="just">
              <a:buFontTx/>
              <a:buChar char="-"/>
            </a:pPr>
            <a:endParaRPr lang="ru-RU" sz="1600" b="1" dirty="0">
              <a:latin typeface="Franklin Gothic Book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57A818E-C717-4302-A39A-CF8F7FFBE479}"/>
              </a:ext>
            </a:extLst>
          </p:cNvPr>
          <p:cNvSpPr txBox="1"/>
          <p:nvPr/>
        </p:nvSpPr>
        <p:spPr>
          <a:xfrm>
            <a:off x="36004" y="1418565"/>
            <a:ext cx="9143999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Подпрограмма № 7  «Комплексное развитие объединенной дорожной сети Архангельской области  и Архангельской агломерации» государственной программы Архангельской области «Развитие транспортной системы Архангельской области»</a:t>
            </a:r>
            <a:endParaRPr lang="ru-RU" sz="1900" kern="1000" dirty="0">
              <a:solidFill>
                <a:srgbClr val="003399"/>
              </a:solidFill>
            </a:endParaRPr>
          </a:p>
        </p:txBody>
      </p:sp>
      <p:pic>
        <p:nvPicPr>
          <p:cNvPr id="8" name="Picture 3" descr="C:\Users\Igornp\YandexDisk-PinIgNik\Автодор\БКАД фирменный стиль\1_Логотип_БКАД\Logo_BKAD_2019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150"/>
            <a:ext cx="1368152" cy="7013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64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>
            <a:extLst>
              <a:ext uri="{FF2B5EF4-FFF2-40B4-BE49-F238E27FC236}">
                <a16:creationId xmlns="" xmlns:a16="http://schemas.microsoft.com/office/drawing/2014/main" id="{AABCAE0B-5D34-4990-BBE8-75F56C165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9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0" descr="БКД2018 Архангельск, ремонты 2019-2021 новая_29-11-2018_11-45-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" y="1054544"/>
            <a:ext cx="9148936" cy="535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Блок-схема: узел 8"/>
          <p:cNvSpPr/>
          <p:nvPr/>
        </p:nvSpPr>
        <p:spPr>
          <a:xfrm>
            <a:off x="179512" y="3284984"/>
            <a:ext cx="720080" cy="648072"/>
          </a:xfrm>
          <a:prstGeom prst="flowChartConnector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>
            <a:endCxn id="9" idx="1"/>
          </p:cNvCxnSpPr>
          <p:nvPr/>
        </p:nvCxnSpPr>
        <p:spPr>
          <a:xfrm flipH="1" flipV="1">
            <a:off x="284965" y="3379892"/>
            <a:ext cx="264326" cy="3511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9" idx="7"/>
          </p:cNvCxnSpPr>
          <p:nvPr/>
        </p:nvCxnSpPr>
        <p:spPr>
          <a:xfrm>
            <a:off x="794139" y="3379892"/>
            <a:ext cx="2108851" cy="3511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endCxn id="9" idx="3"/>
          </p:cNvCxnSpPr>
          <p:nvPr/>
        </p:nvCxnSpPr>
        <p:spPr>
          <a:xfrm flipH="1" flipV="1">
            <a:off x="284965" y="3838148"/>
            <a:ext cx="264326" cy="22420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Блок-схема: узел 43"/>
          <p:cNvSpPr/>
          <p:nvPr/>
        </p:nvSpPr>
        <p:spPr>
          <a:xfrm>
            <a:off x="5364116" y="3379234"/>
            <a:ext cx="720080" cy="648072"/>
          </a:xfrm>
          <a:prstGeom prst="flowChartConnector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Блок-схема: узел 107"/>
          <p:cNvSpPr/>
          <p:nvPr/>
        </p:nvSpPr>
        <p:spPr>
          <a:xfrm>
            <a:off x="7131121" y="5470986"/>
            <a:ext cx="720080" cy="648072"/>
          </a:xfrm>
          <a:prstGeom prst="flowChartConnector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9" name="Прямая соединительная линия 108"/>
          <p:cNvCxnSpPr/>
          <p:nvPr/>
        </p:nvCxnSpPr>
        <p:spPr>
          <a:xfrm flipH="1" flipV="1">
            <a:off x="3246493" y="4194646"/>
            <a:ext cx="3879692" cy="15838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>
            <a:stCxn id="108" idx="6"/>
          </p:cNvCxnSpPr>
          <p:nvPr/>
        </p:nvCxnSpPr>
        <p:spPr>
          <a:xfrm flipH="1" flipV="1">
            <a:off x="5469569" y="4053898"/>
            <a:ext cx="2381632" cy="17411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>
            <a:stCxn id="108" idx="4"/>
          </p:cNvCxnSpPr>
          <p:nvPr/>
        </p:nvCxnSpPr>
        <p:spPr>
          <a:xfrm flipH="1">
            <a:off x="5427616" y="6119058"/>
            <a:ext cx="2063545" cy="2126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781" y="1197482"/>
            <a:ext cx="2636912" cy="2636912"/>
          </a:xfrm>
          <a:prstGeom prst="rect">
            <a:avLst/>
          </a:prstGeom>
          <a:effectLst>
            <a:outerShdw blurRad="342900" dist="50800" dir="5400000" algn="ctr" rotWithShape="0">
              <a:srgbClr val="000000">
                <a:alpha val="71000"/>
              </a:srgbClr>
            </a:outerShdw>
            <a:softEdge rad="0"/>
          </a:effectLst>
        </p:spPr>
      </p:pic>
      <p:cxnSp>
        <p:nvCxnSpPr>
          <p:cNvPr id="29" name="Прямая соединительная линия 28"/>
          <p:cNvCxnSpPr>
            <a:stCxn id="44" idx="1"/>
          </p:cNvCxnSpPr>
          <p:nvPr/>
        </p:nvCxnSpPr>
        <p:spPr>
          <a:xfrm flipV="1">
            <a:off x="5469569" y="1197482"/>
            <a:ext cx="855291" cy="22766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5838322" y="3834394"/>
            <a:ext cx="3054158" cy="1929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44" idx="3"/>
          </p:cNvCxnSpPr>
          <p:nvPr/>
        </p:nvCxnSpPr>
        <p:spPr>
          <a:xfrm flipV="1">
            <a:off x="5469569" y="3834394"/>
            <a:ext cx="855291" cy="980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57A818E-C717-4302-A39A-CF8F7FFBE479}"/>
              </a:ext>
            </a:extLst>
          </p:cNvPr>
          <p:cNvSpPr txBox="1"/>
          <p:nvPr/>
        </p:nvSpPr>
        <p:spPr>
          <a:xfrm>
            <a:off x="1" y="643970"/>
            <a:ext cx="9143999" cy="430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kern="1000" dirty="0" smtClean="0">
                <a:solidFill>
                  <a:srgbClr val="003399"/>
                </a:solidFill>
              </a:rPr>
              <a:t>Г. АРХАНГЕЛЬСК, Архангельская агломерация</a:t>
            </a:r>
            <a:endParaRPr lang="ru-RU" sz="2200" kern="1000" dirty="0">
              <a:solidFill>
                <a:srgbClr val="003399"/>
              </a:solidFill>
            </a:endParaRPr>
          </a:p>
        </p:txBody>
      </p:sp>
      <p:sp>
        <p:nvSpPr>
          <p:cNvPr id="26" name="Заголовок 1">
            <a:extLst>
              <a:ext uri="{FF2B5EF4-FFF2-40B4-BE49-F238E27FC236}">
                <a16:creationId xmlns="" xmlns:a16="http://schemas.microsoft.com/office/drawing/2014/main" id="{7EC800CD-5B82-491D-BF04-8FA1FE765E08}"/>
              </a:ext>
            </a:extLst>
          </p:cNvPr>
          <p:cNvSpPr txBox="1">
            <a:spLocks/>
          </p:cNvSpPr>
          <p:nvPr/>
        </p:nvSpPr>
        <p:spPr>
          <a:xfrm>
            <a:off x="3103418" y="3555482"/>
            <a:ext cx="2962497" cy="4612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spc="-150">
                <a:solidFill>
                  <a:srgbClr val="00224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 smtClean="0"/>
              <a:t>Ремонт  </a:t>
            </a:r>
            <a:r>
              <a:rPr lang="ru-RU" sz="1200" dirty="0"/>
              <a:t>ул. </a:t>
            </a:r>
            <a:r>
              <a:rPr lang="ru-RU" sz="1200" dirty="0" smtClean="0"/>
              <a:t>Ленина  </a:t>
            </a:r>
            <a:r>
              <a:rPr lang="ru-RU" sz="1200" dirty="0"/>
              <a:t>от </a:t>
            </a:r>
            <a:r>
              <a:rPr lang="ru-RU" sz="1200" dirty="0" smtClean="0"/>
              <a:t>  просп</a:t>
            </a:r>
            <a:r>
              <a:rPr lang="ru-RU" sz="1200" dirty="0"/>
              <a:t>. </a:t>
            </a:r>
            <a:r>
              <a:rPr lang="ru-RU" sz="1200" dirty="0" smtClean="0"/>
              <a:t> Ленинградский  до Окружного  </a:t>
            </a:r>
            <a:r>
              <a:rPr lang="ru-RU" sz="1200" dirty="0"/>
              <a:t>шоссе</a:t>
            </a:r>
            <a:endParaRPr lang="ru-RU" sz="1200" spc="0" dirty="0"/>
          </a:p>
        </p:txBody>
      </p:sp>
      <p:sp>
        <p:nvSpPr>
          <p:cNvPr id="28" name="Заголовок 1">
            <a:extLst>
              <a:ext uri="{FF2B5EF4-FFF2-40B4-BE49-F238E27FC236}">
                <a16:creationId xmlns="" xmlns:a16="http://schemas.microsoft.com/office/drawing/2014/main" id="{7EC800CD-5B82-491D-BF04-8FA1FE765E08}"/>
              </a:ext>
            </a:extLst>
          </p:cNvPr>
          <p:cNvSpPr txBox="1">
            <a:spLocks/>
          </p:cNvSpPr>
          <p:nvPr/>
        </p:nvSpPr>
        <p:spPr>
          <a:xfrm>
            <a:off x="6338433" y="1131797"/>
            <a:ext cx="2642260" cy="3536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spc="-150">
                <a:solidFill>
                  <a:srgbClr val="00224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b="1" spc="0" dirty="0" smtClean="0">
                <a:solidFill>
                  <a:schemeClr val="tx1"/>
                </a:solidFill>
              </a:rPr>
              <a:t>Архангельск  в  2019  году  –  </a:t>
            </a:r>
          </a:p>
          <a:p>
            <a:pPr algn="ctr"/>
            <a:r>
              <a:rPr lang="ru-RU" sz="1200" b="1" spc="0" dirty="0" smtClean="0">
                <a:solidFill>
                  <a:schemeClr val="tx1"/>
                </a:solidFill>
              </a:rPr>
              <a:t>17,989  км</a:t>
            </a:r>
            <a:endParaRPr lang="ru-RU" sz="1200" b="1" spc="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811"/>
          <a:stretch/>
        </p:blipFill>
        <p:spPr>
          <a:xfrm>
            <a:off x="3059832" y="4103980"/>
            <a:ext cx="3041482" cy="2289568"/>
          </a:xfrm>
          <a:prstGeom prst="rect">
            <a:avLst/>
          </a:prstGeom>
          <a:effectLst>
            <a:outerShdw blurRad="330200" dist="50800" dir="5400000" algn="ctr" rotWithShape="0">
              <a:srgbClr val="000000">
                <a:alpha val="7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059316" y="4041271"/>
            <a:ext cx="9125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866" y="4105308"/>
            <a:ext cx="3041482" cy="2288239"/>
          </a:xfrm>
          <a:prstGeom prst="rect">
            <a:avLst/>
          </a:prstGeom>
          <a:effectLst>
            <a:outerShdw blurRad="330200" dist="50800" dir="5400000" algn="ctr" rotWithShape="0">
              <a:srgbClr val="000000">
                <a:alpha val="75000"/>
              </a:srgbClr>
            </a:outerShdw>
          </a:effectLst>
        </p:spPr>
      </p:pic>
      <p:sp>
        <p:nvSpPr>
          <p:cNvPr id="31" name="Прямоугольник 30"/>
          <p:cNvSpPr/>
          <p:nvPr/>
        </p:nvSpPr>
        <p:spPr>
          <a:xfrm>
            <a:off x="6117708" y="4102827"/>
            <a:ext cx="155248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после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0" y="1086616"/>
            <a:ext cx="2771800" cy="34163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200" b="1" dirty="0"/>
              <a:t>ЛОТ 1. Контракт с ООО "</a:t>
            </a:r>
            <a:r>
              <a:rPr lang="ru-RU" sz="1200" b="1" dirty="0" err="1"/>
              <a:t>Севзапдорстрой</a:t>
            </a:r>
            <a:r>
              <a:rPr lang="ru-RU" sz="1200" b="1" dirty="0"/>
              <a:t>" заключен 03.06.2019 </a:t>
            </a:r>
            <a:br>
              <a:rPr lang="ru-RU" sz="1200" b="1" dirty="0"/>
            </a:br>
            <a:r>
              <a:rPr lang="ru-RU" sz="1200" b="1" dirty="0"/>
              <a:t> </a:t>
            </a:r>
          </a:p>
          <a:p>
            <a:pPr lvl="0"/>
            <a:r>
              <a:rPr lang="ru-RU" sz="1200" b="1" dirty="0"/>
              <a:t>Ул. Урицкого </a:t>
            </a:r>
            <a:r>
              <a:rPr lang="ru-RU" sz="1200" dirty="0"/>
              <a:t>– от пр. Ломоносова до Набережной Северной Двины</a:t>
            </a:r>
            <a:r>
              <a:rPr lang="ru-RU" sz="1200" b="1" dirty="0"/>
              <a:t>,</a:t>
            </a:r>
          </a:p>
          <a:p>
            <a:pPr lvl="0"/>
            <a:r>
              <a:rPr lang="ru-RU" sz="1200" b="1" dirty="0"/>
              <a:t>просп. Ленинградский </a:t>
            </a:r>
            <a:r>
              <a:rPr lang="ru-RU" sz="1200" dirty="0"/>
              <a:t>от ул. Ленина до Окружного шоссе</a:t>
            </a:r>
          </a:p>
          <a:p>
            <a:pPr lvl="0"/>
            <a:r>
              <a:rPr lang="ru-RU" sz="1200" b="1" dirty="0"/>
              <a:t>пр. Дзержинского - </a:t>
            </a:r>
            <a:r>
              <a:rPr lang="ru-RU" sz="1200" dirty="0"/>
              <a:t>от ул. Гагарина до ул. </a:t>
            </a:r>
            <a:r>
              <a:rPr lang="ru-RU" sz="1200" dirty="0" err="1"/>
              <a:t>Тимме</a:t>
            </a:r>
            <a:r>
              <a:rPr lang="ru-RU" sz="1200" dirty="0"/>
              <a:t>,</a:t>
            </a:r>
          </a:p>
          <a:p>
            <a:pPr lvl="0"/>
            <a:r>
              <a:rPr lang="ru-RU" sz="1200" b="1" dirty="0"/>
              <a:t>ул. Смольный буян </a:t>
            </a:r>
            <a:r>
              <a:rPr lang="ru-RU" sz="1200" dirty="0"/>
              <a:t>- от пр. Обводный канал до пр. Дзержинского, </a:t>
            </a:r>
          </a:p>
          <a:p>
            <a:pPr lvl="0"/>
            <a:r>
              <a:rPr lang="ru-RU" sz="1200" b="1" dirty="0"/>
              <a:t>ул. Павла Усова </a:t>
            </a:r>
            <a:r>
              <a:rPr lang="ru-RU" sz="1200" dirty="0"/>
              <a:t>от пр. Ленинградский до дома № 43 по ул. Павла Усова</a:t>
            </a:r>
          </a:p>
          <a:p>
            <a:pPr lvl="0"/>
            <a:r>
              <a:rPr lang="ru-RU" sz="1200" b="1" dirty="0"/>
              <a:t>ул. Ленина - </a:t>
            </a:r>
            <a:r>
              <a:rPr lang="ru-RU" sz="1200" dirty="0"/>
              <a:t>от пр. Ленинградский до Окружного шоссе</a:t>
            </a:r>
            <a:r>
              <a:rPr lang="ru-RU" sz="1200" b="1" dirty="0"/>
              <a:t>, </a:t>
            </a:r>
          </a:p>
          <a:p>
            <a:r>
              <a:rPr lang="ru-RU" sz="1200" b="1" dirty="0"/>
              <a:t>пр. Троицкий - </a:t>
            </a:r>
            <a:r>
              <a:rPr lang="ru-RU" sz="1200" dirty="0"/>
              <a:t>от ул. Суворова до ул. Гагарина</a:t>
            </a:r>
            <a:endParaRPr lang="ru-RU" sz="1200" dirty="0" smtClean="0">
              <a:solidFill>
                <a:srgbClr val="FF0000"/>
              </a:solidFill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0" y="0"/>
            <a:ext cx="9144000" cy="6979642"/>
            <a:chOff x="0" y="0"/>
            <a:chExt cx="9144000" cy="6979642"/>
          </a:xfrm>
        </p:grpSpPr>
        <p:pic>
          <p:nvPicPr>
            <p:cNvPr id="36" name="Picture 28">
              <a:extLst>
                <a:ext uri="{FF2B5EF4-FFF2-40B4-BE49-F238E27FC236}">
                  <a16:creationId xmlns="" xmlns:a16="http://schemas.microsoft.com/office/drawing/2014/main" id="{31AFFCEE-B497-4BE4-BF33-D8AE86D839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9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Прямоугольник 9">
              <a:extLst>
                <a:ext uri="{FF2B5EF4-FFF2-40B4-BE49-F238E27FC236}">
                  <a16:creationId xmlns="" xmlns:a16="http://schemas.microsoft.com/office/drawing/2014/main" id="{9A189253-91CD-4B29-AB14-EBFA6BEB00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03392"/>
              <a:ext cx="9144000" cy="476250"/>
            </a:xfrm>
            <a:prstGeom prst="rect">
              <a:avLst/>
            </a:prstGeom>
            <a:solidFill>
              <a:srgbClr val="0090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2" tIns="45706" rIns="91412" bIns="45706" anchor="ctr"/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Министерство транспорта Архангельской области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5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Группа 32"/>
          <p:cNvGrpSpPr/>
          <p:nvPr/>
        </p:nvGrpSpPr>
        <p:grpSpPr>
          <a:xfrm>
            <a:off x="0" y="0"/>
            <a:ext cx="9144000" cy="6979642"/>
            <a:chOff x="0" y="0"/>
            <a:chExt cx="9144000" cy="6979642"/>
          </a:xfrm>
        </p:grpSpPr>
        <p:pic>
          <p:nvPicPr>
            <p:cNvPr id="36" name="Picture 28">
              <a:extLst>
                <a:ext uri="{FF2B5EF4-FFF2-40B4-BE49-F238E27FC236}">
                  <a16:creationId xmlns="" xmlns:a16="http://schemas.microsoft.com/office/drawing/2014/main" id="{31AFFCEE-B497-4BE4-BF33-D8AE86D839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9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Прямоугольник 9">
              <a:extLst>
                <a:ext uri="{FF2B5EF4-FFF2-40B4-BE49-F238E27FC236}">
                  <a16:creationId xmlns="" xmlns:a16="http://schemas.microsoft.com/office/drawing/2014/main" id="{9A189253-91CD-4B29-AB14-EBFA6BEB00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03392"/>
              <a:ext cx="9144000" cy="476250"/>
            </a:xfrm>
            <a:prstGeom prst="rect">
              <a:avLst/>
            </a:prstGeom>
            <a:solidFill>
              <a:srgbClr val="0090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2" tIns="45706" rIns="91412" bIns="45706" anchor="ctr"/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Министерство транспорта Архангельской области</a:t>
              </a:r>
            </a:p>
          </p:txBody>
        </p:sp>
      </p:grpSp>
      <p:pic>
        <p:nvPicPr>
          <p:cNvPr id="6" name="Рисунок 0" descr="БКД2018 Архангельск, ремонты 2019-2021 новая_29-11-2018_11-45-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" y="1054544"/>
            <a:ext cx="9148936" cy="535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Блок-схема: узел 8"/>
          <p:cNvSpPr/>
          <p:nvPr/>
        </p:nvSpPr>
        <p:spPr>
          <a:xfrm>
            <a:off x="179512" y="3284984"/>
            <a:ext cx="720080" cy="648072"/>
          </a:xfrm>
          <a:prstGeom prst="flowChartConnector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>
            <a:endCxn id="9" idx="1"/>
          </p:cNvCxnSpPr>
          <p:nvPr/>
        </p:nvCxnSpPr>
        <p:spPr>
          <a:xfrm flipH="1" flipV="1">
            <a:off x="284965" y="3379892"/>
            <a:ext cx="264326" cy="3511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9" idx="7"/>
          </p:cNvCxnSpPr>
          <p:nvPr/>
        </p:nvCxnSpPr>
        <p:spPr>
          <a:xfrm>
            <a:off x="794139" y="3379892"/>
            <a:ext cx="2108851" cy="3511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endCxn id="9" idx="3"/>
          </p:cNvCxnSpPr>
          <p:nvPr/>
        </p:nvCxnSpPr>
        <p:spPr>
          <a:xfrm flipH="1" flipV="1">
            <a:off x="284965" y="3838148"/>
            <a:ext cx="264326" cy="22420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Блок-схема: узел 43"/>
          <p:cNvSpPr/>
          <p:nvPr/>
        </p:nvSpPr>
        <p:spPr>
          <a:xfrm>
            <a:off x="5364116" y="3379234"/>
            <a:ext cx="720080" cy="648072"/>
          </a:xfrm>
          <a:prstGeom prst="flowChartConnector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Блок-схема: узел 107"/>
          <p:cNvSpPr/>
          <p:nvPr/>
        </p:nvSpPr>
        <p:spPr>
          <a:xfrm>
            <a:off x="7131121" y="5470986"/>
            <a:ext cx="720080" cy="648072"/>
          </a:xfrm>
          <a:prstGeom prst="flowChartConnector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9" name="Прямая соединительная линия 108"/>
          <p:cNvCxnSpPr/>
          <p:nvPr/>
        </p:nvCxnSpPr>
        <p:spPr>
          <a:xfrm flipH="1" flipV="1">
            <a:off x="3246493" y="4194646"/>
            <a:ext cx="3879692" cy="15838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>
            <a:stCxn id="108" idx="6"/>
          </p:cNvCxnSpPr>
          <p:nvPr/>
        </p:nvCxnSpPr>
        <p:spPr>
          <a:xfrm flipH="1" flipV="1">
            <a:off x="5469569" y="4053898"/>
            <a:ext cx="2381632" cy="17411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>
            <a:stCxn id="108" idx="4"/>
          </p:cNvCxnSpPr>
          <p:nvPr/>
        </p:nvCxnSpPr>
        <p:spPr>
          <a:xfrm flipH="1">
            <a:off x="5427616" y="6119058"/>
            <a:ext cx="2063545" cy="2126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781" y="1197482"/>
            <a:ext cx="2636912" cy="2636912"/>
          </a:xfrm>
          <a:prstGeom prst="rect">
            <a:avLst/>
          </a:prstGeom>
          <a:effectLst>
            <a:outerShdw blurRad="342900" dist="50800" dir="5400000" algn="ctr" rotWithShape="0">
              <a:srgbClr val="000000">
                <a:alpha val="71000"/>
              </a:srgbClr>
            </a:outerShdw>
            <a:softEdge rad="0"/>
          </a:effectLst>
        </p:spPr>
      </p:pic>
      <p:cxnSp>
        <p:nvCxnSpPr>
          <p:cNvPr id="29" name="Прямая соединительная линия 28"/>
          <p:cNvCxnSpPr>
            <a:stCxn id="44" idx="1"/>
          </p:cNvCxnSpPr>
          <p:nvPr/>
        </p:nvCxnSpPr>
        <p:spPr>
          <a:xfrm flipV="1">
            <a:off x="5469569" y="1197482"/>
            <a:ext cx="855291" cy="22766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5838322" y="3834394"/>
            <a:ext cx="3054158" cy="1929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44" idx="3"/>
          </p:cNvCxnSpPr>
          <p:nvPr/>
        </p:nvCxnSpPr>
        <p:spPr>
          <a:xfrm flipV="1">
            <a:off x="5469569" y="3834394"/>
            <a:ext cx="855291" cy="980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0" y="1086616"/>
            <a:ext cx="2771800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200" b="1" dirty="0"/>
              <a:t>ЛОТ 2. Контракт с ООО "</a:t>
            </a:r>
            <a:r>
              <a:rPr lang="ru-RU" sz="1200" b="1" dirty="0" err="1"/>
              <a:t>Помордорстрой</a:t>
            </a:r>
            <a:r>
              <a:rPr lang="ru-RU" sz="1200" b="1" dirty="0"/>
              <a:t>" заключен 05.06.2019 </a:t>
            </a:r>
            <a:br>
              <a:rPr lang="ru-RU" sz="1200" b="1" dirty="0"/>
            </a:br>
            <a:r>
              <a:rPr lang="ru-RU" sz="1200" dirty="0"/>
              <a:t> </a:t>
            </a:r>
          </a:p>
          <a:p>
            <a:pPr lvl="0"/>
            <a:r>
              <a:rPr lang="ru-RU" sz="1200" b="1" dirty="0"/>
              <a:t>ул. Нахимова </a:t>
            </a:r>
            <a:r>
              <a:rPr lang="ru-RU" sz="1200" dirty="0"/>
              <a:t>- от Краснофлотского моста до ул. </a:t>
            </a:r>
            <a:r>
              <a:rPr lang="ru-RU" sz="1200" dirty="0" err="1"/>
              <a:t>Зеньковича</a:t>
            </a:r>
            <a:r>
              <a:rPr lang="ru-RU" sz="1200" dirty="0"/>
              <a:t>,</a:t>
            </a:r>
          </a:p>
          <a:p>
            <a:pPr lvl="0"/>
            <a:r>
              <a:rPr lang="ru-RU" sz="1200" b="1" dirty="0"/>
              <a:t>ул. </a:t>
            </a:r>
            <a:r>
              <a:rPr lang="ru-RU" sz="1200" b="1" dirty="0" err="1"/>
              <a:t>Зеньковича</a:t>
            </a:r>
            <a:r>
              <a:rPr lang="ru-RU" sz="1200" b="1" dirty="0"/>
              <a:t> </a:t>
            </a:r>
            <a:r>
              <a:rPr lang="ru-RU" sz="1200" dirty="0"/>
              <a:t>- от ул. Нахимова до ул. </a:t>
            </a:r>
            <a:r>
              <a:rPr lang="ru-RU" sz="1200" dirty="0" err="1"/>
              <a:t>Доковской</a:t>
            </a:r>
            <a:r>
              <a:rPr lang="ru-RU" sz="1200" dirty="0"/>
              <a:t>, </a:t>
            </a:r>
          </a:p>
          <a:p>
            <a:pPr lvl="0"/>
            <a:r>
              <a:rPr lang="ru-RU" sz="1200" b="1" dirty="0"/>
              <a:t>ул. </a:t>
            </a:r>
            <a:r>
              <a:rPr lang="ru-RU" sz="1200" b="1" dirty="0" err="1"/>
              <a:t>Доковская</a:t>
            </a:r>
            <a:r>
              <a:rPr lang="ru-RU" sz="1200" b="1" dirty="0"/>
              <a:t> </a:t>
            </a:r>
            <a:r>
              <a:rPr lang="ru-RU" sz="1200" dirty="0"/>
              <a:t>- от ул. </a:t>
            </a:r>
            <a:r>
              <a:rPr lang="ru-RU" sz="1200" dirty="0" err="1"/>
              <a:t>Зеньковича</a:t>
            </a:r>
            <a:r>
              <a:rPr lang="ru-RU" sz="1200" dirty="0"/>
              <a:t> до ул. Вычегодская. </a:t>
            </a:r>
          </a:p>
          <a:p>
            <a:pPr lvl="0"/>
            <a:r>
              <a:rPr lang="ru-RU" sz="1200" b="1" dirty="0"/>
              <a:t>пр. Новгородский </a:t>
            </a:r>
            <a:r>
              <a:rPr lang="ru-RU" sz="1200" dirty="0"/>
              <a:t>– от ул. Вологодской до ул. Свободы, </a:t>
            </a:r>
          </a:p>
          <a:p>
            <a:r>
              <a:rPr lang="ru-RU" sz="1200" b="1" dirty="0"/>
              <a:t>ул. Воскресенская </a:t>
            </a:r>
            <a:r>
              <a:rPr lang="ru-RU" sz="1200" dirty="0"/>
              <a:t>- от пр. Обводный канал до ж/д вокзала</a:t>
            </a:r>
            <a:endParaRPr lang="ru-RU" sz="1200" dirty="0" smtClean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57A818E-C717-4302-A39A-CF8F7FFBE479}"/>
              </a:ext>
            </a:extLst>
          </p:cNvPr>
          <p:cNvSpPr txBox="1"/>
          <p:nvPr/>
        </p:nvSpPr>
        <p:spPr>
          <a:xfrm>
            <a:off x="1" y="643970"/>
            <a:ext cx="9143999" cy="430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kern="1000" dirty="0" smtClean="0">
                <a:solidFill>
                  <a:srgbClr val="003399"/>
                </a:solidFill>
              </a:rPr>
              <a:t>Г. АРХАНГЕЛЬСК, Архангельская агломерация</a:t>
            </a:r>
            <a:endParaRPr lang="ru-RU" sz="2200" kern="1000" dirty="0">
              <a:solidFill>
                <a:srgbClr val="003399"/>
              </a:solidFill>
            </a:endParaRPr>
          </a:p>
        </p:txBody>
      </p:sp>
      <p:sp>
        <p:nvSpPr>
          <p:cNvPr id="26" name="Заголовок 1">
            <a:extLst>
              <a:ext uri="{FF2B5EF4-FFF2-40B4-BE49-F238E27FC236}">
                <a16:creationId xmlns="" xmlns:a16="http://schemas.microsoft.com/office/drawing/2014/main" id="{7EC800CD-5B82-491D-BF04-8FA1FE765E08}"/>
              </a:ext>
            </a:extLst>
          </p:cNvPr>
          <p:cNvSpPr txBox="1">
            <a:spLocks/>
          </p:cNvSpPr>
          <p:nvPr/>
        </p:nvSpPr>
        <p:spPr>
          <a:xfrm>
            <a:off x="3103418" y="3555482"/>
            <a:ext cx="2962497" cy="4612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spc="-150">
                <a:solidFill>
                  <a:srgbClr val="00224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/>
              <a:t>ул. </a:t>
            </a:r>
            <a:r>
              <a:rPr lang="ru-RU" sz="1200" dirty="0" smtClean="0"/>
              <a:t> Урицкого от   </a:t>
            </a:r>
            <a:r>
              <a:rPr lang="ru-RU" sz="1200" dirty="0"/>
              <a:t>ул</a:t>
            </a:r>
            <a:r>
              <a:rPr lang="ru-RU" sz="1200" dirty="0" smtClean="0"/>
              <a:t>.  </a:t>
            </a:r>
            <a:r>
              <a:rPr lang="ru-RU" sz="1200" dirty="0" err="1"/>
              <a:t>Тимме</a:t>
            </a:r>
            <a:r>
              <a:rPr lang="ru-RU" sz="1200" dirty="0"/>
              <a:t> </a:t>
            </a:r>
            <a:r>
              <a:rPr lang="ru-RU" sz="1200" dirty="0" smtClean="0"/>
              <a:t>   до   наб</a:t>
            </a:r>
            <a:r>
              <a:rPr lang="ru-RU" sz="1200" dirty="0"/>
              <a:t>. </a:t>
            </a:r>
            <a:r>
              <a:rPr lang="ru-RU" sz="1200" dirty="0" smtClean="0"/>
              <a:t> Северной  Двины</a:t>
            </a:r>
            <a:endParaRPr lang="ru-RU" sz="1200" spc="0" dirty="0"/>
          </a:p>
        </p:txBody>
      </p:sp>
      <p:sp>
        <p:nvSpPr>
          <p:cNvPr id="28" name="Заголовок 1">
            <a:extLst>
              <a:ext uri="{FF2B5EF4-FFF2-40B4-BE49-F238E27FC236}">
                <a16:creationId xmlns="" xmlns:a16="http://schemas.microsoft.com/office/drawing/2014/main" id="{7EC800CD-5B82-491D-BF04-8FA1FE765E08}"/>
              </a:ext>
            </a:extLst>
          </p:cNvPr>
          <p:cNvSpPr txBox="1">
            <a:spLocks/>
          </p:cNvSpPr>
          <p:nvPr/>
        </p:nvSpPr>
        <p:spPr>
          <a:xfrm>
            <a:off x="6338433" y="1131797"/>
            <a:ext cx="2642260" cy="3536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spc="-150">
                <a:solidFill>
                  <a:srgbClr val="00224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b="1" spc="0" dirty="0" smtClean="0">
                <a:solidFill>
                  <a:schemeClr val="tx1"/>
                </a:solidFill>
              </a:rPr>
              <a:t>Архангельск  в  2019  году  –  17,989  км</a:t>
            </a:r>
            <a:endParaRPr lang="ru-RU" sz="1200" b="1" spc="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4" y="4104563"/>
            <a:ext cx="4139351" cy="2258348"/>
          </a:xfrm>
          <a:prstGeom prst="rect">
            <a:avLst/>
          </a:prstGeom>
          <a:effectLst>
            <a:outerShdw blurRad="330200" dist="50800" dir="5400000" algn="ctr" rotWithShape="0">
              <a:srgbClr val="000000">
                <a:alpha val="7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412" y="4104563"/>
            <a:ext cx="9125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415" y="4073857"/>
            <a:ext cx="4462953" cy="2287194"/>
          </a:xfrm>
          <a:prstGeom prst="rect">
            <a:avLst/>
          </a:prstGeom>
          <a:effectLst>
            <a:outerShdw blurRad="330200" dist="50800" dir="5400000" algn="ctr" rotWithShape="0">
              <a:srgbClr val="000000">
                <a:alpha val="75000"/>
              </a:srgbClr>
            </a:outerShdw>
          </a:effectLst>
        </p:spPr>
      </p:pic>
      <p:sp>
        <p:nvSpPr>
          <p:cNvPr id="31" name="Прямоугольник 30"/>
          <p:cNvSpPr/>
          <p:nvPr/>
        </p:nvSpPr>
        <p:spPr>
          <a:xfrm>
            <a:off x="4171668" y="4057544"/>
            <a:ext cx="155248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после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811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>
            <a:extLst>
              <a:ext uri="{FF2B5EF4-FFF2-40B4-BE49-F238E27FC236}">
                <a16:creationId xmlns="" xmlns:a16="http://schemas.microsoft.com/office/drawing/2014/main" id="{AABCAE0B-5D34-4990-BBE8-75F56C165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9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0" descr="БКД2018 Архангельск, ремонты 2019-2021 новая_29-11-2018_11-45-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" y="1054544"/>
            <a:ext cx="9148936" cy="535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Блок-схема: узел 8"/>
          <p:cNvSpPr/>
          <p:nvPr/>
        </p:nvSpPr>
        <p:spPr>
          <a:xfrm>
            <a:off x="179512" y="3284984"/>
            <a:ext cx="720080" cy="648072"/>
          </a:xfrm>
          <a:prstGeom prst="flowChartConnector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>
            <a:endCxn id="9" idx="1"/>
          </p:cNvCxnSpPr>
          <p:nvPr/>
        </p:nvCxnSpPr>
        <p:spPr>
          <a:xfrm flipH="1" flipV="1">
            <a:off x="284965" y="3379892"/>
            <a:ext cx="264326" cy="3511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9" idx="7"/>
          </p:cNvCxnSpPr>
          <p:nvPr/>
        </p:nvCxnSpPr>
        <p:spPr>
          <a:xfrm>
            <a:off x="794139" y="3379892"/>
            <a:ext cx="2108851" cy="3511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endCxn id="9" idx="3"/>
          </p:cNvCxnSpPr>
          <p:nvPr/>
        </p:nvCxnSpPr>
        <p:spPr>
          <a:xfrm flipH="1" flipV="1">
            <a:off x="284965" y="3838148"/>
            <a:ext cx="264326" cy="22420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Блок-схема: узел 43"/>
          <p:cNvSpPr/>
          <p:nvPr/>
        </p:nvSpPr>
        <p:spPr>
          <a:xfrm>
            <a:off x="5364116" y="3379234"/>
            <a:ext cx="720080" cy="648072"/>
          </a:xfrm>
          <a:prstGeom prst="flowChartConnector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Блок-схема: узел 107"/>
          <p:cNvSpPr/>
          <p:nvPr/>
        </p:nvSpPr>
        <p:spPr>
          <a:xfrm>
            <a:off x="7131121" y="5470986"/>
            <a:ext cx="720080" cy="648072"/>
          </a:xfrm>
          <a:prstGeom prst="flowChartConnector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9" name="Прямая соединительная линия 108"/>
          <p:cNvCxnSpPr/>
          <p:nvPr/>
        </p:nvCxnSpPr>
        <p:spPr>
          <a:xfrm flipH="1" flipV="1">
            <a:off x="3246493" y="4194646"/>
            <a:ext cx="3879692" cy="15838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>
            <a:stCxn id="108" idx="6"/>
          </p:cNvCxnSpPr>
          <p:nvPr/>
        </p:nvCxnSpPr>
        <p:spPr>
          <a:xfrm flipH="1" flipV="1">
            <a:off x="5469569" y="4053898"/>
            <a:ext cx="2381632" cy="17411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>
            <a:stCxn id="108" idx="4"/>
          </p:cNvCxnSpPr>
          <p:nvPr/>
        </p:nvCxnSpPr>
        <p:spPr>
          <a:xfrm flipH="1">
            <a:off x="5427616" y="6119058"/>
            <a:ext cx="2063545" cy="2126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27" y="3731470"/>
            <a:ext cx="2348763" cy="2348763"/>
          </a:xfrm>
          <a:prstGeom prst="rect">
            <a:avLst/>
          </a:prstGeom>
          <a:effectLst>
            <a:outerShdw blurRad="381000" dist="50800" dir="5400000" algn="ctr" rotWithShape="0">
              <a:srgbClr val="000000">
                <a:alpha val="68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5" y="3593735"/>
            <a:ext cx="3904637" cy="2647328"/>
          </a:xfrm>
          <a:prstGeom prst="rect">
            <a:avLst/>
          </a:prstGeom>
          <a:effectLst>
            <a:outerShdw blurRad="330200" dist="50800" dir="5400000" algn="ctr" rotWithShape="0">
              <a:srgbClr val="000000">
                <a:alpha val="7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628800"/>
            <a:ext cx="3904637" cy="1827188"/>
          </a:xfrm>
          <a:prstGeom prst="rect">
            <a:avLst/>
          </a:prstGeom>
          <a:effectLst>
            <a:outerShdw blurRad="342900" dist="50800" dir="5400000" algn="ctr" rotWithShape="0">
              <a:srgbClr val="000000">
                <a:alpha val="71000"/>
              </a:srgbClr>
            </a:outerShdw>
            <a:softEdge rad="0"/>
          </a:effectLst>
        </p:spPr>
      </p:pic>
      <p:cxnSp>
        <p:nvCxnSpPr>
          <p:cNvPr id="32" name="Прямая соединительная линия 31"/>
          <p:cNvCxnSpPr/>
          <p:nvPr/>
        </p:nvCxnSpPr>
        <p:spPr>
          <a:xfrm flipV="1">
            <a:off x="5838322" y="3834394"/>
            <a:ext cx="3054158" cy="1929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44" idx="3"/>
          </p:cNvCxnSpPr>
          <p:nvPr/>
        </p:nvCxnSpPr>
        <p:spPr>
          <a:xfrm flipV="1">
            <a:off x="5469569" y="3834394"/>
            <a:ext cx="855291" cy="980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0" y="1086616"/>
            <a:ext cx="5076056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200" b="1" dirty="0"/>
              <a:t>Контракт с ООО </a:t>
            </a:r>
            <a:r>
              <a:rPr lang="ru-RU" sz="1200" b="1" dirty="0" smtClean="0"/>
              <a:t> «Магистраль» подписан 30.05.2019г</a:t>
            </a:r>
          </a:p>
          <a:p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>- </a:t>
            </a:r>
            <a:r>
              <a:rPr lang="ru-RU" sz="1200" b="1" dirty="0" smtClean="0"/>
              <a:t>пр</a:t>
            </a:r>
            <a:r>
              <a:rPr lang="ru-RU" sz="1200" b="1" dirty="0"/>
              <a:t>. Морской </a:t>
            </a:r>
            <a:r>
              <a:rPr lang="ru-RU" sz="1200" dirty="0"/>
              <a:t>(от д.2 по пр. Морской до д.46а по пр. Морской);</a:t>
            </a:r>
          </a:p>
          <a:p>
            <a:r>
              <a:rPr lang="ru-RU" sz="1200" dirty="0"/>
              <a:t>- </a:t>
            </a:r>
            <a:r>
              <a:rPr lang="ru-RU" sz="1200" b="1" dirty="0"/>
              <a:t>пр. Ленина </a:t>
            </a:r>
            <a:r>
              <a:rPr lang="ru-RU" sz="1200" dirty="0"/>
              <a:t>(от Архангельского шоссе до д.12 по пр. Ленина);</a:t>
            </a:r>
          </a:p>
          <a:p>
            <a:r>
              <a:rPr lang="ru-RU" sz="1200" dirty="0"/>
              <a:t>- </a:t>
            </a:r>
            <a:r>
              <a:rPr lang="ru-RU" sz="1200" b="1" dirty="0"/>
              <a:t>ул. Ломоносова </a:t>
            </a:r>
            <a:r>
              <a:rPr lang="ru-RU" sz="1200" dirty="0"/>
              <a:t>(от д. 2 по ул. Ломоносова до  д. 115 по ул. Ломоносова);</a:t>
            </a:r>
          </a:p>
          <a:p>
            <a:r>
              <a:rPr lang="ru-RU" sz="1200" dirty="0"/>
              <a:t>- </a:t>
            </a:r>
            <a:r>
              <a:rPr lang="ru-RU" sz="1200" b="1" dirty="0"/>
              <a:t>ул. Коммунальная </a:t>
            </a:r>
            <a:r>
              <a:rPr lang="ru-RU" sz="1200" dirty="0"/>
              <a:t>(от 0 до 1+373) в том числе мост через дренаж у КОС;</a:t>
            </a:r>
          </a:p>
          <a:p>
            <a:r>
              <a:rPr lang="ru-RU" sz="1200" dirty="0"/>
              <a:t>- </a:t>
            </a:r>
            <a:r>
              <a:rPr lang="ru-RU" sz="1200" b="1" dirty="0"/>
              <a:t>ул. Транспортная </a:t>
            </a:r>
            <a:r>
              <a:rPr lang="ru-RU" sz="1200" dirty="0"/>
              <a:t>(от д 1А по ул. Транспортная до 0+900);</a:t>
            </a:r>
          </a:p>
          <a:p>
            <a:r>
              <a:rPr lang="ru-RU" sz="1200" dirty="0"/>
              <a:t>- </a:t>
            </a:r>
            <a:r>
              <a:rPr lang="ru-RU" sz="1200" b="1" dirty="0"/>
              <a:t>ул. Первомайская </a:t>
            </a:r>
            <a:r>
              <a:rPr lang="ru-RU" sz="1200" dirty="0"/>
              <a:t>(от д. 1 по ул. Первомайской до д. 63 по ул. Первомайской).</a:t>
            </a:r>
          </a:p>
        </p:txBody>
      </p:sp>
      <p:sp>
        <p:nvSpPr>
          <p:cNvPr id="25" name="Заголовок 1">
            <a:extLst>
              <a:ext uri="{FF2B5EF4-FFF2-40B4-BE49-F238E27FC236}">
                <a16:creationId xmlns="" xmlns:a16="http://schemas.microsoft.com/office/drawing/2014/main" id="{7EC800CD-5B82-491D-BF04-8FA1FE765E08}"/>
              </a:ext>
            </a:extLst>
          </p:cNvPr>
          <p:cNvSpPr txBox="1">
            <a:spLocks/>
          </p:cNvSpPr>
          <p:nvPr/>
        </p:nvSpPr>
        <p:spPr>
          <a:xfrm>
            <a:off x="534555" y="3593734"/>
            <a:ext cx="2367394" cy="3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spc="-150">
                <a:solidFill>
                  <a:srgbClr val="00224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b="1" spc="0" dirty="0" smtClean="0">
                <a:solidFill>
                  <a:schemeClr val="tx1"/>
                </a:solidFill>
              </a:rPr>
              <a:t>Северодвинск </a:t>
            </a:r>
            <a:r>
              <a:rPr lang="ru-RU" sz="1200" b="1" spc="0" dirty="0">
                <a:solidFill>
                  <a:schemeClr val="tx1"/>
                </a:solidFill>
              </a:rPr>
              <a:t> </a:t>
            </a:r>
            <a:r>
              <a:rPr lang="ru-RU" sz="1200" b="1" spc="0" dirty="0" smtClean="0">
                <a:solidFill>
                  <a:schemeClr val="tx1"/>
                </a:solidFill>
              </a:rPr>
              <a:t>в  2019  году  –  8,612 км</a:t>
            </a:r>
            <a:endParaRPr lang="ru-RU" sz="1200" b="1" spc="0" dirty="0"/>
          </a:p>
        </p:txBody>
      </p:sp>
      <p:sp>
        <p:nvSpPr>
          <p:cNvPr id="28" name="Заголовок 1">
            <a:extLst>
              <a:ext uri="{FF2B5EF4-FFF2-40B4-BE49-F238E27FC236}">
                <a16:creationId xmlns="" xmlns:a16="http://schemas.microsoft.com/office/drawing/2014/main" id="{7EC800CD-5B82-491D-BF04-8FA1FE765E08}"/>
              </a:ext>
            </a:extLst>
          </p:cNvPr>
          <p:cNvSpPr txBox="1">
            <a:spLocks/>
          </p:cNvSpPr>
          <p:nvPr/>
        </p:nvSpPr>
        <p:spPr>
          <a:xfrm>
            <a:off x="6338433" y="1131797"/>
            <a:ext cx="2642260" cy="3536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spc="-150">
                <a:solidFill>
                  <a:srgbClr val="00224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/>
              <a:t>ул. Коммунальная</a:t>
            </a:r>
            <a:endParaRPr lang="ru-RU" sz="1800" spc="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068966" y="1637613"/>
            <a:ext cx="9125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342109" y="3640668"/>
            <a:ext cx="155248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после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0" y="0"/>
            <a:ext cx="9144000" cy="6979642"/>
            <a:chOff x="0" y="0"/>
            <a:chExt cx="9144000" cy="6979642"/>
          </a:xfrm>
        </p:grpSpPr>
        <p:pic>
          <p:nvPicPr>
            <p:cNvPr id="29" name="Picture 28">
              <a:extLst>
                <a:ext uri="{FF2B5EF4-FFF2-40B4-BE49-F238E27FC236}">
                  <a16:creationId xmlns="" xmlns:a16="http://schemas.microsoft.com/office/drawing/2014/main" id="{31AFFCEE-B497-4BE4-BF33-D8AE86D839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9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Прямоугольник 9">
              <a:extLst>
                <a:ext uri="{FF2B5EF4-FFF2-40B4-BE49-F238E27FC236}">
                  <a16:creationId xmlns="" xmlns:a16="http://schemas.microsoft.com/office/drawing/2014/main" id="{9A189253-91CD-4B29-AB14-EBFA6BEB00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03392"/>
              <a:ext cx="9144000" cy="476250"/>
            </a:xfrm>
            <a:prstGeom prst="rect">
              <a:avLst/>
            </a:prstGeom>
            <a:solidFill>
              <a:srgbClr val="0090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2" tIns="45706" rIns="91412" bIns="45706" anchor="ctr"/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Министерство транспорта Архангельской области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57A818E-C717-4302-A39A-CF8F7FFBE479}"/>
              </a:ext>
            </a:extLst>
          </p:cNvPr>
          <p:cNvSpPr txBox="1"/>
          <p:nvPr/>
        </p:nvSpPr>
        <p:spPr>
          <a:xfrm>
            <a:off x="1" y="643970"/>
            <a:ext cx="9143999" cy="430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kern="1000" dirty="0" smtClean="0">
                <a:solidFill>
                  <a:srgbClr val="003399"/>
                </a:solidFill>
              </a:rPr>
              <a:t>Г. Северодвинск, Архангельская агломерация</a:t>
            </a:r>
            <a:endParaRPr lang="ru-RU" sz="2200" kern="10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>
            <a:extLst>
              <a:ext uri="{FF2B5EF4-FFF2-40B4-BE49-F238E27FC236}">
                <a16:creationId xmlns="" xmlns:a16="http://schemas.microsoft.com/office/drawing/2014/main" id="{AABCAE0B-5D34-4990-BBE8-75F56C165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9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0" descr="БКД2018 Архангельск, ремонты 2019-2021 новая_29-11-2018_11-45-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" y="1054544"/>
            <a:ext cx="9148936" cy="535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Блок-схема: узел 8"/>
          <p:cNvSpPr/>
          <p:nvPr/>
        </p:nvSpPr>
        <p:spPr>
          <a:xfrm>
            <a:off x="179512" y="3284984"/>
            <a:ext cx="720080" cy="648072"/>
          </a:xfrm>
          <a:prstGeom prst="flowChartConnector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>
            <a:endCxn id="9" idx="1"/>
          </p:cNvCxnSpPr>
          <p:nvPr/>
        </p:nvCxnSpPr>
        <p:spPr>
          <a:xfrm flipH="1" flipV="1">
            <a:off x="284965" y="3379892"/>
            <a:ext cx="264326" cy="3511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endCxn id="9" idx="3"/>
          </p:cNvCxnSpPr>
          <p:nvPr/>
        </p:nvCxnSpPr>
        <p:spPr>
          <a:xfrm flipH="1" flipV="1">
            <a:off x="284965" y="3838148"/>
            <a:ext cx="264326" cy="22420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Блок-схема: узел 43"/>
          <p:cNvSpPr/>
          <p:nvPr/>
        </p:nvSpPr>
        <p:spPr>
          <a:xfrm>
            <a:off x="5364116" y="3379234"/>
            <a:ext cx="720080" cy="648072"/>
          </a:xfrm>
          <a:prstGeom prst="flowChartConnector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Блок-схема: узел 107"/>
          <p:cNvSpPr/>
          <p:nvPr/>
        </p:nvSpPr>
        <p:spPr>
          <a:xfrm>
            <a:off x="7131121" y="5470986"/>
            <a:ext cx="720080" cy="648072"/>
          </a:xfrm>
          <a:prstGeom prst="flowChartConnector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9" name="Прямая соединительная линия 108"/>
          <p:cNvCxnSpPr/>
          <p:nvPr/>
        </p:nvCxnSpPr>
        <p:spPr>
          <a:xfrm flipH="1" flipV="1">
            <a:off x="3246493" y="4194646"/>
            <a:ext cx="3879692" cy="15838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>
            <a:stCxn id="108" idx="6"/>
          </p:cNvCxnSpPr>
          <p:nvPr/>
        </p:nvCxnSpPr>
        <p:spPr>
          <a:xfrm flipH="1" flipV="1">
            <a:off x="5469569" y="4053898"/>
            <a:ext cx="2381632" cy="17411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>
            <a:stCxn id="108" idx="4"/>
          </p:cNvCxnSpPr>
          <p:nvPr/>
        </p:nvCxnSpPr>
        <p:spPr>
          <a:xfrm flipH="1">
            <a:off x="5427616" y="6119058"/>
            <a:ext cx="2063545" cy="2126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7129"/>
            <a:ext cx="3131428" cy="2348763"/>
          </a:xfrm>
          <a:prstGeom prst="rect">
            <a:avLst/>
          </a:prstGeom>
          <a:effectLst>
            <a:outerShdw blurRad="381000" dist="50800" dir="5400000" algn="ctr" rotWithShape="0">
              <a:srgbClr val="000000">
                <a:alpha val="68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709" y="3276203"/>
            <a:ext cx="2294639" cy="2294639"/>
          </a:xfrm>
          <a:prstGeom prst="rect">
            <a:avLst/>
          </a:prstGeom>
          <a:effectLst>
            <a:outerShdw blurRad="330200" dist="50800" dir="5400000" algn="ctr" rotWithShape="0">
              <a:srgbClr val="000000">
                <a:alpha val="75000"/>
              </a:srgbClr>
            </a:outerShdw>
          </a:effectLst>
        </p:spPr>
      </p:pic>
      <p:cxnSp>
        <p:nvCxnSpPr>
          <p:cNvPr id="29" name="Прямая соединительная линия 28"/>
          <p:cNvCxnSpPr>
            <a:stCxn id="44" idx="1"/>
          </p:cNvCxnSpPr>
          <p:nvPr/>
        </p:nvCxnSpPr>
        <p:spPr>
          <a:xfrm flipV="1">
            <a:off x="5469569" y="1197482"/>
            <a:ext cx="855291" cy="22766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5838322" y="3834394"/>
            <a:ext cx="3054158" cy="1929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44" idx="3"/>
          </p:cNvCxnSpPr>
          <p:nvPr/>
        </p:nvCxnSpPr>
        <p:spPr>
          <a:xfrm flipV="1">
            <a:off x="5469569" y="3834394"/>
            <a:ext cx="855291" cy="980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0" y="1086616"/>
            <a:ext cx="9149348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200" b="1" dirty="0"/>
              <a:t>Контракт заключен 27.05.2019 с подрядчиком ООО «</a:t>
            </a:r>
            <a:r>
              <a:rPr lang="ru-RU" sz="1200" b="1" dirty="0" err="1"/>
              <a:t>Помордорстрой</a:t>
            </a:r>
            <a:r>
              <a:rPr lang="ru-RU" sz="1200" b="1" dirty="0"/>
              <a:t>» </a:t>
            </a:r>
            <a:endParaRPr lang="ru-RU" sz="1200" b="1" dirty="0" smtClean="0"/>
          </a:p>
          <a:p>
            <a:r>
              <a:rPr lang="ru-RU" sz="1200" dirty="0" smtClean="0"/>
              <a:t>- </a:t>
            </a:r>
            <a:r>
              <a:rPr lang="ru-RU" sz="1200" b="1" dirty="0"/>
              <a:t>ул. Мира </a:t>
            </a:r>
            <a:r>
              <a:rPr lang="ru-RU" sz="1200" dirty="0"/>
              <a:t>(от ул. Солнечная (в т.ч. перекресток с ул. Солнечная до ул. Димитрова, в т.ч. перекресток с ул. Димитрова);</a:t>
            </a:r>
          </a:p>
          <a:p>
            <a:r>
              <a:rPr lang="ru-RU" sz="1200" dirty="0"/>
              <a:t>- </a:t>
            </a:r>
            <a:r>
              <a:rPr lang="ru-RU" sz="1200" b="1" dirty="0"/>
              <a:t>ул. Советов </a:t>
            </a:r>
            <a:r>
              <a:rPr lang="ru-RU" sz="1200" dirty="0"/>
              <a:t>(Разворотная площадка у дома 2а по ул. Уборевича, вдоль дома 1 по ул. Советов до д.23 по ул. Советов);</a:t>
            </a:r>
          </a:p>
          <a:p>
            <a:r>
              <a:rPr lang="ru-RU" sz="1200" dirty="0"/>
              <a:t>- </a:t>
            </a:r>
            <a:r>
              <a:rPr lang="ru-RU" sz="1200" b="1" dirty="0"/>
              <a:t>ул.3-ей Пятилетки </a:t>
            </a:r>
            <a:r>
              <a:rPr lang="ru-RU" sz="1200" dirty="0"/>
              <a:t>(от ул. Мельникова, в т.ч. перекресток до ул. Мало-Новая);</a:t>
            </a:r>
          </a:p>
          <a:p>
            <a:r>
              <a:rPr lang="ru-RU" sz="1200" dirty="0"/>
              <a:t>- </a:t>
            </a:r>
            <a:r>
              <a:rPr lang="ru-RU" sz="1200" b="1" dirty="0"/>
              <a:t>ул. Берденникова </a:t>
            </a:r>
            <a:r>
              <a:rPr lang="ru-RU" sz="1200" dirty="0"/>
              <a:t>(от ул. Советов до ул</a:t>
            </a:r>
            <a:r>
              <a:rPr lang="ru-RU" sz="1200" dirty="0" smtClean="0"/>
              <a:t>. Двинская</a:t>
            </a:r>
            <a:r>
              <a:rPr lang="ru-RU" sz="1200" dirty="0"/>
              <a:t>);</a:t>
            </a:r>
          </a:p>
          <a:p>
            <a:r>
              <a:rPr lang="ru-RU" sz="1200" dirty="0"/>
              <a:t>- </a:t>
            </a:r>
            <a:r>
              <a:rPr lang="ru-RU" sz="1200" b="1" dirty="0"/>
              <a:t>ул. Солнечная </a:t>
            </a:r>
            <a:r>
              <a:rPr lang="ru-RU" sz="1200" dirty="0"/>
              <a:t>(от ул. Мало-Новая, в т.ч. перекрёсток — до ул. Мира;  от ул</a:t>
            </a:r>
            <a:r>
              <a:rPr lang="ru-RU" sz="1200" dirty="0" smtClean="0"/>
              <a:t>. Мира </a:t>
            </a:r>
            <a:r>
              <a:rPr lang="ru-RU" sz="1200" dirty="0"/>
              <a:t>до ул</a:t>
            </a:r>
            <a:r>
              <a:rPr lang="ru-RU" sz="1200" dirty="0" smtClean="0"/>
              <a:t>. Димитрова);</a:t>
            </a:r>
            <a:endParaRPr lang="ru-RU" sz="12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57A818E-C717-4302-A39A-CF8F7FFBE479}"/>
              </a:ext>
            </a:extLst>
          </p:cNvPr>
          <p:cNvSpPr txBox="1"/>
          <p:nvPr/>
        </p:nvSpPr>
        <p:spPr>
          <a:xfrm>
            <a:off x="1" y="643970"/>
            <a:ext cx="9143999" cy="430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kern="1000" dirty="0" smtClean="0">
                <a:solidFill>
                  <a:srgbClr val="003399"/>
                </a:solidFill>
              </a:rPr>
              <a:t>Г. НОВОДВИНСК, Архангельская агломерация</a:t>
            </a:r>
            <a:endParaRPr lang="ru-RU" sz="2200" kern="1000" dirty="0">
              <a:solidFill>
                <a:srgbClr val="003399"/>
              </a:solidFill>
            </a:endParaRPr>
          </a:p>
        </p:txBody>
      </p:sp>
      <p:sp>
        <p:nvSpPr>
          <p:cNvPr id="26" name="Заголовок 1">
            <a:extLst>
              <a:ext uri="{FF2B5EF4-FFF2-40B4-BE49-F238E27FC236}">
                <a16:creationId xmlns="" xmlns:a16="http://schemas.microsoft.com/office/drawing/2014/main" id="{7EC800CD-5B82-491D-BF04-8FA1FE765E08}"/>
              </a:ext>
            </a:extLst>
          </p:cNvPr>
          <p:cNvSpPr txBox="1">
            <a:spLocks/>
          </p:cNvSpPr>
          <p:nvPr/>
        </p:nvSpPr>
        <p:spPr>
          <a:xfrm>
            <a:off x="6852854" y="3025608"/>
            <a:ext cx="2296494" cy="3663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spc="-150">
                <a:solidFill>
                  <a:srgbClr val="00224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b="1" spc="0" dirty="0" err="1" smtClean="0">
                <a:solidFill>
                  <a:schemeClr val="tx1"/>
                </a:solidFill>
              </a:rPr>
              <a:t>Новодвинск</a:t>
            </a:r>
            <a:r>
              <a:rPr lang="ru-RU" sz="1200" b="1" spc="0" dirty="0" smtClean="0">
                <a:solidFill>
                  <a:schemeClr val="tx1"/>
                </a:solidFill>
              </a:rPr>
              <a:t>  в  2019  году  –  3,690 км</a:t>
            </a:r>
            <a:endParaRPr lang="ru-RU" sz="1200" b="1" spc="0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073725"/>
            <a:ext cx="3557755" cy="2345971"/>
          </a:xfrm>
          <a:prstGeom prst="rect">
            <a:avLst/>
          </a:prstGeom>
          <a:effectLst>
            <a:outerShdw blurRad="381000" dist="50800" dir="5400000" algn="ctr" rotWithShape="0">
              <a:srgbClr val="000000">
                <a:alpha val="68000"/>
              </a:srgbClr>
            </a:outerShdw>
          </a:effectLst>
        </p:spPr>
      </p:pic>
      <p:sp>
        <p:nvSpPr>
          <p:cNvPr id="31" name="Прямоугольник 30"/>
          <p:cNvSpPr/>
          <p:nvPr/>
        </p:nvSpPr>
        <p:spPr>
          <a:xfrm>
            <a:off x="17043" y="4053211"/>
            <a:ext cx="9125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307952" y="5370216"/>
            <a:ext cx="155248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после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6" name="Заголовок 1">
            <a:extLst>
              <a:ext uri="{FF2B5EF4-FFF2-40B4-BE49-F238E27FC236}">
                <a16:creationId xmlns="" xmlns:a16="http://schemas.microsoft.com/office/drawing/2014/main" id="{7EC800CD-5B82-491D-BF04-8FA1FE765E08}"/>
              </a:ext>
            </a:extLst>
          </p:cNvPr>
          <p:cNvSpPr txBox="1">
            <a:spLocks/>
          </p:cNvSpPr>
          <p:nvPr/>
        </p:nvSpPr>
        <p:spPr>
          <a:xfrm>
            <a:off x="284965" y="3660925"/>
            <a:ext cx="2296494" cy="3663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spc="-150">
                <a:solidFill>
                  <a:srgbClr val="00224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b="1" spc="0" dirty="0" smtClean="0">
                <a:solidFill>
                  <a:schemeClr val="tx1"/>
                </a:solidFill>
              </a:rPr>
              <a:t>Улица Мира</a:t>
            </a:r>
            <a:endParaRPr lang="ru-RU" sz="1200" b="1" spc="0" dirty="0"/>
          </a:p>
        </p:txBody>
      </p:sp>
      <p:grpSp>
        <p:nvGrpSpPr>
          <p:cNvPr id="28" name="Группа 27"/>
          <p:cNvGrpSpPr/>
          <p:nvPr/>
        </p:nvGrpSpPr>
        <p:grpSpPr>
          <a:xfrm>
            <a:off x="0" y="0"/>
            <a:ext cx="9144000" cy="6979642"/>
            <a:chOff x="0" y="0"/>
            <a:chExt cx="9144000" cy="6979642"/>
          </a:xfrm>
        </p:grpSpPr>
        <p:pic>
          <p:nvPicPr>
            <p:cNvPr id="37" name="Picture 28">
              <a:extLst>
                <a:ext uri="{FF2B5EF4-FFF2-40B4-BE49-F238E27FC236}">
                  <a16:creationId xmlns="" xmlns:a16="http://schemas.microsoft.com/office/drawing/2014/main" id="{31AFFCEE-B497-4BE4-BF33-D8AE86D839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9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Прямоугольник 9">
              <a:extLst>
                <a:ext uri="{FF2B5EF4-FFF2-40B4-BE49-F238E27FC236}">
                  <a16:creationId xmlns="" xmlns:a16="http://schemas.microsoft.com/office/drawing/2014/main" id="{9A189253-91CD-4B29-AB14-EBFA6BEB00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03392"/>
              <a:ext cx="9144000" cy="476250"/>
            </a:xfrm>
            <a:prstGeom prst="rect">
              <a:avLst/>
            </a:prstGeom>
            <a:solidFill>
              <a:srgbClr val="0090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2" tIns="45706" rIns="91412" bIns="45706" anchor="ctr"/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Министерство транспорта Архангельской области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5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>
            <a:extLst>
              <a:ext uri="{FF2B5EF4-FFF2-40B4-BE49-F238E27FC236}">
                <a16:creationId xmlns="" xmlns:a16="http://schemas.microsoft.com/office/drawing/2014/main" id="{AABCAE0B-5D34-4990-BBE8-75F56C165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9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0" descr="БКД2018 Архангельск, ремонты 2019-2021 новая_29-11-2018_11-45-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" y="1054544"/>
            <a:ext cx="9148936" cy="535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Блок-схема: узел 8"/>
          <p:cNvSpPr/>
          <p:nvPr/>
        </p:nvSpPr>
        <p:spPr>
          <a:xfrm>
            <a:off x="179512" y="3284984"/>
            <a:ext cx="720080" cy="648072"/>
          </a:xfrm>
          <a:prstGeom prst="flowChartConnector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>
            <a:endCxn id="9" idx="1"/>
          </p:cNvCxnSpPr>
          <p:nvPr/>
        </p:nvCxnSpPr>
        <p:spPr>
          <a:xfrm flipH="1" flipV="1">
            <a:off x="284965" y="3379892"/>
            <a:ext cx="264326" cy="3511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9" idx="7"/>
          </p:cNvCxnSpPr>
          <p:nvPr/>
        </p:nvCxnSpPr>
        <p:spPr>
          <a:xfrm>
            <a:off x="794139" y="3379892"/>
            <a:ext cx="2108851" cy="3511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Блок-схема: узел 43"/>
          <p:cNvSpPr/>
          <p:nvPr/>
        </p:nvSpPr>
        <p:spPr>
          <a:xfrm>
            <a:off x="5364116" y="3379234"/>
            <a:ext cx="720080" cy="648072"/>
          </a:xfrm>
          <a:prstGeom prst="flowChartConnector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Блок-схема: узел 107"/>
          <p:cNvSpPr/>
          <p:nvPr/>
        </p:nvSpPr>
        <p:spPr>
          <a:xfrm>
            <a:off x="7131121" y="5470986"/>
            <a:ext cx="720080" cy="648072"/>
          </a:xfrm>
          <a:prstGeom prst="flowChartConnector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609020"/>
            <a:ext cx="4032448" cy="2676754"/>
          </a:xfrm>
          <a:prstGeom prst="rect">
            <a:avLst/>
          </a:prstGeom>
          <a:effectLst>
            <a:outerShdw blurRad="381000" dist="50800" dir="5400000" algn="ctr" rotWithShape="0">
              <a:srgbClr val="000000">
                <a:alpha val="68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39480"/>
            <a:ext cx="4032448" cy="2646294"/>
          </a:xfrm>
          <a:prstGeom prst="rect">
            <a:avLst/>
          </a:prstGeom>
          <a:effectLst>
            <a:outerShdw blurRad="330200" dist="50800" dir="5400000" algn="ctr" rotWithShape="0">
              <a:srgbClr val="000000">
                <a:alpha val="75000"/>
              </a:srgbClr>
            </a:outerShdw>
          </a:effectLst>
        </p:spPr>
      </p:pic>
      <p:sp>
        <p:nvSpPr>
          <p:cNvPr id="55" name="Заголовок 1">
            <a:extLst>
              <a:ext uri="{FF2B5EF4-FFF2-40B4-BE49-F238E27FC236}">
                <a16:creationId xmlns="" xmlns:a16="http://schemas.microsoft.com/office/drawing/2014/main" id="{7EC800CD-5B82-491D-BF04-8FA1FE765E08}"/>
              </a:ext>
            </a:extLst>
          </p:cNvPr>
          <p:cNvSpPr txBox="1">
            <a:spLocks/>
          </p:cNvSpPr>
          <p:nvPr/>
        </p:nvSpPr>
        <p:spPr>
          <a:xfrm>
            <a:off x="7012718" y="2564904"/>
            <a:ext cx="1944216" cy="5078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spc="-150">
                <a:solidFill>
                  <a:srgbClr val="00224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b="1" spc="0" dirty="0" smtClean="0">
                <a:solidFill>
                  <a:schemeClr val="tx1"/>
                </a:solidFill>
              </a:rPr>
              <a:t>Приморский район  </a:t>
            </a:r>
          </a:p>
          <a:p>
            <a:pPr algn="ctr"/>
            <a:r>
              <a:rPr lang="ru-RU" sz="1200" b="1" spc="0" dirty="0" smtClean="0">
                <a:solidFill>
                  <a:schemeClr val="tx1"/>
                </a:solidFill>
              </a:rPr>
              <a:t>в 2019 году  –  2,184 км</a:t>
            </a:r>
            <a:endParaRPr lang="ru-RU" sz="1200" b="1" spc="0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0" y="1086616"/>
            <a:ext cx="9149348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200" b="1" dirty="0"/>
              <a:t>Заключен контракт с ООО "Строительные технологии севера" </a:t>
            </a:r>
            <a:r>
              <a:rPr lang="ru-RU" sz="1200" b="1" dirty="0" smtClean="0"/>
              <a:t>пос. Боброво</a:t>
            </a:r>
            <a:endParaRPr lang="ru-RU" sz="1200" b="1" dirty="0"/>
          </a:p>
          <a:p>
            <a:r>
              <a:rPr lang="ru-RU" sz="1200" b="1" dirty="0"/>
              <a:t>- ул. Первомайская</a:t>
            </a:r>
            <a:r>
              <a:rPr lang="ru-RU" sz="1200" b="1" dirty="0" smtClean="0"/>
              <a:t>, </a:t>
            </a:r>
            <a:r>
              <a:rPr lang="ru-RU" sz="1200" b="1" dirty="0"/>
              <a:t>ул. Дружная, </a:t>
            </a:r>
            <a:r>
              <a:rPr lang="ru-RU" sz="1200" b="1" dirty="0" smtClean="0"/>
              <a:t>ул</a:t>
            </a:r>
            <a:r>
              <a:rPr lang="ru-RU" sz="1200" b="1" dirty="0"/>
              <a:t>. </a:t>
            </a:r>
            <a:r>
              <a:rPr lang="ru-RU" sz="1200" b="1" dirty="0" smtClean="0"/>
              <a:t>Неманова, ул</a:t>
            </a:r>
            <a:r>
              <a:rPr lang="ru-RU" sz="1200" b="1" dirty="0"/>
              <a:t>. Лесная, </a:t>
            </a:r>
            <a:r>
              <a:rPr lang="ru-RU" sz="1200" b="1" dirty="0" smtClean="0"/>
              <a:t>ул</a:t>
            </a:r>
            <a:r>
              <a:rPr lang="ru-RU" sz="1200" b="1" dirty="0"/>
              <a:t>. Школьная</a:t>
            </a:r>
            <a:r>
              <a:rPr lang="ru-RU" sz="1200" b="1" dirty="0" smtClean="0"/>
              <a:t>, </a:t>
            </a:r>
            <a:r>
              <a:rPr lang="ru-RU" sz="1200" b="1" dirty="0"/>
              <a:t>ул. Двинская,  </a:t>
            </a:r>
          </a:p>
          <a:p>
            <a:r>
              <a:rPr lang="ru-RU" sz="1200" b="1" dirty="0"/>
              <a:t>- Автодорога в дер. Новинки </a:t>
            </a:r>
            <a:r>
              <a:rPr lang="ru-RU" sz="1200" b="1" dirty="0" smtClean="0"/>
              <a:t>Заключен </a:t>
            </a:r>
            <a:r>
              <a:rPr lang="ru-RU" sz="1200" b="1" dirty="0"/>
              <a:t>контракт с ООО "</a:t>
            </a:r>
            <a:r>
              <a:rPr lang="ru-RU" sz="1200" b="1" dirty="0" err="1"/>
              <a:t>Помордорстрой</a:t>
            </a:r>
            <a:r>
              <a:rPr lang="ru-RU" sz="1200" b="1" dirty="0"/>
              <a:t>".</a:t>
            </a:r>
          </a:p>
          <a:p>
            <a:r>
              <a:rPr lang="ru-RU" sz="1200" b="1" dirty="0" smtClean="0"/>
              <a:t>- </a:t>
            </a:r>
            <a:r>
              <a:rPr lang="ru-RU" sz="1200" b="1" dirty="0"/>
              <a:t>Автомобильная  дорога п. Васьково от </a:t>
            </a:r>
            <a:r>
              <a:rPr lang="ru-RU" sz="1200" b="1" dirty="0" err="1"/>
              <a:t>рег.автодороги</a:t>
            </a:r>
            <a:r>
              <a:rPr lang="ru-RU" sz="1200" b="1" dirty="0"/>
              <a:t> Подъезд к пос. Васьково от автомобильной дороги "Подъезд к аэропорту "Васьково" </a:t>
            </a:r>
            <a:r>
              <a:rPr lang="ru-RU" sz="1200" b="1" dirty="0" smtClean="0"/>
              <a:t>Заключен </a:t>
            </a:r>
            <a:r>
              <a:rPr lang="ru-RU" sz="1200" b="1" dirty="0"/>
              <a:t>контракт с ООО "</a:t>
            </a:r>
            <a:r>
              <a:rPr lang="ru-RU" sz="1200" b="1" dirty="0" err="1"/>
              <a:t>Стройдорсервис</a:t>
            </a:r>
            <a:r>
              <a:rPr lang="ru-RU" sz="1200" b="1" dirty="0"/>
              <a:t>".</a:t>
            </a:r>
          </a:p>
          <a:p>
            <a:r>
              <a:rPr lang="ru-RU" sz="1200" b="1" dirty="0"/>
              <a:t>  - ул. Центральная, ул. </a:t>
            </a:r>
            <a:r>
              <a:rPr lang="ru-RU" sz="1200" b="1" dirty="0" err="1"/>
              <a:t>Хуторскаяп</a:t>
            </a:r>
            <a:r>
              <a:rPr lang="ru-RU" sz="1200" b="1" dirty="0"/>
              <a:t>. </a:t>
            </a:r>
            <a:r>
              <a:rPr lang="ru-RU" sz="1200" b="1" dirty="0" err="1"/>
              <a:t>Лайский</a:t>
            </a:r>
            <a:r>
              <a:rPr lang="ru-RU" sz="1200" b="1" dirty="0"/>
              <a:t> Док от </a:t>
            </a:r>
            <a:r>
              <a:rPr lang="ru-RU" sz="1200" b="1" dirty="0" err="1"/>
              <a:t>фед.трассы</a:t>
            </a:r>
            <a:r>
              <a:rPr lang="ru-RU" sz="1200" b="1" dirty="0"/>
              <a:t> М-8 </a:t>
            </a:r>
            <a:r>
              <a:rPr lang="ru-RU" sz="1200" b="1" dirty="0" smtClean="0"/>
              <a:t> Заключен </a:t>
            </a:r>
            <a:r>
              <a:rPr lang="ru-RU" sz="1200" b="1" dirty="0"/>
              <a:t>контракт с ООО "Магистраль</a:t>
            </a:r>
            <a:r>
              <a:rPr lang="ru-RU" sz="1200" b="1" dirty="0" smtClean="0"/>
              <a:t>".</a:t>
            </a:r>
            <a:endParaRPr lang="ru-RU" sz="1200" b="1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57A818E-C717-4302-A39A-CF8F7FFBE479}"/>
              </a:ext>
            </a:extLst>
          </p:cNvPr>
          <p:cNvSpPr txBox="1"/>
          <p:nvPr/>
        </p:nvSpPr>
        <p:spPr>
          <a:xfrm>
            <a:off x="1" y="643970"/>
            <a:ext cx="9143999" cy="430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kern="1000" dirty="0" smtClean="0">
                <a:solidFill>
                  <a:srgbClr val="003399"/>
                </a:solidFill>
              </a:rPr>
              <a:t>Приморский муниципальный район, Архангельская агломерация</a:t>
            </a:r>
            <a:endParaRPr lang="ru-RU" sz="2200" kern="1000" dirty="0">
              <a:solidFill>
                <a:srgbClr val="003399"/>
              </a:solidFill>
            </a:endParaRPr>
          </a:p>
        </p:txBody>
      </p:sp>
      <p:sp>
        <p:nvSpPr>
          <p:cNvPr id="25" name="Заголовок 1">
            <a:extLst>
              <a:ext uri="{FF2B5EF4-FFF2-40B4-BE49-F238E27FC236}">
                <a16:creationId xmlns="" xmlns:a16="http://schemas.microsoft.com/office/drawing/2014/main" id="{7EC800CD-5B82-491D-BF04-8FA1FE765E08}"/>
              </a:ext>
            </a:extLst>
          </p:cNvPr>
          <p:cNvSpPr txBox="1">
            <a:spLocks/>
          </p:cNvSpPr>
          <p:nvPr/>
        </p:nvSpPr>
        <p:spPr>
          <a:xfrm>
            <a:off x="683568" y="3151431"/>
            <a:ext cx="7920880" cy="4569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spc="-150">
                <a:solidFill>
                  <a:srgbClr val="00224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Автомобильная  дорога 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  п</a:t>
            </a:r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 Васьково   от   рег.  автодороги   Подъезд   к   пос</a:t>
            </a:r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 Васьково   от    автомобильной   дороги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"</a:t>
            </a:r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Подъезд 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   к    аэропорту    "</a:t>
            </a:r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Васьково"</a:t>
            </a:r>
            <a:endParaRPr lang="ru-RU" sz="1400" b="1" spc="0" dirty="0">
              <a:solidFill>
                <a:schemeClr val="tx1"/>
              </a:solidFill>
              <a:cs typeface="Times New Roman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0" y="0"/>
            <a:ext cx="9144000" cy="6979642"/>
            <a:chOff x="0" y="0"/>
            <a:chExt cx="9144000" cy="6979642"/>
          </a:xfrm>
        </p:grpSpPr>
        <p:pic>
          <p:nvPicPr>
            <p:cNvPr id="21" name="Picture 28">
              <a:extLst>
                <a:ext uri="{FF2B5EF4-FFF2-40B4-BE49-F238E27FC236}">
                  <a16:creationId xmlns="" xmlns:a16="http://schemas.microsoft.com/office/drawing/2014/main" id="{31AFFCEE-B497-4BE4-BF33-D8AE86D839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9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Прямоугольник 9">
              <a:extLst>
                <a:ext uri="{FF2B5EF4-FFF2-40B4-BE49-F238E27FC236}">
                  <a16:creationId xmlns="" xmlns:a16="http://schemas.microsoft.com/office/drawing/2014/main" id="{9A189253-91CD-4B29-AB14-EBFA6BEB00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03392"/>
              <a:ext cx="9144000" cy="476250"/>
            </a:xfrm>
            <a:prstGeom prst="rect">
              <a:avLst/>
            </a:prstGeom>
            <a:solidFill>
              <a:srgbClr val="0090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2" tIns="45706" rIns="91412" bIns="45706" anchor="ctr"/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Министерство транспорта Архангельской области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5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>
            <a:extLst>
              <a:ext uri="{FF2B5EF4-FFF2-40B4-BE49-F238E27FC236}">
                <a16:creationId xmlns="" xmlns:a16="http://schemas.microsoft.com/office/drawing/2014/main" id="{AABCAE0B-5D34-4990-BBE8-75F56C165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9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635DF4C1-5302-43D6-805B-98D7A4553CA8}"/>
              </a:ext>
            </a:extLst>
          </p:cNvPr>
          <p:cNvSpPr/>
          <p:nvPr/>
        </p:nvSpPr>
        <p:spPr>
          <a:xfrm>
            <a:off x="105893" y="2601977"/>
            <a:ext cx="89244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0" y="0"/>
            <a:ext cx="9144000" cy="6979642"/>
            <a:chOff x="0" y="0"/>
            <a:chExt cx="9144000" cy="6979642"/>
          </a:xfrm>
        </p:grpSpPr>
        <p:pic>
          <p:nvPicPr>
            <p:cNvPr id="8" name="Picture 28">
              <a:extLst>
                <a:ext uri="{FF2B5EF4-FFF2-40B4-BE49-F238E27FC236}">
                  <a16:creationId xmlns="" xmlns:a16="http://schemas.microsoft.com/office/drawing/2014/main" id="{31AFFCEE-B497-4BE4-BF33-D8AE86D839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9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Прямоугольник 9">
              <a:extLst>
                <a:ext uri="{FF2B5EF4-FFF2-40B4-BE49-F238E27FC236}">
                  <a16:creationId xmlns="" xmlns:a16="http://schemas.microsoft.com/office/drawing/2014/main" id="{9A189253-91CD-4B29-AB14-EBFA6BEB00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03392"/>
              <a:ext cx="9144000" cy="476250"/>
            </a:xfrm>
            <a:prstGeom prst="rect">
              <a:avLst/>
            </a:prstGeom>
            <a:solidFill>
              <a:srgbClr val="0090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2" tIns="45706" rIns="91412" bIns="45706" anchor="ctr"/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Министерство транспорта Архангельской области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808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s://png.pngtree.com/element_origin_min_pic/16/10/16/1858035b0357da8.jpg"/>
          <p:cNvPicPr>
            <a:picLocks noChangeAspect="1" noChangeArrowheads="1"/>
          </p:cNvPicPr>
          <p:nvPr/>
        </p:nvPicPr>
        <p:blipFill>
          <a:blip r:embed="rId2" cstate="print">
            <a:lum bright="33000"/>
          </a:blip>
          <a:srcRect/>
          <a:stretch>
            <a:fillRect/>
          </a:stretch>
        </p:blipFill>
        <p:spPr bwMode="auto">
          <a:xfrm>
            <a:off x="969318" y="2708920"/>
            <a:ext cx="6627018" cy="2808312"/>
          </a:xfrm>
          <a:prstGeom prst="rect">
            <a:avLst/>
          </a:prstGeom>
          <a:noFill/>
        </p:spPr>
      </p:pic>
      <p:sp>
        <p:nvSpPr>
          <p:cNvPr id="21" name="Овал 20"/>
          <p:cNvSpPr/>
          <p:nvPr/>
        </p:nvSpPr>
        <p:spPr>
          <a:xfrm>
            <a:off x="6012160" y="4077072"/>
            <a:ext cx="2592288" cy="1440160"/>
          </a:xfrm>
          <a:prstGeom prst="ellipse">
            <a:avLst/>
          </a:prstGeom>
          <a:solidFill>
            <a:srgbClr val="FFC000"/>
          </a:solidFill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95536" y="2060848"/>
            <a:ext cx="2592288" cy="1440160"/>
          </a:xfrm>
          <a:prstGeom prst="ellipse">
            <a:avLst/>
          </a:prstGeom>
          <a:solidFill>
            <a:srgbClr val="FFC000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29930-9D21-4861-A57D-F3941A7B0691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8EF9813-8BA1-4B0A-BB98-C945C10FFAFE}"/>
              </a:ext>
            </a:extLst>
          </p:cNvPr>
          <p:cNvSpPr txBox="1"/>
          <p:nvPr/>
        </p:nvSpPr>
        <p:spPr>
          <a:xfrm>
            <a:off x="755576" y="4614227"/>
            <a:ext cx="254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112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км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25976" y="836109"/>
            <a:ext cx="6286544" cy="571504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0"/>
                </a:schemeClr>
              </a:gs>
              <a:gs pos="50000">
                <a:srgbClr val="00B0F0">
                  <a:alpha val="30000"/>
                </a:srgb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ALS Sector Bold" pitchFamily="50" charset="0"/>
                <a:cs typeface="ALS Sector Bold" pitchFamily="50" charset="0"/>
              </a:rPr>
              <a:t>Основные показатели национального проекта</a:t>
            </a:r>
            <a:endParaRPr lang="ru-RU" sz="1600" b="1" i="1" dirty="0">
              <a:solidFill>
                <a:srgbClr val="002060"/>
              </a:solidFill>
              <a:latin typeface="ALS Sector Bold" pitchFamily="50" charset="0"/>
              <a:cs typeface="ALS Sector Bold" pitchFamily="50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8EF9813-8BA1-4B0A-BB98-C945C10FFAFE}"/>
              </a:ext>
            </a:extLst>
          </p:cNvPr>
          <p:cNvSpPr txBox="1"/>
          <p:nvPr/>
        </p:nvSpPr>
        <p:spPr>
          <a:xfrm>
            <a:off x="539552" y="2348880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14,6%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8EF9813-8BA1-4B0A-BB98-C945C10FFAFE}"/>
              </a:ext>
            </a:extLst>
          </p:cNvPr>
          <p:cNvSpPr txBox="1"/>
          <p:nvPr/>
        </p:nvSpPr>
        <p:spPr>
          <a:xfrm>
            <a:off x="6372200" y="4365104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29,1%</a:t>
            </a:r>
            <a:endParaRPr lang="ru-RU" sz="4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8EF9813-8BA1-4B0A-BB98-C945C10FFAFE}"/>
              </a:ext>
            </a:extLst>
          </p:cNvPr>
          <p:cNvSpPr txBox="1"/>
          <p:nvPr/>
        </p:nvSpPr>
        <p:spPr>
          <a:xfrm>
            <a:off x="6300192" y="2060848"/>
            <a:ext cx="225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2166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км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8EF9813-8BA1-4B0A-BB98-C945C10FFAFE}"/>
              </a:ext>
            </a:extLst>
          </p:cNvPr>
          <p:cNvSpPr txBox="1"/>
          <p:nvPr/>
        </p:nvSpPr>
        <p:spPr>
          <a:xfrm>
            <a:off x="3491880" y="3966155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1054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км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8EF9813-8BA1-4B0A-BB98-C945C10FFAFE}"/>
              </a:ext>
            </a:extLst>
          </p:cNvPr>
          <p:cNvSpPr txBox="1"/>
          <p:nvPr/>
        </p:nvSpPr>
        <p:spPr>
          <a:xfrm>
            <a:off x="1043608" y="1556792"/>
            <a:ext cx="275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31 декабря 2017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8EF9813-8BA1-4B0A-BB98-C945C10FFAFE}"/>
              </a:ext>
            </a:extLst>
          </p:cNvPr>
          <p:cNvSpPr txBox="1"/>
          <p:nvPr/>
        </p:nvSpPr>
        <p:spPr>
          <a:xfrm>
            <a:off x="5415576" y="1556792"/>
            <a:ext cx="275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31 декабря 2024</a:t>
            </a:r>
            <a:endParaRPr lang="ru-RU" sz="2400" dirty="0">
              <a:solidFill>
                <a:srgbClr val="002060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0" y="0"/>
            <a:ext cx="9144000" cy="6979642"/>
            <a:chOff x="0" y="0"/>
            <a:chExt cx="9144000" cy="6979642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0" y="0"/>
              <a:ext cx="9144000" cy="6979642"/>
              <a:chOff x="0" y="0"/>
              <a:chExt cx="9144000" cy="6979642"/>
            </a:xfrm>
          </p:grpSpPr>
          <p:pic>
            <p:nvPicPr>
              <p:cNvPr id="23" name="Picture 28">
                <a:extLst>
                  <a:ext uri="{FF2B5EF4-FFF2-40B4-BE49-F238E27FC236}">
                    <a16:creationId xmlns="" xmlns:a16="http://schemas.microsoft.com/office/drawing/2014/main" id="{31AFFCEE-B497-4BE4-BF33-D8AE86D839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92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Прямоугольник 9">
                <a:extLst>
                  <a:ext uri="{FF2B5EF4-FFF2-40B4-BE49-F238E27FC236}">
                    <a16:creationId xmlns="" xmlns:a16="http://schemas.microsoft.com/office/drawing/2014/main" id="{9A189253-91CD-4B29-AB14-EBFA6BEB00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6503392"/>
                <a:ext cx="9144000" cy="476250"/>
              </a:xfrm>
              <a:prstGeom prst="rect">
                <a:avLst/>
              </a:prstGeom>
              <a:solidFill>
                <a:srgbClr val="0090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12" tIns="45706" rIns="91412" bIns="45706" anchor="ctr"/>
              <a:lstStyle/>
              <a:p>
                <a:pPr algn="ctr"/>
                <a:r>
                  <a:rPr lang="ru-RU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Министерство транспорта Архангельской области</a:t>
                </a:r>
              </a:p>
            </p:txBody>
          </p:sp>
        </p:grpSp>
        <p:pic>
          <p:nvPicPr>
            <p:cNvPr id="12" name="Picture 3" descr="C:\Users\Igornp\YandexDisk-PinIgNik\Автодор\БКАД фирменный стиль\1_Логотип_БКАД\Logo_BKAD_2019_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710867"/>
              <a:ext cx="1368152" cy="70134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29930-9D21-4861-A57D-F3941A7B0691}" type="slidenum">
              <a:rPr lang="ru-RU"/>
              <a:pPr>
                <a:defRPr/>
              </a:pPr>
              <a:t>4</a:t>
            </a:fld>
            <a:endParaRPr lang="ru-RU"/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165920498"/>
              </p:ext>
            </p:extLst>
          </p:nvPr>
        </p:nvGraphicFramePr>
        <p:xfrm>
          <a:off x="251520" y="1397000"/>
          <a:ext cx="8568952" cy="4768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220072" y="1772816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232,6</a:t>
            </a:r>
            <a:endParaRPr lang="ru-RU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499992" y="1772816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232,1</a:t>
            </a:r>
            <a:endParaRPr lang="ru-RU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475656" y="1196752"/>
            <a:ext cx="6120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Приведение региональной сети в нормативное состояние, км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15616" y="625248"/>
            <a:ext cx="6286544" cy="571504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0"/>
                </a:schemeClr>
              </a:gs>
              <a:gs pos="50000">
                <a:srgbClr val="00B0F0">
                  <a:alpha val="30000"/>
                </a:srgb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ALS Sector Bold" pitchFamily="50" charset="0"/>
                <a:cs typeface="ALS Sector Bold" pitchFamily="50" charset="0"/>
              </a:rPr>
              <a:t>Разбивка по годам реализации</a:t>
            </a:r>
            <a:endParaRPr lang="ru-RU" sz="1600" b="1" i="1" dirty="0">
              <a:solidFill>
                <a:srgbClr val="002060"/>
              </a:solidFill>
              <a:latin typeface="ALS Sector Bold" pitchFamily="50" charset="0"/>
              <a:cs typeface="ALS Sector Bold" pitchFamily="50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0" y="0"/>
            <a:ext cx="9144000" cy="6979642"/>
            <a:chOff x="0" y="0"/>
            <a:chExt cx="9144000" cy="6979642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0" y="0"/>
              <a:ext cx="9144000" cy="6979642"/>
              <a:chOff x="0" y="0"/>
              <a:chExt cx="9144000" cy="6979642"/>
            </a:xfrm>
          </p:grpSpPr>
          <p:pic>
            <p:nvPicPr>
              <p:cNvPr id="23" name="Picture 28">
                <a:extLst>
                  <a:ext uri="{FF2B5EF4-FFF2-40B4-BE49-F238E27FC236}">
                    <a16:creationId xmlns="" xmlns:a16="http://schemas.microsoft.com/office/drawing/2014/main" id="{31AFFCEE-B497-4BE4-BF33-D8AE86D839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92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Прямоугольник 9">
                <a:extLst>
                  <a:ext uri="{FF2B5EF4-FFF2-40B4-BE49-F238E27FC236}">
                    <a16:creationId xmlns="" xmlns:a16="http://schemas.microsoft.com/office/drawing/2014/main" id="{9A189253-91CD-4B29-AB14-EBFA6BEB00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6503392"/>
                <a:ext cx="9144000" cy="476250"/>
              </a:xfrm>
              <a:prstGeom prst="rect">
                <a:avLst/>
              </a:prstGeom>
              <a:solidFill>
                <a:srgbClr val="0090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12" tIns="45706" rIns="91412" bIns="45706" anchor="ctr"/>
              <a:lstStyle/>
              <a:p>
                <a:pPr algn="ctr"/>
                <a:r>
                  <a:rPr lang="ru-RU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Министерство транспорта Архангельской области</a:t>
                </a:r>
              </a:p>
            </p:txBody>
          </p:sp>
        </p:grpSp>
        <p:pic>
          <p:nvPicPr>
            <p:cNvPr id="22" name="Picture 3" descr="C:\Users\Igornp\YandexDisk-PinIgNik\Автодор\БКАД фирменный стиль\1_Логотип_БКАД\Logo_BKAD_2019_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710867"/>
              <a:ext cx="1368152" cy="70134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0"/>
            <a:ext cx="9144000" cy="6979642"/>
            <a:chOff x="0" y="0"/>
            <a:chExt cx="9144000" cy="6979642"/>
          </a:xfrm>
        </p:grpSpPr>
        <p:pic>
          <p:nvPicPr>
            <p:cNvPr id="13" name="Picture 28">
              <a:extLst>
                <a:ext uri="{FF2B5EF4-FFF2-40B4-BE49-F238E27FC236}">
                  <a16:creationId xmlns="" xmlns:a16="http://schemas.microsoft.com/office/drawing/2014/main" id="{31AFFCEE-B497-4BE4-BF33-D8AE86D839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9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Прямоугольник 9">
              <a:extLst>
                <a:ext uri="{FF2B5EF4-FFF2-40B4-BE49-F238E27FC236}">
                  <a16:creationId xmlns="" xmlns:a16="http://schemas.microsoft.com/office/drawing/2014/main" id="{9A189253-91CD-4B29-AB14-EBFA6BEB00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03392"/>
              <a:ext cx="9144000" cy="476250"/>
            </a:xfrm>
            <a:prstGeom prst="rect">
              <a:avLst/>
            </a:prstGeom>
            <a:solidFill>
              <a:srgbClr val="0090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2" tIns="45706" rIns="91412" bIns="45706" anchor="ctr"/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Министерство транспорта Архангельской области</a:t>
              </a:r>
            </a:p>
          </p:txBody>
        </p:sp>
      </p:grp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29930-9D21-4861-A57D-F3941A7B0691}" type="slidenum">
              <a:rPr lang="ru-RU"/>
              <a:pPr>
                <a:defRPr/>
              </a:pPr>
              <a:t>5</a:t>
            </a:fld>
            <a:endParaRPr lang="ru-RU"/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742518326"/>
              </p:ext>
            </p:extLst>
          </p:nvPr>
        </p:nvGraphicFramePr>
        <p:xfrm>
          <a:off x="538733" y="2132856"/>
          <a:ext cx="8208912" cy="4264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70781" y="1412507"/>
            <a:ext cx="8390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Приведение региональной сети в нормативное состояние, млн. рублей</a:t>
            </a:r>
          </a:p>
        </p:txBody>
      </p:sp>
      <p:pic>
        <p:nvPicPr>
          <p:cNvPr id="17" name="Picture 3" descr="C:\Users\Igornp\YandexDisk-PinIgNik\Автодор\БКАД фирменный стиль\1_Логотип_БКАД\Logo_BKAD_2019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92150"/>
            <a:ext cx="1368152" cy="70134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428728" y="863228"/>
            <a:ext cx="6286544" cy="571504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0"/>
                </a:schemeClr>
              </a:gs>
              <a:gs pos="50000">
                <a:srgbClr val="00B0F0">
                  <a:alpha val="30000"/>
                </a:srgb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ALS Sector Bold" pitchFamily="50" charset="0"/>
                <a:cs typeface="ALS Sector Bold" pitchFamily="50" charset="0"/>
              </a:rPr>
              <a:t>Финансовое обеспечение</a:t>
            </a:r>
            <a:endParaRPr lang="ru-RU" sz="1600" b="1" i="1" dirty="0">
              <a:solidFill>
                <a:srgbClr val="002060"/>
              </a:solidFill>
              <a:latin typeface="ALS Sector Bold" pitchFamily="50" charset="0"/>
              <a:cs typeface="ALS Sector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84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Igornp\YandexDisk-PinIgNik\Автодор\Презентации\БКАД 1 августа 2019\237-248 схем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140968"/>
            <a:ext cx="4095750" cy="3228975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29930-9D21-4861-A57D-F3941A7B0691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1412209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Капитальный ремонт автомобильной дороги Усть-Вага – </a:t>
            </a:r>
            <a:r>
              <a:rPr lang="ru-RU" sz="1600" b="1" dirty="0" err="1" smtClean="0"/>
              <a:t>Ядриха</a:t>
            </a:r>
            <a:r>
              <a:rPr lang="ru-RU" sz="1600" b="1" dirty="0" smtClean="0"/>
              <a:t> </a:t>
            </a:r>
          </a:p>
          <a:p>
            <a:pPr algn="ctr"/>
            <a:r>
              <a:rPr lang="ru-RU" sz="1600" b="1" dirty="0" smtClean="0"/>
              <a:t>на участке км 237+000 – км 248+000</a:t>
            </a:r>
            <a:endParaRPr lang="ru-RU" sz="1600" b="1" dirty="0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472545"/>
              </p:ext>
            </p:extLst>
          </p:nvPr>
        </p:nvGraphicFramePr>
        <p:xfrm>
          <a:off x="251520" y="2132856"/>
          <a:ext cx="4464496" cy="936105"/>
        </p:xfrm>
        <a:graphic>
          <a:graphicData uri="http://schemas.openxmlformats.org/drawingml/2006/table">
            <a:tbl>
              <a:tblPr/>
              <a:tblGrid>
                <a:gridCol w="1872208"/>
                <a:gridCol w="2592288"/>
              </a:tblGrid>
              <a:tr h="31203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Подрядчик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АО "Котлаское ДРСУ"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Стоимость работ,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руб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391 102 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980/168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 550 390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Сроки производства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03 мая 2018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-25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октября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281885"/>
              </p:ext>
            </p:extLst>
          </p:nvPr>
        </p:nvGraphicFramePr>
        <p:xfrm>
          <a:off x="5220072" y="4797152"/>
          <a:ext cx="3196828" cy="1528565"/>
        </p:xfrm>
        <a:graphic>
          <a:graphicData uri="http://schemas.openxmlformats.org/drawingml/2006/table">
            <a:tbl>
              <a:tblPr/>
              <a:tblGrid>
                <a:gridCol w="2245214"/>
                <a:gridCol w="951614"/>
              </a:tblGrid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Выполнение, %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полоса отвода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фрезерование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выравнивающий слой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покрытие из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ЩМА-15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1" name="Прямоугольная выноска 20"/>
          <p:cNvSpPr/>
          <p:nvPr/>
        </p:nvSpPr>
        <p:spPr>
          <a:xfrm>
            <a:off x="4788024" y="2132856"/>
            <a:ext cx="3816424" cy="2592288"/>
          </a:xfrm>
          <a:prstGeom prst="wedgeRectCallout">
            <a:avLst>
              <a:gd name="adj1" fmla="val -105315"/>
              <a:gd name="adj2" fmla="val 34280"/>
            </a:avLst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0" y="0"/>
            <a:ext cx="9144000" cy="6979642"/>
            <a:chOff x="0" y="0"/>
            <a:chExt cx="9144000" cy="6979642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0" y="0"/>
              <a:ext cx="9144000" cy="6979642"/>
              <a:chOff x="0" y="0"/>
              <a:chExt cx="9144000" cy="6979642"/>
            </a:xfrm>
          </p:grpSpPr>
          <p:pic>
            <p:nvPicPr>
              <p:cNvPr id="15" name="Picture 28">
                <a:extLst>
                  <a:ext uri="{FF2B5EF4-FFF2-40B4-BE49-F238E27FC236}">
                    <a16:creationId xmlns="" xmlns:a16="http://schemas.microsoft.com/office/drawing/2014/main" id="{31AFFCEE-B497-4BE4-BF33-D8AE86D839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92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Прямоугольник 9">
                <a:extLst>
                  <a:ext uri="{FF2B5EF4-FFF2-40B4-BE49-F238E27FC236}">
                    <a16:creationId xmlns="" xmlns:a16="http://schemas.microsoft.com/office/drawing/2014/main" id="{9A189253-91CD-4B29-AB14-EBFA6BEB00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6503392"/>
                <a:ext cx="9144000" cy="476250"/>
              </a:xfrm>
              <a:prstGeom prst="rect">
                <a:avLst/>
              </a:prstGeom>
              <a:solidFill>
                <a:srgbClr val="0090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12" tIns="45706" rIns="91412" bIns="45706" anchor="ctr"/>
              <a:lstStyle/>
              <a:p>
                <a:pPr algn="ctr"/>
                <a:r>
                  <a:rPr lang="ru-RU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Министерство транспорта Архангельской области</a:t>
                </a:r>
              </a:p>
            </p:txBody>
          </p:sp>
        </p:grpSp>
        <p:pic>
          <p:nvPicPr>
            <p:cNvPr id="14" name="Picture 3" descr="C:\Users\Igornp\YandexDisk-PinIgNik\Автодор\БКАД фирменный стиль\1_Логотип_БКАД\Logo_BKAD_2019_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710867"/>
              <a:ext cx="1368152" cy="701342"/>
            </a:xfrm>
            <a:prstGeom prst="rect">
              <a:avLst/>
            </a:prstGeom>
            <a:noFill/>
          </p:spPr>
        </p:pic>
      </p:grpSp>
      <p:sp>
        <p:nvSpPr>
          <p:cNvPr id="17" name="Прямоугольник 16"/>
          <p:cNvSpPr/>
          <p:nvPr/>
        </p:nvSpPr>
        <p:spPr>
          <a:xfrm>
            <a:off x="1675838" y="718904"/>
            <a:ext cx="6286544" cy="571504"/>
          </a:xfrm>
          <a:prstGeom prst="rect">
            <a:avLst/>
          </a:prstGeom>
          <a:gradFill flip="none" rotWithShape="0">
            <a:gsLst>
              <a:gs pos="0">
                <a:schemeClr val="bg1">
                  <a:alpha val="0"/>
                </a:schemeClr>
              </a:gs>
              <a:gs pos="50000">
                <a:srgbClr val="00B0F0">
                  <a:alpha val="30000"/>
                </a:srgb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ALS Sector Bold" pitchFamily="50" charset="0"/>
                <a:cs typeface="ALS Sector Bold" pitchFamily="50" charset="0"/>
              </a:rPr>
              <a:t>Объекты 2019 года</a:t>
            </a:r>
            <a:endParaRPr lang="ru-RU" sz="1600" b="1" i="1" dirty="0">
              <a:solidFill>
                <a:srgbClr val="002060"/>
              </a:solidFill>
              <a:latin typeface="ALS Sector Bold" pitchFamily="50" charset="0"/>
              <a:cs typeface="ALS Sector Bold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29930-9D21-4861-A57D-F3941A7B0691}" type="slidenum">
              <a:rPr lang="ru-RU"/>
              <a:pPr>
                <a:defRPr/>
              </a:pPr>
              <a:t>7</a:t>
            </a:fld>
            <a:endParaRPr lang="ru-RU"/>
          </a:p>
        </p:txBody>
      </p:sp>
      <p:pic>
        <p:nvPicPr>
          <p:cNvPr id="1026" name="Picture 2" descr="C:\Users\Igornp\YandexDisk-PinIgNik\Автодор\269-28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36912"/>
            <a:ext cx="4032447" cy="3024336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251520" y="908720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Ремонт автомобильной дороги  Усть-Вага – </a:t>
            </a:r>
            <a:r>
              <a:rPr lang="ru-RU" sz="1600" b="1" dirty="0" err="1" smtClean="0"/>
              <a:t>Ядриха</a:t>
            </a:r>
            <a:r>
              <a:rPr lang="ru-RU" sz="1600" b="1" dirty="0" smtClean="0"/>
              <a:t> </a:t>
            </a:r>
          </a:p>
          <a:p>
            <a:pPr algn="ctr"/>
            <a:r>
              <a:rPr lang="ru-RU" sz="1600" b="1" dirty="0" smtClean="0"/>
              <a:t>на участке  км 269+960 – км 285+000</a:t>
            </a:r>
            <a:endParaRPr lang="ru-RU" sz="1600" b="1" dirty="0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578601"/>
              </p:ext>
            </p:extLst>
          </p:nvPr>
        </p:nvGraphicFramePr>
        <p:xfrm>
          <a:off x="251520" y="1556792"/>
          <a:ext cx="4248472" cy="936105"/>
        </p:xfrm>
        <a:graphic>
          <a:graphicData uri="http://schemas.openxmlformats.org/drawingml/2006/table">
            <a:tbl>
              <a:tblPr/>
              <a:tblGrid>
                <a:gridCol w="1944216"/>
                <a:gridCol w="2304256"/>
              </a:tblGrid>
              <a:tr h="31203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Подрядчик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АО "Котлаское ДРСУ"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Стоимость работ,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руб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255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 863 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500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Сроки производства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 июня -25 ноября 2019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5220072" y="4221088"/>
          <a:ext cx="3196828" cy="1528565"/>
        </p:xfrm>
        <a:graphic>
          <a:graphicData uri="http://schemas.openxmlformats.org/drawingml/2006/table">
            <a:tbl>
              <a:tblPr/>
              <a:tblGrid>
                <a:gridCol w="2245214"/>
                <a:gridCol w="951614"/>
              </a:tblGrid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Выполнение, %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полоса отвода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фрезерование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выравнивающий слой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покрытие из ЩМА-20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1" name="Прямоугольная выноска 20"/>
          <p:cNvSpPr/>
          <p:nvPr/>
        </p:nvSpPr>
        <p:spPr>
          <a:xfrm>
            <a:off x="4788024" y="1556792"/>
            <a:ext cx="3816424" cy="2592288"/>
          </a:xfrm>
          <a:prstGeom prst="wedgeRectCallout">
            <a:avLst>
              <a:gd name="adj1" fmla="val -106388"/>
              <a:gd name="adj2" fmla="val 62710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0" y="0"/>
            <a:ext cx="9144000" cy="6979642"/>
            <a:chOff x="0" y="0"/>
            <a:chExt cx="9144000" cy="6979642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0" y="0"/>
              <a:ext cx="9144000" cy="6979642"/>
              <a:chOff x="0" y="0"/>
              <a:chExt cx="9144000" cy="6979642"/>
            </a:xfrm>
          </p:grpSpPr>
          <p:pic>
            <p:nvPicPr>
              <p:cNvPr id="15" name="Picture 28">
                <a:extLst>
                  <a:ext uri="{FF2B5EF4-FFF2-40B4-BE49-F238E27FC236}">
                    <a16:creationId xmlns="" xmlns:a16="http://schemas.microsoft.com/office/drawing/2014/main" id="{31AFFCEE-B497-4BE4-BF33-D8AE86D839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92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Прямоугольник 9">
                <a:extLst>
                  <a:ext uri="{FF2B5EF4-FFF2-40B4-BE49-F238E27FC236}">
                    <a16:creationId xmlns="" xmlns:a16="http://schemas.microsoft.com/office/drawing/2014/main" id="{9A189253-91CD-4B29-AB14-EBFA6BEB00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6503392"/>
                <a:ext cx="9144000" cy="476250"/>
              </a:xfrm>
              <a:prstGeom prst="rect">
                <a:avLst/>
              </a:prstGeom>
              <a:solidFill>
                <a:srgbClr val="0090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12" tIns="45706" rIns="91412" bIns="45706" anchor="ctr"/>
              <a:lstStyle/>
              <a:p>
                <a:pPr algn="ctr"/>
                <a:r>
                  <a:rPr lang="ru-RU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Министерство транспорта Архангельской области</a:t>
                </a:r>
              </a:p>
            </p:txBody>
          </p:sp>
        </p:grpSp>
        <p:pic>
          <p:nvPicPr>
            <p:cNvPr id="14" name="Picture 3" descr="C:\Users\Igornp\YandexDisk-PinIgNik\Автодор\БКАД фирменный стиль\1_Логотип_БКАД\Logo_BKAD_2019_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710867"/>
              <a:ext cx="1368152" cy="70134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Igornp\YandexDisk-PinIgNik\Автодор\Презентации\БКАД 1 августа 2019\166-174 схем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92897"/>
            <a:ext cx="4307756" cy="3312368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29930-9D21-4861-A57D-F3941A7B0691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908720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Ремонт автомобильной дороги Усть-Вага – </a:t>
            </a:r>
            <a:r>
              <a:rPr lang="ru-RU" sz="1600" b="1" dirty="0" err="1" smtClean="0"/>
              <a:t>Ядриха</a:t>
            </a:r>
            <a:r>
              <a:rPr lang="ru-RU" sz="1600" b="1" dirty="0" smtClean="0"/>
              <a:t> </a:t>
            </a:r>
          </a:p>
          <a:p>
            <a:pPr algn="ctr"/>
            <a:r>
              <a:rPr lang="ru-RU" sz="1600" b="1" dirty="0" smtClean="0"/>
              <a:t>на участке км 152+000 – км 174+000</a:t>
            </a:r>
            <a:endParaRPr lang="ru-RU" sz="1600" b="1" dirty="0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850533"/>
              </p:ext>
            </p:extLst>
          </p:nvPr>
        </p:nvGraphicFramePr>
        <p:xfrm>
          <a:off x="251520" y="1556792"/>
          <a:ext cx="4248472" cy="936105"/>
        </p:xfrm>
        <a:graphic>
          <a:graphicData uri="http://schemas.openxmlformats.org/drawingml/2006/table">
            <a:tbl>
              <a:tblPr/>
              <a:tblGrid>
                <a:gridCol w="1931124"/>
                <a:gridCol w="2317348"/>
              </a:tblGrid>
              <a:tr h="31203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Подрядчик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ООО «Автодороги»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Стоимость работ,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руб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29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439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903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Сроки производства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 мая -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ноября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5220072" y="4221088"/>
          <a:ext cx="3196828" cy="1528565"/>
        </p:xfrm>
        <a:graphic>
          <a:graphicData uri="http://schemas.openxmlformats.org/drawingml/2006/table">
            <a:tbl>
              <a:tblPr/>
              <a:tblGrid>
                <a:gridCol w="2245214"/>
                <a:gridCol w="951614"/>
              </a:tblGrid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Выполнение, %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полоса отвода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фрезерование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выравнивающий слой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покрытие из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ЩМА-20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87%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1" name="Прямоугольная выноска 20"/>
          <p:cNvSpPr/>
          <p:nvPr/>
        </p:nvSpPr>
        <p:spPr>
          <a:xfrm>
            <a:off x="4788024" y="1556792"/>
            <a:ext cx="3816424" cy="2592288"/>
          </a:xfrm>
          <a:prstGeom prst="wedgeRectCallout">
            <a:avLst>
              <a:gd name="adj1" fmla="val -132851"/>
              <a:gd name="adj2" fmla="val 41124"/>
            </a:avLst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0" y="0"/>
            <a:ext cx="9144000" cy="6979642"/>
            <a:chOff x="0" y="0"/>
            <a:chExt cx="9144000" cy="6979642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0" y="0"/>
              <a:ext cx="9144000" cy="6979642"/>
              <a:chOff x="0" y="0"/>
              <a:chExt cx="9144000" cy="6979642"/>
            </a:xfrm>
          </p:grpSpPr>
          <p:pic>
            <p:nvPicPr>
              <p:cNvPr id="15" name="Picture 28">
                <a:extLst>
                  <a:ext uri="{FF2B5EF4-FFF2-40B4-BE49-F238E27FC236}">
                    <a16:creationId xmlns="" xmlns:a16="http://schemas.microsoft.com/office/drawing/2014/main" id="{31AFFCEE-B497-4BE4-BF33-D8AE86D839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92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Прямоугольник 9">
                <a:extLst>
                  <a:ext uri="{FF2B5EF4-FFF2-40B4-BE49-F238E27FC236}">
                    <a16:creationId xmlns="" xmlns:a16="http://schemas.microsoft.com/office/drawing/2014/main" id="{9A189253-91CD-4B29-AB14-EBFA6BEB00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6503392"/>
                <a:ext cx="9144000" cy="476250"/>
              </a:xfrm>
              <a:prstGeom prst="rect">
                <a:avLst/>
              </a:prstGeom>
              <a:solidFill>
                <a:srgbClr val="0090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12" tIns="45706" rIns="91412" bIns="45706" anchor="ctr"/>
              <a:lstStyle/>
              <a:p>
                <a:pPr algn="ctr"/>
                <a:r>
                  <a:rPr lang="ru-RU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Министерство транспорта Архангельской области</a:t>
                </a:r>
              </a:p>
            </p:txBody>
          </p:sp>
        </p:grpSp>
        <p:pic>
          <p:nvPicPr>
            <p:cNvPr id="14" name="Picture 3" descr="C:\Users\Igornp\YandexDisk-PinIgNik\Автодор\БКАД фирменный стиль\1_Логотип_БКАД\Logo_BKAD_2019_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710867"/>
              <a:ext cx="1368152" cy="70134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Igornp\YandexDisk-PinIgNik\Автодор\Презентации\БКАД 1 августа 2019\СияКулига схем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564904"/>
            <a:ext cx="3922103" cy="3197721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29930-9D21-4861-A57D-F3941A7B0691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908720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Ремонт автомобильной дороги Сия – Кулига</a:t>
            </a:r>
          </a:p>
          <a:p>
            <a:pPr algn="ctr"/>
            <a:r>
              <a:rPr lang="ru-RU" sz="1600" b="1" dirty="0" smtClean="0"/>
              <a:t>на участке км 1+995 – км 9+626</a:t>
            </a:r>
            <a:endParaRPr lang="ru-RU" sz="1600" b="1" dirty="0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51520" y="1556792"/>
          <a:ext cx="4392488" cy="936105"/>
        </p:xfrm>
        <a:graphic>
          <a:graphicData uri="http://schemas.openxmlformats.org/drawingml/2006/table">
            <a:tbl>
              <a:tblPr/>
              <a:tblGrid>
                <a:gridCol w="1996586"/>
                <a:gridCol w="2395902"/>
              </a:tblGrid>
              <a:tr h="31203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Подрядчик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ООО «Автодороги»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Стоимость работ,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руб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77 733 300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Сроки производства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03 июня -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сентября 2019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5220072" y="4221088"/>
          <a:ext cx="3196828" cy="1528565"/>
        </p:xfrm>
        <a:graphic>
          <a:graphicData uri="http://schemas.openxmlformats.org/drawingml/2006/table">
            <a:tbl>
              <a:tblPr/>
              <a:tblGrid>
                <a:gridCol w="2245214"/>
                <a:gridCol w="951614"/>
              </a:tblGrid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Выполнение, %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полоса отвода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фрезерование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выравнивающий слой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7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покрытие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1" name="Прямоугольная выноска 20"/>
          <p:cNvSpPr/>
          <p:nvPr/>
        </p:nvSpPr>
        <p:spPr>
          <a:xfrm>
            <a:off x="4788024" y="1556792"/>
            <a:ext cx="3816424" cy="2592288"/>
          </a:xfrm>
          <a:prstGeom prst="wedgeRectCallout">
            <a:avLst>
              <a:gd name="adj1" fmla="val -111037"/>
              <a:gd name="adj2" fmla="val 61657"/>
            </a:avLst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0" y="0"/>
            <a:ext cx="9144000" cy="6979642"/>
            <a:chOff x="0" y="0"/>
            <a:chExt cx="9144000" cy="6979642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0" y="0"/>
              <a:ext cx="9144000" cy="6979642"/>
              <a:chOff x="0" y="0"/>
              <a:chExt cx="9144000" cy="6979642"/>
            </a:xfrm>
          </p:grpSpPr>
          <p:pic>
            <p:nvPicPr>
              <p:cNvPr id="15" name="Picture 28">
                <a:extLst>
                  <a:ext uri="{FF2B5EF4-FFF2-40B4-BE49-F238E27FC236}">
                    <a16:creationId xmlns="" xmlns:a16="http://schemas.microsoft.com/office/drawing/2014/main" id="{31AFFCEE-B497-4BE4-BF33-D8AE86D839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92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Прямоугольник 9">
                <a:extLst>
                  <a:ext uri="{FF2B5EF4-FFF2-40B4-BE49-F238E27FC236}">
                    <a16:creationId xmlns="" xmlns:a16="http://schemas.microsoft.com/office/drawing/2014/main" id="{9A189253-91CD-4B29-AB14-EBFA6BEB00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6503392"/>
                <a:ext cx="9144000" cy="476250"/>
              </a:xfrm>
              <a:prstGeom prst="rect">
                <a:avLst/>
              </a:prstGeom>
              <a:solidFill>
                <a:srgbClr val="0090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12" tIns="45706" rIns="91412" bIns="45706" anchor="ctr"/>
              <a:lstStyle/>
              <a:p>
                <a:pPr algn="ctr"/>
                <a:r>
                  <a:rPr lang="ru-RU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Министерство транспорта Архангельской области</a:t>
                </a:r>
              </a:p>
            </p:txBody>
          </p:sp>
        </p:grpSp>
        <p:pic>
          <p:nvPicPr>
            <p:cNvPr id="14" name="Picture 3" descr="C:\Users\Igornp\YandexDisk-PinIgNik\Автодор\БКАД фирменный стиль\1_Логотип_БКАД\Logo_BKAD_2019_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710867"/>
              <a:ext cx="1368152" cy="70134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2322</TotalTime>
  <Words>1397</Words>
  <Application>Microsoft Office PowerPoint</Application>
  <PresentationFormat>Экран (4:3)</PresentationFormat>
  <Paragraphs>352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Igornp</dc:creator>
  <cp:lastModifiedBy>Латухина Екатерина Владимировна</cp:lastModifiedBy>
  <cp:revision>103</cp:revision>
  <cp:lastPrinted>2019-09-13T06:24:00Z</cp:lastPrinted>
  <dcterms:created xsi:type="dcterms:W3CDTF">2019-08-01T11:04:40Z</dcterms:created>
  <dcterms:modified xsi:type="dcterms:W3CDTF">2019-09-23T13:35:14Z</dcterms:modified>
</cp:coreProperties>
</file>