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16" r:id="rId2"/>
    <p:sldId id="354" r:id="rId3"/>
    <p:sldId id="318" r:id="rId4"/>
    <p:sldId id="322" r:id="rId5"/>
    <p:sldId id="323" r:id="rId6"/>
    <p:sldId id="332" r:id="rId7"/>
    <p:sldId id="324" r:id="rId8"/>
    <p:sldId id="355" r:id="rId9"/>
    <p:sldId id="341" r:id="rId10"/>
    <p:sldId id="353" r:id="rId11"/>
    <p:sldId id="325" r:id="rId12"/>
    <p:sldId id="361" r:id="rId13"/>
    <p:sldId id="327" r:id="rId14"/>
    <p:sldId id="356" r:id="rId15"/>
    <p:sldId id="360" r:id="rId16"/>
    <p:sldId id="329" r:id="rId17"/>
    <p:sldId id="331" r:id="rId18"/>
    <p:sldId id="337" r:id="rId19"/>
    <p:sldId id="338" r:id="rId20"/>
    <p:sldId id="346" r:id="rId21"/>
    <p:sldId id="330" r:id="rId22"/>
    <p:sldId id="336" r:id="rId23"/>
    <p:sldId id="357" r:id="rId24"/>
    <p:sldId id="343" r:id="rId25"/>
    <p:sldId id="345" r:id="rId26"/>
    <p:sldId id="358" r:id="rId27"/>
    <p:sldId id="335" r:id="rId28"/>
    <p:sldId id="363" r:id="rId29"/>
    <p:sldId id="334" r:id="rId30"/>
    <p:sldId id="333" r:id="rId31"/>
    <p:sldId id="344" r:id="rId32"/>
    <p:sldId id="348" r:id="rId33"/>
    <p:sldId id="347" r:id="rId34"/>
    <p:sldId id="352" r:id="rId35"/>
    <p:sldId id="362" r:id="rId36"/>
    <p:sldId id="351" r:id="rId37"/>
    <p:sldId id="321" r:id="rId3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C92"/>
    <a:srgbClr val="FFCC99"/>
    <a:srgbClr val="009999"/>
    <a:srgbClr val="333399"/>
    <a:srgbClr val="003399"/>
    <a:srgbClr val="FFFFCC"/>
    <a:srgbClr val="CCECFF"/>
    <a:srgbClr val="CCFFCC"/>
    <a:srgbClr val="7275DC"/>
    <a:srgbClr val="8B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9" autoAdjust="0"/>
    <p:restoredTop sz="94364" autoAdjust="0"/>
  </p:normalViewPr>
  <p:slideViewPr>
    <p:cSldViewPr>
      <p:cViewPr varScale="1">
        <p:scale>
          <a:sx n="116" d="100"/>
          <a:sy n="116" d="100"/>
        </p:scale>
        <p:origin x="12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3130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Documents\000-&#1054;&#1073;&#1097;&#1080;&#1077;%20&#1076;&#1083;&#1103;%20&#1089;&#1091;&#1076;&#1100;&#1080;,%20&#1072;&#1076;&#1084;&#1080;&#1085;&#1080;&#1089;&#1090;&#1088;&#1072;&#1094;&#1080;&#1080;%20&#1080;%20&#1087;&#1088;\&#1044;&#1086;&#1093;&#1086;&#1076;&#1099;%20&#1080;%20&#1088;&#1072;&#1089;&#1093;&#1086;&#1076;&#1099;%202018-2019-&#1042;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Documents\000-&#1054;&#1073;&#1097;&#1080;&#1077;%20&#1076;&#1083;&#1103;%20&#1089;&#1091;&#1076;&#1100;&#1080;,%20&#1072;&#1076;&#1084;&#1080;&#1085;&#1080;&#1089;&#1090;&#1088;&#1072;&#1094;&#1080;&#1080;%20&#1080;%20&#1087;&#1088;\&#1044;&#1086;&#1093;&#1086;&#1076;&#1099;%20&#1080;%20&#1088;&#1072;&#1089;&#1093;&#1086;&#1076;&#1099;%202018-2019-&#1042;2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Documents\000-&#1054;&#1073;&#1097;&#1080;&#1077;%20&#1076;&#1083;&#1103;%20&#1089;&#1091;&#1076;&#1100;&#1080;,%20&#1072;&#1076;&#1084;&#1080;&#1085;&#1080;&#1089;&#1090;&#1088;&#1072;&#1094;&#1080;&#1080;%20&#1080;%20&#1087;&#1088;\&#1044;&#1086;&#1093;&#1086;&#1076;&#1099;%20&#1080;%20&#1088;&#1072;&#1089;&#1093;&#1086;&#1076;&#1099;%202018-2019-&#1042;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Documents\000-&#1054;&#1073;&#1097;&#1080;&#1077;%20&#1076;&#1083;&#1103;%20&#1089;&#1091;&#1076;&#1100;&#1080;,%20&#1072;&#1076;&#1084;&#1080;&#1085;&#1080;&#1089;&#1090;&#1088;&#1072;&#1094;&#1080;&#1080;%20&#1080;%20&#1087;&#1088;\&#1044;&#1086;&#1093;&#1086;&#1076;&#1099;%20&#1080;%20&#1088;&#1072;&#1089;&#1093;&#1086;&#1076;&#1099;%202018-2019-&#1042;2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D9-4841-9884-11B097DF489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AD9-4841-9884-11B097DF489C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AD9-4841-9884-11B097DF489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AD9-4841-9884-11B097DF489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AD9-4841-9884-11B097DF489C}"/>
              </c:ext>
            </c:extLst>
          </c:dPt>
          <c:dLbls>
            <c:dLbl>
              <c:idx val="0"/>
              <c:layout>
                <c:manualLayout>
                  <c:x val="-0.1108908974840538"/>
                  <c:y val="-0.1582058535695369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2 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775,25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D9-4841-9884-11B097DF489C}"/>
                </c:ext>
                <c:ext xmlns:c15="http://schemas.microsoft.com/office/drawing/2012/chart" uri="{CE6537A1-D6FC-4f65-9D91-7224C49458BB}">
                  <c15:layout>
                    <c:manualLayout>
                      <c:w val="0.47387790245528277"/>
                      <c:h val="0.134659132429142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7.2130433479172515E-2"/>
                  <c:y val="2.8578169783988489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1 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187,25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AD9-4841-9884-11B097DF489C}"/>
                </c:ext>
                <c:ext xmlns:c15="http://schemas.microsoft.com/office/drawing/2012/chart" uri="{CE6537A1-D6FC-4f65-9D91-7224C49458BB}">
                  <c15:layout>
                    <c:manualLayout>
                      <c:w val="0.44246296266905094"/>
                      <c:h val="0.13465913242914204"/>
                    </c:manualLayout>
                  </c15:layout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tx1"/>
                        </a:solidFill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294,23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AD9-4841-9884-11B097DF489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'доходы 2018'!$C$4:$C$8</c:f>
              <c:numCache>
                <c:formatCode>#,##0.00</c:formatCode>
                <c:ptCount val="5"/>
                <c:pt idx="0">
                  <c:v>2775.25</c:v>
                </c:pt>
                <c:pt idx="1">
                  <c:v>1187.25</c:v>
                </c:pt>
                <c:pt idx="2">
                  <c:v>294.22999999999911</c:v>
                </c:pt>
                <c:pt idx="3">
                  <c:v>51.95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AD9-4841-9884-11B097DF4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22-4D08-8034-E68FAF86C41D}"/>
              </c:ext>
            </c:extLst>
          </c:dPt>
          <c:dPt>
            <c:idx val="1"/>
            <c:bubble3D val="0"/>
            <c:spPr>
              <a:solidFill>
                <a:srgbClr val="6699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22-4D08-8034-E68FAF86C41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22-4D08-8034-E68FAF86C41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22-4D08-8034-E68FAF86C41D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D22-4D08-8034-E68FAF86C41D}"/>
              </c:ext>
            </c:extLst>
          </c:dPt>
          <c:dPt>
            <c:idx val="5"/>
            <c:bubble3D val="0"/>
            <c:spPr>
              <a:solidFill>
                <a:srgbClr val="CDACE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D22-4D08-8034-E68FAF86C41D}"/>
              </c:ext>
            </c:extLst>
          </c:dPt>
          <c:dPt>
            <c:idx val="6"/>
            <c:bubble3D val="0"/>
            <c:spPr>
              <a:solidFill>
                <a:srgbClr val="E5F4D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D22-4D08-8034-E68FAF86C41D}"/>
              </c:ext>
            </c:extLst>
          </c:dPt>
          <c:dLbls>
            <c:dLbl>
              <c:idx val="0"/>
              <c:layout>
                <c:manualLayout>
                  <c:x val="-0.23338899379658989"/>
                  <c:y val="-0.12206310407393585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D22-4D08-8034-E68FAF86C41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562420634146431"/>
                  <c:y val="-9.544439301609179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D22-4D08-8034-E68FAF86C41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512181919093843"/>
                  <c:y val="0.10731917990086318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D22-4D08-8034-E68FAF86C41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280119396840102"/>
                  <c:y val="5.0959312742733728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D22-4D08-8034-E68FAF86C41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'расходы 2018'!$C$4:$C$10</c:f>
              <c:numCache>
                <c:formatCode>#,##0.00</c:formatCode>
                <c:ptCount val="7"/>
                <c:pt idx="0">
                  <c:v>2452.8100000000022</c:v>
                </c:pt>
                <c:pt idx="1">
                  <c:v>711.23</c:v>
                </c:pt>
                <c:pt idx="2">
                  <c:v>589.08000000000004</c:v>
                </c:pt>
                <c:pt idx="3">
                  <c:v>121.73</c:v>
                </c:pt>
                <c:pt idx="4">
                  <c:v>94.23</c:v>
                </c:pt>
                <c:pt idx="5">
                  <c:v>50.760000000000012</c:v>
                </c:pt>
                <c:pt idx="6">
                  <c:v>21.64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D22-4D08-8034-E68FAF86C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49701383429193"/>
          <c:y val="3.8485590189189123E-2"/>
          <c:w val="0.61079866331345622"/>
          <c:h val="0.861277697174764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0C-4DFD-B187-4C34A050A00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0C-4DFD-B187-4C34A050A0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0C-4DFD-B187-4C34A050A00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0C-4DFD-B187-4C34A050A005}"/>
              </c:ext>
            </c:extLst>
          </c:dPt>
          <c:dPt>
            <c:idx val="4"/>
            <c:bubble3D val="0"/>
            <c:spPr>
              <a:solidFill>
                <a:schemeClr val="accent3">
                  <a:lumMod val="65000"/>
                </a:schemeClr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60C-4DFD-B187-4C34A050A005}"/>
              </c:ext>
            </c:extLst>
          </c:dPt>
          <c:dLbls>
            <c:dLbl>
              <c:idx val="1"/>
              <c:layout>
                <c:manualLayout>
                  <c:x val="-5.5943672807578131E-3"/>
                  <c:y val="3.5667621206836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0C-4DFD-B187-4C34A050A00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fld id="{C48DC71C-320B-4B73-B0ED-669FCA3C707F}" type="VALUE">
                      <a:rPr lang="en-US">
                        <a:solidFill>
                          <a:schemeClr val="tx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60C-4DFD-B187-4C34A050A0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247318.6</c:v>
                </c:pt>
                <c:pt idx="1">
                  <c:v>29334.1</c:v>
                </c:pt>
                <c:pt idx="2">
                  <c:v>97900</c:v>
                </c:pt>
                <c:pt idx="3">
                  <c:v>72100</c:v>
                </c:pt>
                <c:pt idx="4">
                  <c:v>142432.6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60C-4DFD-B187-4C34A050A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2A-4570-B190-5EB2D7D9F4C5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2A-4570-B190-5EB2D7D9F4C5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2A-4570-B190-5EB2D7D9F4C5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2A-4570-B190-5EB2D7D9F4C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42A-4570-B190-5EB2D7D9F4C5}"/>
              </c:ext>
            </c:extLst>
          </c:dPt>
          <c:dPt>
            <c:idx val="5"/>
            <c:bubble3D val="0"/>
            <c:spPr>
              <a:solidFill>
                <a:srgbClr val="FFCC99"/>
              </a:solidFill>
            </c:spPr>
          </c:dPt>
          <c:dPt>
            <c:idx val="6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42A-4570-B190-5EB2D7D9F4C5}"/>
              </c:ext>
            </c:extLst>
          </c:dPt>
          <c:dPt>
            <c:idx val="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42A-4570-B190-5EB2D7D9F4C5}"/>
              </c:ext>
            </c:extLst>
          </c:dPt>
          <c:dPt>
            <c:idx val="8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42A-4570-B190-5EB2D7D9F4C5}"/>
              </c:ext>
            </c:extLst>
          </c:dPt>
          <c:dLbls>
            <c:dLbl>
              <c:idx val="0"/>
              <c:layout>
                <c:manualLayout>
                  <c:x val="-0.20068264128854363"/>
                  <c:y val="4.9794184585529914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2A-4570-B190-5EB2D7D9F4C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524372532825679"/>
                  <c:y val="-0.18392786187310994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2A-4570-B190-5EB2D7D9F4C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8900458264509104"/>
                  <c:y val="4.2946331084296914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42A-4570-B190-5EB2D7D9F4C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246586982382596E-2"/>
                  <c:y val="2.691080139684413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42A-4570-B190-5EB2D7D9F4C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'Плановый доход 2019'!$C$4:$C$12</c:f>
              <c:numCache>
                <c:formatCode>#,##0.00</c:formatCode>
                <c:ptCount val="9"/>
                <c:pt idx="0">
                  <c:v>2861.15</c:v>
                </c:pt>
                <c:pt idx="1">
                  <c:v>1981.21</c:v>
                </c:pt>
                <c:pt idx="2">
                  <c:v>1240.8499999999999</c:v>
                </c:pt>
                <c:pt idx="3">
                  <c:v>326.05</c:v>
                </c:pt>
                <c:pt idx="4">
                  <c:v>297.2</c:v>
                </c:pt>
                <c:pt idx="5">
                  <c:v>293.10000000000002</c:v>
                </c:pt>
                <c:pt idx="6">
                  <c:v>63.35</c:v>
                </c:pt>
                <c:pt idx="7">
                  <c:v>30</c:v>
                </c:pt>
                <c:pt idx="8">
                  <c:v>20.05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042A-4570-B190-5EB2D7D9F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4B-487D-AB0A-715C772E581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4B-487D-AB0A-715C772E5819}"/>
              </c:ext>
            </c:extLst>
          </c:dPt>
          <c:dPt>
            <c:idx val="2"/>
            <c:bubble3D val="0"/>
            <c:spPr>
              <a:solidFill>
                <a:srgbClr val="33CC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4B-487D-AB0A-715C772E5819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4B-487D-AB0A-715C772E5819}"/>
              </c:ext>
            </c:extLst>
          </c:dPt>
          <c:dPt>
            <c:idx val="4"/>
            <c:bubble3D val="0"/>
            <c:spPr>
              <a:solidFill>
                <a:srgbClr val="9999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C4B-487D-AB0A-715C772E5819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C4B-487D-AB0A-715C772E5819}"/>
              </c:ext>
            </c:extLst>
          </c:dPt>
          <c:dPt>
            <c:idx val="6"/>
            <c:bubble3D val="0"/>
            <c:spPr>
              <a:solidFill>
                <a:srgbClr val="F0A22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C4B-487D-AB0A-715C772E5819}"/>
              </c:ext>
            </c:extLst>
          </c:dPt>
          <c:dLbls>
            <c:dLbl>
              <c:idx val="0"/>
              <c:layout>
                <c:manualLayout>
                  <c:x val="-0.20945723824437879"/>
                  <c:y val="0.12963095276284797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4B-487D-AB0A-715C772E581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796455320133181E-3"/>
                  <c:y val="-0.1891544498266264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4B-487D-AB0A-715C772E581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4B-487D-AB0A-715C772E581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C4B-487D-AB0A-715C772E581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3223411034634278"/>
                  <c:y val="1.522669808486998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C4B-487D-AB0A-715C772E581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6101302230077436"/>
                  <c:y val="4.9482212067039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C4B-487D-AB0A-715C772E581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'План расход 2019'!$C$4:$C$10</c:f>
              <c:numCache>
                <c:formatCode>#,##0.00</c:formatCode>
                <c:ptCount val="7"/>
                <c:pt idx="0">
                  <c:v>2434.8000000000002</c:v>
                </c:pt>
                <c:pt idx="1">
                  <c:v>2325.5100000000002</c:v>
                </c:pt>
                <c:pt idx="2">
                  <c:v>1436.3</c:v>
                </c:pt>
                <c:pt idx="3">
                  <c:v>665.35999999999956</c:v>
                </c:pt>
                <c:pt idx="4">
                  <c:v>104.11999999999999</c:v>
                </c:pt>
                <c:pt idx="5">
                  <c:v>101.86999999999999</c:v>
                </c:pt>
                <c:pt idx="6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C4B-487D-AB0A-715C772E5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49701383429193"/>
          <c:y val="3.8485590189189123E-2"/>
          <c:w val="0.61079866331345622"/>
          <c:h val="0.861277697174764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15-4D68-B023-2219FAD28D4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15-4D68-B023-2219FAD28D4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15-4D68-B023-2219FAD28D4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A15-4D68-B023-2219FAD28D40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A15-4D68-B023-2219FAD28D40}"/>
              </c:ext>
            </c:extLst>
          </c:dPt>
          <c:dPt>
            <c:idx val="5"/>
            <c:bubble3D val="0"/>
            <c:spPr>
              <a:solidFill>
                <a:srgbClr val="009999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A15-4D68-B023-2219FAD28D40}"/>
              </c:ext>
            </c:extLst>
          </c:dPt>
          <c:dPt>
            <c:idx val="6"/>
            <c:bubble3D val="0"/>
            <c:spPr>
              <a:solidFill>
                <a:srgbClr val="333399"/>
              </a:solidFill>
              <a:ln w="19050"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A15-4D68-B023-2219FAD28D40}"/>
              </c:ext>
            </c:extLst>
          </c:dPt>
          <c:dLbls>
            <c:dLbl>
              <c:idx val="1"/>
              <c:layout>
                <c:manualLayout>
                  <c:x val="-0.1481777899868052"/>
                  <c:y val="3.15745711142333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A15-4D68-B023-2219FAD28D4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fld id="{C48DC71C-320B-4B73-B0ED-669FCA3C707F}" type="VALUE">
                      <a:rPr lang="en-US">
                        <a:solidFill>
                          <a:schemeClr val="tx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A15-4D68-B023-2219FAD28D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279.24799999999999</c:v>
                </c:pt>
                <c:pt idx="1">
                  <c:v>120</c:v>
                </c:pt>
                <c:pt idx="2">
                  <c:v>79.054000000000002</c:v>
                </c:pt>
                <c:pt idx="3">
                  <c:v>710</c:v>
                </c:pt>
                <c:pt idx="4">
                  <c:v>28</c:v>
                </c:pt>
                <c:pt idx="5">
                  <c:v>220</c:v>
                </c:pt>
                <c:pt idx="6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A15-4D68-B023-2219FAD28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0.61549</cdr:x>
      <cdr:y>0.95161</cdr:y>
    </cdr:from>
    <cdr:to>
      <cdr:x>0.79482</cdr:x>
      <cdr:y>0.95472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 flipV="1">
          <a:off x="3744416" y="4247856"/>
          <a:ext cx="1090982" cy="13903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711C3-1DC0-4641-9632-E0E425F40F0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43E73-D722-4B79-A574-2CBF58243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9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1CB7-E291-4CBF-9A22-1F2BD4A07D0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115B0-FC94-48C9-90B0-27DCB1BDD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6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5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9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06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8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9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9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5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3BEED-6540-4425-9919-ECB092B7DB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3F6BE-CB69-4D43-A7BC-F3CF454CAB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3402-39A5-4200-BF12-96BC4BDB8A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19C5-FB53-4D03-BE37-F37BC961FE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9E90C-005E-4C1B-B43A-4075C62C65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9F9FF-BAA2-43CC-9712-29502ED9AD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CD81D-AC5F-4AC2-B8BB-6310CF409B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4ADAD-62ED-4940-92B0-36C09F9BF6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031B8-398A-4AFE-ACF9-E0061049F9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D4DCE-BA66-42FF-8D33-95CBBFEF61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49B63-8338-491E-8E77-C3ACB5A6DC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1CAEED-9060-40B7-B659-85C30DB8BFD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2.pptx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0" y="980728"/>
            <a:ext cx="91085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информации Правительства Архангельской области о состоянии автомобильных дорог общего </a:t>
            </a:r>
            <a:r>
              <a:rPr lang="ru-RU" sz="27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федерального</a:t>
            </a:r>
            <a:r>
              <a:rPr lang="ru-RU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регионального и местного значения, дорожных сооружений (мостов, мостовых переходов, ледовых переправ) на территории Архангельской области и мерах, принимаемых Правительством Архангельской области по приведению </a:t>
            </a:r>
            <a:r>
              <a:rPr lang="ru-RU" sz="27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нормативное состояние в целях обеспечения безопасности дорожного движения и повышения связности территории Архангельской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5661248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Кривов Вадим Иванович, </a:t>
            </a: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транспорта Архангельской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7904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дорожного фонда –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4 338,68 млн.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20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Структура </a:t>
            </a:r>
            <a:r>
              <a:rPr lang="ru-RU" sz="2000" kern="1000" dirty="0" smtClean="0">
                <a:solidFill>
                  <a:srgbClr val="003399"/>
                </a:solidFill>
              </a:rPr>
              <a:t>расходов: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6" name="Picture 2" descr="D:\mydocuments\Documents\000-Общие для судьи, администрации и пр\презентация-расходы 2018-В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5844"/>
            <a:ext cx="8583802" cy="4467452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568735"/>
              </p:ext>
            </p:extLst>
          </p:nvPr>
        </p:nvGraphicFramePr>
        <p:xfrm>
          <a:off x="3857620" y="1667694"/>
          <a:ext cx="5250884" cy="427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296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5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52" y="1044080"/>
            <a:ext cx="7142016" cy="53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6" name="Полилиния: фигура 3">
            <a:extLst>
              <a:ext uri="{FF2B5EF4-FFF2-40B4-BE49-F238E27FC236}">
                <a16:creationId xmlns="" xmlns:a16="http://schemas.microsoft.com/office/drawing/2014/main" id="{C3A4D68B-08AF-4C52-AC49-063524965E63}"/>
              </a:ext>
            </a:extLst>
          </p:cNvPr>
          <p:cNvSpPr/>
          <p:nvPr/>
        </p:nvSpPr>
        <p:spPr>
          <a:xfrm>
            <a:off x="6012160" y="4985237"/>
            <a:ext cx="95539" cy="75363"/>
          </a:xfrm>
          <a:custGeom>
            <a:avLst/>
            <a:gdLst>
              <a:gd name="connsiteX0" fmla="*/ 0 w 95539"/>
              <a:gd name="connsiteY0" fmla="*/ 0 h 75363"/>
              <a:gd name="connsiteX1" fmla="*/ 40193 w 95539"/>
              <a:gd name="connsiteY1" fmla="*/ 32657 h 75363"/>
              <a:gd name="connsiteX2" fmla="*/ 62802 w 95539"/>
              <a:gd name="connsiteY2" fmla="*/ 50242 h 75363"/>
              <a:gd name="connsiteX3" fmla="*/ 90435 w 95539"/>
              <a:gd name="connsiteY3" fmla="*/ 67827 h 75363"/>
              <a:gd name="connsiteX4" fmla="*/ 95459 w 95539"/>
              <a:gd name="connsiteY4" fmla="*/ 75363 h 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9" h="75363">
                <a:moveTo>
                  <a:pt x="0" y="0"/>
                </a:moveTo>
                <a:lnTo>
                  <a:pt x="40193" y="32657"/>
                </a:lnTo>
                <a:cubicBezTo>
                  <a:pt x="50660" y="41031"/>
                  <a:pt x="54428" y="44380"/>
                  <a:pt x="62802" y="50242"/>
                </a:cubicBezTo>
                <a:cubicBezTo>
                  <a:pt x="71176" y="56104"/>
                  <a:pt x="90435" y="67827"/>
                  <a:pt x="90435" y="67827"/>
                </a:cubicBezTo>
                <a:cubicBezTo>
                  <a:pt x="95878" y="72014"/>
                  <a:pt x="95668" y="73688"/>
                  <a:pt x="95459" y="7536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EF94A2D1-5280-4D5E-B855-120435CEE341}"/>
              </a:ext>
            </a:extLst>
          </p:cNvPr>
          <p:cNvSpPr/>
          <p:nvPr/>
        </p:nvSpPr>
        <p:spPr>
          <a:xfrm>
            <a:off x="3096395" y="2524529"/>
            <a:ext cx="66889" cy="807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EAB2AD4E-716F-426C-AAF9-FEFEE53E5FAD}"/>
              </a:ext>
            </a:extLst>
          </p:cNvPr>
          <p:cNvCxnSpPr>
            <a:cxnSpLocks/>
            <a:stCxn id="15" idx="1"/>
            <a:endCxn id="6" idx="2"/>
          </p:cNvCxnSpPr>
          <p:nvPr/>
        </p:nvCxnSpPr>
        <p:spPr>
          <a:xfrm flipH="1">
            <a:off x="6074962" y="4577051"/>
            <a:ext cx="531218" cy="458428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5F8A0F-D9AF-4ABE-948C-D1D6B4142551}"/>
              </a:ext>
            </a:extLst>
          </p:cNvPr>
          <p:cNvSpPr txBox="1"/>
          <p:nvPr/>
        </p:nvSpPr>
        <p:spPr>
          <a:xfrm>
            <a:off x="6619924" y="5300415"/>
            <a:ext cx="2348776" cy="769441"/>
          </a:xfrm>
          <a:prstGeom prst="rect">
            <a:avLst/>
          </a:prstGeom>
          <a:solidFill>
            <a:srgbClr val="FFFFCC"/>
          </a:solidFill>
          <a:ln w="190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+mn-lt"/>
              </a:rPr>
              <a:t>Капитальный ремонт</a:t>
            </a:r>
          </a:p>
          <a:p>
            <a:pPr algn="ctr"/>
            <a:r>
              <a:rPr lang="ru-RU" sz="1100" b="1" dirty="0" smtClean="0">
                <a:latin typeface="+mn-lt"/>
              </a:rPr>
              <a:t> </a:t>
            </a:r>
            <a:r>
              <a:rPr lang="ru-RU" sz="1100" b="1" dirty="0">
                <a:latin typeface="+mn-lt"/>
              </a:rPr>
              <a:t>а/д «Усть-Вага </a:t>
            </a:r>
            <a:r>
              <a:rPr lang="ru-RU" sz="1100" b="1" dirty="0" smtClean="0">
                <a:latin typeface="+mn-lt"/>
              </a:rPr>
              <a:t>– </a:t>
            </a:r>
            <a:r>
              <a:rPr lang="ru-RU" sz="1100" b="1" dirty="0" err="1" smtClean="0">
                <a:latin typeface="+mn-lt"/>
              </a:rPr>
              <a:t>Ядриха</a:t>
            </a:r>
            <a:r>
              <a:rPr lang="ru-RU" sz="1100" b="1" dirty="0">
                <a:latin typeface="+mn-lt"/>
              </a:rPr>
              <a:t>» </a:t>
            </a:r>
          </a:p>
          <a:p>
            <a:pPr algn="ctr"/>
            <a:r>
              <a:rPr lang="ru-RU" sz="1100" b="1" dirty="0">
                <a:latin typeface="+mn-lt"/>
              </a:rPr>
              <a:t>км 237 </a:t>
            </a:r>
            <a:r>
              <a:rPr lang="ru-RU" sz="1100" b="1" dirty="0" smtClean="0">
                <a:latin typeface="+mn-lt"/>
              </a:rPr>
              <a:t>– 248, 11 км, </a:t>
            </a:r>
          </a:p>
          <a:p>
            <a:pPr algn="ctr"/>
            <a:r>
              <a:rPr lang="ru-RU" sz="1100" b="1" dirty="0" smtClean="0">
                <a:latin typeface="+mn-lt"/>
              </a:rPr>
              <a:t>ввод в 2019 г.</a:t>
            </a:r>
            <a:endParaRPr lang="ru-RU" sz="1100" b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F4A995-9F5F-4BB7-9A00-3CB7948EA6E8}"/>
              </a:ext>
            </a:extLst>
          </p:cNvPr>
          <p:cNvSpPr txBox="1"/>
          <p:nvPr/>
        </p:nvSpPr>
        <p:spPr>
          <a:xfrm>
            <a:off x="179512" y="3193779"/>
            <a:ext cx="2448272" cy="938719"/>
          </a:xfrm>
          <a:prstGeom prst="rect">
            <a:avLst/>
          </a:prstGeom>
          <a:solidFill>
            <a:srgbClr val="FFFFCC"/>
          </a:solidFill>
          <a:ln w="190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+mn-lt"/>
              </a:rPr>
              <a:t>Ремонт а/д: Подъезд </a:t>
            </a:r>
            <a:r>
              <a:rPr lang="ru-RU" sz="1100" b="1" dirty="0">
                <a:latin typeface="+mn-lt"/>
              </a:rPr>
              <a:t>к нефтебазе пос</a:t>
            </a:r>
            <a:r>
              <a:rPr lang="ru-RU" sz="1100" b="1" dirty="0" smtClean="0">
                <a:latin typeface="+mn-lt"/>
              </a:rPr>
              <a:t>. </a:t>
            </a:r>
            <a:r>
              <a:rPr lang="ru-RU" sz="1100" b="1" dirty="0" err="1" smtClean="0">
                <a:latin typeface="+mn-lt"/>
              </a:rPr>
              <a:t>Талаги</a:t>
            </a:r>
            <a:r>
              <a:rPr lang="ru-RU" sz="1100" b="1" dirty="0" smtClean="0">
                <a:latin typeface="+mn-lt"/>
              </a:rPr>
              <a:t> </a:t>
            </a:r>
            <a:r>
              <a:rPr lang="ru-RU" sz="1100" b="1" dirty="0">
                <a:latin typeface="+mn-lt"/>
              </a:rPr>
              <a:t>от </a:t>
            </a:r>
            <a:r>
              <a:rPr lang="ru-RU" sz="1100" b="1" dirty="0" smtClean="0">
                <a:latin typeface="+mn-lt"/>
              </a:rPr>
              <a:t>а/д </a:t>
            </a:r>
            <a:r>
              <a:rPr lang="ru-RU" sz="1100" b="1" dirty="0">
                <a:latin typeface="+mn-lt"/>
              </a:rPr>
              <a:t>Архангельск – аэропорт </a:t>
            </a:r>
            <a:r>
              <a:rPr lang="ru-RU" sz="1100" b="1" dirty="0" err="1">
                <a:latin typeface="+mn-lt"/>
              </a:rPr>
              <a:t>Талаги</a:t>
            </a:r>
            <a:r>
              <a:rPr lang="ru-RU" sz="1100" b="1" dirty="0">
                <a:latin typeface="+mn-lt"/>
              </a:rPr>
              <a:t>, </a:t>
            </a:r>
            <a:r>
              <a:rPr lang="ru-RU" sz="1100" b="1" dirty="0" smtClean="0">
                <a:latin typeface="+mn-lt"/>
              </a:rPr>
              <a:t>км </a:t>
            </a:r>
            <a:r>
              <a:rPr lang="ru-RU" sz="1100" b="1" dirty="0">
                <a:latin typeface="+mn-lt"/>
              </a:rPr>
              <a:t>5+300 – км </a:t>
            </a:r>
            <a:r>
              <a:rPr lang="ru-RU" sz="1100" b="1" dirty="0" smtClean="0">
                <a:latin typeface="+mn-lt"/>
              </a:rPr>
              <a:t>7+650, 2,35 км введен в 2018 г.</a:t>
            </a:r>
            <a:endParaRPr lang="ru-RU" sz="1100" b="1" dirty="0">
              <a:latin typeface="+mn-lt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190D82F5-EC62-46DC-B085-650EF04F6CEC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2627784" y="2306065"/>
            <a:ext cx="478407" cy="230290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5F8A0F-D9AF-4ABE-948C-D1D6B4142551}"/>
              </a:ext>
            </a:extLst>
          </p:cNvPr>
          <p:cNvSpPr txBox="1"/>
          <p:nvPr/>
        </p:nvSpPr>
        <p:spPr>
          <a:xfrm>
            <a:off x="6588224" y="2564904"/>
            <a:ext cx="2376264" cy="938719"/>
          </a:xfrm>
          <a:prstGeom prst="rect">
            <a:avLst/>
          </a:prstGeom>
          <a:solidFill>
            <a:srgbClr val="FFFFCC"/>
          </a:solidFill>
          <a:ln w="190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+mn-lt"/>
              </a:rPr>
              <a:t>Реконструкция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+mn-lt"/>
              </a:rPr>
              <a:t>а/д:  Усть-Ваеньга – </a:t>
            </a:r>
            <a:r>
              <a:rPr lang="ru-RU" sz="1100" b="1" dirty="0" err="1" smtClean="0">
                <a:latin typeface="+mn-lt"/>
              </a:rPr>
              <a:t>Осиново</a:t>
            </a:r>
            <a:r>
              <a:rPr lang="ru-RU" sz="1100" b="1" dirty="0" smtClean="0">
                <a:latin typeface="+mn-lt"/>
              </a:rPr>
              <a:t> </a:t>
            </a:r>
            <a:r>
              <a:rPr lang="ru-RU" sz="1100" b="1" dirty="0"/>
              <a:t>–</a:t>
            </a:r>
            <a:r>
              <a:rPr lang="ru-RU" sz="1100" b="1" dirty="0" smtClean="0">
                <a:latin typeface="+mn-lt"/>
              </a:rPr>
              <a:t> </a:t>
            </a:r>
            <a:r>
              <a:rPr lang="ru-RU" sz="1100" b="1" dirty="0" err="1" smtClean="0">
                <a:latin typeface="+mn-lt"/>
              </a:rPr>
              <a:t>Фалюки</a:t>
            </a:r>
            <a:r>
              <a:rPr lang="ru-RU" sz="1100" b="1" dirty="0" smtClean="0">
                <a:latin typeface="+mn-lt"/>
              </a:rPr>
              <a:t>, км 43+500 – км 63+000,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latin typeface="+mn-lt"/>
              </a:rPr>
              <a:t> I</a:t>
            </a:r>
            <a:r>
              <a:rPr lang="ru-RU" sz="1100" b="1" dirty="0" smtClean="0">
                <a:latin typeface="+mn-lt"/>
              </a:rPr>
              <a:t>-й пусковой, 6,3 км,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+mn-lt"/>
              </a:rPr>
              <a:t>ввод в  2019 г.</a:t>
            </a:r>
          </a:p>
        </p:txBody>
      </p:sp>
      <p:sp>
        <p:nvSpPr>
          <p:cNvPr id="13" name="Полилиния: фигура 3">
            <a:extLst>
              <a:ext uri="{FF2B5EF4-FFF2-40B4-BE49-F238E27FC236}">
                <a16:creationId xmlns="" xmlns:a16="http://schemas.microsoft.com/office/drawing/2014/main" id="{C3A4D68B-08AF-4C52-AC49-063524965E63}"/>
              </a:ext>
            </a:extLst>
          </p:cNvPr>
          <p:cNvSpPr/>
          <p:nvPr/>
        </p:nvSpPr>
        <p:spPr>
          <a:xfrm>
            <a:off x="4400284" y="4032440"/>
            <a:ext cx="95539" cy="75363"/>
          </a:xfrm>
          <a:custGeom>
            <a:avLst/>
            <a:gdLst>
              <a:gd name="connsiteX0" fmla="*/ 0 w 95539"/>
              <a:gd name="connsiteY0" fmla="*/ 0 h 75363"/>
              <a:gd name="connsiteX1" fmla="*/ 40193 w 95539"/>
              <a:gd name="connsiteY1" fmla="*/ 32657 h 75363"/>
              <a:gd name="connsiteX2" fmla="*/ 62802 w 95539"/>
              <a:gd name="connsiteY2" fmla="*/ 50242 h 75363"/>
              <a:gd name="connsiteX3" fmla="*/ 90435 w 95539"/>
              <a:gd name="connsiteY3" fmla="*/ 67827 h 75363"/>
              <a:gd name="connsiteX4" fmla="*/ 95459 w 95539"/>
              <a:gd name="connsiteY4" fmla="*/ 75363 h 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9" h="75363">
                <a:moveTo>
                  <a:pt x="0" y="0"/>
                </a:moveTo>
                <a:lnTo>
                  <a:pt x="40193" y="32657"/>
                </a:lnTo>
                <a:cubicBezTo>
                  <a:pt x="50660" y="41031"/>
                  <a:pt x="54428" y="44380"/>
                  <a:pt x="62802" y="50242"/>
                </a:cubicBezTo>
                <a:cubicBezTo>
                  <a:pt x="71176" y="56104"/>
                  <a:pt x="90435" y="67827"/>
                  <a:pt x="90435" y="67827"/>
                </a:cubicBezTo>
                <a:cubicBezTo>
                  <a:pt x="95878" y="72014"/>
                  <a:pt x="95668" y="73688"/>
                  <a:pt x="95459" y="7536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EAB2AD4E-716F-426C-AAF9-FEFEE53E5FAD}"/>
              </a:ext>
            </a:extLst>
          </p:cNvPr>
          <p:cNvCxnSpPr>
            <a:cxnSpLocks/>
            <a:endCxn id="13" idx="2"/>
          </p:cNvCxnSpPr>
          <p:nvPr/>
        </p:nvCxnSpPr>
        <p:spPr>
          <a:xfrm flipH="1">
            <a:off x="4463086" y="2236377"/>
            <a:ext cx="2176711" cy="1846305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eugeneal\Рабочий стол\Дороги 2018\DSCN2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6180" y="3845213"/>
            <a:ext cx="2376264" cy="1463675"/>
          </a:xfrm>
          <a:prstGeom prst="rect">
            <a:avLst/>
          </a:prstGeom>
          <a:noFill/>
        </p:spPr>
      </p:pic>
      <p:pic>
        <p:nvPicPr>
          <p:cNvPr id="16" name="Picture 3" descr="C:\Documents and Settings\eugeneal\Рабочий стол\Дороги 2018\У-Фалюкикм43-км63 (5).packed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124744"/>
            <a:ext cx="2348776" cy="1440160"/>
          </a:xfrm>
          <a:prstGeom prst="rect">
            <a:avLst/>
          </a:prstGeom>
          <a:noFill/>
        </p:spPr>
      </p:pic>
      <p:pic>
        <p:nvPicPr>
          <p:cNvPr id="17" name="Picture 4" descr="C:\Documents and Settings\eugeneal\Рабочий стол\Дороги 2018\под к нефт пос.Талаг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12776"/>
            <a:ext cx="2448272" cy="1786577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Объекты </a:t>
            </a:r>
            <a:r>
              <a:rPr lang="ru-RU" sz="2000" kern="1000" dirty="0" smtClean="0">
                <a:solidFill>
                  <a:srgbClr val="003399"/>
                </a:solidFill>
              </a:rPr>
              <a:t>ремонта, капитального ремонта </a:t>
            </a:r>
            <a:r>
              <a:rPr lang="ru-RU" sz="2000" kern="1000" dirty="0">
                <a:solidFill>
                  <a:srgbClr val="003399"/>
                </a:solidFill>
              </a:rPr>
              <a:t>и реконструкции </a:t>
            </a:r>
            <a:endParaRPr lang="ru-RU" sz="2000" kern="1000" dirty="0" smtClean="0">
              <a:solidFill>
                <a:srgbClr val="003399"/>
              </a:solidFill>
            </a:endParaRPr>
          </a:p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на региональных дорогах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976" y="910414"/>
            <a:ext cx="6118287" cy="487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7BE626C7-7BE9-4EED-9713-CA7242DA0FB1}"/>
              </a:ext>
            </a:extLst>
          </p:cNvPr>
          <p:cNvSpPr/>
          <p:nvPr/>
        </p:nvSpPr>
        <p:spPr>
          <a:xfrm flipV="1">
            <a:off x="5004048" y="2276872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7901EAE6-C842-40BB-91BA-021A5AD44F67}"/>
              </a:ext>
            </a:extLst>
          </p:cNvPr>
          <p:cNvCxnSpPr>
            <a:stCxn id="14" idx="1"/>
            <a:endCxn id="16" idx="6"/>
          </p:cNvCxnSpPr>
          <p:nvPr/>
        </p:nvCxnSpPr>
        <p:spPr>
          <a:xfrm flipH="1">
            <a:off x="5049767" y="1294021"/>
            <a:ext cx="458337" cy="10057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3DA361E3-F807-4431-9D00-B50C022A8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074" y="1830795"/>
            <a:ext cx="1555676" cy="411257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smtClean="0">
                <a:latin typeface="+mn-lt"/>
              </a:rPr>
              <a:t>Сура </a:t>
            </a:r>
          </a:p>
          <a:p>
            <a:pPr algn="ctr"/>
            <a:r>
              <a:rPr lang="ru-RU" sz="1100" dirty="0" smtClean="0">
                <a:latin typeface="+mn-lt"/>
              </a:rPr>
              <a:t> 97,6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980ADC6A-5769-42F1-8FBE-D156C2B02D5C}"/>
              </a:ext>
            </a:extLst>
          </p:cNvPr>
          <p:cNvSpPr/>
          <p:nvPr/>
        </p:nvSpPr>
        <p:spPr>
          <a:xfrm flipV="1">
            <a:off x="5652120" y="2879225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4C5FE5F3-F351-45D1-9319-ED342CE1C3BA}"/>
              </a:ext>
            </a:extLst>
          </p:cNvPr>
          <p:cNvCxnSpPr>
            <a:stCxn id="18" idx="1"/>
            <a:endCxn id="19" idx="5"/>
          </p:cNvCxnSpPr>
          <p:nvPr/>
        </p:nvCxnSpPr>
        <p:spPr>
          <a:xfrm flipH="1">
            <a:off x="5691144" y="2036424"/>
            <a:ext cx="1669930" cy="8494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5B1A22E7-7C9B-46A2-B058-79C814EE4092}"/>
              </a:ext>
            </a:extLst>
          </p:cNvPr>
          <p:cNvSpPr/>
          <p:nvPr/>
        </p:nvSpPr>
        <p:spPr>
          <a:xfrm flipV="1">
            <a:off x="4958329" y="3789040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69C6C200-7BA2-4CAC-86BF-C717640917B7}"/>
              </a:ext>
            </a:extLst>
          </p:cNvPr>
          <p:cNvCxnSpPr>
            <a:stCxn id="22" idx="1"/>
            <a:endCxn id="23" idx="6"/>
          </p:cNvCxnSpPr>
          <p:nvPr/>
        </p:nvCxnSpPr>
        <p:spPr>
          <a:xfrm flipH="1">
            <a:off x="5004048" y="3197945"/>
            <a:ext cx="2220277" cy="6139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6">
            <a:extLst>
              <a:ext uri="{FF2B5EF4-FFF2-40B4-BE49-F238E27FC236}">
                <a16:creationId xmlns="" xmlns:a16="http://schemas.microsoft.com/office/drawing/2014/main" id="{A6591FC1-F02F-42A2-AF43-5D1731755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143488"/>
            <a:ext cx="1655503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 smtClean="0">
                <a:latin typeface="+mn-lt"/>
              </a:rPr>
              <a:t>Чешьюга</a:t>
            </a:r>
            <a:endParaRPr lang="ru-RU" sz="1100" dirty="0" smtClean="0">
              <a:latin typeface="+mn-lt"/>
            </a:endParaRPr>
          </a:p>
          <a:p>
            <a:pPr algn="ctr"/>
            <a:r>
              <a:rPr lang="ru-RU" sz="1100" dirty="0" smtClean="0">
                <a:latin typeface="+mn-lt"/>
              </a:rPr>
              <a:t> 37,2 </a:t>
            </a:r>
            <a:r>
              <a:rPr lang="ru-RU" sz="1100" dirty="0" err="1" smtClean="0">
                <a:latin typeface="+mn-lt"/>
              </a:rPr>
              <a:t>пог</a:t>
            </a:r>
            <a:r>
              <a:rPr lang="ru-RU" sz="1100" dirty="0" smtClean="0">
                <a:latin typeface="+mn-lt"/>
              </a:rPr>
              <a:t>. м</a:t>
            </a:r>
            <a:endParaRPr lang="ru-RU" sz="1100" dirty="0">
              <a:latin typeface="+mn-lt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B3007396-E8F4-45AF-8287-5464C7854552}"/>
              </a:ext>
            </a:extLst>
          </p:cNvPr>
          <p:cNvSpPr/>
          <p:nvPr/>
        </p:nvSpPr>
        <p:spPr>
          <a:xfrm flipV="1">
            <a:off x="3014113" y="3311273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3E05F40A-D70A-4A97-9C54-96C8CF0D5587}"/>
              </a:ext>
            </a:extLst>
          </p:cNvPr>
          <p:cNvCxnSpPr>
            <a:stCxn id="27" idx="3"/>
            <a:endCxn id="28" idx="2"/>
          </p:cNvCxnSpPr>
          <p:nvPr/>
        </p:nvCxnSpPr>
        <p:spPr>
          <a:xfrm>
            <a:off x="1835015" y="2312765"/>
            <a:ext cx="1179098" cy="10213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42596C5D-17FC-4BAE-BB6E-D7E93C515204}"/>
              </a:ext>
            </a:extLst>
          </p:cNvPr>
          <p:cNvSpPr/>
          <p:nvPr/>
        </p:nvSpPr>
        <p:spPr>
          <a:xfrm flipV="1">
            <a:off x="2942105" y="4293096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5C47890B-AABB-46F4-94F7-C6B637D434C2}"/>
              </a:ext>
            </a:extLst>
          </p:cNvPr>
          <p:cNvCxnSpPr>
            <a:stCxn id="34" idx="3"/>
            <a:endCxn id="35" idx="2"/>
          </p:cNvCxnSpPr>
          <p:nvPr/>
        </p:nvCxnSpPr>
        <p:spPr>
          <a:xfrm>
            <a:off x="1894024" y="3454261"/>
            <a:ext cx="1048081" cy="861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83">
            <a:extLst>
              <a:ext uri="{FF2B5EF4-FFF2-40B4-BE49-F238E27FC236}">
                <a16:creationId xmlns="" xmlns:a16="http://schemas.microsoft.com/office/drawing/2014/main" id="{0153C559-1DEE-436F-89BC-E1BCD3281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89" y="5788598"/>
            <a:ext cx="1714512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Петеньга</a:t>
            </a:r>
            <a:r>
              <a:rPr lang="ru-RU" sz="1100" dirty="0">
                <a:latin typeface="+mn-lt"/>
              </a:rPr>
              <a:t>, </a:t>
            </a:r>
            <a:endParaRPr lang="ru-RU" sz="1100" dirty="0" smtClean="0">
              <a:latin typeface="+mn-lt"/>
            </a:endParaRPr>
          </a:p>
          <a:p>
            <a:pPr algn="ctr"/>
            <a:r>
              <a:rPr lang="ru-RU" sz="1100" dirty="0" smtClean="0">
                <a:latin typeface="+mn-lt"/>
              </a:rPr>
              <a:t>24,2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2B0897BE-DFCA-4309-9B2C-72A09F163F31}"/>
              </a:ext>
            </a:extLst>
          </p:cNvPr>
          <p:cNvSpPr/>
          <p:nvPr/>
        </p:nvSpPr>
        <p:spPr>
          <a:xfrm>
            <a:off x="2843213" y="5251450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E57C169D-646F-40F2-8BD7-E2D4FAE17747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flipV="1">
            <a:off x="1966001" y="5257960"/>
            <a:ext cx="883954" cy="6999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66">
            <a:extLst>
              <a:ext uri="{FF2B5EF4-FFF2-40B4-BE49-F238E27FC236}">
                <a16:creationId xmlns="" xmlns:a16="http://schemas.microsoft.com/office/drawing/2014/main" id="{5BEC920E-2818-410E-ABB0-D85D23DE3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510148"/>
            <a:ext cx="1714512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Шоноша</a:t>
            </a:r>
            <a:r>
              <a:rPr lang="ru-RU" sz="1100" dirty="0" smtClean="0">
                <a:latin typeface="+mn-lt"/>
              </a:rPr>
              <a:t>,</a:t>
            </a:r>
          </a:p>
          <a:p>
            <a:pPr algn="ctr"/>
            <a:r>
              <a:rPr lang="ru-RU" sz="1100" dirty="0" smtClean="0">
                <a:latin typeface="+mn-lt"/>
              </a:rPr>
              <a:t> </a:t>
            </a:r>
            <a:r>
              <a:rPr lang="ru-RU" sz="1100" dirty="0">
                <a:latin typeface="+mn-lt"/>
              </a:rPr>
              <a:t>25,0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BCBC055F-9420-4FF6-AE86-900FE9C6B7BA}"/>
              </a:ext>
            </a:extLst>
          </p:cNvPr>
          <p:cNvSpPr/>
          <p:nvPr/>
        </p:nvSpPr>
        <p:spPr>
          <a:xfrm flipV="1">
            <a:off x="4139952" y="4967457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3476C6B4-9C1C-475E-933B-24AC34712222}"/>
              </a:ext>
            </a:extLst>
          </p:cNvPr>
          <p:cNvCxnSpPr>
            <a:stCxn id="42" idx="3"/>
            <a:endCxn id="43" idx="1"/>
          </p:cNvCxnSpPr>
          <p:nvPr/>
        </p:nvCxnSpPr>
        <p:spPr>
          <a:xfrm>
            <a:off x="1894024" y="4679425"/>
            <a:ext cx="2252623" cy="327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BF0C6171-E29D-40C7-B94C-FD8C559DF0F5}"/>
              </a:ext>
            </a:extLst>
          </p:cNvPr>
          <p:cNvSpPr/>
          <p:nvPr/>
        </p:nvSpPr>
        <p:spPr>
          <a:xfrm flipV="1">
            <a:off x="4670297" y="4365104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="" xmlns:a16="http://schemas.microsoft.com/office/drawing/2014/main" id="{01B243FF-E968-44E9-A65D-D60D4F7725FF}"/>
              </a:ext>
            </a:extLst>
          </p:cNvPr>
          <p:cNvCxnSpPr>
            <a:stCxn id="47" idx="2"/>
            <a:endCxn id="46" idx="2"/>
          </p:cNvCxnSpPr>
          <p:nvPr/>
        </p:nvCxnSpPr>
        <p:spPr>
          <a:xfrm>
            <a:off x="4061104" y="3263498"/>
            <a:ext cx="609193" cy="1124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E9464741-5E93-4AFE-8729-412A92C5562D}"/>
              </a:ext>
            </a:extLst>
          </p:cNvPr>
          <p:cNvSpPr/>
          <p:nvPr/>
        </p:nvSpPr>
        <p:spPr>
          <a:xfrm flipV="1">
            <a:off x="5508104" y="4679425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F06202FF-650C-4022-BF28-172A70D9A042}"/>
              </a:ext>
            </a:extLst>
          </p:cNvPr>
          <p:cNvSpPr/>
          <p:nvPr/>
        </p:nvSpPr>
        <p:spPr>
          <a:xfrm flipV="1">
            <a:off x="5534393" y="4823441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="" xmlns:a16="http://schemas.microsoft.com/office/drawing/2014/main" id="{B555F1F2-7379-4C18-A9AB-9F3A240D7AEE}"/>
              </a:ext>
            </a:extLst>
          </p:cNvPr>
          <p:cNvCxnSpPr>
            <a:stCxn id="59" idx="1"/>
            <a:endCxn id="56" idx="5"/>
          </p:cNvCxnSpPr>
          <p:nvPr/>
        </p:nvCxnSpPr>
        <p:spPr>
          <a:xfrm flipH="1">
            <a:off x="5547128" y="4534381"/>
            <a:ext cx="1833183" cy="1517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BDB05C33-D496-46DE-8920-366E7EAAFFAB}"/>
              </a:ext>
            </a:extLst>
          </p:cNvPr>
          <p:cNvCxnSpPr>
            <a:stCxn id="61" idx="1"/>
            <a:endCxn id="58" idx="7"/>
          </p:cNvCxnSpPr>
          <p:nvPr/>
        </p:nvCxnSpPr>
        <p:spPr>
          <a:xfrm flipH="1" flipV="1">
            <a:off x="5573417" y="4862465"/>
            <a:ext cx="1590871" cy="7098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="" xmlns:a16="http://schemas.microsoft.com/office/drawing/2014/main" id="{395B02ED-B255-43BE-927C-7D985E2706D3}"/>
              </a:ext>
            </a:extLst>
          </p:cNvPr>
          <p:cNvCxnSpPr>
            <a:cxnSpLocks/>
            <a:stCxn id="76" idx="0"/>
            <a:endCxn id="84" idx="3"/>
          </p:cNvCxnSpPr>
          <p:nvPr/>
        </p:nvCxnSpPr>
        <p:spPr>
          <a:xfrm flipH="1" flipV="1">
            <a:off x="3282551" y="5163887"/>
            <a:ext cx="1629794" cy="62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5B1A22E7-7C9B-46A2-B058-79C814EE4092}"/>
              </a:ext>
            </a:extLst>
          </p:cNvPr>
          <p:cNvSpPr/>
          <p:nvPr/>
        </p:nvSpPr>
        <p:spPr>
          <a:xfrm flipH="1">
            <a:off x="5553823" y="4247376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5B1A22E7-7C9B-46A2-B058-79C814EE4092}"/>
              </a:ext>
            </a:extLst>
          </p:cNvPr>
          <p:cNvSpPr/>
          <p:nvPr/>
        </p:nvSpPr>
        <p:spPr>
          <a:xfrm flipV="1">
            <a:off x="5724128" y="4365104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BCBC055F-9420-4FF6-AE86-900FE9C6B7BA}"/>
              </a:ext>
            </a:extLst>
          </p:cNvPr>
          <p:cNvSpPr/>
          <p:nvPr/>
        </p:nvSpPr>
        <p:spPr>
          <a:xfrm flipV="1">
            <a:off x="3275856" y="5157192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="" xmlns:a16="http://schemas.microsoft.com/office/drawing/2014/main" id="{BCBC055F-9420-4FF6-AE86-900FE9C6B7BA}"/>
              </a:ext>
            </a:extLst>
          </p:cNvPr>
          <p:cNvSpPr/>
          <p:nvPr/>
        </p:nvSpPr>
        <p:spPr>
          <a:xfrm flipV="1">
            <a:off x="4292352" y="5119857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TextBox 29">
            <a:extLst>
              <a:ext uri="{FF2B5EF4-FFF2-40B4-BE49-F238E27FC236}">
                <a16:creationId xmlns="" xmlns:a16="http://schemas.microsoft.com/office/drawing/2014/main" id="{85159D86-EBF1-4051-8C4A-D2DB86FB7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3429000"/>
            <a:ext cx="1571636" cy="677108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 smtClean="0">
                <a:latin typeface="+mn-lt"/>
              </a:rPr>
              <a:t>иск. сооружения </a:t>
            </a:r>
          </a:p>
          <a:p>
            <a:pPr algn="ctr"/>
            <a:r>
              <a:rPr lang="ru-RU" sz="1100" dirty="0" smtClean="0">
                <a:latin typeface="+mn-lt"/>
              </a:rPr>
              <a:t>через ручьи на </a:t>
            </a:r>
          </a:p>
          <a:p>
            <a:pPr algn="ctr"/>
            <a:r>
              <a:rPr lang="ru-RU" sz="1100" dirty="0" smtClean="0">
                <a:latin typeface="+mn-lt"/>
              </a:rPr>
              <a:t>км 168+108 10,4 </a:t>
            </a:r>
            <a:r>
              <a:rPr lang="ru-RU" sz="1100" dirty="0" err="1"/>
              <a:t>пог</a:t>
            </a:r>
            <a:r>
              <a:rPr lang="ru-RU" sz="1100" dirty="0"/>
              <a:t>. м</a:t>
            </a:r>
          </a:p>
          <a:p>
            <a:pPr algn="ctr"/>
            <a:r>
              <a:rPr lang="ru-RU" sz="1100" dirty="0" smtClean="0">
                <a:latin typeface="+mn-lt"/>
              </a:rPr>
              <a:t>км 191+954 5,4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r>
              <a:rPr lang="ru-RU" sz="1100" dirty="0" smtClean="0">
                <a:latin typeface="+mn-lt"/>
              </a:rPr>
              <a:t> </a:t>
            </a:r>
            <a:endParaRPr lang="ru-RU" sz="1100" dirty="0">
              <a:latin typeface="+mn-lt"/>
            </a:endParaRP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="" xmlns:a16="http://schemas.microsoft.com/office/drawing/2014/main" id="{69C6C200-7BA2-4CAC-86BF-C717640917B7}"/>
              </a:ext>
            </a:extLst>
          </p:cNvPr>
          <p:cNvCxnSpPr>
            <a:endCxn id="81" idx="2"/>
          </p:cNvCxnSpPr>
          <p:nvPr/>
        </p:nvCxnSpPr>
        <p:spPr>
          <a:xfrm rot="10800000" flipV="1">
            <a:off x="5599542" y="3717030"/>
            <a:ext cx="1564746" cy="5532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="" xmlns:a16="http://schemas.microsoft.com/office/drawing/2014/main" id="{69C6C200-7BA2-4CAC-86BF-C717640917B7}"/>
              </a:ext>
            </a:extLst>
          </p:cNvPr>
          <p:cNvCxnSpPr/>
          <p:nvPr/>
        </p:nvCxnSpPr>
        <p:spPr>
          <a:xfrm rot="10800000" flipV="1">
            <a:off x="5796136" y="3717032"/>
            <a:ext cx="1368152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Объекты </a:t>
            </a:r>
            <a:r>
              <a:rPr lang="ru-RU" sz="2000" kern="1000" dirty="0" smtClean="0">
                <a:solidFill>
                  <a:srgbClr val="003399"/>
                </a:solidFill>
              </a:rPr>
              <a:t>капитального </a:t>
            </a:r>
            <a:r>
              <a:rPr lang="ru-RU" sz="2000" kern="1000" dirty="0">
                <a:solidFill>
                  <a:srgbClr val="003399"/>
                </a:solidFill>
              </a:rPr>
              <a:t>ремонта мостовых </a:t>
            </a:r>
            <a:r>
              <a:rPr lang="ru-RU" sz="2000" kern="1000" dirty="0" smtClean="0">
                <a:solidFill>
                  <a:srgbClr val="003399"/>
                </a:solidFill>
              </a:rPr>
              <a:t>сооружений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sp>
        <p:nvSpPr>
          <p:cNvPr id="55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57" name="Picture 11" descr="D:\dostup\ОРиКС\Фото для презентации\СЯО км 102+727 Чешьюг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89" y="1435941"/>
            <a:ext cx="1512169" cy="698452"/>
          </a:xfrm>
          <a:prstGeom prst="rect">
            <a:avLst/>
          </a:prstGeom>
          <a:noFill/>
        </p:spPr>
      </p:pic>
      <p:pic>
        <p:nvPicPr>
          <p:cNvPr id="60" name="Picture 2" descr="D:\dostup\ОРиКС\Фото для презентации\АПН км 23+227 М. Важгине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78" y="2561853"/>
            <a:ext cx="1571636" cy="714036"/>
          </a:xfrm>
          <a:prstGeom prst="rect">
            <a:avLst/>
          </a:prstGeom>
          <a:noFill/>
        </p:spPr>
      </p:pic>
      <p:pic>
        <p:nvPicPr>
          <p:cNvPr id="62" name="Picture 5" descr="D:\dostup\ОРиКС\Фото для презентации\ВХШК км 72+633 Шонош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604" y="3724428"/>
            <a:ext cx="1428759" cy="781669"/>
          </a:xfrm>
          <a:prstGeom prst="rect">
            <a:avLst/>
          </a:prstGeom>
          <a:noFill/>
        </p:spPr>
      </p:pic>
      <p:pic>
        <p:nvPicPr>
          <p:cNvPr id="63" name="Picture 8" descr="D:\dostup\ОРиКС\Фото для презентации\КГШ км 3+063 Петеньг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743" y="5025221"/>
            <a:ext cx="1571636" cy="755661"/>
          </a:xfrm>
          <a:prstGeom prst="rect">
            <a:avLst/>
          </a:prstGeom>
          <a:noFill/>
        </p:spPr>
      </p:pic>
      <p:pic>
        <p:nvPicPr>
          <p:cNvPr id="64" name="Picture 9" descr="D:\dostup\ОРиКС\Фото для презентации\КПГ км 15+250 Лычм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3105" y="5546546"/>
            <a:ext cx="1566271" cy="778845"/>
          </a:xfrm>
          <a:prstGeom prst="rect">
            <a:avLst/>
          </a:prstGeom>
          <a:noFill/>
        </p:spPr>
      </p:pic>
      <p:pic>
        <p:nvPicPr>
          <p:cNvPr id="65" name="Picture 15" descr="D:\dostup\ОРиКС\Фото для презентации\ШСН км 7+832 Сур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3192" y="1108264"/>
            <a:ext cx="1432987" cy="714380"/>
          </a:xfrm>
          <a:prstGeom prst="rect">
            <a:avLst/>
          </a:prstGeom>
          <a:noFill/>
        </p:spPr>
      </p:pic>
      <p:pic>
        <p:nvPicPr>
          <p:cNvPr id="66" name="Picture 14" descr="D:\dostup\ОРиКС\Фото для презентации\УОФ км 74+411 Топс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4766" y="2366913"/>
            <a:ext cx="1351529" cy="665895"/>
          </a:xfrm>
          <a:prstGeom prst="rect">
            <a:avLst/>
          </a:prstGeom>
          <a:noFill/>
        </p:spPr>
      </p:pic>
      <p:sp>
        <p:nvSpPr>
          <p:cNvPr id="22" name="Text Box 83">
            <a:extLst>
              <a:ext uri="{FF2B5EF4-FFF2-40B4-BE49-F238E27FC236}">
                <a16:creationId xmlns="" xmlns:a16="http://schemas.microsoft.com/office/drawing/2014/main" id="{0737FB58-9C78-4BBA-BFB8-81DBAB635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325" y="3028668"/>
            <a:ext cx="1571636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 smtClean="0">
                <a:latin typeface="+mn-lt"/>
              </a:rPr>
              <a:t>Топса</a:t>
            </a:r>
            <a:endParaRPr lang="ru-RU" sz="1100" dirty="0" smtClean="0">
              <a:latin typeface="+mn-lt"/>
            </a:endParaRPr>
          </a:p>
          <a:p>
            <a:pPr algn="ctr"/>
            <a:r>
              <a:rPr lang="ru-RU" sz="1100" dirty="0" smtClean="0">
                <a:latin typeface="+mn-lt"/>
              </a:rPr>
              <a:t>72,3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>
              <a:latin typeface="+mn-lt"/>
            </a:endParaRPr>
          </a:p>
        </p:txBody>
      </p:sp>
      <p:pic>
        <p:nvPicPr>
          <p:cNvPr id="68" name="Picture 13" descr="D:\dostup\ОРиКС\Фото для презентации\ШКК км 149+763 Мехреньг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8095" y="5535640"/>
            <a:ext cx="1386025" cy="836217"/>
          </a:xfrm>
          <a:prstGeom prst="rect">
            <a:avLst/>
          </a:prstGeom>
          <a:noFill/>
        </p:spPr>
      </p:pic>
      <p:sp>
        <p:nvSpPr>
          <p:cNvPr id="61" name="TextBox 29">
            <a:extLst>
              <a:ext uri="{FF2B5EF4-FFF2-40B4-BE49-F238E27FC236}">
                <a16:creationId xmlns="" xmlns:a16="http://schemas.microsoft.com/office/drawing/2014/main" id="{E678BC0D-4A5C-470C-82BB-6E2813173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5403051"/>
            <a:ext cx="1500198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>
                <a:latin typeface="+mn-lt"/>
              </a:rPr>
              <a:t>Мехреньга</a:t>
            </a:r>
            <a:r>
              <a:rPr lang="ru-RU" sz="1100" dirty="0">
                <a:latin typeface="+mn-lt"/>
              </a:rPr>
              <a:t>  </a:t>
            </a:r>
          </a:p>
          <a:p>
            <a:pPr algn="ctr"/>
            <a:r>
              <a:rPr lang="ru-RU" sz="1100" dirty="0" smtClean="0">
                <a:latin typeface="+mn-lt"/>
              </a:rPr>
              <a:t>43,2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pic>
        <p:nvPicPr>
          <p:cNvPr id="69" name="Picture 10" descr="D:\dostup\ОРиКС\Фото для презентации\ЛК км 4+557 Заболотный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44974" y="4539725"/>
            <a:ext cx="1428759" cy="748781"/>
          </a:xfrm>
          <a:prstGeom prst="rect">
            <a:avLst/>
          </a:prstGeom>
          <a:noFill/>
        </p:spPr>
      </p:pic>
      <p:sp>
        <p:nvSpPr>
          <p:cNvPr id="59" name="TextBox 29">
            <a:extLst>
              <a:ext uri="{FF2B5EF4-FFF2-40B4-BE49-F238E27FC236}">
                <a16:creationId xmlns="" xmlns:a16="http://schemas.microsoft.com/office/drawing/2014/main" id="{85159D86-EBF1-4051-8C4A-D2DB86FB7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1" y="4365104"/>
            <a:ext cx="1608415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ч/ручей Заболотный </a:t>
            </a:r>
            <a:r>
              <a:rPr lang="ru-RU" sz="1100" dirty="0" smtClean="0">
                <a:latin typeface="+mn-lt"/>
              </a:rPr>
              <a:t>25,1 </a:t>
            </a:r>
            <a:r>
              <a:rPr lang="ru-RU" sz="1100" dirty="0" err="1" smtClean="0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sp>
        <p:nvSpPr>
          <p:cNvPr id="76" name="TextBox 29">
            <a:extLst>
              <a:ext uri="{FF2B5EF4-FFF2-40B4-BE49-F238E27FC236}">
                <a16:creationId xmlns="" xmlns:a16="http://schemas.microsoft.com/office/drawing/2014/main" id="{0FA2159E-8F76-48B3-862B-98C59DFE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81" y="5226580"/>
            <a:ext cx="1858528" cy="411257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100" dirty="0" smtClean="0">
                <a:latin typeface="+mn-lt"/>
              </a:rPr>
              <a:t>мост ч/</a:t>
            </a:r>
            <a:r>
              <a:rPr lang="ru-RU" sz="1100" dirty="0" err="1" smtClean="0">
                <a:latin typeface="+mn-lt"/>
              </a:rPr>
              <a:t>р</a:t>
            </a:r>
            <a:r>
              <a:rPr lang="ru-RU" sz="1100" dirty="0" smtClean="0">
                <a:latin typeface="+mn-lt"/>
              </a:rPr>
              <a:t> </a:t>
            </a:r>
            <a:r>
              <a:rPr lang="ru-RU" sz="1100" dirty="0" err="1" smtClean="0">
                <a:latin typeface="+mn-lt"/>
              </a:rPr>
              <a:t>Лычма</a:t>
            </a:r>
            <a:endParaRPr lang="ru-RU" sz="1100" dirty="0">
              <a:latin typeface="+mn-lt"/>
            </a:endParaRPr>
          </a:p>
          <a:p>
            <a:pPr algn="ctr"/>
            <a:r>
              <a:rPr lang="ru-RU" sz="1100" dirty="0" smtClean="0">
                <a:latin typeface="+mn-lt"/>
              </a:rPr>
              <a:t>19,0 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pic>
        <p:nvPicPr>
          <p:cNvPr id="71" name="Picture 3" descr="D:\dostup\ОРиКС\Фото для презентации\БРШ км 9+460 Шидровский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2551" y="2277819"/>
            <a:ext cx="1571636" cy="714380"/>
          </a:xfrm>
          <a:prstGeom prst="rect">
            <a:avLst/>
          </a:prstGeom>
          <a:noFill/>
        </p:spPr>
      </p:pic>
      <p:sp>
        <p:nvSpPr>
          <p:cNvPr id="47" name="Text Box 83">
            <a:extLst>
              <a:ext uri="{FF2B5EF4-FFF2-40B4-BE49-F238E27FC236}">
                <a16:creationId xmlns="" xmlns:a16="http://schemas.microsoft.com/office/drawing/2014/main" id="{19A0E622-B109-478A-9D29-E8016F26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924944"/>
            <a:ext cx="1714512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</a:rPr>
              <a:t>мост </a:t>
            </a:r>
            <a:r>
              <a:rPr lang="ru-RU" sz="1100" dirty="0" smtClean="0">
                <a:latin typeface="Calibri" pitchFamily="34" charset="0"/>
              </a:rPr>
              <a:t>ч/ручей</a:t>
            </a:r>
          </a:p>
          <a:p>
            <a:pPr algn="ctr"/>
            <a:r>
              <a:rPr lang="ru-RU" sz="1100" dirty="0" err="1" smtClean="0">
                <a:latin typeface="Calibri" pitchFamily="34" charset="0"/>
              </a:rPr>
              <a:t>Шидровский</a:t>
            </a:r>
            <a:r>
              <a:rPr lang="en-US" sz="1100" dirty="0" smtClean="0">
                <a:latin typeface="Calibri" pitchFamily="34" charset="0"/>
              </a:rPr>
              <a:t>  </a:t>
            </a:r>
            <a:r>
              <a:rPr lang="ru-RU" sz="1100" dirty="0" smtClean="0">
                <a:latin typeface="Calibri" pitchFamily="34" charset="0"/>
              </a:rPr>
              <a:t>19,0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pic>
        <p:nvPicPr>
          <p:cNvPr id="72" name="Picture 7" descr="D:\dostup\ОРиКС\Фото для презентации\КВЛ км 61+435 Нанбас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99493" y="1332110"/>
            <a:ext cx="1428760" cy="736472"/>
          </a:xfrm>
          <a:prstGeom prst="rect">
            <a:avLst/>
          </a:prstGeom>
          <a:noFill/>
        </p:spPr>
      </p:pic>
      <p:sp>
        <p:nvSpPr>
          <p:cNvPr id="14" name="TextBox 22">
            <a:extLst>
              <a:ext uri="{FF2B5EF4-FFF2-40B4-BE49-F238E27FC236}">
                <a16:creationId xmlns="" xmlns:a16="http://schemas.microsoft.com/office/drawing/2014/main" id="{28220762-D006-4B6F-AD71-1F9871B9F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1124744"/>
            <a:ext cx="1580186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</a:t>
            </a:r>
            <a:r>
              <a:rPr lang="ru-RU" sz="1100" dirty="0" err="1" smtClean="0">
                <a:latin typeface="+mn-lt"/>
              </a:rPr>
              <a:t>Нанбас</a:t>
            </a:r>
            <a:endParaRPr lang="ru-RU" sz="1100" dirty="0" smtClean="0">
              <a:latin typeface="+mn-lt"/>
            </a:endParaRPr>
          </a:p>
          <a:p>
            <a:pPr algn="ctr"/>
            <a:r>
              <a:rPr lang="ru-RU" sz="1100" dirty="0" smtClean="0">
                <a:latin typeface="+mn-lt"/>
              </a:rPr>
              <a:t>  </a:t>
            </a:r>
            <a:r>
              <a:rPr lang="ru-RU" sz="1100" dirty="0">
                <a:latin typeface="+mn-lt"/>
              </a:rPr>
              <a:t>7,3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  <p:sp>
        <p:nvSpPr>
          <p:cNvPr id="34" name="TextBox 19">
            <a:extLst>
              <a:ext uri="{FF2B5EF4-FFF2-40B4-BE49-F238E27FC236}">
                <a16:creationId xmlns="" xmlns:a16="http://schemas.microsoft.com/office/drawing/2014/main" id="{1813669B-734D-40AA-8C70-1A033CAC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284984"/>
            <a:ext cx="1714512" cy="33855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ru-RU" sz="1100" dirty="0">
                <a:latin typeface="+mn-lt"/>
              </a:rPr>
              <a:t>мост ч/р </a:t>
            </a:r>
            <a:r>
              <a:rPr lang="ru-RU" sz="1100" dirty="0" err="1">
                <a:latin typeface="+mn-lt"/>
              </a:rPr>
              <a:t>М.Важгинец</a:t>
            </a:r>
            <a:r>
              <a:rPr lang="ru-RU" sz="1100" dirty="0">
                <a:latin typeface="+mn-lt"/>
              </a:rPr>
              <a:t> </a:t>
            </a:r>
          </a:p>
          <a:p>
            <a:pPr algn="ctr"/>
            <a:r>
              <a:rPr lang="ru-RU" sz="1100" dirty="0">
                <a:latin typeface="+mn-lt"/>
              </a:rPr>
              <a:t> </a:t>
            </a:r>
            <a:r>
              <a:rPr lang="ru-RU" sz="1100" dirty="0" smtClean="0">
                <a:latin typeface="+mn-lt"/>
              </a:rPr>
              <a:t>6,8 </a:t>
            </a:r>
            <a:r>
              <a:rPr lang="ru-RU" sz="1100" dirty="0" err="1"/>
              <a:t>пог</a:t>
            </a:r>
            <a:r>
              <a:rPr lang="ru-RU" sz="1100" dirty="0"/>
              <a:t>. </a:t>
            </a:r>
            <a:r>
              <a:rPr lang="ru-RU" sz="1100" dirty="0" smtClean="0"/>
              <a:t>м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530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83668"/>
            <a:ext cx="9143999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kern="1000" dirty="0" smtClean="0">
                <a:solidFill>
                  <a:srgbClr val="003399"/>
                </a:solidFill>
              </a:rPr>
              <a:t>Устройство линий искусственного освещения общей протяженностью 5,55 км</a:t>
            </a:r>
            <a:endParaRPr lang="ru-RU" sz="1900" kern="1000" dirty="0">
              <a:solidFill>
                <a:srgbClr val="003399"/>
              </a:solidFill>
            </a:endParaRPr>
          </a:p>
        </p:txBody>
      </p:sp>
      <p:pic>
        <p:nvPicPr>
          <p:cNvPr id="9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071068"/>
            <a:ext cx="7142016" cy="53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134071" y="3451359"/>
            <a:ext cx="2926662" cy="946628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Виноградовский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район, Подъезд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к пристани Березник от а/д 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М-8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«Холмогоры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0,751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71800" y="4789026"/>
            <a:ext cx="3633247" cy="1234728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Пинежский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район,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а/д 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Карпогоры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–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Сосновка – 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Нюхча –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граница с Республикой Коми, 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и а/д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Карпогоры – </a:t>
            </a:r>
            <a:r>
              <a:rPr lang="ru-RU" sz="1500" dirty="0" err="1">
                <a:solidFill>
                  <a:schemeClr val="tx1"/>
                </a:solidFill>
                <a:cs typeface="Times New Roman" panose="02020603050405020304" pitchFamily="18" charset="0"/>
              </a:rPr>
              <a:t>Веегора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 – Лешуконское </a:t>
            </a:r>
            <a:endParaRPr lang="ru-RU" sz="15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3,829 км</a:t>
            </a:r>
            <a:endParaRPr lang="ru-RU" sz="15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7302" y="3467756"/>
            <a:ext cx="2794089" cy="966695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Холмогорский район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ru-RU" sz="15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Исакогорка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ru-RU" sz="15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Новодвинск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Холмогоры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0,968 </a:t>
            </a:r>
            <a:r>
              <a:rPr lang="ru-RU" sz="1500" dirty="0">
                <a:solidFill>
                  <a:schemeClr val="tx1"/>
                </a:solidFill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13" name="Picture 3" descr="D:\dostup\ОРиКС\Фото для презентации\КСН Коми КВЛ освещение в Пинежском районе 4 участка.JPG">
            <a:extLst>
              <a:ext uri="{FF2B5EF4-FFF2-40B4-BE49-F238E27FC236}">
                <a16:creationId xmlns="" xmlns:a16="http://schemas.microsoft.com/office/drawing/2014/main" id="{8B4D4424-8DDD-4676-988B-1916585E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0470" y="3094514"/>
            <a:ext cx="2767196" cy="1660318"/>
          </a:xfrm>
          <a:prstGeom prst="rect">
            <a:avLst/>
          </a:prstGeom>
          <a:noFill/>
        </p:spPr>
      </p:pic>
      <p:pic>
        <p:nvPicPr>
          <p:cNvPr id="15" name="Picture 3" descr="D:\dostup\ОРиКС\Фото для презентации\пристань Березник освещение км 0-0+730.jpg">
            <a:extLst>
              <a:ext uri="{FF2B5EF4-FFF2-40B4-BE49-F238E27FC236}">
                <a16:creationId xmlns="" xmlns:a16="http://schemas.microsoft.com/office/drawing/2014/main" id="{368D5B54-140D-498F-AF7E-65018C8F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747" y="1766144"/>
            <a:ext cx="2767197" cy="1660318"/>
          </a:xfrm>
          <a:prstGeom prst="rect">
            <a:avLst/>
          </a:prstGeom>
          <a:noFill/>
        </p:spPr>
      </p:pic>
      <p:pic>
        <p:nvPicPr>
          <p:cNvPr id="17" name="Picture 4" descr="D:\dostup\ОРиКС\Фото для презентации\ИНХ освещение км 61+100-61+961.JPG">
            <a:extLst>
              <a:ext uri="{FF2B5EF4-FFF2-40B4-BE49-F238E27FC236}">
                <a16:creationId xmlns="" xmlns:a16="http://schemas.microsoft.com/office/drawing/2014/main" id="{7933BFFF-D67F-4550-8F52-7DEB98B7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7131" y="1793045"/>
            <a:ext cx="2760541" cy="1641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61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266" y="1069684"/>
            <a:ext cx="7142016" cy="53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Основные работы, выполненные по летнему по содержанию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7" name="Picture 1" descr="D:\mydocuments\Desktop\Разрубка полосы отвода, экскаватор.JPG"/>
          <p:cNvPicPr>
            <a:picLocks noChangeAspect="1" noChangeArrowheads="1"/>
          </p:cNvPicPr>
          <p:nvPr/>
        </p:nvPicPr>
        <p:blipFill>
          <a:blip r:embed="rId5" cstate="print"/>
          <a:srcRect t="17116" r="805" b="14420"/>
          <a:stretch>
            <a:fillRect/>
          </a:stretch>
        </p:blipFill>
        <p:spPr bwMode="auto">
          <a:xfrm>
            <a:off x="561279" y="1443612"/>
            <a:ext cx="2134673" cy="97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:\NIOKR\2008\лигносульфонат\обеспылив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3722" y="4624355"/>
            <a:ext cx="2134674" cy="97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\\Dirinva\dostup\Фотографии - 2018 год\Автоб остановки_Красно и Котлас районы\257+100\1. Общий план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1584" y="1404174"/>
            <a:ext cx="2134675" cy="977872"/>
          </a:xfrm>
          <a:prstGeom prst="rect">
            <a:avLst/>
          </a:prstGeom>
          <a:noFill/>
        </p:spPr>
      </p:pic>
      <p:pic>
        <p:nvPicPr>
          <p:cNvPr id="13" name="Picture 3" descr="C:\Documents and Settings\eugeneal\Рабочий стол\перправы\IMG_19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6666" y="3794845"/>
            <a:ext cx="1757928" cy="1318446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3375945" y="1144629"/>
            <a:ext cx="2517242" cy="110106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выполнены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регламентные работы по обеспечению содержания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7621,7 км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автомобильных дорог регионального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значения</a:t>
            </a:r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0670" y="2490592"/>
            <a:ext cx="2108341" cy="7067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выполнена расчистка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полосы отвода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 площади</a:t>
            </a:r>
            <a:r>
              <a:rPr 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633,7 га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50774" y="5196255"/>
            <a:ext cx="2071528" cy="5559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установлено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6114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шт. дорожных знаков</a:t>
            </a:r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75856" y="3794845"/>
            <a:ext cx="2880319" cy="47166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установлено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заменено </a:t>
            </a:r>
            <a:b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2,82 км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барьерных ограждений </a:t>
            </a:r>
            <a:r>
              <a:rPr 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73722" y="5631850"/>
            <a:ext cx="2167957" cy="67177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проведено </a:t>
            </a:r>
            <a:r>
              <a:rPr lang="ru-RU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обеспыливание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85,2 км</a:t>
            </a:r>
            <a:r>
              <a:rPr lang="ru-RU" sz="1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участков дорог</a:t>
            </a:r>
            <a:endParaRPr lang="ru-RU" sz="15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53702" y="2474435"/>
            <a:ext cx="2134675" cy="7390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нанесено 3241,5 км</a:t>
            </a:r>
            <a:endParaRPr lang="ru-RU" sz="15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горизонтальной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дорожной разметки</a:t>
            </a:r>
            <a:endParaRPr lang="ru-RU" sz="15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0671" y="5196255"/>
            <a:ext cx="2240762" cy="70881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организована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работа 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16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бесплатных паромных (понтонных) переправ</a:t>
            </a:r>
            <a:endParaRPr lang="ru-RU" sz="15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84" y="3794845"/>
            <a:ext cx="1769909" cy="1327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1" y="2385538"/>
            <a:ext cx="1778639" cy="13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Субсидии бюджетам муниципальных образований и городских округов </a:t>
            </a:r>
          </a:p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из дорожного фонда –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589,08 млн. рублей</a:t>
            </a:r>
            <a:endParaRPr lang="ru-RU" sz="20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1720120"/>
              </p:ext>
            </p:extLst>
          </p:nvPr>
        </p:nvGraphicFramePr>
        <p:xfrm>
          <a:off x="3851920" y="1629416"/>
          <a:ext cx="6083660" cy="446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Равнобедренный треугольник 8"/>
          <p:cNvSpPr/>
          <p:nvPr/>
        </p:nvSpPr>
        <p:spPr>
          <a:xfrm>
            <a:off x="269776" y="1605701"/>
            <a:ext cx="360040" cy="432048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52625" y="4671070"/>
            <a:ext cx="360040" cy="432048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69776" y="3118594"/>
            <a:ext cx="360040" cy="43204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57123" y="3904302"/>
            <a:ext cx="360040" cy="4320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69776" y="2332886"/>
            <a:ext cx="360040" cy="432048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683568" y="2349076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реконструкция просп. Ленинградский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791580" y="1617708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ежегодная субсидия на осуществление дорожной деятельности 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683568" y="3174057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дополнительная на ремонт местных дорог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663892" y="3948420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ремонт и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содержание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улиц г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Архангельску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659938" y="4717817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проектирование  транспортных </a:t>
            </a:r>
            <a:br>
              <a:rPr lang="ru-RU" sz="16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развязок В г. Архангельске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380312" y="5012702"/>
            <a:ext cx="216024" cy="87847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Субсидии бюджетам муниципальных районов и городских </a:t>
            </a:r>
            <a:r>
              <a:rPr lang="ru-RU" sz="2000" kern="1000" dirty="0" smtClean="0">
                <a:solidFill>
                  <a:srgbClr val="003399"/>
                </a:solidFill>
              </a:rPr>
              <a:t>округов </a:t>
            </a:r>
          </a:p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на ремонт дорог местного значения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73F6FF9-B732-4B20-AB7C-EDE04E62B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146232"/>
              </p:ext>
            </p:extLst>
          </p:nvPr>
        </p:nvGraphicFramePr>
        <p:xfrm>
          <a:off x="1" y="1347027"/>
          <a:ext cx="9143999" cy="506210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707903">
                  <a:extLst>
                    <a:ext uri="{9D8B030D-6E8A-4147-A177-3AD203B41FA5}">
                      <a16:colId xmlns="" xmlns:a16="http://schemas.microsoft.com/office/drawing/2014/main" val="138514831"/>
                    </a:ext>
                  </a:extLst>
                </a:gridCol>
                <a:gridCol w="3312368">
                  <a:extLst>
                    <a:ext uri="{9D8B030D-6E8A-4147-A177-3AD203B41FA5}">
                      <a16:colId xmlns="" xmlns:a16="http://schemas.microsoft.com/office/drawing/2014/main" val="484579562"/>
                    </a:ext>
                  </a:extLst>
                </a:gridCol>
                <a:gridCol w="2123728">
                  <a:extLst>
                    <a:ext uri="{9D8B030D-6E8A-4147-A177-3AD203B41FA5}">
                      <a16:colId xmlns="" xmlns:a16="http://schemas.microsoft.com/office/drawing/2014/main" val="332917646"/>
                    </a:ext>
                  </a:extLst>
                </a:gridCol>
              </a:tblGrid>
              <a:tr h="432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Населенный пункт, общая протяженность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Сумма,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2775539"/>
                  </a:ext>
                </a:extLst>
              </a:tr>
              <a:tr h="287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Вельский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г. Вельск – 2,300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4,88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2458480339"/>
                  </a:ext>
                </a:extLst>
              </a:tr>
              <a:tr h="4107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Верхнетоемский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с. Верхняя Тойма – 0,390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5,20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403443712"/>
                  </a:ext>
                </a:extLst>
              </a:tr>
              <a:tr h="287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Вилегодский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с. 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Ильинско-Подомское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– 0,590 км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9,50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4222234738"/>
                  </a:ext>
                </a:extLst>
              </a:tr>
              <a:tr h="4107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Виноградовский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 Д. Березник – 0,469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3,99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318080068"/>
                  </a:ext>
                </a:extLst>
              </a:tr>
              <a:tr h="4107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Каргопольский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г. Каргополь – 0,625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13,82</a:t>
                      </a: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2570597652"/>
                  </a:ext>
                </a:extLst>
              </a:tr>
              <a:tr h="222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Коношский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 Коноша – 1,046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6,82</a:t>
                      </a: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600908929"/>
                  </a:ext>
                </a:extLst>
              </a:tr>
              <a:tr h="216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Котлас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 Вычегодский – 0,570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4118981720"/>
                  </a:ext>
                </a:extLst>
              </a:tr>
              <a:tr h="4321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Мезенский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 Каменка – 0,555 км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г. Мезень– 0,534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13,91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9,92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2121958000"/>
                  </a:ext>
                </a:extLst>
              </a:tr>
              <a:tr h="287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Няндомский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г. 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Няндома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– 1,120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14,89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694261515"/>
                  </a:ext>
                </a:extLst>
              </a:tr>
              <a:tr h="287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Онежский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г. Онега – 3,764 км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20,40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120993467"/>
                  </a:ext>
                </a:extLst>
              </a:tr>
              <a:tr h="287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Плесецкий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 Плесецк – 0,840 км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7,12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3961023515"/>
                  </a:ext>
                </a:extLst>
              </a:tr>
              <a:tr h="4321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Приморский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пос. Соловецкий – 2,000 км;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дер. 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Рикасиха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– 1,964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7,71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8,66</a:t>
                      </a:r>
                      <a:endParaRPr lang="ru-RU" sz="14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692874460"/>
                  </a:ext>
                </a:extLst>
              </a:tr>
              <a:tr h="2885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Холмогорский муниципальный район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с. Холмогоры – 1,200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11,70</a:t>
                      </a:r>
                      <a:endParaRPr lang="ru-RU" sz="1400" b="0" u="sng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797988392"/>
                  </a:ext>
                </a:extLst>
              </a:tr>
              <a:tr h="367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17,967 км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71" marR="55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144,00</a:t>
                      </a:r>
                    </a:p>
                  </a:txBody>
                  <a:tcPr marL="55571" marR="55571" marT="0" marB="0" anchor="ctr"/>
                </a:tc>
                <a:extLst>
                  <a:ext uri="{0D108BD9-81ED-4DB2-BD59-A6C34878D82A}">
                    <a16:rowId xmlns="" xmlns:a16="http://schemas.microsoft.com/office/drawing/2014/main" val="1126769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>
          <a:xfrm>
            <a:off x="0" y="404664"/>
            <a:ext cx="9144000" cy="6264696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880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>
            <a:extLst>
              <a:ext uri="{FF2B5EF4-FFF2-40B4-BE49-F238E27FC236}">
                <a16:creationId xmlns="" xmlns:a16="http://schemas.microsoft.com/office/drawing/2014/main" id="{126F3196-950C-4F33-A524-84CD1584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9">
            <a:extLst>
              <a:ext uri="{FF2B5EF4-FFF2-40B4-BE49-F238E27FC236}">
                <a16:creationId xmlns="" xmlns:a16="http://schemas.microsoft.com/office/drawing/2014/main" id="{FC5937E3-390A-4333-BEF5-F36CF9F63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 w="9525">
            <a:noFill/>
            <a:miter lim="800000"/>
            <a:headEnd/>
            <a:tailEnd/>
          </a:ln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54221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99"/>
                </a:solidFill>
              </a:rPr>
              <a:t>Субсидии бюджету муниципального образования «Город Архангельск»</a:t>
            </a:r>
            <a:endParaRPr lang="ru-RU" sz="2000" dirty="0">
              <a:solidFill>
                <a:srgbClr val="00339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50661"/>
              </p:ext>
            </p:extLst>
          </p:nvPr>
        </p:nvGraphicFramePr>
        <p:xfrm>
          <a:off x="0" y="1054331"/>
          <a:ext cx="9143999" cy="54323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876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7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1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объекта ремонта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Площадь покрытия, м²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Чкалова от просп. Ленинградский до ул. Республиканская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3 434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Калинина от ул. Чкалова до ул. П.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Лушева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1 424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просп. Ленинградский от Окружного шоссе до 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Белогорская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14 149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Галушина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 ул. Ф. Абрамова до просп. Ленинградский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5 098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тротуары ул. Воскресенская от 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Тимме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 пл. 60-летия Октября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8 257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пл. Профсоюзов (2 полосы от наб. Северной Двины </a:t>
                      </a:r>
                      <a:b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 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Выучейского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2 367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Северной Двины от 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Выучейского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 ул. Р. Люксембург (нечётная сторона)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1 639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Северной Двины от ул. Урицкого до ст. «Буревестник»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6 705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1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просп. Ломоносова от ул. Урицкого до ул. Смольный Буян </a:t>
                      </a:r>
                      <a:b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(1 полоса);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3 728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1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Выучейского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 Наб. Северной Двины до просп. Ч.-</a:t>
                      </a:r>
                      <a:r>
                        <a:rPr lang="ru-RU" sz="14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Лучинского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(в обоих направлениях)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2 734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5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площадь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 ж/д вокзала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2 759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просп. Ленинградский от ул. Первомайская до ул. Ленина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28 327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5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Почтовый тракт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7 048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7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Воскресенская от просп. Троицкий до просп. Обводный канал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21 357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Маслова от ул. Петрова до дома № 12 по ул. Маслова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4 789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113 815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17" name="Рисунок 16" descr="\\cfs2\DTS\ФОТО реконстр Ленингр, ремонт дворов 2018\Реконстр пр. Ленинградского 2018\Ленинградский реконстр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3" y="1626365"/>
            <a:ext cx="3707905" cy="23208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8" name="Рисунок 17" descr="\\cfs2\DTS\ФОТО реконстр Ленингр, ремонт дворов 2018\Реконстр пр. Ленинградского 2018\image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63" b="-149"/>
          <a:stretch/>
        </p:blipFill>
        <p:spPr bwMode="auto">
          <a:xfrm>
            <a:off x="4932040" y="1618267"/>
            <a:ext cx="3667607" cy="23371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5" y="4062110"/>
            <a:ext cx="3707904" cy="217673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24" name="Рисунок 23" descr="\\cfs2\DTS\ФОТО реконстр Ленингр, ремонт дворов 2018\Реконстр пр. Ленинградского 2018\image2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071493"/>
            <a:ext cx="3667607" cy="21673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0" y="654219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99"/>
                </a:solidFill>
              </a:rPr>
              <a:t>Реконструкция просп. </a:t>
            </a:r>
            <a:r>
              <a:rPr lang="ru-RU" sz="2000" dirty="0">
                <a:solidFill>
                  <a:srgbClr val="003399"/>
                </a:solidFill>
              </a:rPr>
              <a:t>Ленинградский от ул. Первомайской </a:t>
            </a:r>
            <a:endParaRPr lang="ru-RU" sz="2000" dirty="0" smtClean="0">
              <a:solidFill>
                <a:srgbClr val="003399"/>
              </a:solidFill>
            </a:endParaRPr>
          </a:p>
          <a:p>
            <a:pPr algn="ctr"/>
            <a:r>
              <a:rPr lang="ru-RU" sz="2000" dirty="0" smtClean="0">
                <a:solidFill>
                  <a:srgbClr val="003399"/>
                </a:solidFill>
              </a:rPr>
              <a:t>до </a:t>
            </a:r>
            <a:r>
              <a:rPr lang="ru-RU" sz="2000" dirty="0">
                <a:solidFill>
                  <a:srgbClr val="003399"/>
                </a:solidFill>
              </a:rPr>
              <a:t>ул. Смольный Буян в городе Архангельске</a:t>
            </a:r>
          </a:p>
        </p:txBody>
      </p:sp>
    </p:spTree>
    <p:extLst>
      <p:ext uri="{BB962C8B-B14F-4D97-AF65-F5344CB8AC3E}">
        <p14:creationId xmlns:p14="http://schemas.microsoft.com/office/powerpoint/2010/main" val="243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179513" y="1484784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 </a:t>
            </a:r>
            <a:r>
              <a:rPr lang="ru-RU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 автомобильных дорог общего </a:t>
            </a:r>
            <a:r>
              <a:rPr lang="ru-RU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федерального</a:t>
            </a:r>
            <a:r>
              <a:rPr lang="ru-RU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регионального и местного значения, дорожных сооружений (мостов, мостовых переходов, ледовых переправ) </a:t>
            </a:r>
            <a:endParaRPr lang="ru-RU" sz="36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Архангельской </a:t>
            </a:r>
            <a:r>
              <a:rPr lang="ru-RU" sz="3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3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0" y="654219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33399"/>
                </a:solidFill>
              </a:rPr>
              <a:t>Транспортная развязка на пересечении ул. Смольный Буян </a:t>
            </a:r>
            <a:r>
              <a:rPr lang="ru-RU" sz="2000" dirty="0" smtClean="0">
                <a:solidFill>
                  <a:srgbClr val="333399"/>
                </a:solidFill>
              </a:rPr>
              <a:t/>
            </a:r>
            <a:br>
              <a:rPr lang="ru-RU" sz="2000" dirty="0" smtClean="0">
                <a:solidFill>
                  <a:srgbClr val="333399"/>
                </a:solidFill>
              </a:rPr>
            </a:br>
            <a:r>
              <a:rPr lang="ru-RU" sz="2000" dirty="0" smtClean="0">
                <a:solidFill>
                  <a:srgbClr val="333399"/>
                </a:solidFill>
              </a:rPr>
              <a:t>и просп. </a:t>
            </a:r>
            <a:r>
              <a:rPr lang="ru-RU" sz="2000" dirty="0">
                <a:solidFill>
                  <a:srgbClr val="333399"/>
                </a:solidFill>
              </a:rPr>
              <a:t>Обводный Канал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0292153-B4FB-4060-949A-9809B95807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12347" r="26039" b="12347"/>
          <a:stretch/>
        </p:blipFill>
        <p:spPr>
          <a:xfrm>
            <a:off x="0" y="1362106"/>
            <a:ext cx="9144000" cy="5028306"/>
          </a:xfrm>
          <a:prstGeom prst="rect">
            <a:avLst/>
          </a:prstGeom>
          <a:effectLst>
            <a:outerShdw dist="50800" dir="5400000" sx="49000" sy="49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contourW="19050">
            <a:contourClr>
              <a:schemeClr val="accent2"/>
            </a:contourClr>
          </a:sp3d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17" name="Picture 2" descr="\\cfs2\DTS\Феклистов А.Н\Презентации к совещанию 1 февраля у Алсуфьева\Транспортные развязки\л.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46163"/>
            <a:ext cx="3287292" cy="2087501"/>
          </a:xfrm>
          <a:prstGeom prst="rect">
            <a:avLst/>
          </a:prstGeom>
          <a:noFill/>
          <a:effectLst>
            <a:outerShdw blurRad="431800" dist="50800" dir="5400000" sx="131000" sy="131000" algn="ctr" rotWithShape="0">
              <a:schemeClr val="bg1">
                <a:alpha val="53000"/>
              </a:scheme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cfs2\DTS\Феклистов А.Н\Презентации к совещанию 1 февраля у Алсуфьева\Транспортные развязки\л.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328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0475"/>
            <a:ext cx="3287035" cy="2084742"/>
          </a:xfrm>
          <a:prstGeom prst="rect">
            <a:avLst/>
          </a:prstGeom>
          <a:noFill/>
          <a:effectLst>
            <a:outerShdw blurRad="393700" dist="50800" dir="5400000" sx="121000" sy="121000" algn="ctr" rotWithShape="0">
              <a:schemeClr val="bg1">
                <a:alpha val="39000"/>
              </a:scheme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100" kern="1000" dirty="0">
                <a:solidFill>
                  <a:srgbClr val="003399"/>
                </a:solidFill>
              </a:rPr>
              <a:t>Субсидии бюджетам муниципальных районов и городских </a:t>
            </a:r>
            <a:r>
              <a:rPr lang="ru-RU" sz="2100" kern="1000" dirty="0" smtClean="0">
                <a:solidFill>
                  <a:srgbClr val="003399"/>
                </a:solidFill>
              </a:rPr>
              <a:t>округов </a:t>
            </a:r>
          </a:p>
          <a:p>
            <a:pPr algn="ctr"/>
            <a:r>
              <a:rPr lang="ru-RU" sz="2100" kern="1000" dirty="0" smtClean="0">
                <a:solidFill>
                  <a:srgbClr val="003399"/>
                </a:solidFill>
              </a:rPr>
              <a:t>на ремонт подъездов к СНТ</a:t>
            </a:r>
            <a:endParaRPr lang="ru-RU" sz="2100" kern="1000" dirty="0">
              <a:solidFill>
                <a:srgbClr val="00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5273"/>
            <a:ext cx="2314315" cy="1735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" y="3861049"/>
            <a:ext cx="2336432" cy="240647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564903"/>
              </p:ext>
            </p:extLst>
          </p:nvPr>
        </p:nvGraphicFramePr>
        <p:xfrm>
          <a:off x="2544243" y="1566032"/>
          <a:ext cx="4005994" cy="459003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366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56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3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23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СНТ, протяженность ремонтируемой дороги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Сумма,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4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«Город Архангельск»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«Полянка», «Озерный»,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«У Озера», «</a:t>
                      </a:r>
                      <a:r>
                        <a:rPr lang="ru-RU" sz="12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Васюки</a:t>
                      </a:r>
                      <a:r>
                        <a:rPr lang="ru-RU" sz="12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»,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1,26 </a:t>
                      </a:r>
                      <a:r>
                        <a:rPr lang="ru-RU" sz="12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8621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«Приморский муниципальный район»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Лахтинское</a:t>
                      </a: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2,55 км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«Радуга»,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0,34 км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0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«Калинушка», «Судоремонтник»,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0,47 км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3,3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«Ягодник», «Исток</a:t>
                      </a:r>
                      <a:r>
                        <a:rPr lang="ru-RU" sz="12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»,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0,195 км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8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Юрос</a:t>
                      </a: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0,569 км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6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5,4 км</a:t>
                      </a:r>
                      <a:endParaRPr lang="ru-RU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16,8</a:t>
                      </a:r>
                      <a:endParaRPr lang="ru-RU" sz="1200" b="1" u="sng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17780" marB="1778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61" y="3861049"/>
            <a:ext cx="2400410" cy="2477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61" y="1524247"/>
            <a:ext cx="2400410" cy="180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755576" y="2636912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 планах на 2019 год</a:t>
            </a:r>
            <a:endParaRPr lang="ru-RU" sz="4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1"/>
            <a:ext cx="748883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Объекты ремонта </a:t>
            </a:r>
            <a:r>
              <a:rPr lang="ru-RU" sz="2000" kern="1000" dirty="0" smtClean="0">
                <a:solidFill>
                  <a:srgbClr val="003399"/>
                </a:solidFill>
              </a:rPr>
              <a:t>на федеральной дороге М-8  «Холмогоры»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5292080" y="1224182"/>
            <a:ext cx="2304256" cy="436880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ремонта (подъезд к аэропорту) км 0+450 – км 5+150</a:t>
            </a:r>
            <a:r>
              <a:rPr lang="ru-RU" sz="1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72"/>
          <p:cNvSpPr>
            <a:spLocks noChangeArrowheads="1"/>
          </p:cNvSpPr>
          <p:nvPr/>
        </p:nvSpPr>
        <p:spPr bwMode="auto">
          <a:xfrm>
            <a:off x="5940152" y="1872875"/>
            <a:ext cx="1940242" cy="619760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</a:t>
            </a:r>
            <a:r>
              <a:rPr lang="ru-RU" sz="1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ремонта 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путепровода через </a:t>
            </a:r>
            <a:r>
              <a:rPr lang="ru-RU" sz="1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просп. 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Ленинградский км 4+996 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5813469" y="2784584"/>
            <a:ext cx="2066925" cy="62801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Окончание капитального ремонта моста через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Брусовица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км 1188+318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6121299" y="3734545"/>
            <a:ext cx="2266993" cy="6121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Окончание капитального ремонта моста через 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Кехта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1171+845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5804713" y="4588868"/>
            <a:ext cx="2418442" cy="42926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капитального ремонта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1120+700 – км 1130+700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251520" y="1289492"/>
            <a:ext cx="2216284" cy="41656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обработка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1130+700 – км 1150+700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72"/>
          <p:cNvSpPr>
            <a:spLocks noChangeArrowheads="1"/>
          </p:cNvSpPr>
          <p:nvPr/>
        </p:nvSpPr>
        <p:spPr bwMode="auto">
          <a:xfrm>
            <a:off x="234256" y="1951464"/>
            <a:ext cx="2233548" cy="59626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капитального ремонта моста через 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Обокша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1111+945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272480" y="3011790"/>
            <a:ext cx="1813560" cy="416560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Окончание ремонта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967+000 – км 994+400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452882" y="4022185"/>
            <a:ext cx="1813560" cy="416560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ремонта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955+000 – км 967+000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Блок-схема: узел 1"/>
          <p:cNvSpPr/>
          <p:nvPr/>
        </p:nvSpPr>
        <p:spPr>
          <a:xfrm>
            <a:off x="3419872" y="2326192"/>
            <a:ext cx="45719" cy="10889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cxnSp>
        <p:nvCxnSpPr>
          <p:cNvPr id="18" name="AutoShape 74"/>
          <p:cNvCxnSpPr>
            <a:cxnSpLocks noChangeShapeType="1"/>
            <a:stCxn id="8" idx="1"/>
            <a:endCxn id="2" idx="2"/>
          </p:cNvCxnSpPr>
          <p:nvPr/>
        </p:nvCxnSpPr>
        <p:spPr bwMode="auto">
          <a:xfrm flipH="1">
            <a:off x="3419872" y="1442622"/>
            <a:ext cx="1872208" cy="93801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Блок-схема: узел 20"/>
          <p:cNvSpPr/>
          <p:nvPr/>
        </p:nvSpPr>
        <p:spPr>
          <a:xfrm>
            <a:off x="3451507" y="2394133"/>
            <a:ext cx="45719" cy="10889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cxnSp>
        <p:nvCxnSpPr>
          <p:cNvPr id="22" name="AutoShape 74"/>
          <p:cNvCxnSpPr>
            <a:cxnSpLocks noChangeShapeType="1"/>
            <a:stCxn id="9" idx="1"/>
            <a:endCxn id="21" idx="6"/>
          </p:cNvCxnSpPr>
          <p:nvPr/>
        </p:nvCxnSpPr>
        <p:spPr bwMode="auto">
          <a:xfrm flipH="1">
            <a:off x="3497226" y="2182755"/>
            <a:ext cx="2442926" cy="26582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Блок-схема: узел 23"/>
          <p:cNvSpPr/>
          <p:nvPr/>
        </p:nvSpPr>
        <p:spPr>
          <a:xfrm>
            <a:off x="3913751" y="2834882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3635896" y="2604075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AutoShape 74"/>
          <p:cNvCxnSpPr>
            <a:cxnSpLocks noChangeShapeType="1"/>
            <a:stCxn id="10" idx="1"/>
            <a:endCxn id="26" idx="7"/>
          </p:cNvCxnSpPr>
          <p:nvPr/>
        </p:nvCxnSpPr>
        <p:spPr bwMode="auto">
          <a:xfrm flipH="1" flipV="1">
            <a:off x="3697359" y="2614085"/>
            <a:ext cx="2116110" cy="48450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74"/>
          <p:cNvCxnSpPr>
            <a:cxnSpLocks noChangeShapeType="1"/>
            <a:stCxn id="11" idx="1"/>
            <a:endCxn id="24" idx="4"/>
          </p:cNvCxnSpPr>
          <p:nvPr/>
        </p:nvCxnSpPr>
        <p:spPr bwMode="auto">
          <a:xfrm flipH="1" flipV="1">
            <a:off x="3949755" y="2903234"/>
            <a:ext cx="2171544" cy="1137381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Блок-схема: узел 32"/>
          <p:cNvSpPr/>
          <p:nvPr/>
        </p:nvSpPr>
        <p:spPr>
          <a:xfrm>
            <a:off x="3823741" y="3052420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AutoShape 74"/>
          <p:cNvCxnSpPr>
            <a:cxnSpLocks noChangeShapeType="1"/>
            <a:stCxn id="12" idx="1"/>
            <a:endCxn id="33" idx="5"/>
          </p:cNvCxnSpPr>
          <p:nvPr/>
        </p:nvCxnSpPr>
        <p:spPr bwMode="auto">
          <a:xfrm flipH="1" flipV="1">
            <a:off x="3885204" y="3110762"/>
            <a:ext cx="1919509" cy="169273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Блок-схема: узел 38"/>
          <p:cNvSpPr/>
          <p:nvPr/>
        </p:nvSpPr>
        <p:spPr>
          <a:xfrm>
            <a:off x="3859745" y="2922740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AutoShape 74"/>
          <p:cNvCxnSpPr>
            <a:cxnSpLocks noChangeShapeType="1"/>
            <a:stCxn id="13" idx="3"/>
            <a:endCxn id="39" idx="4"/>
          </p:cNvCxnSpPr>
          <p:nvPr/>
        </p:nvCxnSpPr>
        <p:spPr bwMode="auto">
          <a:xfrm>
            <a:off x="2467804" y="1497772"/>
            <a:ext cx="1427945" cy="149332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Блок-схема: узел 42"/>
          <p:cNvSpPr/>
          <p:nvPr/>
        </p:nvSpPr>
        <p:spPr>
          <a:xfrm>
            <a:off x="3832742" y="3165196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AutoShape 74"/>
          <p:cNvCxnSpPr>
            <a:cxnSpLocks noChangeShapeType="1"/>
            <a:stCxn id="14" idx="3"/>
            <a:endCxn id="43" idx="1"/>
          </p:cNvCxnSpPr>
          <p:nvPr/>
        </p:nvCxnSpPr>
        <p:spPr bwMode="auto">
          <a:xfrm>
            <a:off x="2467804" y="2249597"/>
            <a:ext cx="1375483" cy="925609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Блок-схема: узел 46"/>
          <p:cNvSpPr/>
          <p:nvPr/>
        </p:nvSpPr>
        <p:spPr>
          <a:xfrm>
            <a:off x="4355976" y="3867234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AutoShape 74"/>
          <p:cNvCxnSpPr>
            <a:cxnSpLocks noChangeShapeType="1"/>
            <a:stCxn id="15" idx="3"/>
            <a:endCxn id="47" idx="5"/>
          </p:cNvCxnSpPr>
          <p:nvPr/>
        </p:nvCxnSpPr>
        <p:spPr bwMode="auto">
          <a:xfrm>
            <a:off x="2086040" y="3220070"/>
            <a:ext cx="2331399" cy="70550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Блок-схема: узел 50"/>
          <p:cNvSpPr/>
          <p:nvPr/>
        </p:nvSpPr>
        <p:spPr>
          <a:xfrm>
            <a:off x="4627081" y="4162113"/>
            <a:ext cx="72008" cy="68352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AutoShape 74"/>
          <p:cNvCxnSpPr>
            <a:cxnSpLocks noChangeShapeType="1"/>
            <a:stCxn id="16" idx="3"/>
            <a:endCxn id="51" idx="5"/>
          </p:cNvCxnSpPr>
          <p:nvPr/>
        </p:nvCxnSpPr>
        <p:spPr bwMode="auto">
          <a:xfrm flipV="1">
            <a:off x="2266442" y="4220455"/>
            <a:ext cx="2422102" cy="1001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132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объем дорожного фонда </a:t>
            </a:r>
            <a:r>
              <a:rPr lang="ru-RU" sz="22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7 112,96 </a:t>
            </a:r>
            <a:r>
              <a:rPr lang="ru-RU" sz="22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22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22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200" kern="1000" dirty="0">
                <a:solidFill>
                  <a:srgbClr val="003399"/>
                </a:solidFill>
              </a:rPr>
              <a:t>Структура доходов</a:t>
            </a:r>
          </a:p>
        </p:txBody>
      </p:sp>
      <p:pic>
        <p:nvPicPr>
          <p:cNvPr id="6" name="Picture 2" descr="D:\mydocuments\Documents\000-Общие для судьи, администрации и пр\презентация-доходы 2019-В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76471"/>
            <a:ext cx="7929618" cy="4081421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842768"/>
              </p:ext>
            </p:extLst>
          </p:nvPr>
        </p:nvGraphicFramePr>
        <p:xfrm>
          <a:off x="4071934" y="1785926"/>
          <a:ext cx="4857752" cy="437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04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Региональный дорожный фонд Архангельской области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92058"/>
              </p:ext>
            </p:extLst>
          </p:nvPr>
        </p:nvGraphicFramePr>
        <p:xfrm>
          <a:off x="1115616" y="1628573"/>
          <a:ext cx="7632848" cy="505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resentation" r:id="rId6" imgW="2725021" imgH="2042114" progId="PowerPoint.Show.12">
                  <p:embed/>
                </p:oleObj>
              </mc:Choice>
              <mc:Fallback>
                <p:oleObj name="Presentation" r:id="rId6" imgW="2725021" imgH="2042114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628573"/>
                        <a:ext cx="7632848" cy="5050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" y="5683458"/>
            <a:ext cx="8819887" cy="91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61971"/>
          <a:stretch/>
        </p:blipFill>
        <p:spPr bwMode="auto">
          <a:xfrm>
            <a:off x="0" y="119675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548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4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объем дорожного фонда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7 112,96 </a:t>
            </a:r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20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Структура </a:t>
            </a:r>
            <a:r>
              <a:rPr lang="ru-RU" sz="2000" kern="1000" dirty="0" smtClean="0">
                <a:solidFill>
                  <a:srgbClr val="003399"/>
                </a:solidFill>
              </a:rPr>
              <a:t>расходов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6" name="Picture 2" descr="D:\mydocuments\Documents\000-Общие для судьи, администрации и пр\презентация-расходы 2019-В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8313669" cy="4627508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178293"/>
              </p:ext>
            </p:extLst>
          </p:nvPr>
        </p:nvGraphicFramePr>
        <p:xfrm>
          <a:off x="3929058" y="1785926"/>
          <a:ext cx="5107438" cy="439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5436096" y="2736041"/>
            <a:ext cx="1800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+mn-lt"/>
                <a:cs typeface="Times New Roman" panose="02020603050405020304" pitchFamily="18" charset="0"/>
              </a:rPr>
              <a:t>491,36</a:t>
            </a:r>
            <a:endParaRPr lang="ru-RU" sz="15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4932040" y="3661948"/>
            <a:ext cx="1800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+mn-lt"/>
                <a:cs typeface="Times New Roman" panose="02020603050405020304" pitchFamily="18" charset="0"/>
              </a:rPr>
              <a:t>1 610,30</a:t>
            </a:r>
            <a:endParaRPr lang="ru-RU" sz="15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Объекты </a:t>
            </a:r>
            <a:r>
              <a:rPr lang="ru-RU" sz="2000" kern="1000" dirty="0" smtClean="0">
                <a:solidFill>
                  <a:srgbClr val="003399"/>
                </a:solidFill>
              </a:rPr>
              <a:t>строительства и реконструкции на региональных дорогах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0" y="1044080"/>
            <a:ext cx="7374001" cy="536465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579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811382"/>
            <a:ext cx="7722957" cy="5949681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Объекты строительства и реконструкции на местных дорогах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032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624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Капитальный ремонт искусственных сооружений на региональных дорогах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8" name="Picture 3" descr="D:\mydocuments\Desktop\покрытия 2016ма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587"/>
          <a:stretch>
            <a:fillRect/>
          </a:stretch>
        </p:blipFill>
        <p:spPr bwMode="auto">
          <a:xfrm>
            <a:off x="-1" y="1427307"/>
            <a:ext cx="5220073" cy="498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kern="1000" dirty="0" smtClean="0">
                <a:solidFill>
                  <a:srgbClr val="003399"/>
                </a:solidFill>
              </a:rPr>
              <a:t>Протяженность автомобильных дорог Архангельской области </a:t>
            </a:r>
            <a:br>
              <a:rPr lang="ru-RU" sz="2200" kern="1000" dirty="0" smtClean="0">
                <a:solidFill>
                  <a:srgbClr val="003399"/>
                </a:solidFill>
              </a:rPr>
            </a:br>
            <a:r>
              <a:rPr lang="ru-RU" sz="2200" kern="1000" dirty="0" smtClean="0">
                <a:solidFill>
                  <a:srgbClr val="003399"/>
                </a:solidFill>
              </a:rPr>
              <a:t>по состоянию на 1 января 2019 года</a:t>
            </a:r>
            <a:endParaRPr lang="ru-RU" sz="2200" kern="1000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7" y="2011625"/>
            <a:ext cx="37799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Федеральные: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592,407 км </a:t>
            </a: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88,4% соответствует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транспортно-эксплуатационного состояния </a:t>
            </a:r>
            <a:b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прочности, ровности </a:t>
            </a:r>
            <a:b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сцеплению (шероховатости)</a:t>
            </a:r>
          </a:p>
          <a:p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Региональные: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7 617,1 км </a:t>
            </a: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15,0%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нормативном состоянии </a:t>
            </a: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Местные: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11 930,36 км</a:t>
            </a: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4,2%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нормативном состоянии</a:t>
            </a:r>
          </a:p>
          <a:p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3770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50" kern="1000" dirty="0">
                <a:solidFill>
                  <a:srgbClr val="003399"/>
                </a:solidFill>
              </a:rPr>
              <a:t>Устройство линий искусственного </a:t>
            </a:r>
            <a:r>
              <a:rPr lang="ru-RU" sz="1850" kern="1000" dirty="0" smtClean="0">
                <a:solidFill>
                  <a:srgbClr val="003399"/>
                </a:solidFill>
              </a:rPr>
              <a:t>освещения</a:t>
            </a:r>
            <a:endParaRPr lang="ru-RU" sz="1850" kern="1000" dirty="0">
              <a:solidFill>
                <a:srgbClr val="003399"/>
              </a:solidFill>
            </a:endParaRPr>
          </a:p>
        </p:txBody>
      </p:sp>
      <p:pic>
        <p:nvPicPr>
          <p:cNvPr id="7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992" y="1047984"/>
            <a:ext cx="7142016" cy="53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3734" y="1721877"/>
            <a:ext cx="2938106" cy="55226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Пинежский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район,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Архангельск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Белогорский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Пинега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Кимжа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Мезень (3,151 км)</a:t>
            </a:r>
            <a:endParaRPr lang="ru-RU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12161" y="1730683"/>
            <a:ext cx="2928790" cy="55226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Няндомский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район,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Долматово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Няндома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Каргополь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Пудож  (9,322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1161112"/>
            <a:ext cx="3240360" cy="404428"/>
          </a:xfrm>
          <a:prstGeom prst="rect">
            <a:avLst/>
          </a:prstGeom>
          <a:solidFill>
            <a:srgbClr val="D9EC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2019 год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общая протяженность – 12,473 км</a:t>
            </a:r>
            <a:endParaRPr lang="ru-RU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>
            <a:stCxn id="2" idx="2"/>
          </p:cNvCxnSpPr>
          <p:nvPr/>
        </p:nvCxnSpPr>
        <p:spPr>
          <a:xfrm flipH="1">
            <a:off x="2915816" y="1565540"/>
            <a:ext cx="1620180" cy="16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</p:cNvCxnSpPr>
          <p:nvPr/>
        </p:nvCxnSpPr>
        <p:spPr>
          <a:xfrm>
            <a:off x="4535996" y="1565540"/>
            <a:ext cx="1692187" cy="182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987823" y="2389237"/>
            <a:ext cx="3240360" cy="414407"/>
          </a:xfrm>
          <a:prstGeom prst="rect">
            <a:avLst/>
          </a:prstGeom>
          <a:solidFill>
            <a:srgbClr val="D9EC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2020 год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20,149 км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8570" y="3514512"/>
            <a:ext cx="2902628" cy="55226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Вилегодский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И-</a:t>
            </a:r>
            <a:r>
              <a:rPr lang="ru-RU" sz="1200" dirty="0" err="1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Подомское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Вилегодск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Самино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Перевоз 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Развилка (0,76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46892" y="5160522"/>
            <a:ext cx="3165468" cy="89751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Коношский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Коноша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Вожега  (3,823 км), Коноша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Вельск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Шангалы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(2,22 км), Коноша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Няндома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(2,031 км), Коноша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Чублак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Толстая (1,45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31640" y="5168766"/>
            <a:ext cx="3093438" cy="906204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Красноборский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Красноборск 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Хмелёвская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 (2,757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км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подъезд к переправе ч/р Северная Двина от а/д Усть-Вага 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Ядриха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(0,23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cxnSp>
        <p:nvCxnSpPr>
          <p:cNvPr id="30" name="Прямая со стрелкой 29"/>
          <p:cNvCxnSpPr>
            <a:stCxn id="17" idx="2"/>
          </p:cNvCxnSpPr>
          <p:nvPr/>
        </p:nvCxnSpPr>
        <p:spPr>
          <a:xfrm flipH="1">
            <a:off x="3795081" y="2803644"/>
            <a:ext cx="812922" cy="236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7" idx="2"/>
          </p:cNvCxnSpPr>
          <p:nvPr/>
        </p:nvCxnSpPr>
        <p:spPr>
          <a:xfrm flipH="1">
            <a:off x="2999785" y="2803644"/>
            <a:ext cx="1608218" cy="747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7" idx="2"/>
          </p:cNvCxnSpPr>
          <p:nvPr/>
        </p:nvCxnSpPr>
        <p:spPr>
          <a:xfrm>
            <a:off x="4608003" y="2803644"/>
            <a:ext cx="807257" cy="236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7" idx="2"/>
          </p:cNvCxnSpPr>
          <p:nvPr/>
        </p:nvCxnSpPr>
        <p:spPr>
          <a:xfrm>
            <a:off x="4608003" y="2803644"/>
            <a:ext cx="1683497" cy="11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7" idx="2"/>
          </p:cNvCxnSpPr>
          <p:nvPr/>
        </p:nvCxnSpPr>
        <p:spPr>
          <a:xfrm flipH="1">
            <a:off x="2896937" y="2803644"/>
            <a:ext cx="1711066" cy="10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102848" y="2883459"/>
            <a:ext cx="2794089" cy="372035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Вельский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Вельск –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Аргуновский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  (1,331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68144" y="3520472"/>
            <a:ext cx="3173008" cy="55226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Ленский район ,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Заболотье – Сольвычегодск – Яренск (1,414 км), Вогваздино – Яренск (0,55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421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21485" y="4302337"/>
            <a:ext cx="2920712" cy="554264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Каргопольский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Каргополь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Ширяиха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Гарь (1,4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5598185" y="4304334"/>
            <a:ext cx="3284832" cy="552267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Холмогорский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подъезд к с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. Холмогоры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от автомобильной дороги М-8 «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Холмогоры» (0,706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291501" y="2883014"/>
            <a:ext cx="2794089" cy="386818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Плесецкий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, </a:t>
            </a:r>
            <a:endParaRPr lang="ru-RU" sz="1200" dirty="0" smtClean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Плесецк</a:t>
            </a:r>
            <a:r>
              <a:rPr lang="ru-RU" sz="1200" dirty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 (Основной текст)"/>
                <a:cs typeface="Times New Roman" panose="02020603050405020304" pitchFamily="18" charset="0"/>
              </a:rPr>
              <a:t>–  Пуксоозеро  (2,237 км)</a:t>
            </a:r>
            <a:endParaRPr lang="ru-RU" sz="1200" dirty="0">
              <a:solidFill>
                <a:schemeClr val="tx1"/>
              </a:solidFill>
              <a:latin typeface="Arial (Основной текст)"/>
              <a:cs typeface="Times New Roman" panose="02020603050405020304" pitchFamily="18" charset="0"/>
            </a:endParaRPr>
          </a:p>
        </p:txBody>
      </p:sp>
      <p:cxnSp>
        <p:nvCxnSpPr>
          <p:cNvPr id="111" name="Прямая со стрелкой 110"/>
          <p:cNvCxnSpPr/>
          <p:nvPr/>
        </p:nvCxnSpPr>
        <p:spPr>
          <a:xfrm flipH="1">
            <a:off x="3176062" y="2819485"/>
            <a:ext cx="1431940" cy="15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>
            <a:stCxn id="17" idx="2"/>
          </p:cNvCxnSpPr>
          <p:nvPr/>
        </p:nvCxnSpPr>
        <p:spPr>
          <a:xfrm>
            <a:off x="4608003" y="2803644"/>
            <a:ext cx="1260141" cy="15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>
            <a:off x="4642867" y="2830632"/>
            <a:ext cx="1435966" cy="720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64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392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323528" y="1300777"/>
            <a:ext cx="856895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Franklin Gothic Book"/>
              </a:rPr>
              <a:t> Исполнение Указа Президента Российской Федерации № 204 </a:t>
            </a:r>
            <a:br>
              <a:rPr lang="ru-RU" sz="2000" b="1" dirty="0" smtClean="0">
                <a:latin typeface="Franklin Gothic Book"/>
              </a:rPr>
            </a:br>
            <a:r>
              <a:rPr lang="ru-RU" sz="2000" b="1" dirty="0" smtClean="0">
                <a:latin typeface="Franklin Gothic Book"/>
              </a:rPr>
              <a:t>от 07 мая 2018 года  «О национальных целях и стратегических задачах развития Российской Федерации на период до 2024 года» в части создания безопасных и качественных автомобильных дорог </a:t>
            </a:r>
            <a:r>
              <a:rPr lang="en-US" sz="2000" b="1" dirty="0" smtClean="0">
                <a:latin typeface="Franklin Gothic Book"/>
              </a:rPr>
              <a:t>(</a:t>
            </a:r>
            <a:r>
              <a:rPr lang="ru-RU" sz="2000" b="1" dirty="0" smtClean="0">
                <a:latin typeface="Franklin Gothic Book"/>
              </a:rPr>
              <a:t>целевые показатели):</a:t>
            </a:r>
          </a:p>
          <a:p>
            <a:pPr algn="just"/>
            <a:endParaRPr lang="ru-RU" sz="1000" b="1" dirty="0" smtClean="0">
              <a:latin typeface="Franklin Gothic Book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500" b="1" dirty="0" smtClean="0">
                <a:latin typeface="Franklin Gothic Book"/>
              </a:rPr>
              <a:t> увеличение доли автомобильных дорог регионального значения, соответствующих нормативным требованиям, в их общей протяженности не менее чем до </a:t>
            </a:r>
            <a:r>
              <a:rPr lang="en-US" sz="1500" b="1" dirty="0" smtClean="0">
                <a:latin typeface="Franklin Gothic Book"/>
              </a:rPr>
              <a:t>50</a:t>
            </a:r>
            <a:r>
              <a:rPr lang="ru-RU" sz="1500" b="1" dirty="0" smtClean="0">
                <a:latin typeface="Franklin Gothic Book"/>
              </a:rPr>
              <a:t>%, </a:t>
            </a:r>
            <a:br>
              <a:rPr lang="ru-RU" sz="1500" b="1" dirty="0" smtClean="0">
                <a:latin typeface="Franklin Gothic Book"/>
              </a:rPr>
            </a:br>
            <a:r>
              <a:rPr lang="ru-RU" sz="1500" b="1" dirty="0" smtClean="0">
                <a:latin typeface="Franklin Gothic Book"/>
              </a:rPr>
              <a:t>для Архангельской области до </a:t>
            </a:r>
            <a:r>
              <a:rPr lang="en-US" sz="1500" b="1" dirty="0" smtClean="0">
                <a:latin typeface="Franklin Gothic Book"/>
              </a:rPr>
              <a:t>29</a:t>
            </a:r>
            <a:r>
              <a:rPr lang="ru-RU" sz="1500" b="1" dirty="0" smtClean="0">
                <a:latin typeface="Franklin Gothic Book"/>
              </a:rPr>
              <a:t>,1% (относительно их протяженности по состоянию </a:t>
            </a:r>
            <a:br>
              <a:rPr lang="ru-RU" sz="1500" b="1" dirty="0" smtClean="0">
                <a:latin typeface="Franklin Gothic Book"/>
              </a:rPr>
            </a:br>
            <a:r>
              <a:rPr lang="ru-RU" sz="1500" b="1" dirty="0" smtClean="0">
                <a:latin typeface="Franklin Gothic Book"/>
              </a:rPr>
              <a:t>на 31 декабря 2017 года);</a:t>
            </a:r>
          </a:p>
          <a:p>
            <a:pPr algn="just"/>
            <a:endParaRPr lang="ru-RU" sz="1000" b="1" dirty="0" smtClean="0">
              <a:latin typeface="Franklin Gothic Book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500" b="1" dirty="0" smtClean="0">
                <a:latin typeface="Franklin Gothic Book"/>
              </a:rPr>
              <a:t> увеличение </a:t>
            </a:r>
            <a:r>
              <a:rPr lang="ru-RU" sz="1500" b="1" dirty="0">
                <a:latin typeface="Franklin Gothic Book"/>
              </a:rPr>
              <a:t>доли автомобильных дорог </a:t>
            </a:r>
            <a:r>
              <a:rPr lang="ru-RU" sz="1500" b="1" dirty="0" smtClean="0">
                <a:latin typeface="Franklin Gothic Book"/>
              </a:rPr>
              <a:t>городской агломерации, </a:t>
            </a:r>
            <a:r>
              <a:rPr lang="ru-RU" sz="1500" b="1" dirty="0">
                <a:latin typeface="Franklin Gothic Book"/>
              </a:rPr>
              <a:t>соответствующих нормативным </a:t>
            </a:r>
            <a:r>
              <a:rPr lang="ru-RU" sz="1500" b="1" dirty="0" smtClean="0">
                <a:latin typeface="Franklin Gothic Book"/>
              </a:rPr>
              <a:t>требованиям к их транспортно-эксплуатационному состоянию </a:t>
            </a:r>
            <a:r>
              <a:rPr lang="ru-RU" sz="1500" b="1" dirty="0">
                <a:latin typeface="Franklin Gothic Book"/>
              </a:rPr>
              <a:t>до </a:t>
            </a:r>
            <a:r>
              <a:rPr lang="ru-RU" sz="1500" b="1" dirty="0" smtClean="0">
                <a:latin typeface="Franklin Gothic Book"/>
              </a:rPr>
              <a:t>85% </a:t>
            </a:r>
            <a:r>
              <a:rPr lang="ru-RU" sz="1500" b="1" dirty="0">
                <a:latin typeface="Franklin Gothic Book"/>
              </a:rPr>
              <a:t>(относительно их протяженности по состоянию </a:t>
            </a:r>
            <a:r>
              <a:rPr lang="ru-RU" sz="1500" b="1" dirty="0" smtClean="0">
                <a:latin typeface="Franklin Gothic Book"/>
              </a:rPr>
              <a:t>на </a:t>
            </a:r>
            <a:r>
              <a:rPr lang="ru-RU" sz="1500" b="1" dirty="0">
                <a:latin typeface="Franklin Gothic Book"/>
              </a:rPr>
              <a:t>31 декабря 2017 года);</a:t>
            </a:r>
          </a:p>
          <a:p>
            <a:pPr algn="just"/>
            <a:endParaRPr lang="ru-RU" sz="1000" b="1" dirty="0" smtClean="0">
              <a:latin typeface="Franklin Gothic Book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500" b="1" dirty="0" smtClean="0">
                <a:latin typeface="Franklin Gothic Book"/>
              </a:rPr>
              <a:t> снижение </a:t>
            </a:r>
            <a:r>
              <a:rPr lang="ru-RU" sz="1500" b="1" dirty="0">
                <a:latin typeface="Franklin Gothic Book"/>
              </a:rPr>
              <a:t>количества мест концентрации дорожно-транспортных происшествий (аварийно-опасных участков) на дорожной сети Архангельской </a:t>
            </a:r>
            <a:r>
              <a:rPr lang="ru-RU" sz="1500" b="1" dirty="0" smtClean="0">
                <a:latin typeface="Franklin Gothic Book"/>
              </a:rPr>
              <a:t>области в два раза </a:t>
            </a:r>
            <a:br>
              <a:rPr lang="ru-RU" sz="1500" b="1" dirty="0" smtClean="0">
                <a:latin typeface="Franklin Gothic Book"/>
              </a:rPr>
            </a:br>
            <a:r>
              <a:rPr lang="ru-RU" sz="1500" b="1" dirty="0" smtClean="0">
                <a:latin typeface="Franklin Gothic Book"/>
              </a:rPr>
              <a:t>по сравнению с 2017 годом;</a:t>
            </a:r>
          </a:p>
          <a:p>
            <a:pPr algn="just"/>
            <a:endParaRPr lang="ru-RU" sz="1600" b="1" dirty="0" smtClean="0">
              <a:latin typeface="Franklin Gothic Book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Franklin Gothic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kern="1000" dirty="0" smtClean="0">
                <a:solidFill>
                  <a:srgbClr val="003399"/>
                </a:solidFill>
              </a:rPr>
              <a:t>Национальный проект «Безопасные и качественные автомобильные дороги»</a:t>
            </a:r>
            <a:endParaRPr lang="ru-RU" sz="1900" kern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5" name="Picture 3" descr="C:\Users\Igornp\YandexDisk-PinIgNik\Автодор\Презентации\2018 фото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718" y="1082674"/>
            <a:ext cx="6877595" cy="531098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EF9813-8BA1-4B0A-BB98-C945C10FFAFE}"/>
              </a:ext>
            </a:extLst>
          </p:cNvPr>
          <p:cNvSpPr txBox="1"/>
          <p:nvPr/>
        </p:nvSpPr>
        <p:spPr>
          <a:xfrm>
            <a:off x="107504" y="974645"/>
            <a:ext cx="189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1054 </a:t>
            </a:r>
            <a:r>
              <a:rPr lang="ru-RU" b="1" dirty="0" smtClean="0">
                <a:solidFill>
                  <a:srgbClr val="002060"/>
                </a:solidFill>
              </a:rPr>
              <a:t>км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EF9813-8BA1-4B0A-BB98-C945C10FFAFE}"/>
              </a:ext>
            </a:extLst>
          </p:cNvPr>
          <p:cNvSpPr txBox="1"/>
          <p:nvPr/>
        </p:nvSpPr>
        <p:spPr>
          <a:xfrm>
            <a:off x="1982719" y="1082278"/>
            <a:ext cx="6877593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0">
                <a:srgbClr val="5E9EFF"/>
              </a:gs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- протяженность региональных автомобильных дорог приведенных в нормативное состояние до 2024 года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kern="1000" dirty="0" smtClean="0">
                <a:solidFill>
                  <a:srgbClr val="003399"/>
                </a:solidFill>
              </a:rPr>
              <a:t>Национальный проект «Безопасные и качественные автомобильные дороги»</a:t>
            </a:r>
            <a:endParaRPr lang="ru-RU" sz="1900" kern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F9813-8BA1-4B0A-BB98-C945C10FFAFE}"/>
              </a:ext>
            </a:extLst>
          </p:cNvPr>
          <p:cNvSpPr txBox="1"/>
          <p:nvPr/>
        </p:nvSpPr>
        <p:spPr>
          <a:xfrm>
            <a:off x="1979712" y="1135848"/>
            <a:ext cx="678661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- протяженность региональных автомобильных дорог приведенных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 нормативное состояние в 2019 году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504073"/>
              </p:ext>
            </p:extLst>
          </p:nvPr>
        </p:nvGraphicFramePr>
        <p:xfrm>
          <a:off x="-1" y="1791336"/>
          <a:ext cx="9108505" cy="46487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316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797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района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050" baseline="0" dirty="0" smtClean="0">
                          <a:latin typeface="+mn-lt"/>
                          <a:cs typeface="Times New Roman" panose="02020603050405020304" pitchFamily="18" charset="0"/>
                        </a:rPr>
                        <a:t> дороги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Адрес производства работ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Длина участка, км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1050" baseline="0" dirty="0" smtClean="0">
                          <a:latin typeface="+mn-lt"/>
                          <a:cs typeface="Times New Roman" panose="02020603050405020304" pitchFamily="18" charset="0"/>
                        </a:rPr>
                        <a:t> работ, тыс. рублей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83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Холмогорский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Сия – Кулига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1+995 – 9+626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7,6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121 600,0</a:t>
                      </a:r>
                      <a:endParaRPr lang="ru-RU" sz="1050" b="0" i="0" u="none" strike="noStrike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Виноградовский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Усть-Ваеньга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Осиново</a:t>
                      </a: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Фалюки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43+500 – 63+000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6,3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050" b="0" i="0" u="none" strike="noStrike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274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Верхнетоемский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Усть-Вага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Ядриха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152+000 – 166+000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166+000 – 174+000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21,2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298 010,9</a:t>
                      </a:r>
                      <a:endParaRPr lang="ru-RU" sz="1050" b="0" i="0" u="none" strike="noStrike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204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Красноборский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Усть-Вага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Ядриха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237+000 – 248+000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165 743,0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2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Котласский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Усть-Вага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Ядриха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270+000 – 285+000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240 000,0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396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Устьянский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err="1" smtClean="0">
                          <a:latin typeface="+mn-lt"/>
                          <a:cs typeface="Times New Roman" panose="02020603050405020304" pitchFamily="18" charset="0"/>
                        </a:rPr>
                        <a:t>Костылево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050" u="none" strike="noStrike" dirty="0" err="1" smtClean="0">
                          <a:latin typeface="+mn-lt"/>
                          <a:cs typeface="Times New Roman" panose="02020603050405020304" pitchFamily="18" charset="0"/>
                        </a:rPr>
                        <a:t>Тарногский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городок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26+600 – 29+200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30+000 – 34+452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7,1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113 600,0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134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Вельский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Вельск – Шангалы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5+420 – 10+400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13+200 – 14+800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17+600 – 18+623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25+623 – 34+380</a:t>
                      </a:r>
                    </a:p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36+600 – 45+100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24,9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398 400,0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72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Пинежский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Карпогоры – </a:t>
                      </a:r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Веегора</a:t>
                      </a: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 – Лешуконское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0+000 – 4+418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4,4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74 433,5</a:t>
                      </a:r>
                      <a:endParaRPr lang="ru-RU" sz="1050" b="0" i="0" u="none" strike="noStrike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72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Пинежский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Карпогоры </a:t>
                      </a: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Сосновка </a:t>
                      </a: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Нюхча </a:t>
                      </a:r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граница с </a:t>
                      </a:r>
                      <a:r>
                        <a:rPr lang="ru-RU" sz="1050" u="none" strike="noStrike" dirty="0" err="1" smtClean="0">
                          <a:latin typeface="+mn-lt"/>
                          <a:cs typeface="Times New Roman" panose="02020603050405020304" pitchFamily="18" charset="0"/>
                        </a:rPr>
                        <a:t>Респ.Коми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0+000 – 5+700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5,7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95 233,6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7873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Пинежский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Подъезд к ж/д станции «Карпогоры-пассажирская» от автомобильной дороги</a:t>
                      </a:r>
                      <a:r>
                        <a:rPr lang="ru-RU" sz="1050" u="none" strike="noStrike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Карпогоры –  </a:t>
                      </a:r>
                      <a:r>
                        <a:rPr lang="ru-RU" sz="1050" u="none" strike="noStrike" dirty="0" err="1" smtClean="0">
                          <a:latin typeface="+mn-lt"/>
                          <a:cs typeface="Times New Roman" panose="02020603050405020304" pitchFamily="18" charset="0"/>
                        </a:rPr>
                        <a:t>Веегора</a:t>
                      </a: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 – Лешуконское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0+000 – 3+623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5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61 633,6</a:t>
                      </a:r>
                      <a:endParaRPr lang="ru-RU" sz="1050" b="0" i="0" u="none" strike="noStrike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21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5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106,8</a:t>
                      </a:r>
                      <a:endParaRPr lang="ru-RU" sz="105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1 568 654,6</a:t>
                      </a:r>
                      <a:endParaRPr lang="ru-RU" sz="1050" b="1" i="0" u="none" strike="noStrike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EF9813-8BA1-4B0A-BB98-C945C10FFAFE}"/>
              </a:ext>
            </a:extLst>
          </p:cNvPr>
          <p:cNvSpPr txBox="1"/>
          <p:nvPr/>
        </p:nvSpPr>
        <p:spPr>
          <a:xfrm>
            <a:off x="336638" y="1006243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107</a:t>
            </a:r>
            <a:r>
              <a:rPr lang="ru-RU" sz="1400" b="1" dirty="0" smtClean="0">
                <a:solidFill>
                  <a:srgbClr val="002060"/>
                </a:solidFill>
              </a:rPr>
              <a:t> км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38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kern="1000" dirty="0" smtClean="0">
                <a:solidFill>
                  <a:srgbClr val="003399"/>
                </a:solidFill>
              </a:rPr>
              <a:t>Национальный проект «Безопасные и качественные автомобильные дороги»</a:t>
            </a:r>
            <a:endParaRPr lang="ru-RU" sz="1900" kern="1000" dirty="0">
              <a:solidFill>
                <a:srgbClr val="003399"/>
              </a:solidFill>
            </a:endParaRPr>
          </a:p>
        </p:txBody>
      </p:sp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28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6" name="Рисунок 0" descr="БКД2018 Архангельск, ремонты 2019-2021 новая_29-11-2018_11-45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" y="1054544"/>
            <a:ext cx="9148936" cy="535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узел 8"/>
          <p:cNvSpPr/>
          <p:nvPr/>
        </p:nvSpPr>
        <p:spPr>
          <a:xfrm>
            <a:off x="179512" y="3284984"/>
            <a:ext cx="720080" cy="648072"/>
          </a:xfrm>
          <a:prstGeom prst="flowChartConnector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endCxn id="9" idx="1"/>
          </p:cNvCxnSpPr>
          <p:nvPr/>
        </p:nvCxnSpPr>
        <p:spPr>
          <a:xfrm flipH="1" flipV="1">
            <a:off x="284965" y="3379892"/>
            <a:ext cx="264326" cy="351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9" idx="7"/>
          </p:cNvCxnSpPr>
          <p:nvPr/>
        </p:nvCxnSpPr>
        <p:spPr>
          <a:xfrm>
            <a:off x="794139" y="3379892"/>
            <a:ext cx="2108851" cy="351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9" idx="3"/>
          </p:cNvCxnSpPr>
          <p:nvPr/>
        </p:nvCxnSpPr>
        <p:spPr>
          <a:xfrm flipH="1" flipV="1">
            <a:off x="284965" y="3838148"/>
            <a:ext cx="264326" cy="22420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Блок-схема: узел 43"/>
          <p:cNvSpPr/>
          <p:nvPr/>
        </p:nvSpPr>
        <p:spPr>
          <a:xfrm>
            <a:off x="5364116" y="3379234"/>
            <a:ext cx="720080" cy="648072"/>
          </a:xfrm>
          <a:prstGeom prst="flowChartConnector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Блок-схема: узел 107"/>
          <p:cNvSpPr/>
          <p:nvPr/>
        </p:nvSpPr>
        <p:spPr>
          <a:xfrm>
            <a:off x="7131121" y="5470986"/>
            <a:ext cx="720080" cy="648072"/>
          </a:xfrm>
          <a:prstGeom prst="flowChartConnector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 flipH="1" flipV="1">
            <a:off x="3246493" y="4194646"/>
            <a:ext cx="3879692" cy="15838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108" idx="6"/>
          </p:cNvCxnSpPr>
          <p:nvPr/>
        </p:nvCxnSpPr>
        <p:spPr>
          <a:xfrm flipH="1" flipV="1">
            <a:off x="5469569" y="4053898"/>
            <a:ext cx="2381632" cy="17411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108" idx="4"/>
          </p:cNvCxnSpPr>
          <p:nvPr/>
        </p:nvCxnSpPr>
        <p:spPr>
          <a:xfrm flipH="1">
            <a:off x="5427616" y="6119058"/>
            <a:ext cx="2063545" cy="212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7" y="3731470"/>
            <a:ext cx="2348763" cy="2348763"/>
          </a:xfrm>
          <a:prstGeom prst="rect">
            <a:avLst/>
          </a:prstGeom>
          <a:effectLst>
            <a:outerShdw blurRad="381000" dist="50800" dir="540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11" y="4054294"/>
            <a:ext cx="2294639" cy="2294639"/>
          </a:xfrm>
          <a:prstGeom prst="rect">
            <a:avLst/>
          </a:prstGeom>
          <a:effectLst>
            <a:outerShdw blurRad="330200" dist="50800" dir="54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81" y="1197482"/>
            <a:ext cx="2636912" cy="2636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71000"/>
              </a:srgbClr>
            </a:outerShdw>
            <a:softEdge rad="0"/>
          </a:effectLst>
        </p:spPr>
      </p:pic>
      <p:cxnSp>
        <p:nvCxnSpPr>
          <p:cNvPr id="29" name="Прямая соединительная линия 28"/>
          <p:cNvCxnSpPr>
            <a:stCxn id="44" idx="1"/>
          </p:cNvCxnSpPr>
          <p:nvPr/>
        </p:nvCxnSpPr>
        <p:spPr>
          <a:xfrm flipV="1">
            <a:off x="5469569" y="1197482"/>
            <a:ext cx="855291" cy="22766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838322" y="3834394"/>
            <a:ext cx="3054158" cy="1929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44" idx="3"/>
          </p:cNvCxnSpPr>
          <p:nvPr/>
        </p:nvCxnSpPr>
        <p:spPr>
          <a:xfrm flipV="1">
            <a:off x="5469569" y="3834394"/>
            <a:ext cx="855291" cy="98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Заголовок 1">
            <a:extLst>
              <a:ext uri="{FF2B5EF4-FFF2-40B4-BE49-F238E27FC236}">
                <a16:creationId xmlns="" xmlns:a16="http://schemas.microsoft.com/office/drawing/2014/main" id="{7EC800CD-5B82-491D-BF04-8FA1FE765E08}"/>
              </a:ext>
            </a:extLst>
          </p:cNvPr>
          <p:cNvSpPr txBox="1">
            <a:spLocks/>
          </p:cNvSpPr>
          <p:nvPr/>
        </p:nvSpPr>
        <p:spPr>
          <a:xfrm>
            <a:off x="3185498" y="1074857"/>
            <a:ext cx="2339752" cy="83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С 2019 по 2024 год –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будет отремонтировано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202 км </a:t>
            </a:r>
            <a:r>
              <a:rPr lang="ru-RU" sz="1800" dirty="0" smtClean="0">
                <a:solidFill>
                  <a:schemeClr val="tx1"/>
                </a:solidFill>
              </a:rPr>
              <a:t>дорог</a:t>
            </a:r>
            <a:endParaRPr lang="ru-RU" sz="1800" dirty="0"/>
          </a:p>
        </p:txBody>
      </p:sp>
      <p:sp>
        <p:nvSpPr>
          <p:cNvPr id="55" name="Заголовок 1">
            <a:extLst>
              <a:ext uri="{FF2B5EF4-FFF2-40B4-BE49-F238E27FC236}">
                <a16:creationId xmlns="" xmlns:a16="http://schemas.microsoft.com/office/drawing/2014/main" id="{7EC800CD-5B82-491D-BF04-8FA1FE765E08}"/>
              </a:ext>
            </a:extLst>
          </p:cNvPr>
          <p:cNvSpPr txBox="1">
            <a:spLocks/>
          </p:cNvSpPr>
          <p:nvPr/>
        </p:nvSpPr>
        <p:spPr>
          <a:xfrm>
            <a:off x="7012718" y="4244968"/>
            <a:ext cx="1944216" cy="507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spc="0" dirty="0" smtClean="0">
                <a:solidFill>
                  <a:schemeClr val="tx1"/>
                </a:solidFill>
              </a:rPr>
              <a:t>Приморский район  </a:t>
            </a:r>
          </a:p>
          <a:p>
            <a:pPr algn="ctr"/>
            <a:r>
              <a:rPr lang="ru-RU" sz="1200" spc="0" dirty="0" smtClean="0">
                <a:solidFill>
                  <a:schemeClr val="tx1"/>
                </a:solidFill>
              </a:rPr>
              <a:t>в 2019 году  –  2,179 км</a:t>
            </a:r>
            <a:endParaRPr lang="ru-RU" sz="1200" spc="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0" y="1086616"/>
            <a:ext cx="277180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/>
              <a:t>Сеть дорог </a:t>
            </a:r>
            <a:r>
              <a:rPr lang="ru-RU" sz="1200" dirty="0" smtClean="0"/>
              <a:t>агломерации  431,4 км</a:t>
            </a:r>
            <a:endParaRPr lang="ru-RU" sz="1200" dirty="0"/>
          </a:p>
          <a:p>
            <a:r>
              <a:rPr lang="ru-RU" sz="1200" dirty="0"/>
              <a:t>в том числе: </a:t>
            </a:r>
            <a:endParaRPr lang="ru-RU" sz="1200" dirty="0" smtClean="0"/>
          </a:p>
          <a:p>
            <a:r>
              <a:rPr lang="ru-RU" sz="1200" dirty="0" smtClean="0"/>
              <a:t>федерального </a:t>
            </a:r>
            <a:r>
              <a:rPr lang="ru-RU" sz="1200" dirty="0"/>
              <a:t>значения </a:t>
            </a:r>
            <a:r>
              <a:rPr lang="ru-RU" sz="1200" dirty="0" smtClean="0"/>
              <a:t>– 71,3 </a:t>
            </a:r>
            <a:r>
              <a:rPr lang="ru-RU" sz="1200" dirty="0"/>
              <a:t>км; </a:t>
            </a:r>
            <a:endParaRPr lang="ru-RU" sz="1200" dirty="0" smtClean="0"/>
          </a:p>
          <a:p>
            <a:r>
              <a:rPr lang="ru-RU" sz="1200" dirty="0" smtClean="0"/>
              <a:t>регионального значения </a:t>
            </a:r>
            <a:r>
              <a:rPr lang="ru-RU" sz="1200" dirty="0"/>
              <a:t>– </a:t>
            </a:r>
            <a:r>
              <a:rPr lang="ru-RU" sz="1200" dirty="0" smtClean="0"/>
              <a:t>  88,2 км;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местного </a:t>
            </a:r>
            <a:r>
              <a:rPr lang="ru-RU" sz="1200" dirty="0">
                <a:solidFill>
                  <a:srgbClr val="FF0000"/>
                </a:solidFill>
              </a:rPr>
              <a:t>значения </a:t>
            </a:r>
            <a:r>
              <a:rPr lang="ru-RU" sz="1200" dirty="0" smtClean="0">
                <a:solidFill>
                  <a:srgbClr val="FF0000"/>
                </a:solidFill>
              </a:rPr>
              <a:t>– 271,9 км,                  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включая: 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Архангельск – 134,5 км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Северодвинск – 85,8 км</a:t>
            </a:r>
          </a:p>
          <a:p>
            <a:r>
              <a:rPr lang="ru-RU" sz="1200" dirty="0" err="1" smtClean="0">
                <a:solidFill>
                  <a:srgbClr val="FF0000"/>
                </a:solidFill>
              </a:rPr>
              <a:t>Новодвинск</a:t>
            </a:r>
            <a:r>
              <a:rPr lang="ru-RU" sz="1200" dirty="0" smtClean="0">
                <a:solidFill>
                  <a:srgbClr val="FF0000"/>
                </a:solidFill>
              </a:rPr>
              <a:t> – 34,4 км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Приморский район – 17,2 км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kern="1000" dirty="0" smtClean="0">
                <a:solidFill>
                  <a:srgbClr val="003399"/>
                </a:solidFill>
              </a:rPr>
              <a:t>Архангельская агломерация</a:t>
            </a:r>
            <a:endParaRPr lang="ru-RU" sz="2200" kern="1000" dirty="0">
              <a:solidFill>
                <a:srgbClr val="003399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7EC800CD-5B82-491D-BF04-8FA1FE765E08}"/>
              </a:ext>
            </a:extLst>
          </p:cNvPr>
          <p:cNvSpPr txBox="1">
            <a:spLocks/>
          </p:cNvSpPr>
          <p:nvPr/>
        </p:nvSpPr>
        <p:spPr>
          <a:xfrm>
            <a:off x="534555" y="3593734"/>
            <a:ext cx="2367394" cy="3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spc="0" dirty="0" smtClean="0">
                <a:solidFill>
                  <a:schemeClr val="tx1"/>
                </a:solidFill>
              </a:rPr>
              <a:t>Северодвинск </a:t>
            </a:r>
            <a:r>
              <a:rPr lang="ru-RU" sz="1200" spc="0" dirty="0">
                <a:solidFill>
                  <a:schemeClr val="tx1"/>
                </a:solidFill>
              </a:rPr>
              <a:t> </a:t>
            </a:r>
            <a:r>
              <a:rPr lang="ru-RU" sz="1200" spc="0" dirty="0" smtClean="0">
                <a:solidFill>
                  <a:schemeClr val="tx1"/>
                </a:solidFill>
              </a:rPr>
              <a:t>в  2019  году  –  8,612 км</a:t>
            </a:r>
            <a:endParaRPr lang="ru-RU" sz="1200" spc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="" xmlns:a16="http://schemas.microsoft.com/office/drawing/2014/main" id="{7EC800CD-5B82-491D-BF04-8FA1FE765E08}"/>
              </a:ext>
            </a:extLst>
          </p:cNvPr>
          <p:cNvSpPr txBox="1">
            <a:spLocks/>
          </p:cNvSpPr>
          <p:nvPr/>
        </p:nvSpPr>
        <p:spPr>
          <a:xfrm>
            <a:off x="3221779" y="3798178"/>
            <a:ext cx="2296494" cy="3663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spc="0" dirty="0" err="1" smtClean="0">
                <a:solidFill>
                  <a:schemeClr val="tx1"/>
                </a:solidFill>
              </a:rPr>
              <a:t>Новодвинск</a:t>
            </a:r>
            <a:r>
              <a:rPr lang="ru-RU" sz="1200" spc="0" dirty="0" smtClean="0">
                <a:solidFill>
                  <a:schemeClr val="tx1"/>
                </a:solidFill>
              </a:rPr>
              <a:t>  в  2019  году  –  3,690 км</a:t>
            </a:r>
            <a:endParaRPr lang="ru-RU" sz="1200" spc="0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="" xmlns:a16="http://schemas.microsoft.com/office/drawing/2014/main" id="{7EC800CD-5B82-491D-BF04-8FA1FE765E08}"/>
              </a:ext>
            </a:extLst>
          </p:cNvPr>
          <p:cNvSpPr txBox="1">
            <a:spLocks/>
          </p:cNvSpPr>
          <p:nvPr/>
        </p:nvSpPr>
        <p:spPr>
          <a:xfrm>
            <a:off x="6338433" y="1131797"/>
            <a:ext cx="2642260" cy="353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spc="0" dirty="0" smtClean="0">
                <a:solidFill>
                  <a:schemeClr val="tx1"/>
                </a:solidFill>
              </a:rPr>
              <a:t>Архангельск  в  2019  году  –  17,989  км</a:t>
            </a:r>
            <a:endParaRPr lang="ru-RU" sz="1200" spc="0" dirty="0"/>
          </a:p>
        </p:txBody>
      </p:sp>
    </p:spTree>
    <p:extLst>
      <p:ext uri="{BB962C8B-B14F-4D97-AF65-F5344CB8AC3E}">
        <p14:creationId xmlns:p14="http://schemas.microsoft.com/office/powerpoint/2010/main" val="40892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Субсидии бюджетам муниципальных образований и городских округов </a:t>
            </a:r>
          </a:p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из дорожного фонда –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млрд. 610,30 млн. рублей</a:t>
            </a:r>
            <a:endParaRPr lang="ru-RU" sz="20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82788398"/>
              </p:ext>
            </p:extLst>
          </p:nvPr>
        </p:nvGraphicFramePr>
        <p:xfrm>
          <a:off x="4402245" y="2382088"/>
          <a:ext cx="5256584" cy="409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Равнобедренный треугольник 8"/>
          <p:cNvSpPr/>
          <p:nvPr/>
        </p:nvSpPr>
        <p:spPr>
          <a:xfrm>
            <a:off x="244710" y="2993126"/>
            <a:ext cx="360040" cy="432048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65979" y="4429020"/>
            <a:ext cx="360040" cy="432048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61834" y="5124647"/>
            <a:ext cx="360040" cy="43204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57093" y="1582772"/>
            <a:ext cx="360040" cy="4320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91997" y="2911482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ежегодная субсидия на осуществление </a:t>
            </a:r>
          </a:p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дорожной деятельности; 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66562" y="5132751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реконструкция просп. Ленинградский 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91997" y="1549574"/>
            <a:ext cx="546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на Архангельскую агломерацию в рамках НП БКАД </a:t>
            </a:r>
          </a:p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(с учетом областных средств);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91997" y="4444864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на местные дороги;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257093" y="2268037"/>
            <a:ext cx="360040" cy="432048"/>
          </a:xfrm>
          <a:prstGeom prst="triangl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81955" y="2238465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на мостовой переход через </a:t>
            </a:r>
          </a:p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Никольское Устье (с учетом областных средств);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57093" y="3733393"/>
            <a:ext cx="360040" cy="432048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81955" y="36589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+mn-lt"/>
                <a:ea typeface="Times New Roman" panose="02020603050405020304" pitchFamily="18" charset="0"/>
              </a:rPr>
              <a:t>- строительство 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автомобильной дороги </a:t>
            </a:r>
            <a:endParaRPr lang="ru-RU" sz="1600" dirty="0" smtClean="0">
              <a:latin typeface="+mn-lt"/>
              <a:ea typeface="Times New Roman" panose="02020603050405020304" pitchFamily="18" charset="0"/>
            </a:endParaRPr>
          </a:p>
          <a:p>
            <a:r>
              <a:rPr lang="ru-RU" sz="1600" dirty="0" smtClean="0">
                <a:latin typeface="+mn-lt"/>
                <a:ea typeface="Times New Roman" panose="02020603050405020304" pitchFamily="18" charset="0"/>
              </a:rPr>
              <a:t>к </a:t>
            </a:r>
            <a:r>
              <a:rPr lang="ru-RU" sz="1600" dirty="0">
                <a:latin typeface="+mn-lt"/>
                <a:ea typeface="Times New Roman" panose="02020603050405020304" pitchFamily="18" charset="0"/>
              </a:rPr>
              <a:t>селу Ненокса</a:t>
            </a:r>
            <a:endParaRPr lang="ru-RU" sz="1600" dirty="0">
              <a:latin typeface="+mn-lt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265979" y="5749428"/>
            <a:ext cx="360040" cy="432048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866562" y="5813638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- на Восточное шоссе г. Котлас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6580"/>
          <a:stretch/>
        </p:blipFill>
        <p:spPr>
          <a:xfrm>
            <a:off x="395537" y="1065022"/>
            <a:ext cx="8208912" cy="534411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kern="1000" dirty="0" smtClean="0">
                <a:solidFill>
                  <a:srgbClr val="003399"/>
                </a:solidFill>
              </a:rPr>
              <a:t>Передача автомобильных дорог в федеральную собственность</a:t>
            </a:r>
            <a:endParaRPr lang="ru-RU" sz="2200" kern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35DF4C1-5302-43D6-805B-98D7A4553CA8}"/>
              </a:ext>
            </a:extLst>
          </p:cNvPr>
          <p:cNvSpPr/>
          <p:nvPr/>
        </p:nvSpPr>
        <p:spPr>
          <a:xfrm>
            <a:off x="105893" y="2601977"/>
            <a:ext cx="8924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124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3" y="3344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6" y="1144839"/>
            <a:ext cx="2871735" cy="1754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" y="4490309"/>
            <a:ext cx="2880320" cy="1857148"/>
          </a:xfrm>
          <a:prstGeom prst="rect">
            <a:avLst/>
          </a:prstGeom>
        </p:spPr>
      </p:pic>
      <p:pic>
        <p:nvPicPr>
          <p:cNvPr id="8" name="Picture 2" descr="C:\Documents and Settings\eugeneal\Рабочий стол\фото ремонты 2017\ФОТО объектов до ремонта\Икса_16+744_Забол-Сольв-Яренск\DSCF0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0050" y="1145872"/>
            <a:ext cx="2880321" cy="1800280"/>
          </a:xfrm>
          <a:prstGeom prst="rect">
            <a:avLst/>
          </a:prstGeom>
          <a:noFill/>
        </p:spPr>
      </p:pic>
      <p:sp>
        <p:nvSpPr>
          <p:cNvPr id="9" name="Rectangle 1030">
            <a:extLst>
              <a:ext uri="{FF2B5EF4-FFF2-40B4-BE49-F238E27FC236}">
                <a16:creationId xmlns="" xmlns:a16="http://schemas.microsoft.com/office/drawing/2014/main" id="{890A128C-919A-4EFB-A9DA-6B9D85BE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163" y="1957981"/>
            <a:ext cx="2982465" cy="150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Мосты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путепроводы на региональных дорогах: 594 шт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из них:</a:t>
            </a:r>
          </a:p>
          <a:p>
            <a:pPr eaLnBrk="0" hangingPunct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- соответствуют нормативным требованиям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459 шт.</a:t>
            </a:r>
          </a:p>
          <a:p>
            <a:pPr eaLnBrk="0" hangingPunct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- не соответствуют – 135 шт.</a:t>
            </a:r>
            <a:endParaRPr lang="ru-RU" sz="1600" b="1" dirty="0">
              <a:latin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DC0CB6D-3C43-4897-B2DE-F2EA401715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4912" y="3601967"/>
            <a:ext cx="2867625" cy="1857148"/>
          </a:xfrm>
          <a:prstGeom prst="rect">
            <a:avLst/>
          </a:prstGeom>
          <a:ln>
            <a:noFill/>
          </a:ln>
        </p:spPr>
      </p:pic>
      <p:sp>
        <p:nvSpPr>
          <p:cNvPr id="11" name="Rectangle 1030">
            <a:extLst>
              <a:ext uri="{FF2B5EF4-FFF2-40B4-BE49-F238E27FC236}">
                <a16:creationId xmlns="" xmlns:a16="http://schemas.microsoft.com/office/drawing/2014/main" id="{890A128C-919A-4EFB-A9DA-6B9D85BE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2" y="2806835"/>
            <a:ext cx="2886745" cy="20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Мосты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путепроводы на федеральных дорогах: 52 шт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- соответствуют нормативным требованиям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38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шт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eaLnBrk="0" hangingPunct="0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не соответствуют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14 шт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</a:endParaRPr>
          </a:p>
          <a:p>
            <a:pPr eaLnBrk="0" hangingPunct="0"/>
            <a:endParaRPr lang="ru-RU" sz="1400" b="1" dirty="0">
              <a:latin typeface="Times New Roman" pitchFamily="18" charset="0"/>
            </a:endParaRPr>
          </a:p>
        </p:txBody>
      </p:sp>
      <p:sp>
        <p:nvSpPr>
          <p:cNvPr id="12" name="Rectangle 1030">
            <a:extLst>
              <a:ext uri="{FF2B5EF4-FFF2-40B4-BE49-F238E27FC236}">
                <a16:creationId xmlns="" xmlns:a16="http://schemas.microsoft.com/office/drawing/2014/main" id="{890A128C-919A-4EFB-A9DA-6B9D85BE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702" y="3007888"/>
            <a:ext cx="3216706" cy="142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Мосты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путепроводы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на местных дорогах: 456 шт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з них:</a:t>
            </a:r>
          </a:p>
          <a:p>
            <a:pPr eaLnBrk="0" hangingPunct="0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соответствуют нормативным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требованиям – 324 шт.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- не соответствуют - 132 шт. </a:t>
            </a:r>
            <a:endParaRPr lang="ru-RU" sz="1600" b="1" dirty="0"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kern="1000" dirty="0" smtClean="0">
                <a:solidFill>
                  <a:srgbClr val="003399"/>
                </a:solidFill>
              </a:rPr>
              <a:t>Состояние мостового хозяйства Архангельской области </a:t>
            </a:r>
            <a:endParaRPr lang="ru-RU" sz="2200" kern="1000" dirty="0">
              <a:solidFill>
                <a:srgbClr val="0033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02" y="4473192"/>
            <a:ext cx="2886746" cy="18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6" descr="C:\Documents and Settings\eugenegp\Рабочий стол\Кудинов\Карта зелёные доро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7188"/>
            <a:ext cx="7607300" cy="64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kern="1000" dirty="0" smtClean="0">
                <a:solidFill>
                  <a:srgbClr val="003399"/>
                </a:solidFill>
              </a:rPr>
              <a:t>Летние переправы Архангельской области</a:t>
            </a:r>
            <a:endParaRPr lang="ru-RU" sz="2200" kern="1000" dirty="0">
              <a:solidFill>
                <a:srgbClr val="003399"/>
              </a:solidFill>
            </a:endParaRPr>
          </a:p>
        </p:txBody>
      </p:sp>
      <p:pic>
        <p:nvPicPr>
          <p:cNvPr id="10" name="Picture 6" descr="H:\Фото\ФОТО ПЕРЕПРАВ\Кимжа понтон.jpg"/>
          <p:cNvPicPr>
            <a:picLocks noChangeAspect="1" noChangeArrowheads="1"/>
          </p:cNvPicPr>
          <p:nvPr/>
        </p:nvPicPr>
        <p:blipFill>
          <a:blip r:embed="rId6" cstate="print"/>
          <a:srcRect b="13121"/>
          <a:stretch>
            <a:fillRect/>
          </a:stretch>
        </p:blipFill>
        <p:spPr bwMode="auto">
          <a:xfrm>
            <a:off x="150890" y="1859709"/>
            <a:ext cx="2118551" cy="1380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 cstate="print">
            <a:lum bright="10000" contrast="30000"/>
          </a:blip>
          <a:srcRect l="7384" t="2100" r="54817" b="12501"/>
          <a:stretch>
            <a:fillRect/>
          </a:stretch>
        </p:blipFill>
        <p:spPr bwMode="auto">
          <a:xfrm>
            <a:off x="6873870" y="3604205"/>
            <a:ext cx="2125907" cy="1375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https://a.d-cd.net/23da3f9s-1920.jpg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367567" y="5011431"/>
            <a:ext cx="2071628" cy="1354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607521" y="1652988"/>
            <a:ext cx="3960441" cy="8558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Всего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60 переправ,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из них: </a:t>
            </a:r>
          </a:p>
          <a:p>
            <a:pPr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- на региональных дорогах – 16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шт.</a:t>
            </a: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- на местных дорогах – 44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шт.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13" name="Picture 3" descr="C:\Documents and Settings\eugeneal\Рабочий стол\содержание\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3870" y="1878467"/>
            <a:ext cx="2118552" cy="1372627"/>
          </a:xfrm>
          <a:prstGeom prst="rect">
            <a:avLst/>
          </a:prstGeom>
          <a:noFill/>
          <a:effectLst>
            <a:outerShdw blurRad="190500" dist="50800" sx="102000" sy="102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C:\Documents and Settings\eugeneal\Рабочий стол\содержание\DSC_09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7676" y="4997613"/>
            <a:ext cx="2086194" cy="1381756"/>
          </a:xfrm>
          <a:prstGeom prst="rect">
            <a:avLst/>
          </a:prstGeom>
          <a:noFill/>
          <a:effectLst>
            <a:outerShdw blurRad="190500" sx="101000" sy="101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5" descr="C:\Documents and Settings\eugeneal\Рабочий стол\DSCN158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891" y="3667940"/>
            <a:ext cx="2072412" cy="1329673"/>
          </a:xfrm>
          <a:prstGeom prst="rect">
            <a:avLst/>
          </a:prstGeom>
          <a:noFill/>
          <a:effectLst>
            <a:outerShdw blurRad="2032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7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 smtClean="0">
                <a:solidFill>
                  <a:srgbClr val="003399"/>
                </a:solidFill>
              </a:rPr>
              <a:t>Ледовые переправы Архангельской области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" y="6381750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" name="Rectangle 1030">
            <a:extLst>
              <a:ext uri="{FF2B5EF4-FFF2-40B4-BE49-F238E27FC236}">
                <a16:creationId xmlns="" xmlns:a16="http://schemas.microsoft.com/office/drawing/2014/main" id="{890A128C-919A-4EFB-A9DA-6B9D85BE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114" y="953986"/>
            <a:ext cx="5256584" cy="72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ВСЕГО 128 шт., из них: 45 шт.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региональные</a:t>
            </a:r>
            <a:endParaRPr lang="ru-RU" sz="1600" b="1" dirty="0"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93769"/>
              </p:ext>
            </p:extLst>
          </p:nvPr>
        </p:nvGraphicFramePr>
        <p:xfrm>
          <a:off x="2375755" y="1671158"/>
          <a:ext cx="4392487" cy="446920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28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Муниципальный район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транспортные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пешеходные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Архангельск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Вельский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Верхнетоемский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Виноградовский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Каргопольский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Котласский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Красноборский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Лешуконский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Мезенский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Онежский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Пинежский</a:t>
                      </a:r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Плесецкий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Приморский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Устьянский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Холмогорский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2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Шенкурский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51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924" marR="5924" marT="592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8" name="Picture 2" descr="H:\Фото\ФОТО ПЕРЕПРАВ\Ледовые\Холмогорский район\Фото 2012-13\Фото -Забол\Изображение 104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08491" y="1194019"/>
            <a:ext cx="2019869" cy="1514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H:\Фото\ФОТО ПЕРЕПРАВ\Ледовые\Холмогорский район\Фото 2012-13\Фото -Забол\Изображение 108.jp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940842" y="1261642"/>
            <a:ext cx="2059039" cy="151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:\Фото\ФОТО ПЕРЕПРАВ\Ледовые\Холмогорский район\Ваймуга Двина зима 12-13\Изображение 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0842" y="4707201"/>
            <a:ext cx="2059039" cy="1514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H:\Фото\ФОТО ПЕРЕПРАВ\Ломоносово - зима2.jpg"/>
          <p:cNvPicPr>
            <a:picLocks noChangeAspect="1" noChangeArrowheads="1"/>
          </p:cNvPicPr>
          <p:nvPr/>
        </p:nvPicPr>
        <p:blipFill>
          <a:blip r:embed="rId7" cstate="print"/>
          <a:srcRect t="9419" b="15581"/>
          <a:stretch>
            <a:fillRect/>
          </a:stretch>
        </p:blipFill>
        <p:spPr bwMode="auto">
          <a:xfrm>
            <a:off x="108491" y="4716909"/>
            <a:ext cx="2013510" cy="1511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0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642"/>
            <a:ext cx="9144000" cy="6858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F298A8C-7C08-4237-8C12-6CFB4883BB61}"/>
              </a:ext>
            </a:extLst>
          </p:cNvPr>
          <p:cNvSpPr/>
          <p:nvPr/>
        </p:nvSpPr>
        <p:spPr>
          <a:xfrm>
            <a:off x="971600" y="2636912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 выполненных мероприятиях в 2018 году</a:t>
            </a:r>
            <a:endParaRPr lang="ru-RU" sz="4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7" name="Picture 56" descr="C:\Documents and Settings\eugenegp\Рабочий стол\Кудинов\Карта зелёные дороги.jpg">
            <a:extLst>
              <a:ext uri="{FF2B5EF4-FFF2-40B4-BE49-F238E27FC236}">
                <a16:creationId xmlns="" xmlns:a16="http://schemas.microsoft.com/office/drawing/2014/main" id="{F431DE71-F8F5-404B-BAB4-2ED7BB6860B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260648"/>
            <a:ext cx="7632848" cy="659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87103"/>
            <a:ext cx="91439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Объекты ремонта </a:t>
            </a:r>
            <a:r>
              <a:rPr lang="ru-RU" sz="2000" kern="1000" dirty="0" smtClean="0">
                <a:solidFill>
                  <a:srgbClr val="003399"/>
                </a:solidFill>
              </a:rPr>
              <a:t>на федеральной дороге М-8 «Холмогоры»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5385647" y="1274795"/>
            <a:ext cx="1922657" cy="621030"/>
          </a:xfrm>
          <a:prstGeom prst="roundRect">
            <a:avLst>
              <a:gd name="adj" fmla="val 14003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ремонта путепровода через </a:t>
            </a:r>
            <a:r>
              <a:rPr lang="ru-RU" sz="1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просп. 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Ленинградский км 4+996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72"/>
          <p:cNvSpPr>
            <a:spLocks noChangeArrowheads="1"/>
          </p:cNvSpPr>
          <p:nvPr/>
        </p:nvSpPr>
        <p:spPr bwMode="auto">
          <a:xfrm>
            <a:off x="6362156" y="2025275"/>
            <a:ext cx="1813560" cy="579069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 путепровода через ул. Лермонтова </a:t>
            </a:r>
            <a:endParaRPr lang="ru-RU" sz="10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3+480 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6441352" y="2837188"/>
            <a:ext cx="2217150" cy="58192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капитального ремонта моста через 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Брусовица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1188+318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6522016" y="3732596"/>
            <a:ext cx="2141313" cy="6121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капитального ремонта моста через 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Кехта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1171+845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5962677" y="4499898"/>
            <a:ext cx="2186905" cy="43878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 моста через р. </a:t>
            </a:r>
            <a:r>
              <a:rPr lang="ru-RU" sz="1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Смердья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км 1100+802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5580630" y="5124899"/>
            <a:ext cx="1813560" cy="438785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994+400 – км 1019+400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AutoShape 72"/>
          <p:cNvSpPr>
            <a:spLocks noChangeArrowheads="1"/>
          </p:cNvSpPr>
          <p:nvPr/>
        </p:nvSpPr>
        <p:spPr bwMode="auto">
          <a:xfrm>
            <a:off x="737961" y="1449225"/>
            <a:ext cx="1952625" cy="482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обработка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1040+000 – км 1049+000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utoShape 72"/>
          <p:cNvSpPr>
            <a:spLocks noChangeArrowheads="1"/>
          </p:cNvSpPr>
          <p:nvPr/>
        </p:nvSpPr>
        <p:spPr bwMode="auto">
          <a:xfrm>
            <a:off x="291519" y="2201624"/>
            <a:ext cx="1813560" cy="416560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967+000 – км 994+400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AutoShape 72"/>
          <p:cNvSpPr>
            <a:spLocks noChangeArrowheads="1"/>
          </p:cNvSpPr>
          <p:nvPr/>
        </p:nvSpPr>
        <p:spPr bwMode="auto">
          <a:xfrm>
            <a:off x="143238" y="2953679"/>
            <a:ext cx="1995257" cy="41656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обработка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917+000 – км 935+000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AutoShape 72"/>
          <p:cNvSpPr>
            <a:spLocks noChangeArrowheads="1"/>
          </p:cNvSpPr>
          <p:nvPr/>
        </p:nvSpPr>
        <p:spPr bwMode="auto">
          <a:xfrm>
            <a:off x="74177" y="3667911"/>
            <a:ext cx="1813560" cy="438785"/>
          </a:xfrm>
          <a:prstGeom prst="roundRect">
            <a:avLst>
              <a:gd name="adj" fmla="val 16667"/>
            </a:avLst>
          </a:prstGeom>
          <a:solidFill>
            <a:srgbClr val="D9EC92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862+000 – км 869+000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AutoShape 72"/>
          <p:cNvSpPr>
            <a:spLocks noChangeArrowheads="1"/>
          </p:cNvSpPr>
          <p:nvPr/>
        </p:nvSpPr>
        <p:spPr bwMode="auto">
          <a:xfrm>
            <a:off x="471733" y="4343859"/>
            <a:ext cx="2199253" cy="45339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обработка </a:t>
            </a:r>
            <a:endParaRPr lang="ru-RU" sz="10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</a:t>
            </a: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836+000 – км 839+228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72"/>
          <p:cNvSpPr>
            <a:spLocks noChangeArrowheads="1"/>
          </p:cNvSpPr>
          <p:nvPr/>
        </p:nvSpPr>
        <p:spPr bwMode="auto">
          <a:xfrm>
            <a:off x="1154084" y="5064449"/>
            <a:ext cx="2297066" cy="43116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обработка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км 805+000 – км 828+547</a:t>
            </a:r>
            <a:br>
              <a:rPr lang="ru-RU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AutoShape 74"/>
          <p:cNvCxnSpPr>
            <a:cxnSpLocks noChangeShapeType="1"/>
            <a:stCxn id="34" idx="3"/>
            <a:endCxn id="82" idx="2"/>
          </p:cNvCxnSpPr>
          <p:nvPr/>
        </p:nvCxnSpPr>
        <p:spPr bwMode="auto">
          <a:xfrm>
            <a:off x="1887737" y="3887304"/>
            <a:ext cx="2800900" cy="66738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Овал 56"/>
          <p:cNvSpPr/>
          <p:nvPr/>
        </p:nvSpPr>
        <p:spPr>
          <a:xfrm>
            <a:off x="3374153" y="21328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3374153" y="2208349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3613035" y="2416257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3899781" y="2608721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3860173" y="2850021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139952" y="3415103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4334466" y="3719203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430996" y="3759198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AutoShape 74"/>
          <p:cNvCxnSpPr>
            <a:cxnSpLocks noChangeShapeType="1"/>
            <a:stCxn id="8" idx="1"/>
            <a:endCxn id="57" idx="2"/>
          </p:cNvCxnSpPr>
          <p:nvPr/>
        </p:nvCxnSpPr>
        <p:spPr bwMode="auto">
          <a:xfrm flipH="1">
            <a:off x="3374153" y="1585310"/>
            <a:ext cx="2011494" cy="57040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74"/>
          <p:cNvCxnSpPr>
            <a:cxnSpLocks noChangeShapeType="1"/>
            <a:stCxn id="9" idx="1"/>
            <a:endCxn id="61" idx="2"/>
          </p:cNvCxnSpPr>
          <p:nvPr/>
        </p:nvCxnSpPr>
        <p:spPr bwMode="auto">
          <a:xfrm flipH="1" flipV="1">
            <a:off x="3374153" y="2249234"/>
            <a:ext cx="2988003" cy="6557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74"/>
          <p:cNvCxnSpPr>
            <a:cxnSpLocks noChangeShapeType="1"/>
            <a:stCxn id="10" idx="1"/>
            <a:endCxn id="63" idx="2"/>
          </p:cNvCxnSpPr>
          <p:nvPr/>
        </p:nvCxnSpPr>
        <p:spPr bwMode="auto">
          <a:xfrm flipH="1" flipV="1">
            <a:off x="3613035" y="2457142"/>
            <a:ext cx="2828317" cy="67100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74"/>
          <p:cNvCxnSpPr>
            <a:cxnSpLocks noChangeShapeType="1"/>
            <a:stCxn id="11" idx="1"/>
            <a:endCxn id="68" idx="2"/>
          </p:cNvCxnSpPr>
          <p:nvPr/>
        </p:nvCxnSpPr>
        <p:spPr bwMode="auto">
          <a:xfrm flipH="1" flipV="1">
            <a:off x="3899781" y="2649606"/>
            <a:ext cx="2622235" cy="138906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74"/>
          <p:cNvCxnSpPr>
            <a:cxnSpLocks noChangeShapeType="1"/>
            <a:stCxn id="12" idx="1"/>
            <a:endCxn id="71" idx="2"/>
          </p:cNvCxnSpPr>
          <p:nvPr/>
        </p:nvCxnSpPr>
        <p:spPr bwMode="auto">
          <a:xfrm flipH="1" flipV="1">
            <a:off x="3860173" y="2890906"/>
            <a:ext cx="2102504" cy="182838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74"/>
          <p:cNvCxnSpPr>
            <a:cxnSpLocks noChangeShapeType="1"/>
            <a:stCxn id="31" idx="3"/>
            <a:endCxn id="73" idx="3"/>
          </p:cNvCxnSpPr>
          <p:nvPr/>
        </p:nvCxnSpPr>
        <p:spPr bwMode="auto">
          <a:xfrm>
            <a:off x="2690586" y="1690525"/>
            <a:ext cx="1456061" cy="179437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74"/>
          <p:cNvCxnSpPr>
            <a:cxnSpLocks noChangeShapeType="1"/>
            <a:stCxn id="32" idx="3"/>
            <a:endCxn id="76" idx="6"/>
          </p:cNvCxnSpPr>
          <p:nvPr/>
        </p:nvCxnSpPr>
        <p:spPr bwMode="auto">
          <a:xfrm>
            <a:off x="2105079" y="2409904"/>
            <a:ext cx="2275106" cy="1350184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74"/>
          <p:cNvCxnSpPr>
            <a:cxnSpLocks noChangeShapeType="1"/>
            <a:stCxn id="13" idx="1"/>
            <a:endCxn id="78" idx="6"/>
          </p:cNvCxnSpPr>
          <p:nvPr/>
        </p:nvCxnSpPr>
        <p:spPr bwMode="auto">
          <a:xfrm flipH="1" flipV="1">
            <a:off x="4476715" y="3800083"/>
            <a:ext cx="1103915" cy="1544209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Овал 79"/>
          <p:cNvSpPr/>
          <p:nvPr/>
        </p:nvSpPr>
        <p:spPr>
          <a:xfrm>
            <a:off x="4642440" y="4196568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AutoShape 74"/>
          <p:cNvCxnSpPr>
            <a:cxnSpLocks noChangeShapeType="1"/>
            <a:stCxn id="33" idx="3"/>
            <a:endCxn id="80" idx="6"/>
          </p:cNvCxnSpPr>
          <p:nvPr/>
        </p:nvCxnSpPr>
        <p:spPr bwMode="auto">
          <a:xfrm>
            <a:off x="2138495" y="3161959"/>
            <a:ext cx="2549664" cy="1075494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" name="Овал 81"/>
          <p:cNvSpPr/>
          <p:nvPr/>
        </p:nvSpPr>
        <p:spPr>
          <a:xfrm>
            <a:off x="4688637" y="4513802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4598290" y="5084015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AutoShape 74"/>
          <p:cNvCxnSpPr>
            <a:cxnSpLocks noChangeShapeType="1"/>
            <a:stCxn id="35" idx="3"/>
            <a:endCxn id="84" idx="6"/>
          </p:cNvCxnSpPr>
          <p:nvPr/>
        </p:nvCxnSpPr>
        <p:spPr bwMode="auto">
          <a:xfrm>
            <a:off x="2670986" y="4570554"/>
            <a:ext cx="1973023" cy="554346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" name="Овал 88"/>
          <p:cNvSpPr/>
          <p:nvPr/>
        </p:nvSpPr>
        <p:spPr>
          <a:xfrm>
            <a:off x="4526280" y="5722992"/>
            <a:ext cx="45719" cy="81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AutoShape 74"/>
          <p:cNvCxnSpPr>
            <a:cxnSpLocks noChangeShapeType="1"/>
            <a:stCxn id="36" idx="3"/>
            <a:endCxn id="89" idx="6"/>
          </p:cNvCxnSpPr>
          <p:nvPr/>
        </p:nvCxnSpPr>
        <p:spPr bwMode="auto">
          <a:xfrm>
            <a:off x="3451150" y="5280032"/>
            <a:ext cx="1120849" cy="48384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229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AABCAE0B-5D34-4990-BBE8-75F56C16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>
            <a:extLst>
              <a:ext uri="{FF2B5EF4-FFF2-40B4-BE49-F238E27FC236}">
                <a16:creationId xmlns="" xmlns:a16="http://schemas.microsoft.com/office/drawing/2014/main" id="{31AFFCEE-B497-4BE4-BF33-D8AE86D8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9">
            <a:extLst>
              <a:ext uri="{FF2B5EF4-FFF2-40B4-BE49-F238E27FC236}">
                <a16:creationId xmlns="" xmlns:a16="http://schemas.microsoft.com/office/drawing/2014/main" id="{9A189253-91CD-4B29-AB14-EBFA6BEB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A818E-C717-4302-A39A-CF8F7FFBE479}"/>
              </a:ext>
            </a:extLst>
          </p:cNvPr>
          <p:cNvSpPr txBox="1"/>
          <p:nvPr/>
        </p:nvSpPr>
        <p:spPr>
          <a:xfrm>
            <a:off x="1" y="643970"/>
            <a:ext cx="91439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дорожного фонда –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kern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4 338,68 млн. </a:t>
            </a:r>
            <a:r>
              <a:rPr lang="ru-RU" sz="2000" b="1" kern="1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2000" b="1" kern="1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kern="1000" dirty="0">
                <a:solidFill>
                  <a:srgbClr val="003399"/>
                </a:solidFill>
              </a:rPr>
              <a:t>Структура </a:t>
            </a:r>
            <a:r>
              <a:rPr lang="ru-RU" sz="2000" kern="1000" dirty="0" smtClean="0">
                <a:solidFill>
                  <a:srgbClr val="003399"/>
                </a:solidFill>
              </a:rPr>
              <a:t>доходов:</a:t>
            </a:r>
            <a:endParaRPr lang="ru-RU" sz="2000" kern="1000" dirty="0">
              <a:solidFill>
                <a:srgbClr val="003399"/>
              </a:solidFill>
            </a:endParaRPr>
          </a:p>
        </p:txBody>
      </p:sp>
      <p:pic>
        <p:nvPicPr>
          <p:cNvPr id="7" name="Picture 2" descr="D:\mydocuments\Documents\000-Общие для судьи, администрации и пр\презентация-доходы 2018-В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19" y="1772816"/>
            <a:ext cx="9000181" cy="4374969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373490"/>
              </p:ext>
            </p:extLst>
          </p:nvPr>
        </p:nvGraphicFramePr>
        <p:xfrm>
          <a:off x="4283968" y="1761818"/>
          <a:ext cx="4536504" cy="418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25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Правительство</Template>
  <TotalTime>9945</TotalTime>
  <Words>2066</Words>
  <Application>Microsoft Office PowerPoint</Application>
  <PresentationFormat>Экран (4:3)</PresentationFormat>
  <Paragraphs>516</Paragraphs>
  <Slides>37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Arial (Основной текст)</vt:lpstr>
      <vt:lpstr>Calibri</vt:lpstr>
      <vt:lpstr>Franklin Gothic Book</vt:lpstr>
      <vt:lpstr>Times New Roman</vt:lpstr>
      <vt:lpstr>Оформление по умолчанию</vt:lpstr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MPTiS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</dc:title>
  <dc:creator>ddd</dc:creator>
  <cp:lastModifiedBy>Малухина Татьяна Николаевна</cp:lastModifiedBy>
  <cp:revision>501</cp:revision>
  <cp:lastPrinted>2019-04-19T11:11:39Z</cp:lastPrinted>
  <dcterms:created xsi:type="dcterms:W3CDTF">2013-03-19T13:16:46Z</dcterms:created>
  <dcterms:modified xsi:type="dcterms:W3CDTF">2019-04-23T08:15:56Z</dcterms:modified>
</cp:coreProperties>
</file>