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9"/>
  </p:notesMasterIdLst>
  <p:sldIdLst>
    <p:sldId id="382" r:id="rId2"/>
    <p:sldId id="435" r:id="rId3"/>
    <p:sldId id="384" r:id="rId4"/>
    <p:sldId id="436" r:id="rId5"/>
    <p:sldId id="389" r:id="rId6"/>
    <p:sldId id="437" r:id="rId7"/>
    <p:sldId id="390" r:id="rId8"/>
    <p:sldId id="443" r:id="rId9"/>
    <p:sldId id="444" r:id="rId10"/>
    <p:sldId id="388" r:id="rId11"/>
    <p:sldId id="440" r:id="rId12"/>
    <p:sldId id="391" r:id="rId13"/>
    <p:sldId id="438" r:id="rId14"/>
    <p:sldId id="385" r:id="rId15"/>
    <p:sldId id="441" r:id="rId16"/>
    <p:sldId id="387" r:id="rId17"/>
    <p:sldId id="442" r:id="rId18"/>
  </p:sldIdLst>
  <p:sldSz cx="9144000" cy="6858000" type="screen4x3"/>
  <p:notesSz cx="6813550" cy="99456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992C5"/>
    <a:srgbClr val="00649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2" autoAdjust="0"/>
    <p:restoredTop sz="94598" autoAdjust="0"/>
  </p:normalViewPr>
  <p:slideViewPr>
    <p:cSldViewPr>
      <p:cViewPr varScale="1">
        <p:scale>
          <a:sx n="110" d="100"/>
          <a:sy n="110" d="100"/>
        </p:scale>
        <p:origin x="-18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9213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743942B-4E5E-47E1-AEAE-2C00DFD2CD29}" type="datetimeFigureOut">
              <a:rPr lang="ru-RU"/>
              <a:pPr>
                <a:defRPr/>
              </a:pPr>
              <a:t>23.10.2018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51475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9213" y="9447213"/>
            <a:ext cx="295275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5441A60-EA3A-4F79-9692-C335C259B6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055F41-E8E0-4461-B345-A19AA3474627}" type="slidenum">
              <a:rPr lang="ru-RU" altLang="ru-RU" smtClean="0"/>
              <a:pPr/>
              <a:t>0</a:t>
            </a:fld>
            <a:endParaRPr lang="ru-RU" altLang="ru-RU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055F41-E8E0-4461-B345-A19AA3474627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77AF0-75B8-4E2A-BDBC-5558ADC58B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71E1C-3256-4774-8DB2-8B13B70813EF}" type="datetime1">
              <a:rPr lang="ru-RU"/>
              <a:pPr>
                <a:defRPr/>
              </a:pPr>
              <a:t>23.10.2018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21734-1940-46CE-8F99-253DDBD4AD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ACE1E-B673-412A-B185-410EAEEDC8CA}" type="datetime1">
              <a:rPr lang="ru-RU"/>
              <a:pPr>
                <a:defRPr/>
              </a:pPr>
              <a:t>23.10.2018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785794"/>
            <a:ext cx="2057400" cy="534036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785794"/>
            <a:ext cx="6019800" cy="534036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5C292-3563-4D0B-821B-B86C14F45B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7392-44AC-49F8-B389-503F2FDBB41B}" type="datetime1">
              <a:rPr lang="ru-RU"/>
              <a:pPr>
                <a:defRPr/>
              </a:pPr>
              <a:t>23.10.2018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23850" y="785813"/>
            <a:ext cx="8362950" cy="5368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59E93-C6D3-46F3-B44B-80383DB89D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25ACB-6B2F-4C47-9A9A-45D9AFF3098F}" type="datetime1">
              <a:rPr lang="ru-RU"/>
              <a:pPr>
                <a:defRPr/>
              </a:pPr>
              <a:t>23.10.2018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715436" cy="631844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CBFDB-C644-4B80-BBFB-7F8BF86920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1F2E0-B3D2-4B6C-9F47-AB8D64D51B74}" type="datetime1">
              <a:rPr lang="ru-RU"/>
              <a:pPr>
                <a:defRPr/>
              </a:pPr>
              <a:t>23.10.2018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C6FCF-5E03-41C5-88AA-5371E7DBBE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92E18-A6B6-4A6D-AB9B-DA2616C45768}" type="datetime1">
              <a:rPr lang="ru-RU"/>
              <a:pPr>
                <a:defRPr/>
              </a:pPr>
              <a:t>23.10.2018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D640E-F509-4228-A406-8D0850089B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C9B2F-EC02-4DB3-A020-33FD2D25BD24}" type="datetime1">
              <a:rPr lang="ru-RU"/>
              <a:pPr>
                <a:defRPr/>
              </a:pPr>
              <a:t>23.10.2018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59E2E-F26D-4932-A128-430FE87D5C2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C7721-14A1-412F-8EFD-92F965FD8DD4}" type="datetime1">
              <a:rPr lang="ru-RU"/>
              <a:pPr>
                <a:defRPr/>
              </a:pPr>
              <a:t>23.10.2018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9286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D5C18-123A-449F-A824-C9516458ED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6DD09-52B6-4B6A-9AAD-F06E8192781A}" type="datetime1">
              <a:rPr lang="ru-RU"/>
              <a:pPr>
                <a:defRPr/>
              </a:pPr>
              <a:t>23.10.2018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C7776-6F91-42FD-B9C8-F2C1626831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F150A-DEE5-4D2D-9650-2D928824186B}" type="datetime1">
              <a:rPr lang="ru-RU"/>
              <a:pPr>
                <a:defRPr/>
              </a:pPr>
              <a:t>23.10.2018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3008313" cy="6493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785794"/>
            <a:ext cx="5111750" cy="53403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CFFFF-2554-4446-8675-49C6D4B8E4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13C38-7D01-4146-B5A9-334DB54AC399}" type="datetime1">
              <a:rPr lang="ru-RU"/>
              <a:pPr>
                <a:defRPr/>
              </a:pPr>
              <a:t>23.10.2018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785793"/>
            <a:ext cx="5486400" cy="3941781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86451-8C3B-40E6-BC32-7A104119E3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50933-81D1-4CA3-806A-0926E5B0EB7E}" type="datetime1">
              <a:rPr lang="ru-RU"/>
              <a:pPr>
                <a:defRPr/>
              </a:pPr>
              <a:t>23.10.2018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785813"/>
            <a:ext cx="82296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23850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7D68858-667E-47E6-B15A-76077BB4637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0"/>
            <a:ext cx="9144000" cy="785813"/>
          </a:xfrm>
          <a:prstGeom prst="rect">
            <a:avLst/>
          </a:prstGeom>
          <a:gradFill flip="none" rotWithShape="1">
            <a:gsLst>
              <a:gs pos="7000">
                <a:srgbClr val="006493"/>
              </a:gs>
              <a:gs pos="100000">
                <a:srgbClr val="3992C5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/>
          <a:p>
            <a:pPr lvl="2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pic>
        <p:nvPicPr>
          <p:cNvPr id="1031" name="Рисунок 10" descr="herb2.gif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42875" y="39688"/>
            <a:ext cx="5715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10"/>
          <p:cNvSpPr txBox="1">
            <a:spLocks noChangeArrowheads="1"/>
          </p:cNvSpPr>
          <p:nvPr userDrawn="1"/>
        </p:nvSpPr>
        <p:spPr bwMode="auto">
          <a:xfrm>
            <a:off x="684213" y="4149725"/>
            <a:ext cx="7920037" cy="6413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altLang="ru-RU" b="1" smtClean="0">
                <a:solidFill>
                  <a:schemeClr val="bg1"/>
                </a:solidFill>
              </a:rPr>
              <a:t>Министерство природных ресурсов и лесопромышленного комплекса Архангельской области</a:t>
            </a:r>
          </a:p>
        </p:txBody>
      </p:sp>
      <p:sp>
        <p:nvSpPr>
          <p:cNvPr id="1033" name="WordArt 11"/>
          <p:cNvSpPr>
            <a:spLocks noChangeArrowheads="1" noChangeShapeType="1" noTextEdit="1"/>
          </p:cNvSpPr>
          <p:nvPr userDrawn="1"/>
        </p:nvSpPr>
        <p:spPr bwMode="auto">
          <a:xfrm>
            <a:off x="755650" y="188913"/>
            <a:ext cx="8064500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kern="10">
                <a:ln w="3175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alibri"/>
                <a:cs typeface="Calibri"/>
              </a:rPr>
              <a:t>Министерство природных ресурсов и лесопромышленного комплекса</a:t>
            </a:r>
          </a:p>
          <a:p>
            <a:pPr algn="ctr"/>
            <a:r>
              <a:rPr lang="ru-RU" b="1" kern="10">
                <a:ln w="3175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alibri"/>
                <a:cs typeface="Calibri"/>
              </a:rPr>
              <a:t> Архангельской области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B673332-C595-40D4-A9A0-44FE2035194B}" type="datetime1">
              <a:rPr lang="ru-RU"/>
              <a:pPr>
                <a:defRPr/>
              </a:pPr>
              <a:t>23.10.2018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250825" y="1196975"/>
            <a:ext cx="8640763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500" b="1" dirty="0" smtClean="0"/>
              <a:t>Формирование проектов </a:t>
            </a:r>
            <a:br>
              <a:rPr lang="ru-RU" altLang="ru-RU" sz="2500" b="1" dirty="0" smtClean="0"/>
            </a:br>
            <a:r>
              <a:rPr lang="ru-RU" altLang="ru-RU" sz="2500" b="1" dirty="0" smtClean="0"/>
              <a:t>экологической направленности на территории Архангельской области в рамках реализации </a:t>
            </a:r>
            <a:br>
              <a:rPr lang="ru-RU" altLang="ru-RU" sz="2500" b="1" dirty="0" smtClean="0"/>
            </a:br>
            <a:r>
              <a:rPr lang="ru-RU" altLang="ru-RU" sz="2500" b="1" dirty="0" smtClean="0"/>
              <a:t>пункта 7 Указа Президента Российской Федерации </a:t>
            </a:r>
            <a:br>
              <a:rPr lang="ru-RU" altLang="ru-RU" sz="2500" b="1" dirty="0" smtClean="0"/>
            </a:br>
            <a:r>
              <a:rPr lang="ru-RU" altLang="ru-RU" sz="2500" b="1" dirty="0" smtClean="0"/>
              <a:t>от 7 мая 2018 года № 204 «О национальных целях </a:t>
            </a:r>
            <a:br>
              <a:rPr lang="ru-RU" altLang="ru-RU" sz="2500" b="1" dirty="0" smtClean="0"/>
            </a:br>
            <a:r>
              <a:rPr lang="ru-RU" altLang="ru-RU" sz="2500" b="1" dirty="0" smtClean="0"/>
              <a:t>и стратегических задачах развития Российской Федерации на период до 2024 года», основные проблемы и перспективы реализации</a:t>
            </a:r>
            <a:endParaRPr lang="ru-RU" altLang="ru-RU" sz="2500" dirty="0"/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2123728" y="5949280"/>
            <a:ext cx="446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dirty="0">
                <a:latin typeface="Calibri" pitchFamily="34" charset="0"/>
              </a:rPr>
              <a:t>г. Архангельск </a:t>
            </a:r>
            <a:r>
              <a:rPr lang="ru-RU" altLang="ru-RU" dirty="0" smtClean="0">
                <a:latin typeface="Calibri" pitchFamily="34" charset="0"/>
              </a:rPr>
              <a:t>2018 </a:t>
            </a:r>
            <a:r>
              <a:rPr lang="ru-RU" altLang="ru-RU" dirty="0">
                <a:latin typeface="Calibri" pitchFamily="34" charset="0"/>
              </a:rPr>
              <a:t>год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4716016" y="4509120"/>
            <a:ext cx="41036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ru-RU" altLang="ru-RU" sz="2000" dirty="0" smtClean="0">
                <a:latin typeface="Calibri" pitchFamily="34" charset="0"/>
              </a:rPr>
              <a:t>Ерулик Александр Валерьевич -министр </a:t>
            </a:r>
            <a:r>
              <a:rPr lang="ru-RU" altLang="ru-RU" sz="2000" dirty="0">
                <a:latin typeface="Calibri" pitchFamily="34" charset="0"/>
              </a:rPr>
              <a:t>природных ресурсов и лесопромышленного комплекса</a:t>
            </a:r>
            <a:r>
              <a:rPr lang="en-US" altLang="ru-RU" sz="2000" dirty="0">
                <a:latin typeface="Calibri" pitchFamily="34" charset="0"/>
              </a:rPr>
              <a:t> </a:t>
            </a:r>
            <a:r>
              <a:rPr lang="ru-RU" altLang="ru-RU" sz="2000" dirty="0">
                <a:latin typeface="Calibri" pitchFamily="34" charset="0"/>
              </a:rPr>
              <a:t>Архангельской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764704"/>
            <a:ext cx="801231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2000" i="1" dirty="0" smtClean="0"/>
              <a:t>4. Проект «</a:t>
            </a:r>
            <a:r>
              <a:rPr lang="ru-RU" sz="2000" dirty="0" smtClean="0"/>
              <a:t>Сохранение уникальных водных объектов</a:t>
            </a:r>
            <a:r>
              <a:rPr lang="ru-RU" sz="2000" i="1" dirty="0" smtClean="0"/>
              <a:t>»</a:t>
            </a:r>
          </a:p>
          <a:p>
            <a:pPr marL="457200" indent="-457200" algn="ctr"/>
            <a:endParaRPr lang="ru-RU" sz="1000" i="1" dirty="0" smtClean="0"/>
          </a:p>
          <a:p>
            <a:pPr indent="457200" algn="just"/>
            <a:r>
              <a:rPr lang="ru-RU" sz="1400" dirty="0" smtClean="0"/>
              <a:t>В рамках реализации проекта предполагается проведение экологической реабилитации на следующих водных объектах Архангельской области:</a:t>
            </a:r>
          </a:p>
          <a:p>
            <a:pPr indent="457200" algn="just"/>
            <a:r>
              <a:rPr lang="ru-RU" sz="1400" dirty="0" smtClean="0"/>
              <a:t>река </a:t>
            </a:r>
            <a:r>
              <a:rPr lang="ru-RU" sz="1400" dirty="0" err="1" smtClean="0"/>
              <a:t>Юрас</a:t>
            </a:r>
            <a:r>
              <a:rPr lang="ru-RU" sz="1400" dirty="0" smtClean="0"/>
              <a:t> (г. Архангельск, Приморский район Архангельской области)</a:t>
            </a:r>
          </a:p>
          <a:p>
            <a:pPr indent="457200" algn="just"/>
            <a:r>
              <a:rPr lang="ru-RU" sz="1400" dirty="0" smtClean="0"/>
              <a:t>озеро </a:t>
            </a:r>
            <a:r>
              <a:rPr lang="ru-RU" sz="1400" dirty="0" err="1" smtClean="0"/>
              <a:t>Бутыгино</a:t>
            </a:r>
            <a:r>
              <a:rPr lang="ru-RU" sz="1400" dirty="0" smtClean="0"/>
              <a:t> (г. Архангельск)</a:t>
            </a:r>
          </a:p>
          <a:p>
            <a:pPr indent="457200" algn="just"/>
            <a:r>
              <a:rPr lang="ru-RU" sz="1400" dirty="0" smtClean="0"/>
              <a:t>река </a:t>
            </a:r>
            <a:r>
              <a:rPr lang="ru-RU" sz="1400" dirty="0" err="1" smtClean="0"/>
              <a:t>Котлашанка</a:t>
            </a:r>
            <a:r>
              <a:rPr lang="ru-RU" sz="1400" dirty="0" smtClean="0"/>
              <a:t> (г. Котлас).</a:t>
            </a:r>
          </a:p>
          <a:p>
            <a:pPr indent="457200"/>
            <a:endParaRPr lang="ru-RU" sz="1400" dirty="0" smtClean="0"/>
          </a:p>
          <a:p>
            <a:pPr indent="457200"/>
            <a:r>
              <a:rPr lang="ru-RU" sz="1400" dirty="0" smtClean="0"/>
              <a:t>В состав работ входит:</a:t>
            </a:r>
          </a:p>
          <a:p>
            <a:pPr indent="457200"/>
            <a:r>
              <a:rPr lang="ru-RU" sz="1400" dirty="0" smtClean="0"/>
              <a:t>разработка проектно-сметной документации;</a:t>
            </a:r>
          </a:p>
          <a:p>
            <a:pPr indent="457200"/>
            <a:r>
              <a:rPr lang="ru-RU" sz="1400" dirty="0" smtClean="0"/>
              <a:t>выполнение работ по извлечению донных отложений из водных объектов;</a:t>
            </a:r>
          </a:p>
          <a:p>
            <a:pPr indent="457200"/>
            <a:r>
              <a:rPr lang="ru-RU" sz="1400" dirty="0" smtClean="0"/>
              <a:t>обезвоживание и утилизация (размещение) извлеченных донных отложений.</a:t>
            </a:r>
          </a:p>
          <a:p>
            <a:pPr indent="540000" algn="just"/>
            <a:endParaRPr lang="ru-RU" sz="1400" i="1" dirty="0" smtClean="0"/>
          </a:p>
          <a:p>
            <a:pPr indent="540000" algn="just"/>
            <a:r>
              <a:rPr lang="ru-RU" sz="1400" i="1" dirty="0" smtClean="0"/>
              <a:t>Задачи проекта:</a:t>
            </a:r>
          </a:p>
          <a:p>
            <a:pPr indent="540000" algn="just"/>
            <a:r>
              <a:rPr lang="ru-RU" sz="1400" dirty="0" smtClean="0"/>
              <a:t>проведение экологической реабилитации водных объектов, утративших способность к </a:t>
            </a:r>
            <a:r>
              <a:rPr lang="ru-RU" sz="1400" dirty="0" err="1" smtClean="0"/>
              <a:t>самоочистке</a:t>
            </a:r>
            <a:r>
              <a:rPr lang="ru-RU" sz="1400" dirty="0" smtClean="0"/>
              <a:t> в результате осуществления хозяйственной деятельности;</a:t>
            </a:r>
          </a:p>
          <a:p>
            <a:pPr indent="540000" algn="just"/>
            <a:r>
              <a:rPr lang="ru-RU" sz="1400" dirty="0" smtClean="0"/>
              <a:t>очистка  от бытового мусора (включая несанкционированные свалки) и древесного хлама берегов водных объектов.</a:t>
            </a:r>
            <a:r>
              <a:rPr lang="ru-RU" sz="1400" i="1" dirty="0" smtClean="0"/>
              <a:t> </a:t>
            </a:r>
          </a:p>
          <a:p>
            <a:pPr indent="540000" algn="just"/>
            <a:endParaRPr lang="ru-RU" sz="1400" i="1" dirty="0" smtClean="0"/>
          </a:p>
          <a:p>
            <a:pPr marL="457200" indent="-457200" algn="just"/>
            <a:endParaRPr lang="ru-RU" sz="800" i="1" dirty="0" smtClean="0"/>
          </a:p>
          <a:p>
            <a:pPr marL="457200" indent="-457200"/>
            <a:endParaRPr lang="ru-RU" sz="1600" dirty="0" smtClean="0"/>
          </a:p>
          <a:p>
            <a:pPr marL="457200" indent="-457200"/>
            <a:endParaRPr lang="ru-RU" sz="800" dirty="0" smtClean="0"/>
          </a:p>
        </p:txBody>
      </p:sp>
    </p:spTree>
    <p:extLst>
      <p:ext uri="{BB962C8B-B14F-4D97-AF65-F5344CB8AC3E}">
        <p14:creationId xmlns:p14="http://schemas.microsoft.com/office/powerpoint/2010/main" xmlns="" val="1075139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908720"/>
            <a:ext cx="801231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endParaRPr lang="ru-RU" sz="1000" i="1" dirty="0" smtClean="0"/>
          </a:p>
          <a:p>
            <a:pPr marL="457200" indent="-457200" algn="ctr"/>
            <a:r>
              <a:rPr lang="ru-RU" sz="1400" dirty="0" smtClean="0"/>
              <a:t>Финансирование проекта </a:t>
            </a:r>
          </a:p>
          <a:p>
            <a:pPr marL="457200" indent="-457200" algn="ctr"/>
            <a:r>
              <a:rPr lang="ru-RU" sz="1400" i="1" dirty="0" smtClean="0"/>
              <a:t>«</a:t>
            </a:r>
            <a:r>
              <a:rPr lang="ru-RU" sz="1400" dirty="0" smtClean="0"/>
              <a:t>Сохранение уникальных водных объектов</a:t>
            </a:r>
            <a:r>
              <a:rPr lang="ru-RU" sz="1400" i="1" dirty="0" smtClean="0"/>
              <a:t>»</a:t>
            </a:r>
            <a:endParaRPr lang="ru-RU" sz="1400" i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1560" y="1772816"/>
          <a:ext cx="8136906" cy="4226257"/>
        </p:xfrm>
        <a:graphic>
          <a:graphicData uri="http://schemas.openxmlformats.org/drawingml/2006/table">
            <a:tbl>
              <a:tblPr/>
              <a:tblGrid>
                <a:gridCol w="1506833"/>
                <a:gridCol w="1229471"/>
                <a:gridCol w="648072"/>
                <a:gridCol w="576064"/>
                <a:gridCol w="504056"/>
                <a:gridCol w="648072"/>
                <a:gridCol w="504056"/>
                <a:gridCol w="504056"/>
                <a:gridCol w="504056"/>
                <a:gridCol w="792088"/>
                <a:gridCol w="720082"/>
              </a:tblGrid>
              <a:tr h="16889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Наименование мероприятия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Источник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финансирования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Объем финансирования (тыс. рублей)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Потребность в дополнительном финансировании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 в 2019-2021</a:t>
                      </a:r>
                      <a:r>
                        <a:rPr lang="ru-RU" sz="1000" baseline="0" dirty="0" smtClean="0">
                          <a:latin typeface="Times New Roman"/>
                          <a:ea typeface="Times New Roman"/>
                        </a:rPr>
                        <a:t> годах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Достигаемый целевой показатель (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"/>
                          <a:cs typeface="Times New Roman" pitchFamily="18" charset="0"/>
                        </a:rPr>
                        <a:t>восстановление площади водных объектов), тыс. га</a:t>
                      </a:r>
                      <a:endParaRPr lang="ru-RU" sz="1000" dirty="0">
                        <a:latin typeface="Times New Roman" pitchFamily="18" charset="0"/>
                        <a:ea typeface="Times"/>
                        <a:cs typeface="Times New Roman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всего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</a:rPr>
                        <a:t>Потребность в финансовых средствах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</a:rPr>
                        <a:t>Предусмотрено финансовых средств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3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2019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год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2021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2019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2020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2021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Экологическая реабилитация  р. </a:t>
                      </a:r>
                      <a:r>
                        <a:rPr lang="ru-RU" sz="1200" dirty="0" err="1" smtClean="0">
                          <a:latin typeface="Times New Roman"/>
                          <a:ea typeface="Times New Roman"/>
                        </a:rPr>
                        <a:t>Юрас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, г. Архангельск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Всего, в том числе: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275000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134000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134000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268000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0,22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Федеральный 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262600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131300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131300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262600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Областной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2700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2700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5400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</a:rPr>
                        <a:t>Экологическая реабилитация  оз. </a:t>
                      </a:r>
                      <a:r>
                        <a:rPr lang="ru-RU" sz="900" dirty="0" err="1" smtClean="0">
                          <a:latin typeface="Times New Roman"/>
                          <a:ea typeface="Times New Roman"/>
                        </a:rPr>
                        <a:t>Бутыгино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</a:rPr>
                        <a:t>, г. Архангельск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Всего, в том числе: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38300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35000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38000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0,013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Федеральный 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34300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34300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34300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Областной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3700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Итого по проекту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Всего, в том числе: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315300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7300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137000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169000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7300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308000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0,233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Федеральный 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296900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131300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165600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296900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Областной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16400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7300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5700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3400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7300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9100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75139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1560" y="836712"/>
            <a:ext cx="801231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2000" i="1" dirty="0" smtClean="0"/>
              <a:t>5. Проект «</a:t>
            </a:r>
            <a:r>
              <a:rPr lang="ru-RU" sz="2000" dirty="0" smtClean="0"/>
              <a:t>Питьевая вода</a:t>
            </a:r>
            <a:r>
              <a:rPr lang="ru-RU" sz="2000" i="1" dirty="0" smtClean="0"/>
              <a:t>»</a:t>
            </a:r>
          </a:p>
          <a:p>
            <a:pPr marL="457200" indent="-457200" algn="ctr"/>
            <a:endParaRPr lang="ru-RU" sz="800" i="1" dirty="0" smtClean="0"/>
          </a:p>
          <a:p>
            <a:pPr indent="540000"/>
            <a:r>
              <a:rPr lang="ru-RU" sz="1400" dirty="0" smtClean="0"/>
              <a:t>Задачи проекта:</a:t>
            </a:r>
          </a:p>
          <a:p>
            <a:pPr indent="540000"/>
            <a:endParaRPr lang="ru-RU" sz="1400" dirty="0" smtClean="0"/>
          </a:p>
          <a:p>
            <a:pPr indent="540000"/>
            <a:r>
              <a:rPr lang="ru-RU" sz="1400" dirty="0" smtClean="0"/>
              <a:t>проведение к 2019 году инвентаризации всех централизованных систем водоснабжения на территории Архангельской области; </a:t>
            </a:r>
          </a:p>
          <a:p>
            <a:pPr indent="540000"/>
            <a:r>
              <a:rPr lang="ru-RU" sz="1400" dirty="0" smtClean="0"/>
              <a:t>формирование перечня перспективных технологий водоподготовки рекомендуемых к использованию на территории Архангельской области;</a:t>
            </a:r>
          </a:p>
          <a:p>
            <a:pPr indent="540000"/>
            <a:r>
              <a:rPr lang="ru-RU" sz="1400" dirty="0" smtClean="0"/>
              <a:t>утверждение к 2019 году 100 процентов муниципальных программ по строительству </a:t>
            </a:r>
            <a:br>
              <a:rPr lang="ru-RU" sz="1400" dirty="0" smtClean="0"/>
            </a:br>
            <a:r>
              <a:rPr lang="ru-RU" sz="1400" dirty="0" smtClean="0"/>
              <a:t>и модернизации (реконструкции) объектов питьевого водоснабжения;</a:t>
            </a:r>
            <a:endParaRPr lang="ru-RU" sz="1400" i="1" dirty="0" smtClean="0"/>
          </a:p>
          <a:p>
            <a:pPr indent="540000"/>
            <a:r>
              <a:rPr lang="ru-RU" sz="1400" dirty="0" smtClean="0"/>
              <a:t>реализация всех мероприятий по строительству и модернизации (реконструкции) объектов питьевого водоснабжения, предусмотренных муниципальными программами;</a:t>
            </a:r>
          </a:p>
          <a:p>
            <a:pPr indent="540000"/>
            <a:r>
              <a:rPr lang="ru-RU" sz="1400" dirty="0" smtClean="0"/>
              <a:t>внедрение перспективных технологий водоподготовки, включая технологии, разработанные организациями оборонно-промышленного комплекса</a:t>
            </a:r>
            <a:endParaRPr lang="ru-RU" sz="1400" i="1" dirty="0" smtClean="0"/>
          </a:p>
          <a:p>
            <a:pPr marL="457200" indent="-457200" algn="ctr"/>
            <a:endParaRPr lang="ru-RU" sz="12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075139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983630"/>
            <a:ext cx="801231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Финансирование мероприятий проекта «Питьевая вода»</a:t>
            </a:r>
            <a:r>
              <a:rPr lang="ru-RU" sz="800" dirty="0" smtClean="0"/>
              <a:t> </a:t>
            </a:r>
          </a:p>
          <a:p>
            <a:endParaRPr lang="ru-RU" sz="1100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79847672"/>
              </p:ext>
            </p:extLst>
          </p:nvPr>
        </p:nvGraphicFramePr>
        <p:xfrm>
          <a:off x="347018" y="1484784"/>
          <a:ext cx="8473454" cy="2297367"/>
        </p:xfrm>
        <a:graphic>
          <a:graphicData uri="http://schemas.openxmlformats.org/drawingml/2006/table">
            <a:tbl>
              <a:tblPr/>
              <a:tblGrid>
                <a:gridCol w="2232248"/>
                <a:gridCol w="1440160"/>
                <a:gridCol w="648072"/>
                <a:gridCol w="648072"/>
                <a:gridCol w="648072"/>
                <a:gridCol w="648072"/>
                <a:gridCol w="648072"/>
                <a:gridCol w="648072"/>
                <a:gridCol w="912614"/>
              </a:tblGrid>
              <a:tr h="64987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Наименование мероприятия</a:t>
                      </a: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Источник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финансирования</a:t>
                      </a:r>
                      <a:endParaRPr lang="ru-RU" sz="1200" dirty="0"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Потребность в средствах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РСНП «Экология»,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млн. рублей</a:t>
                      </a: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Предусмотрено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бюджетом,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млн. рублей</a:t>
                      </a: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Непокрытый остаток на </a:t>
                      </a: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2019 - 2021</a:t>
                      </a:r>
                      <a:r>
                        <a:rPr lang="ru-RU" sz="1200" kern="1200" baseline="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 гг</a:t>
                      </a:r>
                      <a:r>
                        <a:rPr lang="ru-RU" sz="1200" kern="1200" baseline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.,</a:t>
                      </a:r>
                      <a:r>
                        <a:rPr lang="ru-RU" sz="1200" kern="120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 млн. 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рублей</a:t>
                      </a:r>
                      <a:endParaRPr lang="ru-RU" sz="12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2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2019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год</a:t>
                      </a:r>
                      <a:endParaRPr lang="ru-RU" sz="1200" dirty="0" smtClean="0"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2725" marR="1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2020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год</a:t>
                      </a:r>
                      <a:endParaRPr lang="ru-RU" sz="1200" dirty="0" smtClean="0"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2725" marR="1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2021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год</a:t>
                      </a:r>
                      <a:endParaRPr lang="ru-RU" sz="1200" dirty="0" smtClean="0"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2725" marR="1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  <a:cs typeface="+mn-cs"/>
                        </a:rPr>
                        <a:t>2019 год</a:t>
                      </a:r>
                      <a:endParaRPr lang="ru-RU" sz="12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  <a:cs typeface="+mn-cs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2020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год</a:t>
                      </a:r>
                      <a:endParaRPr lang="ru-RU" sz="1200" dirty="0"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2021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год</a:t>
                      </a:r>
                      <a:endParaRPr lang="ru-RU" sz="1200" dirty="0"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7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Строительство и реконструкция (модернизация) объектов питьевого водоснабжения</a:t>
                      </a:r>
                    </a:p>
                  </a:txBody>
                  <a:tcPr marL="12725" marR="1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Всего, в том числе:</a:t>
                      </a:r>
                      <a:endParaRPr lang="ru-RU" sz="1200" dirty="0"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2725" marR="1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"/>
                          <a:cs typeface="Times New Roman"/>
                        </a:rPr>
                        <a:t>582,45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"/>
                          <a:cs typeface="Times New Roman"/>
                        </a:rPr>
                        <a:t>1349,69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"/>
                          <a:cs typeface="Times New Roman"/>
                        </a:rPr>
                        <a:t>2859,16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0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0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0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4791,3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Федеральный  бюджет</a:t>
                      </a:r>
                      <a:endParaRPr lang="ru-RU" sz="1200" dirty="0"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2725" marR="1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"/>
                          <a:cs typeface="Times New Roman"/>
                        </a:rPr>
                        <a:t>338,26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"/>
                          <a:cs typeface="Times New Roman"/>
                        </a:rPr>
                        <a:t>774,61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"/>
                          <a:cs typeface="Times New Roman"/>
                        </a:rPr>
                        <a:t>1635,82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0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0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0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2748,69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Областной бюджет</a:t>
                      </a:r>
                      <a:endParaRPr lang="ru-RU" sz="1200" dirty="0"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2725" marR="1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72,63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165,81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350,27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0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0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0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588,71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Местные бюджеты</a:t>
                      </a:r>
                      <a:endParaRPr lang="ru-RU" sz="1200" dirty="0"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12725" marR="1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0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0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Times New Roman"/>
                        </a:rPr>
                        <a:t>0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75139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1560" y="908720"/>
            <a:ext cx="8012317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2000" i="1" dirty="0" smtClean="0"/>
              <a:t>6. Проект «Чистая страна»</a:t>
            </a:r>
          </a:p>
          <a:p>
            <a:pPr indent="540000"/>
            <a:endParaRPr lang="ru-RU" sz="1400" i="1" dirty="0" smtClean="0"/>
          </a:p>
          <a:p>
            <a:pPr indent="540000"/>
            <a:r>
              <a:rPr lang="ru-RU" sz="1400" i="1" dirty="0" smtClean="0"/>
              <a:t>Реализация мероприятий по  ликвидации и рекультивации  объектов накопленного вреда и несанкционированных свалок отходов</a:t>
            </a:r>
          </a:p>
          <a:p>
            <a:pPr indent="540000"/>
            <a:r>
              <a:rPr lang="ru-RU" sz="1400" i="1" dirty="0" smtClean="0"/>
              <a:t>Задачи проекта:</a:t>
            </a:r>
          </a:p>
          <a:p>
            <a:pPr indent="540000" algn="just"/>
            <a:r>
              <a:rPr lang="ru-RU" sz="1400" dirty="0" smtClean="0"/>
              <a:t>разработка проектов рекультивации для объектов нефтяного загрязнения в поселках Красное и </a:t>
            </a:r>
            <a:r>
              <a:rPr lang="ru-RU" sz="1400" dirty="0" err="1" smtClean="0"/>
              <a:t>Катунино</a:t>
            </a:r>
            <a:r>
              <a:rPr lang="ru-RU" sz="1400" dirty="0" smtClean="0"/>
              <a:t>, а также объектов, расположенных на территории бывшего Обозерского известкового завода </a:t>
            </a:r>
            <a:r>
              <a:rPr lang="ru-RU" sz="1400" dirty="0" err="1" smtClean="0"/>
              <a:t>Плесецкого</a:t>
            </a:r>
            <a:r>
              <a:rPr lang="ru-RU" sz="1400" dirty="0" smtClean="0"/>
              <a:t> района и на территории бывшего целлюлозного завода в поселке Пуксоозеро </a:t>
            </a:r>
            <a:r>
              <a:rPr lang="ru-RU" sz="1400" dirty="0" err="1" smtClean="0"/>
              <a:t>Плесецкого</a:t>
            </a:r>
            <a:r>
              <a:rPr lang="ru-RU" sz="1400" dirty="0" smtClean="0"/>
              <a:t> района Архангельской области с целью дальнейшего включения мероприятий по рекультивации данных объектов в ФЦП «Чистая страна»;</a:t>
            </a:r>
          </a:p>
          <a:p>
            <a:pPr indent="540000" algn="just"/>
            <a:r>
              <a:rPr lang="ru-RU" sz="1400" dirty="0" smtClean="0"/>
              <a:t>ликвидация и рекультивация 10 несанкционированных свалок в границах городов Архангельской области к 2024 году;</a:t>
            </a:r>
          </a:p>
          <a:p>
            <a:pPr indent="540000" algn="just"/>
            <a:r>
              <a:rPr lang="ru-RU" sz="1400" dirty="0" smtClean="0"/>
              <a:t>ликвидация и рекультивация 75 незаконных объектов на землях населенных пунктов Архангельской области;</a:t>
            </a:r>
          </a:p>
          <a:p>
            <a:pPr indent="540000" algn="just"/>
            <a:r>
              <a:rPr lang="ru-RU" sz="1400" dirty="0" smtClean="0"/>
              <a:t>ликвидация и рекультивация 85 несанкционированных свалок на землях лесного фонда.</a:t>
            </a:r>
          </a:p>
          <a:p>
            <a:pPr indent="540000" algn="just"/>
            <a:endParaRPr lang="ru-RU" sz="1400" b="1" dirty="0" smtClean="0"/>
          </a:p>
          <a:p>
            <a:pPr marL="457200" indent="-457200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075139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836712"/>
            <a:ext cx="80123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Мероприятия по проекту «Чистая страна»</a:t>
            </a:r>
            <a:endParaRPr lang="ru-RU" sz="11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124744"/>
          <a:ext cx="8064896" cy="4803202"/>
        </p:xfrm>
        <a:graphic>
          <a:graphicData uri="http://schemas.openxmlformats.org/drawingml/2006/table">
            <a:tbl>
              <a:tblPr/>
              <a:tblGrid>
                <a:gridCol w="2160240"/>
                <a:gridCol w="1158838"/>
                <a:gridCol w="464671"/>
                <a:gridCol w="531053"/>
                <a:gridCol w="531053"/>
                <a:gridCol w="482737"/>
                <a:gridCol w="576064"/>
                <a:gridCol w="504056"/>
                <a:gridCol w="792088"/>
                <a:gridCol w="864096"/>
              </a:tblGrid>
              <a:tr h="15051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Наименование мероприятия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Источник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финансирования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Потребность в средствах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РСНП «Экология»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(тыс. рублей)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Предусмотрено  бюджетом (</a:t>
                      </a:r>
                      <a:r>
                        <a:rPr lang="ru-RU" sz="900" kern="12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тыс.руб</a:t>
                      </a: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)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Непокрытый остаток на 2019 -2021</a:t>
                      </a:r>
                      <a:r>
                        <a:rPr lang="ru-RU" sz="900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900" kern="1200" baseline="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гг</a:t>
                      </a: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 (тыс. </a:t>
                      </a:r>
                      <a:r>
                        <a:rPr lang="ru-RU" sz="900" kern="12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руб</a:t>
                      </a: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)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Целевой показатель на 2021 год (название,</a:t>
                      </a:r>
                      <a:r>
                        <a:rPr lang="ru-RU" sz="900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 значение) 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2019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2020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2021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2019 год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2020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2021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Восстановление земель, загрязненных химическими веществами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Всего, в том числе: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10100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10100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6130,9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9120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9120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3970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Восстановлено</a:t>
                      </a:r>
                      <a:r>
                        <a:rPr lang="ru-RU" sz="800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 земель - </a:t>
                      </a: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1,5 га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Федеральный  бюджет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150000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150000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Областной бюджет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10100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10100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6130,9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9120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9120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9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Местные бюджеты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1000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1000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Ликвидация и рекультивация свалок в границах городов</a:t>
                      </a:r>
                      <a:endParaRPr lang="ru-RU" sz="7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Всего, в том числе: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40340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45100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11000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96440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Ликвидировано</a:t>
                      </a:r>
                      <a:r>
                        <a:rPr lang="ru-RU" sz="800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 – </a:t>
                      </a: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 свалки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Федеральный 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3420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9900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13320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Областной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36306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37512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990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747808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Местные бюджеты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4034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4168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110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8312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Ликвидация несанкционированных свалок на землях населенных пунктов (не в границах городов)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Всего, в том числе: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78200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110300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393700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582200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Ликвидировано – 0 свалок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Федеральный 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47600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82500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132800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262900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Областной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30600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27800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128100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186500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Ликвидация несанкционированных свалок на землях лесного фонда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Всего, в том числе: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21500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17300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50500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21500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67800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Ликвидировано – 78 свалок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Областной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21500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17300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50500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21500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75139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1560" y="836712"/>
            <a:ext cx="801231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2000" i="1" dirty="0" smtClean="0"/>
              <a:t>7. Проект «</a:t>
            </a:r>
            <a:r>
              <a:rPr lang="ru-RU" sz="2000" dirty="0" smtClean="0"/>
              <a:t>Создание комплексной отрасли по обращению </a:t>
            </a:r>
            <a:br>
              <a:rPr lang="ru-RU" sz="2000" dirty="0" smtClean="0"/>
            </a:br>
            <a:r>
              <a:rPr lang="ru-RU" sz="2000" dirty="0" smtClean="0"/>
              <a:t>с твердыми коммунальными отходами</a:t>
            </a:r>
            <a:r>
              <a:rPr lang="ru-RU" sz="2000" i="1" dirty="0" smtClean="0"/>
              <a:t>»</a:t>
            </a:r>
          </a:p>
          <a:p>
            <a:pPr marL="457200" indent="-457200" algn="ctr"/>
            <a:endParaRPr lang="ru-RU" sz="1000" i="1" dirty="0" smtClean="0"/>
          </a:p>
          <a:p>
            <a:pPr indent="540000" algn="just"/>
            <a:r>
              <a:rPr lang="ru-RU" sz="1400" dirty="0" smtClean="0"/>
              <a:t>Описание проекта:</a:t>
            </a:r>
          </a:p>
          <a:p>
            <a:pPr indent="540000" algn="just"/>
            <a:r>
              <a:rPr lang="ru-RU" sz="1400" dirty="0" smtClean="0"/>
              <a:t>Территориальной схемой предусмотрено формирование комплексной системы обращения с отходами на территории Архангельской области в соответствии с действующим природоохранным законодательством, направленным на внедрение новой системы обращения с отходами, в рамках которой переработка отходов является приоритетным направлением.</a:t>
            </a:r>
          </a:p>
          <a:p>
            <a:pPr indent="540000" algn="just"/>
            <a:endParaRPr lang="ru-RU" sz="1400" dirty="0" smtClean="0"/>
          </a:p>
          <a:p>
            <a:pPr indent="540000" algn="just"/>
            <a:r>
              <a:rPr lang="ru-RU" sz="1400" dirty="0" smtClean="0"/>
              <a:t>Задачи проекта:</a:t>
            </a:r>
          </a:p>
          <a:p>
            <a:pPr indent="540000" algn="just"/>
            <a:endParaRPr lang="ru-RU" sz="1400" dirty="0" smtClean="0"/>
          </a:p>
          <a:p>
            <a:pPr indent="540000" algn="just"/>
            <a:r>
              <a:rPr lang="ru-RU" sz="1400" dirty="0" smtClean="0"/>
              <a:t>строительство регионального </a:t>
            </a:r>
            <a:r>
              <a:rPr lang="ru-RU" sz="1400" dirty="0" err="1" smtClean="0"/>
              <a:t>экотехнопарка</a:t>
            </a:r>
            <a:r>
              <a:rPr lang="ru-RU" sz="1400" dirty="0" smtClean="0"/>
              <a:t>, включая разработку проектно – сметной документации. Предусмотрено строительство трех мусоросортировочных комплексов за счет предоставления субсидии на создание объектов по обработке и утилизации отходов в рамках экологического сбора. </a:t>
            </a:r>
          </a:p>
          <a:p>
            <a:pPr indent="540000" algn="just"/>
            <a:r>
              <a:rPr lang="ru-RU" sz="1400" dirty="0" smtClean="0"/>
              <a:t>приобретение 25 </a:t>
            </a:r>
            <a:r>
              <a:rPr lang="ru-RU" sz="1400" dirty="0" err="1" smtClean="0"/>
              <a:t>инсинераторов</a:t>
            </a:r>
            <a:r>
              <a:rPr lang="ru-RU" sz="1400" dirty="0" smtClean="0"/>
              <a:t> на территориях Лешуконского, Приморского, Онежского, Мезенского, </a:t>
            </a:r>
            <a:r>
              <a:rPr lang="ru-RU" sz="1400" dirty="0" err="1" smtClean="0"/>
              <a:t>Красноборского</a:t>
            </a:r>
            <a:r>
              <a:rPr lang="ru-RU" sz="1400" dirty="0" smtClean="0"/>
              <a:t>, </a:t>
            </a:r>
            <a:r>
              <a:rPr lang="ru-RU" sz="1400" dirty="0" err="1" smtClean="0"/>
              <a:t>Виноградовского</a:t>
            </a:r>
            <a:r>
              <a:rPr lang="ru-RU" sz="1400" dirty="0" smtClean="0"/>
              <a:t>, </a:t>
            </a:r>
            <a:r>
              <a:rPr lang="ru-RU" sz="1400" dirty="0" err="1" smtClean="0"/>
              <a:t>Няндомского</a:t>
            </a:r>
            <a:r>
              <a:rPr lang="ru-RU" sz="1400" dirty="0" smtClean="0"/>
              <a:t>, </a:t>
            </a:r>
            <a:r>
              <a:rPr lang="ru-RU" sz="1400" dirty="0" err="1" smtClean="0"/>
              <a:t>Пинежского</a:t>
            </a:r>
            <a:r>
              <a:rPr lang="ru-RU" sz="1400" dirty="0" smtClean="0"/>
              <a:t>, Холмогорского, Ленского районов</a:t>
            </a:r>
          </a:p>
          <a:p>
            <a:pPr indent="540000" algn="just"/>
            <a:r>
              <a:rPr lang="ru-RU" sz="1400" dirty="0" smtClean="0"/>
              <a:t>строительство вспомогательных объектов (площадок временного накопления ТКО)</a:t>
            </a:r>
          </a:p>
          <a:p>
            <a:pPr indent="540000" algn="just"/>
            <a:endParaRPr lang="ru-RU" sz="1400" dirty="0" smtClean="0"/>
          </a:p>
          <a:p>
            <a:pPr marL="457200" indent="-457200" algn="ctr"/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1075139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836712"/>
            <a:ext cx="8012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Финансирование мероприятий по проекту «Создание комплексной отрасли по обращению с твердыми коммунальными отходами»</a:t>
            </a:r>
            <a:endParaRPr lang="ru-RU" sz="1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700808"/>
          <a:ext cx="8064896" cy="2366010"/>
        </p:xfrm>
        <a:graphic>
          <a:graphicData uri="http://schemas.openxmlformats.org/drawingml/2006/table">
            <a:tbl>
              <a:tblPr/>
              <a:tblGrid>
                <a:gridCol w="2160240"/>
                <a:gridCol w="1158838"/>
                <a:gridCol w="464671"/>
                <a:gridCol w="531053"/>
                <a:gridCol w="531053"/>
                <a:gridCol w="482737"/>
                <a:gridCol w="576064"/>
                <a:gridCol w="504056"/>
                <a:gridCol w="792088"/>
                <a:gridCol w="864096"/>
              </a:tblGrid>
              <a:tr h="15051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Наименование мероприятия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Источник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финансирования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Потребность в средствах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РСНП «Экология»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(тыс. рублей)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Предусмотрено  бюджетом (</a:t>
                      </a:r>
                      <a:r>
                        <a:rPr lang="ru-RU" sz="900" kern="12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тыс.руб</a:t>
                      </a: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)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Непокрытый остаток на 2019 -2021</a:t>
                      </a:r>
                      <a:r>
                        <a:rPr lang="ru-RU" sz="900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900" kern="1200" baseline="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гг</a:t>
                      </a: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 (тыс. </a:t>
                      </a:r>
                      <a:r>
                        <a:rPr lang="ru-RU" sz="900" kern="12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руб</a:t>
                      </a: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)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Целевой показатель на 2021 год (название,</a:t>
                      </a:r>
                      <a:r>
                        <a:rPr lang="ru-RU" sz="900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 значение) 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2019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2020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2021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2019 год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2020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2021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Формирование комплексной системы обращения с твердыми коммунальными отходами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Всего, в том числе: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1150000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30000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250000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1150000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280000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Доля ТКО, направленных на обработку – 62,3 %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Федеральный  бюджет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29400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245000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274400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Областной бюджет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600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5000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5600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9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Внебюджетные источники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1150000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1150000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75139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91680" y="980728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/>
              <a:t>Региональный проект</a:t>
            </a:r>
            <a:br>
              <a:rPr lang="ru-RU" i="1" dirty="0" smtClean="0"/>
            </a:br>
            <a:r>
              <a:rPr lang="ru-RU" i="1" dirty="0" smtClean="0"/>
              <a:t>«Экология Архангельской области»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03648" y="1700807"/>
          <a:ext cx="6912768" cy="448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6"/>
                <a:gridCol w="6048672"/>
              </a:tblGrid>
              <a:tr h="56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«Чистый воздух»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«Сохранение биологического разнообразия»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«Сохранение лесов»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«Сохранение уникальных водных объектов»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«Питьевая вода»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«Чистая страна»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«Создание комплексной отрасли по обращению </a:t>
                      </a:r>
                      <a:b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 твердыми коммунальными отходами»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7886700" cy="629018"/>
          </a:xfrm>
        </p:spPr>
        <p:txBody>
          <a:bodyPr>
            <a:normAutofit fontScale="90000"/>
          </a:bodyPr>
          <a:lstStyle/>
          <a:p>
            <a:r>
              <a:rPr lang="ru-RU" sz="3200" i="1" dirty="0" smtClean="0">
                <a:latin typeface="Arial" pitchFamily="34" charset="0"/>
                <a:cs typeface="Arial" pitchFamily="34" charset="0"/>
              </a:rPr>
              <a:t>1. Проект «Чистый воздух»</a:t>
            </a:r>
            <a:br>
              <a:rPr lang="ru-RU" sz="3200" i="1" dirty="0" smtClean="0">
                <a:latin typeface="Arial" pitchFamily="34" charset="0"/>
                <a:cs typeface="Arial" pitchFamily="34" charset="0"/>
              </a:rPr>
            </a:br>
            <a:endParaRPr lang="ru-RU" sz="32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1556792"/>
            <a:ext cx="801231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endParaRPr lang="ru-RU" sz="1600" i="1" dirty="0" smtClean="0">
              <a:latin typeface="Arial" pitchFamily="34" charset="0"/>
              <a:cs typeface="Arial" pitchFamily="34" charset="0"/>
            </a:endParaRPr>
          </a:p>
          <a:p>
            <a:pPr indent="4500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Реализация мероприятия, направленного на создание эффективной системы мониторинга и контроля качества атмосферного воздуха, в рамках проекта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«Чистый воздух»,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позволит повысить эффективность системы мониторинга и контроля качества атмосферного воздуха в крупных промышленных центрах Архангельской области (города Архангельск, Северодвинск,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Новодвинск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indent="450000" algn="just"/>
            <a:endParaRPr lang="ru-RU" sz="1600" i="1" dirty="0" smtClean="0">
              <a:latin typeface="Arial" pitchFamily="34" charset="0"/>
              <a:cs typeface="Arial" pitchFamily="34" charset="0"/>
            </a:endParaRPr>
          </a:p>
          <a:p>
            <a:pPr indent="450000" algn="just"/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Задача проекта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– повышение эффективности системы мониторинга и контроля качества атмосферного воздуха в крупных промышленных центрах Архангельской области </a:t>
            </a:r>
          </a:p>
          <a:p>
            <a:pPr indent="450000" algn="ctr"/>
            <a:endParaRPr lang="ru-RU" sz="1600" i="1" dirty="0" smtClean="0">
              <a:latin typeface="Arial" pitchFamily="34" charset="0"/>
              <a:cs typeface="Arial" pitchFamily="34" charset="0"/>
            </a:endParaRPr>
          </a:p>
          <a:p>
            <a:pPr indent="540000" algn="just"/>
            <a:endParaRPr lang="ru-RU" dirty="0" smtClean="0"/>
          </a:p>
          <a:p>
            <a:pPr marL="457200" indent="-457200" algn="ctr"/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075139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6697715"/>
              </p:ext>
            </p:extLst>
          </p:nvPr>
        </p:nvGraphicFramePr>
        <p:xfrm>
          <a:off x="467544" y="1412776"/>
          <a:ext cx="7704856" cy="3946113"/>
        </p:xfrm>
        <a:graphic>
          <a:graphicData uri="http://schemas.openxmlformats.org/drawingml/2006/table">
            <a:tbl>
              <a:tblPr/>
              <a:tblGrid>
                <a:gridCol w="1019412"/>
                <a:gridCol w="1140828"/>
                <a:gridCol w="506826"/>
                <a:gridCol w="518596"/>
                <a:gridCol w="666766"/>
                <a:gridCol w="756084"/>
                <a:gridCol w="648072"/>
                <a:gridCol w="576064"/>
                <a:gridCol w="936104"/>
                <a:gridCol w="936104"/>
              </a:tblGrid>
              <a:tr h="49553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Источник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финансирования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Предусмотрено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(тыс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 рублей)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Потребности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(тыс. рублей)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Непокрытый остаток 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(тыс. рублей)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Показатель (количество постов)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1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 – 2021 годы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200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эффективной системы мониторинга и контроля качества атмосферного воздуха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Всего, в том числе: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4000,0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9000,0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14500,0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16270,0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8820,0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26590,0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 шт.</a:t>
                      </a: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Областной бюджет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4000,0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9000,0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14500,0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16270,0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8820,0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26590,0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67544" y="908720"/>
            <a:ext cx="8136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инансирование мероприятия проекта «Чистый воздух»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5139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3568" y="1041023"/>
            <a:ext cx="801231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2800" i="1" dirty="0" smtClean="0"/>
              <a:t>2. Проект «</a:t>
            </a:r>
            <a:r>
              <a:rPr lang="ru-RU" sz="2800" dirty="0" smtClean="0"/>
              <a:t>Сохранение биологического разнообразия</a:t>
            </a:r>
            <a:r>
              <a:rPr lang="ru-RU" sz="2800" i="1" dirty="0" smtClean="0"/>
              <a:t>»</a:t>
            </a:r>
          </a:p>
          <a:p>
            <a:pPr marL="457200" indent="-457200" algn="ctr"/>
            <a:endParaRPr lang="ru-RU" sz="1000" i="1" dirty="0" smtClean="0"/>
          </a:p>
          <a:p>
            <a:pPr indent="457200" algn="just"/>
            <a:r>
              <a:rPr lang="ru-RU" dirty="0" smtClean="0"/>
              <a:t>В результате реализации мероприятия по созданию новых особо охраняемых природных территорий, запланированного в рамках проекта «Сохранение биологического разнообразия», в 2024 году будет обеспечено:</a:t>
            </a:r>
          </a:p>
          <a:p>
            <a:pPr indent="457200" algn="just"/>
            <a:r>
              <a:rPr lang="ru-RU" dirty="0" smtClean="0"/>
              <a:t>увеличение количества особо охраняемых природных территорий регионального значения на 6 единиц, </a:t>
            </a:r>
          </a:p>
          <a:p>
            <a:pPr indent="457200" algn="just"/>
            <a:r>
              <a:rPr lang="ru-RU" dirty="0" smtClean="0"/>
              <a:t>внесение в государственный кадастр недвижимости сведений о границах всех особо охраняемых природных территорий регионального значения,</a:t>
            </a:r>
          </a:p>
          <a:p>
            <a:pPr indent="457200" algn="just"/>
            <a:r>
              <a:rPr lang="ru-RU" dirty="0" smtClean="0"/>
              <a:t>получение современных фундаментальных и прикладных научных знаний в области экологии, биологии, географии, экономики природопользования.</a:t>
            </a:r>
          </a:p>
          <a:p>
            <a:pPr indent="457200" algn="just"/>
            <a:endParaRPr lang="ru-RU" sz="1400" dirty="0" smtClean="0"/>
          </a:p>
          <a:p>
            <a:pPr indent="540000"/>
            <a:endParaRPr lang="ru-RU" dirty="0" smtClean="0"/>
          </a:p>
          <a:p>
            <a:pPr marL="457200" indent="-457200" algn="ctr"/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075139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836712"/>
            <a:ext cx="801231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мероприятий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роекта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«Сохранение биологического разнообразия»</a:t>
            </a:r>
          </a:p>
          <a:p>
            <a:pPr algn="ctr"/>
            <a:endParaRPr lang="ru-RU" sz="11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3073959"/>
              </p:ext>
            </p:extLst>
          </p:nvPr>
        </p:nvGraphicFramePr>
        <p:xfrm>
          <a:off x="395538" y="1412776"/>
          <a:ext cx="8352926" cy="3309950"/>
        </p:xfrm>
        <a:graphic>
          <a:graphicData uri="http://schemas.openxmlformats.org/drawingml/2006/table">
            <a:tbl>
              <a:tblPr/>
              <a:tblGrid>
                <a:gridCol w="1080118"/>
                <a:gridCol w="1231853"/>
                <a:gridCol w="671217"/>
                <a:gridCol w="745797"/>
                <a:gridCol w="671217"/>
                <a:gridCol w="671217"/>
                <a:gridCol w="671217"/>
                <a:gridCol w="666074"/>
                <a:gridCol w="974680"/>
                <a:gridCol w="969536"/>
              </a:tblGrid>
              <a:tr h="4779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Источник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финансирования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Предусмотрено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(тыс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 рублей)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Потребности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(тыс. рублей)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Непокрытый остаток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(тыс. рублей)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Показатель  (количество ООПТ регионального значения)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8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2019 -2021 годы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200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55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Сохранение биологического разнообразия</a:t>
                      </a:r>
                      <a:endParaRPr lang="ru-RU" sz="1200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Всего, в том числе: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1800,0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11800,0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11800,0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23600,0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22560,0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10870,0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32560,0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103 шт.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Областной бюджет</a:t>
                      </a:r>
                      <a:endParaRPr lang="ru-RU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1800,0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11800,0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11800,0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23600,0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22560,0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10870,0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32560,0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71010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3568" y="836712"/>
            <a:ext cx="801231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2000" i="1" dirty="0" smtClean="0"/>
              <a:t>3. Проект «</a:t>
            </a:r>
            <a:r>
              <a:rPr lang="ru-RU" sz="2000" dirty="0" smtClean="0"/>
              <a:t>Сохранение лесов</a:t>
            </a:r>
            <a:r>
              <a:rPr lang="ru-RU" sz="2000" i="1" dirty="0" smtClean="0"/>
              <a:t>»</a:t>
            </a:r>
          </a:p>
          <a:p>
            <a:pPr indent="540000"/>
            <a:endParaRPr lang="ru-RU" sz="1400" dirty="0" smtClean="0"/>
          </a:p>
          <a:p>
            <a:pPr indent="540000"/>
            <a:r>
              <a:rPr lang="ru-RU" sz="1400" b="1" dirty="0" smtClean="0"/>
              <a:t>Цель</a:t>
            </a:r>
            <a:r>
              <a:rPr lang="ru-RU" sz="1400" dirty="0" smtClean="0"/>
              <a:t>: Обеспечение баланса выбытия и воспроизводства лесов в соотношении</a:t>
            </a:r>
            <a:br>
              <a:rPr lang="ru-RU" sz="1400" dirty="0" smtClean="0"/>
            </a:br>
            <a:r>
              <a:rPr lang="ru-RU" sz="1400" dirty="0" smtClean="0"/>
              <a:t>                      100 процентов к 2024 году</a:t>
            </a:r>
          </a:p>
          <a:p>
            <a:pPr indent="540000"/>
            <a:endParaRPr lang="ru-RU" sz="1400" b="1" dirty="0" smtClean="0"/>
          </a:p>
          <a:p>
            <a:pPr indent="540000"/>
            <a:r>
              <a:rPr lang="ru-RU" sz="1400" b="1" dirty="0" smtClean="0"/>
              <a:t>Задачи:</a:t>
            </a:r>
          </a:p>
          <a:p>
            <a:pPr indent="540000"/>
            <a:r>
              <a:rPr lang="ru-RU" sz="1400" dirty="0" smtClean="0"/>
              <a:t>сохранение лесов, в том числе на основе их воспроизводства на всех участках, вырубленных и погибших лесных насаждений; </a:t>
            </a:r>
          </a:p>
          <a:p>
            <a:pPr indent="540000"/>
            <a:r>
              <a:rPr lang="ru-RU" sz="1400" dirty="0" smtClean="0"/>
              <a:t>оснащение учреждений </a:t>
            </a:r>
            <a:r>
              <a:rPr lang="ru-RU" sz="1400" dirty="0" err="1" smtClean="0"/>
              <a:t>лесопожарной</a:t>
            </a:r>
            <a:r>
              <a:rPr lang="ru-RU" sz="1400" dirty="0" smtClean="0"/>
              <a:t> техникой необходимой для проведения комплекса мероприятий по охране лесов от пожаров;</a:t>
            </a:r>
          </a:p>
          <a:p>
            <a:pPr indent="540000"/>
            <a:r>
              <a:rPr lang="ru-RU" sz="1400" dirty="0" smtClean="0"/>
              <a:t>оснащение учреждений выполняющих мероприятия по воспроизводству лесов специализированной техникой и оборудованием для проведения комплекса мероприятий по </a:t>
            </a:r>
            <a:r>
              <a:rPr lang="ru-RU" sz="1400" dirty="0" err="1" smtClean="0"/>
              <a:t>лесовосстановлению</a:t>
            </a:r>
            <a:r>
              <a:rPr lang="ru-RU" sz="1400" dirty="0" smtClean="0"/>
              <a:t> и лесоразведению;</a:t>
            </a:r>
          </a:p>
          <a:p>
            <a:pPr indent="540000"/>
            <a:r>
              <a:rPr lang="ru-RU" sz="1400" dirty="0" smtClean="0"/>
              <a:t>увеличение площади </a:t>
            </a:r>
            <a:r>
              <a:rPr lang="ru-RU" sz="1400" dirty="0" err="1" smtClean="0"/>
              <a:t>лесовосстановления</a:t>
            </a:r>
            <a:r>
              <a:rPr lang="ru-RU" sz="1400" dirty="0" smtClean="0"/>
              <a:t>, повышение качества работ по </a:t>
            </a:r>
            <a:r>
              <a:rPr lang="ru-RU" sz="1400" dirty="0" err="1" smtClean="0"/>
              <a:t>лесовосстановлению</a:t>
            </a:r>
            <a:r>
              <a:rPr lang="ru-RU" sz="1400" dirty="0" smtClean="0"/>
              <a:t>.</a:t>
            </a:r>
          </a:p>
          <a:p>
            <a:pPr marL="457200" indent="-457200"/>
            <a:endParaRPr lang="ru-RU" sz="800" dirty="0" smtClean="0"/>
          </a:p>
        </p:txBody>
      </p:sp>
    </p:spTree>
    <p:extLst>
      <p:ext uri="{BB962C8B-B14F-4D97-AF65-F5344CB8AC3E}">
        <p14:creationId xmlns:p14="http://schemas.microsoft.com/office/powerpoint/2010/main" xmlns="" val="1075139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836712"/>
            <a:ext cx="80123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Мероприятия по проекту «Сохранение лесов»</a:t>
            </a:r>
            <a:endParaRPr lang="ru-RU" sz="11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1412776"/>
          <a:ext cx="7920880" cy="4420704"/>
        </p:xfrm>
        <a:graphic>
          <a:graphicData uri="http://schemas.openxmlformats.org/drawingml/2006/table">
            <a:tbl>
              <a:tblPr/>
              <a:tblGrid>
                <a:gridCol w="2160240"/>
                <a:gridCol w="1158838"/>
                <a:gridCol w="464671"/>
                <a:gridCol w="531053"/>
                <a:gridCol w="531053"/>
                <a:gridCol w="482737"/>
                <a:gridCol w="576064"/>
                <a:gridCol w="504056"/>
                <a:gridCol w="648072"/>
                <a:gridCol w="864096"/>
              </a:tblGrid>
              <a:tr h="15051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Наименование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мероприятия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Источник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финансирования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Потребность в средствах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РСНП «Экология»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(тыс.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рублей)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Предусмотрено  бюджетом (тыс. руб.)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Непокрытый остаток на 2019 -2021</a:t>
                      </a:r>
                      <a:r>
                        <a:rPr lang="ru-RU" sz="900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900" kern="1200" baseline="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гг</a:t>
                      </a: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 (тыс. </a:t>
                      </a:r>
                      <a:r>
                        <a:rPr lang="ru-RU" sz="900" kern="12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руб</a:t>
                      </a: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)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Целевой показатель </a:t>
                      </a:r>
                      <a:r>
                        <a:rPr lang="ru-RU" sz="900" kern="120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на 2021 год (название,</a:t>
                      </a:r>
                      <a:r>
                        <a:rPr lang="ru-RU" sz="900" kern="1200" baseline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 значение) 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3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2019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2020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2021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2019 год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2020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2021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1. Модернизация современного инфраструктурного объекта (лесосеменного центра, тепличного хозяйства) для воспроизводства лесов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Всего, в том числе:</a:t>
                      </a: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200000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217000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Доля посадочного материала с закрытой корневой системой в общем количестве посадочного материала, 57 %</a:t>
                      </a: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Федеральный 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196000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196000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Областной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21000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Внебюджетные источники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2. Обеспечение мероприятий по воспроизводству лесов необходимой специализированной лесохозяйственной техникой и оборудованием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Всего, в том числе: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30600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30600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30600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91800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+mn-lt"/>
                          <a:ea typeface="Times"/>
                          <a:cs typeface="Times New Roman"/>
                        </a:rPr>
                        <a:t>отношение площади лесовосстановления и лесоразведения к площади вырубленных и погибших лесных насаждений,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+mn-lt"/>
                          <a:ea typeface="Times"/>
                          <a:cs typeface="Times New Roman"/>
                        </a:rPr>
                        <a:t>87 %</a:t>
                      </a:r>
                      <a:endParaRPr lang="ru-RU" sz="800" dirty="0" smtClean="0">
                        <a:latin typeface="+mn-lt"/>
                        <a:ea typeface="Times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Федеральный 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29100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29100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29100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87300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Областной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1500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1500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1500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4500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75139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836712"/>
            <a:ext cx="80123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Мероприятия по проекту «Сохранение лесов» (продолжение)</a:t>
            </a:r>
            <a:endParaRPr lang="ru-RU" sz="11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1412776"/>
          <a:ext cx="8064896" cy="5005591"/>
        </p:xfrm>
        <a:graphic>
          <a:graphicData uri="http://schemas.openxmlformats.org/drawingml/2006/table">
            <a:tbl>
              <a:tblPr/>
              <a:tblGrid>
                <a:gridCol w="2160240"/>
                <a:gridCol w="936104"/>
                <a:gridCol w="648072"/>
                <a:gridCol w="570386"/>
                <a:gridCol w="531053"/>
                <a:gridCol w="626753"/>
                <a:gridCol w="576064"/>
                <a:gridCol w="576064"/>
                <a:gridCol w="576064"/>
                <a:gridCol w="864096"/>
              </a:tblGrid>
              <a:tr h="15051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Наименование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мероприятия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Источник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финансирования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Потребность в средствах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РСНП «Экология»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(тыс.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рублей)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Предусмотрено  бюджетом (тыс. руб.)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Непокрытый остаток на 2019 -2021</a:t>
                      </a:r>
                      <a:r>
                        <a:rPr lang="ru-RU" sz="900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900" kern="1200" baseline="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гг</a:t>
                      </a: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 (тыс. </a:t>
                      </a:r>
                      <a:r>
                        <a:rPr lang="ru-RU" sz="900" kern="12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руб</a:t>
                      </a: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)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Целевой показатель на 2021 год (название,</a:t>
                      </a:r>
                      <a:r>
                        <a:rPr lang="ru-RU" sz="900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 значение)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3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2019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2020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2021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2019 год</a:t>
                      </a:r>
                      <a:endParaRPr lang="ru-RU" sz="8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2020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2021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год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3.</a:t>
                      </a:r>
                      <a:r>
                        <a:rPr lang="ru-RU" sz="900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Увеличение площади лесовосстановления (при условии увеличения площади сплошных рубок и освоения арендаторами расчетной лесосеки), повышение качества работ по лесовосстановлению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Всего, в том числе:</a:t>
                      </a: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471400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471400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483000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471400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255400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255400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443600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+mn-lt"/>
                          <a:ea typeface="Times"/>
                          <a:cs typeface="Times New Roman"/>
                        </a:rPr>
                        <a:t>отношение площади лесовосстановления и лесоразведения к площади вырубленных и погибших лесных насаждений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87 %</a:t>
                      </a: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Федеральный 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19400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19400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25000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19400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44000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Областной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2000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2000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2000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4000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Внебюджетные источники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450000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450000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456000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kern="12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450000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kern="12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255200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kern="12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255200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395600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4. Обеспечение мероприятий по сохранению лесов, путем оснащения лесопожарных формирований пожарной техникой и оборудованием, противопожарным снаряжением и инвентарем, иными средствами предупреждения и тушения лесных пожаров, </a:t>
                      </a:r>
                      <a:r>
                        <a:rPr lang="ru-RU" sz="900" kern="12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лесопатрульной</a:t>
                      </a: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 техникой </a:t>
                      </a:r>
                      <a:endParaRPr lang="ru-RU" sz="9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Всего, в том числе: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104700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104700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104700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314100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Федеральный 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99500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99500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99500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298500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Областной бюджет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5200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5200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5200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</a:rPr>
                        <a:t>15600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2725" marR="1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751390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2662</TotalTime>
  <Words>1744</Words>
  <Application>Microsoft Office PowerPoint</Application>
  <PresentationFormat>Экран (4:3)</PresentationFormat>
  <Paragraphs>677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0</vt:lpstr>
      <vt:lpstr>Слайд 1</vt:lpstr>
      <vt:lpstr>1. Проект «Чистый воздух»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цуйц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pavel</dc:creator>
  <cp:lastModifiedBy>anciferova</cp:lastModifiedBy>
  <cp:revision>321</cp:revision>
  <dcterms:created xsi:type="dcterms:W3CDTF">2010-10-02T19:26:36Z</dcterms:created>
  <dcterms:modified xsi:type="dcterms:W3CDTF">2018-10-23T13:23:03Z</dcterms:modified>
</cp:coreProperties>
</file>