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3" r:id="rId2"/>
    <p:sldId id="306" r:id="rId3"/>
    <p:sldId id="309" r:id="rId4"/>
    <p:sldId id="296" r:id="rId5"/>
    <p:sldId id="310" r:id="rId6"/>
    <p:sldId id="316" r:id="rId7"/>
    <p:sldId id="311" r:id="rId8"/>
    <p:sldId id="315" r:id="rId9"/>
    <p:sldId id="314" r:id="rId10"/>
    <p:sldId id="317" r:id="rId11"/>
    <p:sldId id="312" r:id="rId12"/>
    <p:sldId id="313" r:id="rId13"/>
    <p:sldId id="304" r:id="rId14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504D"/>
    <a:srgbClr val="E7E7E7"/>
    <a:srgbClr val="008000"/>
    <a:srgbClr val="000000"/>
    <a:srgbClr val="FFCC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3741" autoAdjust="0"/>
  </p:normalViewPr>
  <p:slideViewPr>
    <p:cSldViewPr>
      <p:cViewPr>
        <p:scale>
          <a:sx n="75" d="100"/>
          <a:sy n="75" d="100"/>
        </p:scale>
        <p:origin x="-2736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5;&#1051;&#1040;&#1053;&#1067;\3%20&#1042;&#1072;&#1088;&#1080;&#1072;&#1085;&#1090;%20&#1055;&#1083;&#1072;&#1085;&#1072;%20&#1083;&#1077;&#1089;&#1086;&#1091;&#1089;&#1090;&#1088;&#1086;&#1081;&#1089;&#1090;&#1074;&#1072;\&#1055;&#1083;&#1072;&#1085;%20&#1051;&#1077;&#1089;&#1086;&#1091;&#1089;&#1090;&#1088;&#1086;&#1081;&#1089;&#1090;&#1074;&#1086;%202022-2030%20&#1042;&#1040;&#1056;&#1048;&#1040;&#1053;&#1058;%20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i="0" dirty="0"/>
              <a:t>Увеличение</a:t>
            </a:r>
            <a:r>
              <a:rPr lang="ru-RU" i="0" baseline="0" dirty="0"/>
              <a:t> актуальности материалов</a:t>
            </a:r>
            <a:endParaRPr lang="ru-RU" i="0" dirty="0"/>
          </a:p>
        </c:rich>
      </c:tx>
      <c:layout>
        <c:manualLayout>
          <c:xMode val="edge"/>
          <c:yMode val="edge"/>
          <c:x val="0.15887962800726779"/>
          <c:y val="0"/>
        </c:manualLayout>
      </c:layout>
    </c:title>
    <c:plotArea>
      <c:layout>
        <c:manualLayout>
          <c:layoutTarget val="inner"/>
          <c:xMode val="edge"/>
          <c:yMode val="edge"/>
          <c:x val="9.4016257369454598E-2"/>
          <c:y val="4.6882391874929041E-2"/>
          <c:w val="0.82094436404893034"/>
          <c:h val="0.88508806132934659"/>
        </c:manualLayout>
      </c:layout>
      <c:lineChart>
        <c:grouping val="standard"/>
        <c:ser>
          <c:idx val="0"/>
          <c:order val="0"/>
          <c:tx>
            <c:strRef>
              <c:f>'Диаграмма динамика давности'!$B$1</c:f>
              <c:strCache>
                <c:ptCount val="1"/>
                <c:pt idx="0">
                  <c:v>   Без проведения ЛУ</c:v>
                </c:pt>
              </c:strCache>
            </c:strRef>
          </c:tx>
          <c:spPr>
            <a:ln w="44450">
              <a:solidFill>
                <a:schemeClr val="tx1">
                  <a:lumMod val="95000"/>
                  <a:lumOff val="5000"/>
                </a:schemeClr>
              </a:solidFill>
              <a:prstDash val="sysDot"/>
            </a:ln>
          </c:spPr>
          <c:marker>
            <c:symbol val="circle"/>
            <c:size val="8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4.3174707479035873E-2"/>
                  <c:y val="-1.85507246376813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C4-4081-9727-3426BE66B8F3}"/>
                </c:ext>
              </c:extLst>
            </c:dLbl>
            <c:dLbl>
              <c:idx val="1"/>
              <c:layout>
                <c:manualLayout>
                  <c:x val="-2.2857145142571936E-2"/>
                  <c:y val="4.86956521739130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C4-4081-9727-3426BE66B8F3}"/>
                </c:ext>
              </c:extLst>
            </c:dLbl>
            <c:dLbl>
              <c:idx val="2"/>
              <c:layout>
                <c:manualLayout>
                  <c:x val="-2.5396827936190781E-3"/>
                  <c:y val="2.78260869565217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C4-4081-9727-3426BE66B8F3}"/>
                </c:ext>
              </c:extLst>
            </c:dLbl>
            <c:dLbl>
              <c:idx val="3"/>
              <c:layout>
                <c:manualLayout>
                  <c:x val="-1.9047620952143077E-2"/>
                  <c:y val="4.17389478489106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C4-4081-9727-3426BE66B8F3}"/>
                </c:ext>
              </c:extLst>
            </c:dLbl>
            <c:dLbl>
              <c:idx val="4"/>
              <c:layout>
                <c:manualLayout>
                  <c:x val="-2.4126986539381137E-2"/>
                  <c:y val="7.65217391304347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C4-4081-9727-3426BE66B8F3}"/>
                </c:ext>
              </c:extLst>
            </c:dLbl>
            <c:dLbl>
              <c:idx val="5"/>
              <c:layout>
                <c:manualLayout>
                  <c:x val="-2.0317462348952587E-2"/>
                  <c:y val="4.17391304347826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C4-4081-9727-3426BE66B8F3}"/>
                </c:ext>
              </c:extLst>
            </c:dLbl>
            <c:dLbl>
              <c:idx val="6"/>
              <c:layout>
                <c:manualLayout>
                  <c:x val="-2.5396827936190677E-2"/>
                  <c:y val="4.17391304347826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C4-4081-9727-3426BE66B8F3}"/>
                </c:ext>
              </c:extLst>
            </c:dLbl>
            <c:dLbl>
              <c:idx val="7"/>
              <c:layout>
                <c:manualLayout>
                  <c:x val="3.809524190428622E-3"/>
                  <c:y val="2.78260869565217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C4-4081-9727-3426BE66B8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'Диаграмма динамика давности'!$A$2:$A$5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'Диаграмма динамика давности'!$B$2:$B$5</c:f>
              <c:numCache>
                <c:formatCode>General</c:formatCode>
                <c:ptCount val="4"/>
                <c:pt idx="0">
                  <c:v>20.2</c:v>
                </c:pt>
                <c:pt idx="1">
                  <c:v>18.899999999999999</c:v>
                </c:pt>
                <c:pt idx="2">
                  <c:v>17</c:v>
                </c:pt>
                <c:pt idx="3">
                  <c:v>16.399999999999999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AC4-4081-9727-3426BE66B8F3}"/>
            </c:ext>
          </c:extLst>
        </c:ser>
        <c:ser>
          <c:idx val="1"/>
          <c:order val="1"/>
          <c:tx>
            <c:strRef>
              <c:f>'Диаграмма динамика давности'!$C$1</c:f>
              <c:strCache>
                <c:ptCount val="1"/>
              </c:strCache>
            </c:strRef>
          </c:tx>
          <c:cat>
            <c:numRef>
              <c:f>'Диаграмма динамика давности'!$A$2:$A$5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'Диаграмма динамика давности'!$C$2:$C$5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AC4-4081-9727-3426BE66B8F3}"/>
            </c:ext>
          </c:extLst>
        </c:ser>
        <c:ser>
          <c:idx val="2"/>
          <c:order val="2"/>
          <c:tx>
            <c:strRef>
              <c:f>'Диаграмма динамика давности'!$D$1</c:f>
              <c:strCache>
                <c:ptCount val="1"/>
                <c:pt idx="0">
                  <c:v>   С проведением ЛУ сложившимися темпами</c:v>
                </c:pt>
              </c:strCache>
            </c:strRef>
          </c:tx>
          <c:spPr>
            <a:ln w="38100">
              <a:solidFill>
                <a:schemeClr val="bg2">
                  <a:lumMod val="50000"/>
                </a:schemeClr>
              </a:solidFill>
              <a:prstDash val="dash"/>
            </a:ln>
          </c:spPr>
          <c:marker>
            <c:symbol val="diamond"/>
            <c:size val="8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C4-4081-9727-3426BE66B8F3}"/>
                </c:ext>
              </c:extLst>
            </c:dLbl>
            <c:dLbl>
              <c:idx val="1"/>
              <c:layout>
                <c:manualLayout>
                  <c:x val="1.523809676171446E-2"/>
                  <c:y val="-2.78260869565218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C4-4081-9727-3426BE66B8F3}"/>
                </c:ext>
              </c:extLst>
            </c:dLbl>
            <c:dLbl>
              <c:idx val="2"/>
              <c:layout>
                <c:manualLayout>
                  <c:x val="-2.2857145142571964E-2"/>
                  <c:y val="-4.17391304347826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C4-4081-9727-3426BE66B8F3}"/>
                </c:ext>
              </c:extLst>
            </c:dLbl>
            <c:dLbl>
              <c:idx val="3"/>
              <c:layout>
                <c:manualLayout>
                  <c:x val="-2.1587303745762246E-2"/>
                  <c:y val="-3.01449275362318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C4-4081-9727-3426BE66B8F3}"/>
                </c:ext>
              </c:extLst>
            </c:dLbl>
            <c:dLbl>
              <c:idx val="4"/>
              <c:layout>
                <c:manualLayout>
                  <c:x val="-2.1587303745762246E-2"/>
                  <c:y val="-4.17391304347827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C4-4081-9727-3426BE66B8F3}"/>
                </c:ext>
              </c:extLst>
            </c:dLbl>
            <c:dLbl>
              <c:idx val="5"/>
              <c:layout>
                <c:manualLayout>
                  <c:x val="-1.0158731174476292E-2"/>
                  <c:y val="-4.40579710144931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C4-4081-9727-3426BE66B8F3}"/>
                </c:ext>
              </c:extLst>
            </c:dLbl>
            <c:dLbl>
              <c:idx val="6"/>
              <c:layout>
                <c:manualLayout>
                  <c:x val="-6.3492069840476789E-3"/>
                  <c:y val="-4.17391304347826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C4-4081-9727-3426BE66B8F3}"/>
                </c:ext>
              </c:extLst>
            </c:dLbl>
            <c:dLbl>
              <c:idx val="7"/>
              <c:layout>
                <c:manualLayout>
                  <c:x val="-5.0793655872382109E-3"/>
                  <c:y val="-4.86956521739130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AC4-4081-9727-3426BE66B8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="t" anchorCtr="1"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'Диаграмма динамика давности'!$A$2:$A$5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'Диаграмма динамика давности'!$D$2:$D$5</c:f>
              <c:numCache>
                <c:formatCode>0.0</c:formatCode>
                <c:ptCount val="4"/>
                <c:pt idx="0">
                  <c:v>20.2</c:v>
                </c:pt>
                <c:pt idx="1">
                  <c:v>20.543797041780429</c:v>
                </c:pt>
                <c:pt idx="2">
                  <c:v>20.283797041780378</c:v>
                </c:pt>
                <c:pt idx="3">
                  <c:v>18.043797041780429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2AC4-4081-9727-3426BE66B8F3}"/>
            </c:ext>
          </c:extLst>
        </c:ser>
        <c:ser>
          <c:idx val="3"/>
          <c:order val="3"/>
          <c:tx>
            <c:strRef>
              <c:f>'Диаграмма динамика давности'!$E$1</c:f>
              <c:strCache>
                <c:ptCount val="1"/>
                <c:pt idx="0">
                  <c:v>   С проведением ЛУ по представленному плану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circle"/>
            <c:size val="8"/>
            <c:spPr>
              <a:solidFill>
                <a:srgbClr val="FFC000"/>
              </a:solidFill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AC4-4081-9727-3426BE66B8F3}"/>
                </c:ext>
              </c:extLst>
            </c:dLbl>
            <c:dLbl>
              <c:idx val="1"/>
              <c:layout>
                <c:manualLayout>
                  <c:x val="-2.9206352126619622E-2"/>
                  <c:y val="-5.5652173913043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AC4-4081-9727-3426BE66B8F3}"/>
                </c:ext>
              </c:extLst>
            </c:dLbl>
            <c:dLbl>
              <c:idx val="2"/>
              <c:layout>
                <c:manualLayout>
                  <c:x val="-4.3174607491524311E-2"/>
                  <c:y val="-1.15942028985507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AC4-4081-9727-3426BE66B8F3}"/>
                </c:ext>
              </c:extLst>
            </c:dLbl>
            <c:dLbl>
              <c:idx val="3"/>
              <c:layout>
                <c:manualLayout>
                  <c:x val="-3.0476193523429281E-2"/>
                  <c:y val="-3.24637681159420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AC4-4081-9727-3426BE66B8F3}"/>
                </c:ext>
              </c:extLst>
            </c:dLbl>
            <c:dLbl>
              <c:idx val="4"/>
              <c:layout>
                <c:manualLayout>
                  <c:x val="0"/>
                  <c:y val="-4.86956521739130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C4-4081-9727-3426BE66B8F3}"/>
                </c:ext>
              </c:extLst>
            </c:dLbl>
            <c:dLbl>
              <c:idx val="5"/>
              <c:layout>
                <c:manualLayout>
                  <c:x val="-7.6190483808572821E-3"/>
                  <c:y val="-3.71014492753624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AC4-4081-9727-3426BE66B8F3}"/>
                </c:ext>
              </c:extLst>
            </c:dLbl>
            <c:dLbl>
              <c:idx val="6"/>
              <c:layout>
                <c:manualLayout>
                  <c:x val="-3.80952419042853E-3"/>
                  <c:y val="4.63768115942028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AC4-4081-9727-3426BE66B8F3}"/>
                </c:ext>
              </c:extLst>
            </c:dLbl>
            <c:dLbl>
              <c:idx val="7"/>
              <c:layout>
                <c:manualLayout>
                  <c:x val="-8.8888897776668498E-3"/>
                  <c:y val="4.17391304347826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AC4-4081-9727-3426BE66B8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'Диаграмма динамика давности'!$A$2:$A$5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'Диаграмма динамика давности'!$E$2:$E$5</c:f>
              <c:numCache>
                <c:formatCode>0.0</c:formatCode>
                <c:ptCount val="4"/>
                <c:pt idx="0">
                  <c:v>20.580019036203986</c:v>
                </c:pt>
                <c:pt idx="1">
                  <c:v>22.839884372686637</c:v>
                </c:pt>
                <c:pt idx="2">
                  <c:v>54.29906934113599</c:v>
                </c:pt>
                <c:pt idx="3">
                  <c:v>93.19214227799884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2AC4-4081-9727-3426BE66B8F3}"/>
            </c:ext>
          </c:extLst>
        </c:ser>
        <c:marker val="1"/>
        <c:axId val="96438144"/>
        <c:axId val="96439680"/>
      </c:lineChart>
      <c:catAx>
        <c:axId val="96438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6439680"/>
        <c:crosses val="autoZero"/>
        <c:auto val="1"/>
        <c:lblAlgn val="ctr"/>
        <c:lblOffset val="100"/>
      </c:catAx>
      <c:valAx>
        <c:axId val="96439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643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773719010042969"/>
          <c:y val="0.25970111470299773"/>
          <c:w val="0.25820314072479383"/>
          <c:h val="0.45347675077139221"/>
        </c:manualLayout>
      </c:layout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Актуальность </a:t>
            </a:r>
          </a:p>
          <a:p>
            <a:pPr>
              <a:defRPr/>
            </a:pPr>
            <a:r>
              <a:rPr lang="ru-RU" dirty="0" smtClean="0"/>
              <a:t>на 2025 год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Актуальность материалов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93 %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7 %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до 10 лет</c:v>
                </c:pt>
                <c:pt idx="1">
                  <c:v>свыше 10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026F836D-11D3-4034-933D-0C3ED2AEF8BA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300BCB1-F9AC-4364-8D4B-912447C43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846FB5B0-CF7D-45A0-8535-EC4858765A1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4787" tIns="47393" rIns="94787" bIns="4739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B3D2B64F-0085-4EFC-B241-5AFA714C64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841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188915"/>
            <a:ext cx="9144000" cy="6669087"/>
            <a:chOff x="-117" y="0"/>
            <a:chExt cx="5959" cy="4396"/>
          </a:xfrm>
        </p:grpSpPr>
        <p:pic>
          <p:nvPicPr>
            <p:cNvPr id="3081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7" y="76"/>
              <a:ext cx="595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</a:t>
              </a:r>
            </a:p>
          </p:txBody>
        </p:sp>
        <p:pic>
          <p:nvPicPr>
            <p:cNvPr id="3083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" y="3330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39552" y="260650"/>
            <a:ext cx="8229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kern="0" dirty="0">
                <a:solidFill>
                  <a:schemeClr val="tx1"/>
                </a:solidFill>
                <a:latin typeface="Arial" charset="0"/>
              </a:rPr>
              <a:t>Министерство природных ресурсов </a:t>
            </a:r>
            <a:br>
              <a:rPr lang="ru-RU" altLang="ru-RU" sz="1600" kern="0" dirty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1600" kern="0" dirty="0">
                <a:solidFill>
                  <a:schemeClr val="tx1"/>
                </a:solidFill>
                <a:latin typeface="Arial" charset="0"/>
              </a:rPr>
              <a:t>и лесопромышленного комплекса Архангельской области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95936" y="5157192"/>
            <a:ext cx="44636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Мураев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Игорь Геннадиевич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природных ресурсов и лесопромышленного комплекса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Архангельской области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560" y="213285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О перспективах проведения лесоустроительных работ на территории Архангельской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188915"/>
            <a:ext cx="9144000" cy="6669087"/>
            <a:chOff x="-117" y="0"/>
            <a:chExt cx="5959" cy="4396"/>
          </a:xfrm>
        </p:grpSpPr>
        <p:pic>
          <p:nvPicPr>
            <p:cNvPr id="9224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7" y="76"/>
              <a:ext cx="595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</a:t>
              </a:r>
            </a:p>
          </p:txBody>
        </p:sp>
        <p:pic>
          <p:nvPicPr>
            <p:cNvPr id="9226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" y="3330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11560" y="188640"/>
            <a:ext cx="82296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kern="0" dirty="0">
                <a:solidFill>
                  <a:schemeClr val="tx1"/>
                </a:solidFill>
                <a:latin typeface="Arial" charset="0"/>
              </a:rPr>
              <a:t>Министерство природных ресурсов </a:t>
            </a:r>
            <a:br>
              <a:rPr lang="ru-RU" altLang="ru-RU" sz="2000" kern="0" dirty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2000" kern="0" dirty="0">
                <a:solidFill>
                  <a:schemeClr val="tx1"/>
                </a:solidFill>
                <a:latin typeface="Arial" charset="0"/>
              </a:rPr>
              <a:t>и лесопромышленного комплекса Архангельской области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882032521"/>
              </p:ext>
            </p:extLst>
          </p:nvPr>
        </p:nvGraphicFramePr>
        <p:xfrm>
          <a:off x="3202618" y="1011824"/>
          <a:ext cx="5948056" cy="554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Текст 3">
            <a:extLst>
              <a:ext uri="{FF2B5EF4-FFF2-40B4-BE49-F238E27FC236}">
                <a16:creationId xmlns="" xmlns:a16="http://schemas.microsoft.com/office/drawing/2014/main" id="{934F7883-1178-4B32-BDC5-C1AE3BF5F6B4}"/>
              </a:ext>
            </a:extLst>
          </p:cNvPr>
          <p:cNvSpPr txBox="1">
            <a:spLocks/>
          </p:cNvSpPr>
          <p:nvPr/>
        </p:nvSpPr>
        <p:spPr>
          <a:xfrm>
            <a:off x="179535" y="1854946"/>
            <a:ext cx="3023083" cy="4249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sz="1600" dirty="0"/>
              <a:t>Повышение актуальности информации о лесах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ru-RU" sz="1600" dirty="0"/>
              <a:t>Увеличение объемов использования лесов </a:t>
            </a:r>
            <a:endParaRPr lang="ru-RU" sz="1600" noProof="0" dirty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kumimoji="0" lang="ru-RU" sz="16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Увеличение доходов </a:t>
            </a:r>
            <a:r>
              <a:rPr lang="ru-RU" sz="1600" dirty="0"/>
              <a:t>в </a:t>
            </a:r>
            <a:r>
              <a:rPr lang="ru-RU" sz="1600" dirty="0" smtClean="0"/>
              <a:t>бюджеты </a:t>
            </a:r>
            <a:r>
              <a:rPr lang="ru-RU" sz="1600" dirty="0"/>
              <a:t>всех уровней более 800 млн. руб. ежегодно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ru-RU" sz="1600" baseline="0" noProof="0" dirty="0"/>
              <a:t>Переход к интенсивной</a:t>
            </a:r>
            <a:r>
              <a:rPr lang="ru-RU" sz="1600" noProof="0" dirty="0"/>
              <a:t> модели ведения лесного хозяйства</a:t>
            </a:r>
            <a:endParaRPr lang="ru-RU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1600" dirty="0"/>
              <a:t>Увеличение объемов глубокой переработки за счет планирования лесохозяйственной деятельности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16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D5F8CB8-362B-4C4A-925E-7CE8A87D10A9}"/>
              </a:ext>
            </a:extLst>
          </p:cNvPr>
          <p:cNvSpPr txBox="1">
            <a:spLocks/>
          </p:cNvSpPr>
          <p:nvPr/>
        </p:nvSpPr>
        <p:spPr>
          <a:xfrm>
            <a:off x="400155" y="1377151"/>
            <a:ext cx="2802463" cy="4777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</a:t>
            </a:r>
          </a:p>
        </p:txBody>
      </p:sp>
    </p:spTree>
    <p:extLst>
      <p:ext uri="{BB962C8B-B14F-4D97-AF65-F5344CB8AC3E}">
        <p14:creationId xmlns="" xmlns:p14="http://schemas.microsoft.com/office/powerpoint/2010/main" val="3063168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188915"/>
            <a:ext cx="9144000" cy="6669087"/>
            <a:chOff x="-117" y="0"/>
            <a:chExt cx="5959" cy="4396"/>
          </a:xfrm>
        </p:grpSpPr>
        <p:pic>
          <p:nvPicPr>
            <p:cNvPr id="3081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7" y="76"/>
              <a:ext cx="595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</a:t>
              </a:r>
            </a:p>
          </p:txBody>
        </p:sp>
        <p:pic>
          <p:nvPicPr>
            <p:cNvPr id="3083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" y="3330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39552" y="260650"/>
            <a:ext cx="8229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kern="0" dirty="0">
                <a:solidFill>
                  <a:schemeClr val="tx1"/>
                </a:solidFill>
                <a:latin typeface="Arial" charset="0"/>
              </a:rPr>
              <a:t>Министерство природных ресурсов </a:t>
            </a:r>
            <a:br>
              <a:rPr lang="ru-RU" altLang="ru-RU" sz="1600" kern="0" dirty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1600" kern="0" dirty="0">
                <a:solidFill>
                  <a:schemeClr val="tx1"/>
                </a:solidFill>
                <a:latin typeface="Arial" charset="0"/>
              </a:rPr>
              <a:t>и лесопромышленного комплекса Архангельской области</a:t>
            </a:r>
          </a:p>
        </p:txBody>
      </p:sp>
      <p:sp>
        <p:nvSpPr>
          <p:cNvPr id="28" name="Текст 20">
            <a:extLst>
              <a:ext uri="{FF2B5EF4-FFF2-40B4-BE49-F238E27FC236}">
                <a16:creationId xmlns="" xmlns:a16="http://schemas.microsoft.com/office/drawing/2014/main" id="{2B5F0591-902C-44BD-9623-904F007690FA}"/>
              </a:ext>
            </a:extLst>
          </p:cNvPr>
          <p:cNvSpPr txBox="1">
            <a:spLocks/>
          </p:cNvSpPr>
          <p:nvPr/>
        </p:nvSpPr>
        <p:spPr>
          <a:xfrm>
            <a:off x="403746" y="4121937"/>
            <a:ext cx="4197152" cy="2431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EFCBADD-6345-4A84-B136-A15B724AEA92}"/>
              </a:ext>
            </a:extLst>
          </p:cNvPr>
          <p:cNvSpPr/>
          <p:nvPr/>
        </p:nvSpPr>
        <p:spPr>
          <a:xfrm>
            <a:off x="3428992" y="1142984"/>
            <a:ext cx="5429288" cy="557162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 работ по л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есоустройств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2022-202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F668BE3E-BE1D-471F-BB1A-6034C4CD8683}"/>
              </a:ext>
            </a:extLst>
          </p:cNvPr>
          <p:cNvSpPr/>
          <p:nvPr/>
        </p:nvSpPr>
        <p:spPr>
          <a:xfrm>
            <a:off x="3428992" y="1857364"/>
            <a:ext cx="1655614" cy="728404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Таксация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лесов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8A0443C1-2D4C-4DCB-93EA-56695E4AAFD4}"/>
              </a:ext>
            </a:extLst>
          </p:cNvPr>
          <p:cNvSpPr/>
          <p:nvPr/>
        </p:nvSpPr>
        <p:spPr>
          <a:xfrm>
            <a:off x="5357818" y="1857364"/>
            <a:ext cx="1714512" cy="728404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Установление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границ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лесничеств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11271E3-7AB0-4BF9-A4A2-C3094C957E85}"/>
              </a:ext>
            </a:extLst>
          </p:cNvPr>
          <p:cNvSpPr/>
          <p:nvPr/>
        </p:nvSpPr>
        <p:spPr>
          <a:xfrm>
            <a:off x="3428992" y="2786058"/>
            <a:ext cx="1728192" cy="2214578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2022-2023 году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9,5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лесничеств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2024 году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2,5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лесничеств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89A4FC2-C9B2-4C8E-8F1D-4B0D897ADB16}"/>
              </a:ext>
            </a:extLst>
          </p:cNvPr>
          <p:cNvSpPr/>
          <p:nvPr/>
        </p:nvSpPr>
        <p:spPr>
          <a:xfrm>
            <a:off x="5357818" y="2786058"/>
            <a:ext cx="1728192" cy="2214578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2022 году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лесничеств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13,2 млн. га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D9B5629-5164-404E-9A8B-4E4FC82A784B}"/>
              </a:ext>
            </a:extLst>
          </p:cNvPr>
          <p:cNvSpPr/>
          <p:nvPr/>
        </p:nvSpPr>
        <p:spPr>
          <a:xfrm>
            <a:off x="7286644" y="2786058"/>
            <a:ext cx="1545919" cy="2214578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2022 году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лесничества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(1,5 млн. га  материалов ЛУ прошлых лет)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A0443C1-2D4C-4DCB-93EA-56695E4AAFD4}"/>
              </a:ext>
            </a:extLst>
          </p:cNvPr>
          <p:cNvSpPr/>
          <p:nvPr/>
        </p:nvSpPr>
        <p:spPr>
          <a:xfrm>
            <a:off x="7286644" y="1857364"/>
            <a:ext cx="1557955" cy="728404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Целевое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назначени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лесов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4EFCBADD-6345-4A84-B136-A15B724AEA92}"/>
              </a:ext>
            </a:extLst>
          </p:cNvPr>
          <p:cNvSpPr/>
          <p:nvPr/>
        </p:nvSpPr>
        <p:spPr>
          <a:xfrm>
            <a:off x="3428992" y="5214950"/>
            <a:ext cx="5429288" cy="1000132"/>
          </a:xfrm>
          <a:prstGeom prst="rect">
            <a:avLst/>
          </a:prstGeom>
          <a:solidFill>
            <a:srgbClr val="92D05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3428991" y="5143512"/>
          <a:ext cx="5500728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76"/>
                <a:gridCol w="1833576"/>
                <a:gridCol w="1833576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Результаты работ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Актуальность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к 2025 году </a:t>
                      </a:r>
                    </a:p>
                    <a:p>
                      <a:pPr algn="ctr"/>
                      <a:r>
                        <a:rPr lang="ru-RU" baseline="0" dirty="0" smtClean="0"/>
                        <a:t>93 %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 границы лесничеств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Введение в действие материалов</a:t>
                      </a:r>
                      <a:r>
                        <a:rPr lang="ru-RU" baseline="0" dirty="0" smtClean="0"/>
                        <a:t> прошлых лет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Диаграмма 40"/>
          <p:cNvGraphicFramePr/>
          <p:nvPr/>
        </p:nvGraphicFramePr>
        <p:xfrm>
          <a:off x="0" y="1500174"/>
          <a:ext cx="3428992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7248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188915"/>
            <a:ext cx="9144000" cy="6669087"/>
            <a:chOff x="-117" y="0"/>
            <a:chExt cx="5959" cy="4396"/>
          </a:xfrm>
        </p:grpSpPr>
        <p:pic>
          <p:nvPicPr>
            <p:cNvPr id="3081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7" y="76"/>
              <a:ext cx="595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</a:t>
              </a:r>
            </a:p>
          </p:txBody>
        </p:sp>
        <p:pic>
          <p:nvPicPr>
            <p:cNvPr id="3083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" y="3330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39552" y="260650"/>
            <a:ext cx="8229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kern="0" dirty="0">
                <a:solidFill>
                  <a:schemeClr val="tx1"/>
                </a:solidFill>
                <a:latin typeface="Arial" charset="0"/>
              </a:rPr>
              <a:t>Министерство природных ресурсов </a:t>
            </a:r>
            <a:br>
              <a:rPr lang="ru-RU" altLang="ru-RU" sz="1600" kern="0" dirty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1600" kern="0" dirty="0">
                <a:solidFill>
                  <a:schemeClr val="tx1"/>
                </a:solidFill>
                <a:latin typeface="Arial" charset="0"/>
              </a:rPr>
              <a:t>и лесопромышленного комплекса Архангельской области</a:t>
            </a:r>
          </a:p>
        </p:txBody>
      </p:sp>
      <p:pic>
        <p:nvPicPr>
          <p:cNvPr id="10" name="Рисунок 19" descr="sh_obl2.png">
            <a:extLst>
              <a:ext uri="{FF2B5EF4-FFF2-40B4-BE49-F238E27FC236}">
                <a16:creationId xmlns="" xmlns:a16="http://schemas.microsoft.com/office/drawing/2014/main" id="{3BEA167C-68DD-4717-A315-0C91D461E20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" y="829969"/>
            <a:ext cx="1036955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4A39A47-287D-420F-9F96-F60391BAFF3F}"/>
              </a:ext>
            </a:extLst>
          </p:cNvPr>
          <p:cNvSpPr txBox="1"/>
          <p:nvPr/>
        </p:nvSpPr>
        <p:spPr>
          <a:xfrm>
            <a:off x="92365" y="1139279"/>
            <a:ext cx="2411760" cy="4614558"/>
          </a:xfrm>
          <a:prstGeom prst="rect">
            <a:avLst/>
          </a:prstGeom>
          <a:solidFill>
            <a:schemeClr val="accent2">
              <a:lumMod val="20000"/>
              <a:lumOff val="80000"/>
              <a:alpha val="74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Внедрена в </a:t>
            </a:r>
          </a:p>
          <a:p>
            <a:pPr>
              <a:defRPr/>
            </a:pP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12 лесничествах (№3):</a:t>
            </a:r>
          </a:p>
          <a:p>
            <a:pPr>
              <a:defRPr/>
            </a:pP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Вельское, Верхнетоемское,  Выйское, Вилегодское, Каргопольское,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Коношское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Котласское,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Красноборское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Яренское,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Няндомское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Устьянское,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Шенкурское</a:t>
            </a:r>
            <a:endParaRPr lang="ru-RU" sz="1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Площадь: 10,2 млн. га</a:t>
            </a:r>
          </a:p>
          <a:p>
            <a:pPr indent="-342900">
              <a:defRPr/>
            </a:pPr>
            <a:endParaRPr lang="ru-RU" sz="14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>
              <a:defRPr/>
            </a:pPr>
            <a:r>
              <a:rPr lang="ru-RU" sz="1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Планируется в 14 лесничествах (№2)</a:t>
            </a:r>
          </a:p>
          <a:p>
            <a:pPr indent="-342900">
              <a:defRPr/>
            </a:pP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Онежское, Северодвинское, Архангельское,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Пинежское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Лешуконское, Сурское,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Карпогорское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Емецкое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Холмогорское, Обозерское, Плесецкое, Приозерное, </a:t>
            </a:r>
            <a:r>
              <a:rPr lang="ru-RU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Пуксозерское</a:t>
            </a:r>
            <a:r>
              <a:rPr lang="ru-RU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 Березниковское</a:t>
            </a:r>
          </a:p>
          <a:p>
            <a:pPr marL="342900" indent="-342900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Площадь 14,7 млн. га.</a:t>
            </a:r>
          </a:p>
          <a:p>
            <a:pPr marL="342900" indent="-342900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="" xmlns:a16="http://schemas.microsoft.com/office/drawing/2014/main" id="{FFF4A831-BC55-4323-8D79-5FC769179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61335"/>
            <a:ext cx="9144000" cy="1008062"/>
          </a:xfrm>
          <a:prstGeom prst="rect">
            <a:avLst/>
          </a:prstGeom>
          <a:solidFill>
            <a:srgbClr val="00B0F0">
              <a:alpha val="2117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Лесные районы:</a:t>
            </a:r>
          </a:p>
          <a:p>
            <a:pPr marL="342900" indent="-3429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Район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притундровых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лесов и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редкостойной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тайги европейско-уральской части РФ (№ 1)</a:t>
            </a:r>
          </a:p>
          <a:p>
            <a:pPr marL="342900" indent="-3429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Северо-таежный район европейской части РФ (№ 2)</a:t>
            </a:r>
          </a:p>
          <a:p>
            <a:pPr marL="342900" indent="-34290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Двинско-Вычегодский таёжный район (№ 3)</a:t>
            </a: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92179771-0EF8-4F58-9334-7A6B7D818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2720345"/>
              </p:ext>
            </p:extLst>
          </p:nvPr>
        </p:nvGraphicFramePr>
        <p:xfrm>
          <a:off x="68262" y="6199472"/>
          <a:ext cx="721441" cy="542925"/>
        </p:xfrm>
        <a:graphic>
          <a:graphicData uri="http://schemas.openxmlformats.org/drawingml/2006/table">
            <a:tbl>
              <a:tblPr/>
              <a:tblGrid>
                <a:gridCol w="7214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121920" marR="121920" marT="45668" marB="4566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121920" marR="121920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6196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121920" marR="121920" marT="45668" marB="456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9875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188915"/>
            <a:ext cx="9144000" cy="6669087"/>
            <a:chOff x="-117" y="0"/>
            <a:chExt cx="5959" cy="4396"/>
          </a:xfrm>
        </p:grpSpPr>
        <p:pic>
          <p:nvPicPr>
            <p:cNvPr id="9224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7" y="76"/>
              <a:ext cx="595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</a:t>
              </a:r>
            </a:p>
          </p:txBody>
        </p:sp>
        <p:pic>
          <p:nvPicPr>
            <p:cNvPr id="9226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" y="3330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11560" y="188640"/>
            <a:ext cx="82296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kern="0" dirty="0">
                <a:solidFill>
                  <a:schemeClr val="tx1"/>
                </a:solidFill>
                <a:latin typeface="Arial" charset="0"/>
              </a:rPr>
              <a:t>Министерство природных ресурсов </a:t>
            </a:r>
            <a:br>
              <a:rPr lang="ru-RU" altLang="ru-RU" sz="2000" kern="0" dirty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2000" kern="0" dirty="0">
                <a:solidFill>
                  <a:schemeClr val="tx1"/>
                </a:solidFill>
                <a:latin typeface="Arial" charset="0"/>
              </a:rPr>
              <a:t>и лесопромышленного комплекса Архангельской области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9592" y="292494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188915"/>
            <a:ext cx="9144000" cy="6669087"/>
            <a:chOff x="-117" y="0"/>
            <a:chExt cx="5959" cy="4396"/>
          </a:xfrm>
        </p:grpSpPr>
        <p:pic>
          <p:nvPicPr>
            <p:cNvPr id="3081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7" y="76"/>
              <a:ext cx="595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</a:t>
              </a:r>
            </a:p>
          </p:txBody>
        </p:sp>
        <p:pic>
          <p:nvPicPr>
            <p:cNvPr id="3083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" y="3330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39552" y="260650"/>
            <a:ext cx="8229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kern="0" dirty="0">
                <a:solidFill>
                  <a:schemeClr val="tx1"/>
                </a:solidFill>
                <a:latin typeface="Arial" charset="0"/>
              </a:rPr>
              <a:t>Министерство природных ресурсов </a:t>
            </a:r>
            <a:br>
              <a:rPr lang="ru-RU" altLang="ru-RU" sz="1600" kern="0" dirty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1600" kern="0" dirty="0">
                <a:solidFill>
                  <a:schemeClr val="tx1"/>
                </a:solidFill>
                <a:latin typeface="Arial" charset="0"/>
              </a:rPr>
              <a:t>и лесопромышленного комплекса Архангельской области</a:t>
            </a:r>
          </a:p>
        </p:txBody>
      </p:sp>
      <p:pic>
        <p:nvPicPr>
          <p:cNvPr id="12" name="Picture 11" descr="LESA">
            <a:extLst>
              <a:ext uri="{FF2B5EF4-FFF2-40B4-BE49-F238E27FC236}">
                <a16:creationId xmlns="" xmlns:a16="http://schemas.microsoft.com/office/drawing/2014/main" id="{0431599A-0EE9-4D6E-B6C4-19547D586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0153" y="1110291"/>
            <a:ext cx="5948380" cy="538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">
            <a:extLst>
              <a:ext uri="{FF2B5EF4-FFF2-40B4-BE49-F238E27FC236}">
                <a16:creationId xmlns="" xmlns:a16="http://schemas.microsoft.com/office/drawing/2014/main" id="{70FE300B-CC46-4E90-8E67-F0344A46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4422"/>
            <a:ext cx="34289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Arial" pitchFamily="34" charset="0"/>
              </a:rPr>
              <a:t>Земли лесного фонда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Arial" pitchFamily="34" charset="0"/>
              </a:rPr>
              <a:t>28,5 млн. га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cs typeface="Arial" pitchFamily="34" charset="0"/>
              </a:rPr>
              <a:t>Общий </a:t>
            </a:r>
            <a:r>
              <a:rPr lang="ru-RU" sz="2000" b="1" dirty="0">
                <a:latin typeface="+mn-lt"/>
                <a:cs typeface="Arial" pitchFamily="34" charset="0"/>
              </a:rPr>
              <a:t>запас древесины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Arial" pitchFamily="34" charset="0"/>
              </a:rPr>
              <a:t>2,6 млрд. куб. 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Arial" pitchFamily="34" charset="0"/>
              </a:rPr>
              <a:t>Расчетная лесосека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Arial" pitchFamily="34" charset="0"/>
              </a:rPr>
              <a:t>26,1 млн. куб. </a:t>
            </a:r>
            <a:r>
              <a:rPr lang="ru-RU" sz="2000" b="1" dirty="0" smtClean="0">
                <a:latin typeface="+mn-lt"/>
                <a:cs typeface="Arial" pitchFamily="34" charset="0"/>
              </a:rPr>
              <a:t>м</a:t>
            </a:r>
            <a:endParaRPr lang="ru-RU" sz="2000" b="1" dirty="0">
              <a:solidFill>
                <a:srgbClr val="FF937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="" xmlns:a16="http://schemas.microsoft.com/office/drawing/2014/main" id="{70FE300B-CC46-4E90-8E67-F0344A46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95678"/>
            <a:ext cx="35719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cs typeface="Arial" pitchFamily="34" charset="0"/>
              </a:rPr>
              <a:t>Площадь аренды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cs typeface="Arial" pitchFamily="34" charset="0"/>
              </a:rPr>
              <a:t>(заготовка древесины):</a:t>
            </a:r>
            <a:endParaRPr lang="ru-RU" sz="2000" b="1" dirty="0">
              <a:latin typeface="+mn-lt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cs typeface="Arial" pitchFamily="34" charset="0"/>
              </a:rPr>
              <a:t>19,1 млн. га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atin typeface="+mn-lt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cs typeface="Arial" pitchFamily="34" charset="0"/>
              </a:rPr>
              <a:t>Объем заготовки древесины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cs typeface="Arial" pitchFamily="34" charset="0"/>
              </a:rPr>
              <a:t> 16,1 млн. куб. 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atin typeface="+mn-lt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cs typeface="Arial" pitchFamily="34" charset="0"/>
              </a:rPr>
              <a:t>Прирост объема заготовки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+mn-lt"/>
                <a:cs typeface="Arial" pitchFamily="34" charset="0"/>
              </a:rPr>
              <a:t>в год – 1,3 млн. куб. м</a:t>
            </a:r>
            <a:endParaRPr lang="ru-RU" sz="20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02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188915"/>
            <a:ext cx="9144000" cy="6669087"/>
            <a:chOff x="-117" y="0"/>
            <a:chExt cx="5959" cy="4396"/>
          </a:xfrm>
        </p:grpSpPr>
        <p:pic>
          <p:nvPicPr>
            <p:cNvPr id="3081" name="Picture 10" descr="back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17" y="76"/>
              <a:ext cx="595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</a:t>
              </a:r>
            </a:p>
          </p:txBody>
        </p:sp>
        <p:pic>
          <p:nvPicPr>
            <p:cNvPr id="3083" name="Picture 4" descr="Flag_line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6" descr="photo310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" y="3330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39552" y="260650"/>
            <a:ext cx="8229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kern="0" dirty="0">
                <a:solidFill>
                  <a:schemeClr val="tx1"/>
                </a:solidFill>
                <a:latin typeface="Arial" charset="0"/>
              </a:rPr>
              <a:t>Министерство природных ресурсов </a:t>
            </a:r>
            <a:br>
              <a:rPr lang="ru-RU" altLang="ru-RU" sz="1600" kern="0" dirty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1600" kern="0" dirty="0">
                <a:solidFill>
                  <a:schemeClr val="tx1"/>
                </a:solidFill>
                <a:latin typeface="Arial" charset="0"/>
              </a:rPr>
              <a:t>и лесопромышленного комплекса Архангельской области</a:t>
            </a:r>
          </a:p>
        </p:txBody>
      </p:sp>
      <p:graphicFrame>
        <p:nvGraphicFramePr>
          <p:cNvPr id="11" name="Диаграмма 7">
            <a:extLst>
              <a:ext uri="{FF2B5EF4-FFF2-40B4-BE49-F238E27FC236}">
                <a16:creationId xmlns="" xmlns:a16="http://schemas.microsoft.com/office/drawing/2014/main" id="{B2D886A9-028B-4A8E-9928-D731763E8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89229733"/>
              </p:ext>
            </p:extLst>
          </p:nvPr>
        </p:nvGraphicFramePr>
        <p:xfrm>
          <a:off x="-83309" y="4205175"/>
          <a:ext cx="4527592" cy="2055896"/>
        </p:xfrm>
        <a:graphic>
          <a:graphicData uri="http://schemas.openxmlformats.org/presentationml/2006/ole">
            <p:oleObj spid="_x0000_s1030" name="Диаграмма" r:id="rId6" imgW="4676037" imgH="3078747" progId="">
              <p:embed/>
            </p:oleObj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3645B120-E9AF-4D51-A1AE-4B7467BB1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635" y="2979830"/>
            <a:ext cx="4273491" cy="148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algn="ctr" eaLnBrk="1" hangingPunct="1"/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Актуальность лесоустройства Архангельской области по данным государственного лесного реестра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2BE4C7EC-9D3D-41DD-9141-26337F4D7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979" y="888988"/>
            <a:ext cx="4374089" cy="70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/>
          <a:lstStyle/>
          <a:p>
            <a:pPr algn="ctr" eaLnBrk="1" hangingPunct="1"/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Выделение федеральных средств на лесоустройство в динамике</a:t>
            </a:r>
          </a:p>
          <a:p>
            <a:pPr algn="ctr" eaLnBrk="1" hangingPunct="1"/>
            <a:endParaRPr lang="ru-RU" alt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4" name="Диаграмма 14">
            <a:extLst>
              <a:ext uri="{FF2B5EF4-FFF2-40B4-BE49-F238E27FC236}">
                <a16:creationId xmlns="" xmlns:a16="http://schemas.microsoft.com/office/drawing/2014/main" id="{E5565F52-0AFE-427D-83A4-307C3D6F9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44335461"/>
              </p:ext>
            </p:extLst>
          </p:nvPr>
        </p:nvGraphicFramePr>
        <p:xfrm>
          <a:off x="4465609" y="1279522"/>
          <a:ext cx="4374089" cy="3397874"/>
        </p:xfrm>
        <a:graphic>
          <a:graphicData uri="http://schemas.openxmlformats.org/presentationml/2006/ole">
            <p:oleObj spid="_x0000_s1031" r:id="rId7" imgW="7126842" imgH="4560203" progId="">
              <p:embed/>
            </p:oleObj>
          </a:graphicData>
        </a:graphic>
      </p:graphicFrame>
      <p:pic>
        <p:nvPicPr>
          <p:cNvPr id="15" name="Picture 16">
            <a:extLst>
              <a:ext uri="{FF2B5EF4-FFF2-40B4-BE49-F238E27FC236}">
                <a16:creationId xmlns="" xmlns:a16="http://schemas.microsoft.com/office/drawing/2014/main" id="{CB75B387-2C32-41DC-B361-62C26E204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42467" t="23636" r="24860" b="42975"/>
          <a:stretch>
            <a:fillRect/>
          </a:stretch>
        </p:blipFill>
        <p:spPr bwMode="auto">
          <a:xfrm>
            <a:off x="176944" y="1074074"/>
            <a:ext cx="3991912" cy="173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Блок-схема: альтернативный процесс 17">
            <a:extLst>
              <a:ext uri="{FF2B5EF4-FFF2-40B4-BE49-F238E27FC236}">
                <a16:creationId xmlns="" xmlns:a16="http://schemas.microsoft.com/office/drawing/2014/main" id="{0CF00C02-962C-4207-9C8F-CA2DE3DD3287}"/>
              </a:ext>
            </a:extLst>
          </p:cNvPr>
          <p:cNvSpPr/>
          <p:nvPr/>
        </p:nvSpPr>
        <p:spPr>
          <a:xfrm>
            <a:off x="4390335" y="4677396"/>
            <a:ext cx="4151942" cy="197497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ru-RU" sz="1600" dirty="0"/>
              <a:t> Неактуальность 80 % материалов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Не полное освоение лесов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Потери бюджетов порядка 800 млн. руб. ежегодно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Недостаточное финансирование лесоустроительных </a:t>
            </a:r>
            <a:r>
              <a:rPr lang="ru-RU" sz="1600" dirty="0" smtClean="0"/>
              <a:t>работ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Обязанность проведения ЛУ по решениям судов  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844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188915"/>
            <a:ext cx="9144000" cy="6669087"/>
            <a:chOff x="-117" y="0"/>
            <a:chExt cx="5959" cy="4396"/>
          </a:xfrm>
        </p:grpSpPr>
        <p:pic>
          <p:nvPicPr>
            <p:cNvPr id="9224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7" y="76"/>
              <a:ext cx="595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</a:t>
              </a:r>
            </a:p>
          </p:txBody>
        </p:sp>
        <p:pic>
          <p:nvPicPr>
            <p:cNvPr id="9226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" y="3330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11560" y="188640"/>
            <a:ext cx="82296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kern="0" dirty="0">
                <a:solidFill>
                  <a:schemeClr val="tx1"/>
                </a:solidFill>
                <a:latin typeface="Arial" charset="0"/>
              </a:rPr>
              <a:t>Министерство природных ресурсов </a:t>
            </a:r>
            <a:br>
              <a:rPr lang="ru-RU" altLang="ru-RU" sz="2000" kern="0" dirty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2000" kern="0" dirty="0">
                <a:solidFill>
                  <a:schemeClr val="tx1"/>
                </a:solidFill>
                <a:latin typeface="Arial" charset="0"/>
              </a:rPr>
              <a:t>и лесопромышленного комплекса Архангельской области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7929586" y="1428736"/>
            <a:ext cx="714380" cy="92869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52736"/>
            <a:ext cx="86772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15008" y="1214422"/>
            <a:ext cx="32147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20 %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188915"/>
            <a:ext cx="9144000" cy="6669087"/>
            <a:chOff x="-117" y="0"/>
            <a:chExt cx="5959" cy="4396"/>
          </a:xfrm>
        </p:grpSpPr>
        <p:pic>
          <p:nvPicPr>
            <p:cNvPr id="3081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7" y="76"/>
              <a:ext cx="595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</a:t>
              </a:r>
            </a:p>
          </p:txBody>
        </p:sp>
        <p:pic>
          <p:nvPicPr>
            <p:cNvPr id="3083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" y="3330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39552" y="260650"/>
            <a:ext cx="8229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kern="0" dirty="0">
                <a:solidFill>
                  <a:schemeClr val="tx1"/>
                </a:solidFill>
                <a:latin typeface="Arial" charset="0"/>
              </a:rPr>
              <a:t>Министерство природных ресурсов </a:t>
            </a:r>
            <a:br>
              <a:rPr lang="ru-RU" altLang="ru-RU" sz="1600" kern="0" dirty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1600" kern="0" dirty="0">
                <a:solidFill>
                  <a:schemeClr val="tx1"/>
                </a:solidFill>
                <a:latin typeface="Arial" charset="0"/>
              </a:rPr>
              <a:t>и лесопромышленного комплекса Архангельской области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2AEC8B4-2250-4B1A-BF5D-9108DB1B8DE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049" y="1071546"/>
            <a:ext cx="8927123" cy="5662795"/>
          </a:xfrm>
          <a:prstGeom prst="rect">
            <a:avLst/>
          </a:prstGeom>
        </p:spPr>
      </p:pic>
      <p:sp useBgFill="1">
        <p:nvSpPr>
          <p:cNvPr id="12" name="Прямоугольник 11"/>
          <p:cNvSpPr/>
          <p:nvPr/>
        </p:nvSpPr>
        <p:spPr>
          <a:xfrm>
            <a:off x="8143900" y="1214422"/>
            <a:ext cx="642942" cy="85725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290" y="1000108"/>
            <a:ext cx="321471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2030 году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73 %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36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-117" y="0"/>
            <a:chExt cx="5959" cy="4396"/>
          </a:xfrm>
        </p:grpSpPr>
        <p:pic>
          <p:nvPicPr>
            <p:cNvPr id="9224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7" y="76"/>
              <a:ext cx="595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ru-RU" sz="2300" b="1" smtClean="0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</a:t>
              </a:r>
            </a:p>
          </p:txBody>
        </p:sp>
        <p:pic>
          <p:nvPicPr>
            <p:cNvPr id="9226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3514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11560" y="188640"/>
            <a:ext cx="82296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kern="0" dirty="0" smtClean="0">
                <a:solidFill>
                  <a:schemeClr val="tx1"/>
                </a:solidFill>
                <a:latin typeface="Arial" charset="0"/>
              </a:rPr>
              <a:t>Министерство природных ресурсов </a:t>
            </a:r>
            <a:br>
              <a:rPr lang="ru-RU" altLang="ru-RU" sz="2000" kern="0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2000" kern="0" dirty="0" smtClean="0">
                <a:solidFill>
                  <a:schemeClr val="tx1"/>
                </a:solidFill>
                <a:latin typeface="Arial" charset="0"/>
              </a:rPr>
              <a:t>и лесопромышленного комплекса Архангельской области</a:t>
            </a:r>
          </a:p>
        </p:txBody>
      </p:sp>
      <p:pic>
        <p:nvPicPr>
          <p:cNvPr id="12" name="Рисунок 11" descr="Слайд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" y="1219200"/>
            <a:ext cx="911352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188915"/>
            <a:ext cx="9144000" cy="6669087"/>
            <a:chOff x="-117" y="0"/>
            <a:chExt cx="5959" cy="4396"/>
          </a:xfrm>
        </p:grpSpPr>
        <p:pic>
          <p:nvPicPr>
            <p:cNvPr id="3081" name="Picture 10" descr="back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17" y="76"/>
              <a:ext cx="595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>
              <a:lvl1pPr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>
                <a:spcBef>
                  <a:spcPct val="50000"/>
                </a:spcBef>
                <a:defRPr/>
              </a:pPr>
              <a:r>
                <a:rPr lang="ru-RU" sz="2300" b="1">
                  <a:solidFill>
                    <a:srgbClr val="33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</a:t>
              </a:r>
            </a:p>
          </p:txBody>
        </p:sp>
        <p:pic>
          <p:nvPicPr>
            <p:cNvPr id="3083" name="Picture 4" descr="Flag_lin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6" descr="photo310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0"/>
              <a:ext cx="529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" y="3330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39552" y="260650"/>
            <a:ext cx="82296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kern="0" dirty="0">
                <a:solidFill>
                  <a:schemeClr val="tx1"/>
                </a:solidFill>
                <a:latin typeface="Arial" charset="0"/>
              </a:rPr>
              <a:t>Министерство природных ресурсов </a:t>
            </a:r>
            <a:br>
              <a:rPr lang="ru-RU" altLang="ru-RU" sz="1600" kern="0" dirty="0">
                <a:solidFill>
                  <a:schemeClr val="tx1"/>
                </a:solidFill>
                <a:latin typeface="Arial" charset="0"/>
              </a:rPr>
            </a:br>
            <a:r>
              <a:rPr lang="ru-RU" altLang="ru-RU" sz="1600" kern="0" dirty="0">
                <a:solidFill>
                  <a:schemeClr val="tx1"/>
                </a:solidFill>
                <a:latin typeface="Arial" charset="0"/>
              </a:rPr>
              <a:t>и лесопромышленного комплекса Архангельской области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3994CD69-F184-43DA-BE4C-5AECA868D6D8}"/>
              </a:ext>
            </a:extLst>
          </p:cNvPr>
          <p:cNvSpPr txBox="1">
            <a:spLocks/>
          </p:cNvSpPr>
          <p:nvPr/>
        </p:nvSpPr>
        <p:spPr>
          <a:xfrm>
            <a:off x="105662" y="1062753"/>
            <a:ext cx="8838636" cy="636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Лесной совет при Губернаторе Архангельской области</a:t>
            </a:r>
          </a:p>
          <a:p>
            <a:pPr>
              <a:defRPr/>
            </a:pPr>
            <a:r>
              <a:rPr lang="ru-RU" sz="1200" b="1" kern="0" dirty="0">
                <a:latin typeface="Arial"/>
                <a:cs typeface="Arial"/>
              </a:rPr>
              <a:t>Образован распоряжением Губернатора Архангельской области от 28.12.2020 № 1079-р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" name="Содержимое 2">
            <a:extLst>
              <a:ext uri="{FF2B5EF4-FFF2-40B4-BE49-F238E27FC236}">
                <a16:creationId xmlns="" xmlns:a16="http://schemas.microsoft.com/office/drawing/2014/main" id="{377782E6-A3D7-4984-A48A-5C5462699DE7}"/>
              </a:ext>
            </a:extLst>
          </p:cNvPr>
          <p:cNvSpPr txBox="1">
            <a:spLocks/>
          </p:cNvSpPr>
          <p:nvPr/>
        </p:nvSpPr>
        <p:spPr>
          <a:xfrm>
            <a:off x="352932" y="4852657"/>
            <a:ext cx="3504688" cy="103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alt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2021 г. проведено 3 заседания, </a:t>
            </a:r>
          </a:p>
          <a:p>
            <a:pPr>
              <a:buFont typeface="Arial" pitchFamily="34" charset="0"/>
              <a:buNone/>
            </a:pPr>
            <a:r>
              <a:rPr lang="ru-RU" alt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рассмотрено 13 вопросов</a:t>
            </a:r>
          </a:p>
          <a:p>
            <a:pPr>
              <a:buFont typeface="Arial" pitchFamily="34" charset="0"/>
              <a:buNone/>
            </a:pPr>
            <a:r>
              <a:rPr lang="ru-RU" alt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Принято </a:t>
            </a:r>
            <a:r>
              <a:rPr lang="ru-RU" alt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работу 66 </a:t>
            </a:r>
            <a:r>
              <a:rPr lang="ru-RU" alt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поручений</a:t>
            </a:r>
            <a:endParaRPr lang="ru-RU" altLang="ru-RU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Рисунок 4">
            <a:extLst>
              <a:ext uri="{FF2B5EF4-FFF2-40B4-BE49-F238E27FC236}">
                <a16:creationId xmlns="" xmlns:a16="http://schemas.microsoft.com/office/drawing/2014/main" id="{EC8D87BD-2CFF-4680-99F3-2E742A534C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4" y="1765471"/>
            <a:ext cx="4534306" cy="281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792FC11-B8CF-4E28-93F0-936BA6070185}"/>
              </a:ext>
            </a:extLst>
          </p:cNvPr>
          <p:cNvSpPr txBox="1"/>
          <p:nvPr/>
        </p:nvSpPr>
        <p:spPr>
          <a:xfrm>
            <a:off x="357158" y="6000768"/>
            <a:ext cx="3571900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B728"/>
              </a:buClr>
              <a:buSzPct val="65000"/>
              <a:defRPr/>
            </a:pPr>
            <a:r>
              <a:rPr lang="ru-RU" sz="1600" b="1" kern="0" dirty="0">
                <a:latin typeface="Arial"/>
                <a:cs typeface="Arial"/>
              </a:rPr>
              <a:t>Представители: </a:t>
            </a:r>
            <a:r>
              <a:rPr lang="ru-RU" sz="1600" b="1" kern="0" dirty="0" smtClean="0">
                <a:latin typeface="Arial"/>
                <a:cs typeface="Arial"/>
              </a:rPr>
              <a:t>органы власти</a:t>
            </a:r>
            <a:r>
              <a:rPr lang="ru-RU" sz="1600" b="1" kern="0" dirty="0">
                <a:latin typeface="Arial"/>
                <a:cs typeface="Arial"/>
              </a:rPr>
              <a:t>, </a:t>
            </a:r>
            <a:endParaRPr lang="ru-RU" sz="1600" b="1" kern="0" dirty="0" smtClean="0"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rgbClr val="FFB728"/>
              </a:buClr>
              <a:buSzPct val="65000"/>
              <a:defRPr/>
            </a:pPr>
            <a:r>
              <a:rPr lang="ru-RU" sz="1600" b="1" kern="0" dirty="0" smtClean="0">
                <a:latin typeface="Arial"/>
                <a:cs typeface="Arial"/>
              </a:rPr>
              <a:t>профсоюза</a:t>
            </a:r>
            <a:r>
              <a:rPr lang="ru-RU" sz="1600" b="1" kern="0" dirty="0">
                <a:latin typeface="Arial"/>
                <a:cs typeface="Arial"/>
              </a:rPr>
              <a:t>, </a:t>
            </a:r>
            <a:r>
              <a:rPr lang="ru-RU" sz="1600" b="1" kern="0" dirty="0" smtClean="0">
                <a:latin typeface="Arial"/>
                <a:cs typeface="Arial"/>
              </a:rPr>
              <a:t>науки</a:t>
            </a:r>
            <a:r>
              <a:rPr lang="ru-RU" sz="1600" b="1" kern="0" dirty="0">
                <a:latin typeface="Arial"/>
                <a:cs typeface="Arial"/>
              </a:rPr>
              <a:t>, бизнеса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E01DE606-BB0F-49E7-8764-BCF8C1456D49}"/>
              </a:ext>
            </a:extLst>
          </p:cNvPr>
          <p:cNvSpPr txBox="1">
            <a:spLocks/>
          </p:cNvSpPr>
          <p:nvPr/>
        </p:nvSpPr>
        <p:spPr>
          <a:xfrm>
            <a:off x="5475542" y="1841647"/>
            <a:ext cx="2448272" cy="477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Поставленные задачи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="" xmlns:a16="http://schemas.microsoft.com/office/drawing/2014/main" id="{DAE77E76-8F2C-43BF-970A-C296C34B7677}"/>
              </a:ext>
            </a:extLst>
          </p:cNvPr>
          <p:cNvSpPr txBox="1">
            <a:spLocks/>
          </p:cNvSpPr>
          <p:nvPr/>
        </p:nvSpPr>
        <p:spPr>
          <a:xfrm>
            <a:off x="5249343" y="2281695"/>
            <a:ext cx="3147326" cy="404912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dirty="0"/>
              <a:t>Проведение  лесоустройства на площади более 20 млн. га.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Увеличение </a:t>
            </a:r>
            <a:r>
              <a:rPr lang="ru-RU" dirty="0" smtClean="0"/>
              <a:t>поступлений </a:t>
            </a:r>
            <a:r>
              <a:rPr lang="ru-RU" dirty="0"/>
              <a:t>доходов в бюджеты всех уровней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Ведение интенсивной модели лесного хозяйства на территории региона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Увеличение объемов глубокой переработки на территории региона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Увеличение инвестиционной привлекательности региона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1775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" y="3330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 useBgFill="1">
        <p:nvSpPr>
          <p:cNvPr id="17" name="Прямоугольник 16"/>
          <p:cNvSpPr/>
          <p:nvPr/>
        </p:nvSpPr>
        <p:spPr>
          <a:xfrm>
            <a:off x="8215338" y="571480"/>
            <a:ext cx="642942" cy="100013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88640"/>
            <a:ext cx="285752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Лесоустройство 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2022-2023 годы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3284984"/>
            <a:ext cx="285752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Площадь работ 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≈ 9,5 млн. га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39952" y="3501008"/>
            <a:ext cx="934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млн. га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4077072"/>
            <a:ext cx="108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0,8 млн. га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148064" y="2996952"/>
            <a:ext cx="108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2,7 млн. га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563888" y="4581128"/>
            <a:ext cx="108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1,2 млн. га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331640" y="3645024"/>
            <a:ext cx="108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1,9 млн. га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835696" y="2996952"/>
            <a:ext cx="108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0,8 млн. га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131840" y="3429000"/>
            <a:ext cx="934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млн. га</a:t>
            </a:r>
            <a:endParaRPr lang="ru-RU" sz="1400" dirty="0"/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7092280" y="476672"/>
            <a:ext cx="1666528" cy="216024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Лешуконское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Соловецкое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Карпогорское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Сурское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Северодвинское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Онежское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Березниковское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Холмогорское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16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"/>
            <a:ext cx="919162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" y="3330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 useBgFill="1">
        <p:nvSpPr>
          <p:cNvPr id="25" name="Прямоугольник 24"/>
          <p:cNvSpPr/>
          <p:nvPr/>
        </p:nvSpPr>
        <p:spPr>
          <a:xfrm>
            <a:off x="8143900" y="428604"/>
            <a:ext cx="714380" cy="121444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6" name="Прямоугольник 25"/>
          <p:cNvSpPr/>
          <p:nvPr/>
        </p:nvSpPr>
        <p:spPr>
          <a:xfrm>
            <a:off x="6715140" y="2786058"/>
            <a:ext cx="2286016" cy="128588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332656"/>
            <a:ext cx="2857520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Лесоустройство 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2023-2024 годы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84168" y="332656"/>
            <a:ext cx="28575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Площадь работ 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≈ 12,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млн. га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857488" y="1500174"/>
            <a:ext cx="108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1,1 млн. га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987824" y="3645024"/>
            <a:ext cx="108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0,8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млн. га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979712" y="3789040"/>
            <a:ext cx="108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0,8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млн. га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076056" y="4365104"/>
            <a:ext cx="934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млн. га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429124" y="4857760"/>
            <a:ext cx="934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млн. га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203848" y="4653136"/>
            <a:ext cx="108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1,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млн. га</a:t>
            </a:r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860032" y="5301208"/>
            <a:ext cx="108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0,8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млн. га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403648" y="5589240"/>
            <a:ext cx="934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млн. га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843808" y="4149080"/>
            <a:ext cx="108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0,4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млн. га</a:t>
            </a:r>
            <a:endParaRPr lang="ru-RU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051720" y="4437112"/>
            <a:ext cx="108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0,4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млн. га</a:t>
            </a:r>
            <a:endParaRPr lang="ru-RU" sz="1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043608" y="4293096"/>
            <a:ext cx="108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0,9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млн. га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339752" y="5085184"/>
            <a:ext cx="1084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0,8 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млн. га</a:t>
            </a:r>
            <a:endParaRPr lang="ru-RU" sz="1400" dirty="0"/>
          </a:p>
        </p:txBody>
      </p:sp>
      <p:sp>
        <p:nvSpPr>
          <p:cNvPr id="41" name="Заголовок 40"/>
          <p:cNvSpPr>
            <a:spLocks noGrp="1"/>
          </p:cNvSpPr>
          <p:nvPr>
            <p:ph type="title"/>
          </p:nvPr>
        </p:nvSpPr>
        <p:spPr>
          <a:xfrm>
            <a:off x="6804248" y="1124744"/>
            <a:ext cx="1954560" cy="3384376"/>
          </a:xfrm>
        </p:spPr>
        <p:txBody>
          <a:bodyPr>
            <a:no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Выйское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Верхнетоемское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Шенкурское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Архангельское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Пуксоозерское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Емецкое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Вилегодское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Обозерское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Плесецкое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Карпогорское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Приозерное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Коношское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Красноборское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Пинежское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Няндомское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693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>
            <a:alpha val="75000"/>
          </a:srgbClr>
        </a:solidFill>
        <a:ln>
          <a:noFill/>
        </a:ln>
        <a:effectLst/>
      </a:spPr>
      <a:bodyPr anchor="ctr"/>
      <a:lstStyle>
        <a:defPPr eaLnBrk="1" fontAlgn="auto" hangingPunct="1">
          <a:spcBef>
            <a:spcPts val="0"/>
          </a:spcBef>
          <a:spcAft>
            <a:spcPts val="0"/>
          </a:spcAft>
          <a:buFontTx/>
          <a:buChar char="-"/>
          <a:defRPr sz="16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6876</TotalTime>
  <Words>616</Words>
  <Application>Microsoft Office PowerPoint</Application>
  <PresentationFormat>Экран (4:3)</PresentationFormat>
  <Paragraphs>156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Лешуконское  Соловецкое  Карпогорское  Сурское Северодвинское  Онежское  Березниковское  Холмогорское </vt:lpstr>
      <vt:lpstr>Выйское Верхнетоемское Шенкурское Архангельское Пуксоозерское Емецкое Вилегодское Обозерское Плесецкое Карпогорское Приозерное Коношское Красноборское Пинежское Няндомское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Кузьмина Татьяна Петровна</dc:creator>
  <cp:lastModifiedBy>Фокина</cp:lastModifiedBy>
  <cp:revision>597</cp:revision>
  <dcterms:created xsi:type="dcterms:W3CDTF">2016-03-02T07:48:11Z</dcterms:created>
  <dcterms:modified xsi:type="dcterms:W3CDTF">2022-03-22T12:51:15Z</dcterms:modified>
</cp:coreProperties>
</file>