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heme/theme7.xml" ContentType="application/vnd.openxmlformats-officedocument.them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5" r:id="rId2"/>
    <p:sldMasterId id="2147483754" r:id="rId3"/>
    <p:sldMasterId id="2147483759" r:id="rId4"/>
    <p:sldMasterId id="2147483782" r:id="rId5"/>
    <p:sldMasterId id="2147483793" r:id="rId6"/>
  </p:sldMasterIdLst>
  <p:notesMasterIdLst>
    <p:notesMasterId r:id="rId20"/>
  </p:notesMasterIdLst>
  <p:sldIdLst>
    <p:sldId id="451" r:id="rId7"/>
    <p:sldId id="559" r:id="rId8"/>
    <p:sldId id="563" r:id="rId9"/>
    <p:sldId id="564" r:id="rId10"/>
    <p:sldId id="577" r:id="rId11"/>
    <p:sldId id="562" r:id="rId12"/>
    <p:sldId id="569" r:id="rId13"/>
    <p:sldId id="570" r:id="rId14"/>
    <p:sldId id="571" r:id="rId15"/>
    <p:sldId id="579" r:id="rId16"/>
    <p:sldId id="572" r:id="rId17"/>
    <p:sldId id="573" r:id="rId18"/>
    <p:sldId id="578" r:id="rId1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66"/>
    <a:srgbClr val="82C45B"/>
    <a:srgbClr val="68A3D8"/>
    <a:srgbClr val="006736"/>
    <a:srgbClr val="DBDCDE"/>
    <a:srgbClr val="FDB933"/>
    <a:srgbClr val="F8ED53"/>
    <a:srgbClr val="21572C"/>
    <a:srgbClr val="FA877E"/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421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07"/>
          </a:xfrm>
          <a:prstGeom prst="rect">
            <a:avLst/>
          </a:prstGeom>
        </p:spPr>
        <p:txBody>
          <a:bodyPr vert="horz" lIns="91307" tIns="45654" rIns="91307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07"/>
          </a:xfrm>
          <a:prstGeom prst="rect">
            <a:avLst/>
          </a:prstGeom>
        </p:spPr>
        <p:txBody>
          <a:bodyPr vert="horz" lIns="91307" tIns="45654" rIns="91307" bIns="45654" rtlCol="0"/>
          <a:lstStyle>
            <a:lvl1pPr algn="r">
              <a:defRPr sz="1200"/>
            </a:lvl1pPr>
          </a:lstStyle>
          <a:p>
            <a:fld id="{1A32CFED-1993-40E7-B953-DFFF53FAF38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7" tIns="45654" rIns="91307" bIns="456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9" y="4690069"/>
            <a:ext cx="5438463" cy="4442225"/>
          </a:xfrm>
          <a:prstGeom prst="rect">
            <a:avLst/>
          </a:prstGeom>
        </p:spPr>
        <p:txBody>
          <a:bodyPr vert="horz" lIns="91307" tIns="45654" rIns="91307" bIns="456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980"/>
            <a:ext cx="2944958" cy="494107"/>
          </a:xfrm>
          <a:prstGeom prst="rect">
            <a:avLst/>
          </a:prstGeom>
        </p:spPr>
        <p:txBody>
          <a:bodyPr vert="horz" lIns="91307" tIns="45654" rIns="91307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6980"/>
            <a:ext cx="2944958" cy="494107"/>
          </a:xfrm>
          <a:prstGeom prst="rect">
            <a:avLst/>
          </a:prstGeom>
        </p:spPr>
        <p:txBody>
          <a:bodyPr vert="horz" lIns="91307" tIns="45654" rIns="91307" bIns="45654" rtlCol="0" anchor="b"/>
          <a:lstStyle>
            <a:lvl1pPr algn="r">
              <a:defRPr sz="1200"/>
            </a:lvl1pPr>
          </a:lstStyle>
          <a:p>
            <a:fld id="{04B45D14-248B-47E4-83C3-39157A436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61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7EA0-F3CC-42DA-A847-8594E5B87A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56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6E79-4789-4D20-B95C-8A7D12A5544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19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45D14-248B-47E4-83C3-39157A436A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1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5.v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0806" y="5013325"/>
            <a:ext cx="4876397" cy="86409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dirty="0" smtClean="0"/>
              <a:t>Должность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096428" y="6165850"/>
            <a:ext cx="2808287" cy="69215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448625" y="692150"/>
            <a:ext cx="2978578" cy="165673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16803" y="3500439"/>
            <a:ext cx="7704138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347" y="3716344"/>
            <a:ext cx="7181850" cy="1296987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Подзаголовок </a:t>
            </a:r>
            <a:r>
              <a:rPr lang="en-US" dirty="0" smtClean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12351" y="2565400"/>
            <a:ext cx="7414846" cy="935038"/>
          </a:xfrm>
        </p:spPr>
        <p:txBody>
          <a:bodyPr>
            <a:normAutofit/>
          </a:bodyPr>
          <a:lstStyle>
            <a:lvl1pPr algn="r">
              <a:buNone/>
              <a:defRPr sz="2400" b="1" baseline="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r>
              <a:rPr lang="ru-RU" dirty="0" smtClean="0"/>
              <a:t>Заголовок </a:t>
            </a:r>
            <a:r>
              <a:rPr lang="ru-RU" b="1" dirty="0" smtClean="0"/>
              <a:t>т</a:t>
            </a:r>
            <a:r>
              <a:rPr lang="en-US" b="1" dirty="0" err="1" smtClean="0"/>
              <a:t>итульн</a:t>
            </a:r>
            <a:r>
              <a:rPr lang="ru-RU" b="1" dirty="0" smtClean="0"/>
              <a:t>ого</a:t>
            </a:r>
            <a:r>
              <a:rPr lang="en-US" b="1" dirty="0" smtClean="0"/>
              <a:t> </a:t>
            </a:r>
            <a:r>
              <a:rPr lang="en-US" b="1" dirty="0" err="1" smtClean="0"/>
              <a:t>слайд</a:t>
            </a:r>
            <a:r>
              <a:rPr lang="ru-RU" b="1" dirty="0" smtClean="0"/>
              <a:t>а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(Arial 24 </a:t>
            </a:r>
            <a:r>
              <a:rPr lang="ru-RU" dirty="0" err="1" smtClean="0"/>
              <a:t>пт</a:t>
            </a:r>
            <a:r>
              <a:rPr lang="en-US" dirty="0" smtClean="0"/>
              <a:t>, RGB 0-103-54)</a:t>
            </a:r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00" y="663422"/>
            <a:ext cx="1246401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87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BLOJKA_3_rus_3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28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95938" y="1484784"/>
            <a:ext cx="4896544" cy="230425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2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Название презентации (шрифт </a:t>
            </a:r>
            <a:r>
              <a:rPr lang="ru-RU" dirty="0" err="1" smtClean="0"/>
              <a:t>Arial</a:t>
            </a:r>
            <a:r>
              <a:rPr lang="ru-RU" dirty="0" smtClean="0"/>
              <a:t> 26 </a:t>
            </a:r>
            <a:r>
              <a:rPr lang="ru-RU" dirty="0" err="1" smtClean="0"/>
              <a:t>пт</a:t>
            </a:r>
            <a:r>
              <a:rPr lang="ru-RU" dirty="0" smtClean="0"/>
              <a:t> жирный, 3 строки максимум)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95937" y="3717033"/>
            <a:ext cx="4898101" cy="8640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 </a:t>
            </a:r>
            <a:br>
              <a:rPr lang="ru-RU" dirty="0" smtClean="0"/>
            </a:br>
            <a:r>
              <a:rPr lang="ru-RU" dirty="0" smtClean="0"/>
              <a:t>Должность выступающего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91386" y="4581129"/>
            <a:ext cx="3288928" cy="864096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Дата </a:t>
            </a:r>
            <a:b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Место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(Arial 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Arial"/>
                <a:cs typeface="Arial"/>
              </a:rPr>
              <a:t>пт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по желанию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95353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126623"/>
            <a:ext cx="7440162" cy="76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dirty="0"/>
            </a:lvl1pPr>
          </a:lstStyle>
          <a:p>
            <a:r>
              <a:rPr lang="ru-RU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50130" y="1268761"/>
            <a:ext cx="8642350" cy="4752628"/>
          </a:xfrm>
        </p:spPr>
        <p:txBody>
          <a:bodyPr/>
          <a:lstStyle>
            <a:lvl1pPr>
              <a:defRPr baseline="0"/>
            </a:lvl1pPr>
            <a:lvl2pPr marL="361950" indent="0">
              <a:buNone/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Первый пункт повестки</a:t>
            </a:r>
            <a:br>
              <a:rPr lang="ru-RU" dirty="0" smtClean="0"/>
            </a:br>
            <a:r>
              <a:rPr lang="ru-RU" dirty="0" smtClean="0"/>
              <a:t>Второй пункт повестки</a:t>
            </a:r>
            <a:br>
              <a:rPr lang="ru-RU" dirty="0" smtClean="0"/>
            </a:br>
            <a:r>
              <a:rPr lang="ru-RU" dirty="0" smtClean="0"/>
              <a:t>Третий пункт повестки</a:t>
            </a:r>
          </a:p>
        </p:txBody>
      </p:sp>
    </p:spTree>
    <p:extLst>
      <p:ext uri="{BB962C8B-B14F-4D97-AF65-F5344CB8AC3E}">
        <p14:creationId xmlns:p14="http://schemas.microsoft.com/office/powerpoint/2010/main" xmlns="" val="24259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овая информация,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126623"/>
            <a:ext cx="7440162" cy="76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79512" y="1124750"/>
            <a:ext cx="8712968" cy="480053"/>
          </a:xfrm>
        </p:spPr>
        <p:txBody>
          <a:bodyPr>
            <a:noAutofit/>
          </a:bodyPr>
          <a:lstStyle>
            <a:lvl1pPr marL="0" indent="0" algn="l">
              <a:buNone/>
              <a:defRPr sz="1800"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– </a:t>
            </a:r>
            <a:r>
              <a:rPr lang="en-US" dirty="0" smtClean="0"/>
              <a:t>Arial</a:t>
            </a:r>
            <a:r>
              <a:rPr lang="ru-RU" dirty="0" smtClean="0"/>
              <a:t> 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одна строка по левому краю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50130" y="1700219"/>
            <a:ext cx="8642350" cy="432117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0138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графика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1520" y="1604797"/>
            <a:ext cx="4248472" cy="384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таблицы или диаграммы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51520" y="1988841"/>
            <a:ext cx="4245868" cy="403244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– </a:t>
            </a:r>
            <a:r>
              <a:rPr lang="ru-RU" dirty="0" smtClean="0"/>
              <a:t>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– </a:t>
            </a:r>
            <a:r>
              <a:rPr lang="ru-RU" dirty="0" smtClean="0"/>
              <a:t>18 </a:t>
            </a:r>
            <a:r>
              <a:rPr lang="ru-RU" dirty="0" err="1" smtClean="0"/>
              <a:t>пт</a:t>
            </a:r>
            <a:endParaRPr lang="ru-RU" dirty="0" smtClean="0"/>
          </a:p>
          <a:p>
            <a:pPr lvl="2"/>
            <a:r>
              <a:rPr lang="ru-RU" dirty="0" smtClean="0"/>
              <a:t>Третий уровень – 16 </a:t>
            </a:r>
            <a:r>
              <a:rPr lang="ru-RU" dirty="0" err="1" smtClean="0"/>
              <a:t>пт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604799"/>
            <a:ext cx="4247454" cy="38404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1800" b="1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таблицы или диаграммы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6" y="1988841"/>
            <a:ext cx="4247454" cy="403244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– </a:t>
            </a:r>
            <a:r>
              <a:rPr lang="ru-RU" dirty="0" smtClean="0"/>
              <a:t>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– </a:t>
            </a:r>
            <a:r>
              <a:rPr lang="ru-RU" dirty="0" smtClean="0"/>
              <a:t>18 </a:t>
            </a:r>
            <a:r>
              <a:rPr lang="ru-RU" dirty="0" err="1" smtClean="0"/>
              <a:t>пт</a:t>
            </a:r>
            <a:endParaRPr lang="ru-RU" dirty="0" smtClean="0"/>
          </a:p>
          <a:p>
            <a:pPr lvl="2"/>
            <a:r>
              <a:rPr lang="ru-RU" dirty="0" smtClean="0"/>
              <a:t>Третий уровень – 16 </a:t>
            </a:r>
            <a:r>
              <a:rPr lang="ru-RU" dirty="0" err="1" smtClean="0"/>
              <a:t>пт</a:t>
            </a:r>
            <a:endParaRPr lang="ru-RU" dirty="0" smtClean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79512" y="1124750"/>
            <a:ext cx="8712968" cy="480053"/>
          </a:xfrm>
        </p:spPr>
        <p:txBody>
          <a:bodyPr>
            <a:noAutofit/>
          </a:bodyPr>
          <a:lstStyle>
            <a:lvl1pPr marL="0" indent="0" algn="l">
              <a:buNone/>
              <a:defRPr sz="1800"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– </a:t>
            </a:r>
            <a:r>
              <a:rPr lang="en-US" dirty="0" smtClean="0"/>
              <a:t>Arial</a:t>
            </a:r>
            <a:r>
              <a:rPr lang="ru-RU" dirty="0" smtClean="0"/>
              <a:t> 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одна строка</a:t>
            </a:r>
            <a:r>
              <a:rPr lang="en-US" dirty="0" smtClean="0"/>
              <a:t> </a:t>
            </a:r>
            <a:r>
              <a:rPr lang="ru-RU" dirty="0" smtClean="0"/>
              <a:t>выравнивание по левому краю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928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1520" y="1124750"/>
            <a:ext cx="5184576" cy="384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724130" y="1124746"/>
            <a:ext cx="3168352" cy="38404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1800" b="1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0"/>
          </p:nvPr>
        </p:nvSpPr>
        <p:spPr>
          <a:xfrm>
            <a:off x="250825" y="1989138"/>
            <a:ext cx="5184775" cy="4464198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Диаграмма 12"/>
          <p:cNvSpPr>
            <a:spLocks noGrp="1"/>
          </p:cNvSpPr>
          <p:nvPr>
            <p:ph type="chart" sz="quarter" idx="11"/>
          </p:nvPr>
        </p:nvSpPr>
        <p:spPr>
          <a:xfrm>
            <a:off x="5724525" y="1988841"/>
            <a:ext cx="3168650" cy="446434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93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slide v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1520" y="1124750"/>
            <a:ext cx="5616624" cy="384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868144" y="1124746"/>
            <a:ext cx="3024336" cy="38404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1800" b="1" kern="1200" baseline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Комментарии и выводы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0"/>
          </p:nvPr>
        </p:nvSpPr>
        <p:spPr>
          <a:xfrm>
            <a:off x="250828" y="1556792"/>
            <a:ext cx="5616575" cy="4464596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5867403" y="1557338"/>
            <a:ext cx="3025775" cy="44640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4620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slide v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79512" y="1124750"/>
            <a:ext cx="8712968" cy="480053"/>
          </a:xfrm>
        </p:spPr>
        <p:txBody>
          <a:bodyPr>
            <a:noAutofit/>
          </a:bodyPr>
          <a:lstStyle>
            <a:lvl1pPr marL="0" indent="0" algn="l">
              <a:buNone/>
              <a:defRPr sz="1800"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– </a:t>
            </a:r>
            <a:r>
              <a:rPr lang="en-US" dirty="0" smtClean="0"/>
              <a:t>Arial</a:t>
            </a:r>
            <a:r>
              <a:rPr lang="ru-RU" dirty="0" smtClean="0"/>
              <a:t> 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одна строка</a:t>
            </a:r>
            <a:r>
              <a:rPr lang="en-US" dirty="0" smtClean="0"/>
              <a:t> </a:t>
            </a:r>
            <a:r>
              <a:rPr lang="ru-RU" dirty="0" smtClean="0"/>
              <a:t>выравнивание по левому краю</a:t>
            </a:r>
            <a:endParaRPr lang="ru-RU" dirty="0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179391" y="1628777"/>
            <a:ext cx="8713787" cy="424849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slide v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0"/>
          </p:nvPr>
        </p:nvSpPr>
        <p:spPr>
          <a:xfrm>
            <a:off x="250825" y="1989138"/>
            <a:ext cx="8642350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од реализации 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аблица 18"/>
          <p:cNvSpPr>
            <a:spLocks noGrp="1"/>
          </p:cNvSpPr>
          <p:nvPr>
            <p:ph type="tbl" sz="quarter" idx="11"/>
          </p:nvPr>
        </p:nvSpPr>
        <p:spPr>
          <a:xfrm>
            <a:off x="251523" y="1700363"/>
            <a:ext cx="8641655" cy="47529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0"/>
          </p:nvPr>
        </p:nvSpPr>
        <p:spPr>
          <a:xfrm>
            <a:off x="1042218" y="1700386"/>
            <a:ext cx="7850262" cy="475295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67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9120" y="128670"/>
            <a:ext cx="7653240" cy="76914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максимум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>
          <a:xfrm>
            <a:off x="900113" y="2852942"/>
            <a:ext cx="7343775" cy="3455789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99592" y="1124751"/>
            <a:ext cx="7344816" cy="360039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899594" y="1700810"/>
            <a:ext cx="2232248" cy="72007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3449855" y="1700810"/>
            <a:ext cx="2232248" cy="72007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012160" y="1700810"/>
            <a:ext cx="2232248" cy="72007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1549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/>
            </a:lvl1pPr>
          </a:lstStyle>
          <a:p>
            <a:r>
              <a:rPr lang="ru-RU" dirty="0" smtClean="0"/>
              <a:t>Заголовок - выводы </a:t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жирный шрифт, RGB 0-103-54, макс. 2 строки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5056" y="1268414"/>
            <a:ext cx="8707429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Пример текста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en-US" dirty="0" smtClean="0"/>
              <a:t>- </a:t>
            </a:r>
            <a:r>
              <a:rPr lang="ru-RU" dirty="0" smtClean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68319" y="6381762"/>
            <a:ext cx="4391025" cy="460375"/>
          </a:xfrm>
        </p:spPr>
        <p:txBody>
          <a:bodyPr/>
          <a:lstStyle>
            <a:lvl1pPr>
              <a:buNone/>
              <a:defRPr sz="800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5644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1520" y="1124750"/>
            <a:ext cx="4248472" cy="384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932040" y="1628800"/>
            <a:ext cx="3961134" cy="439258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2"/>
          </p:nvPr>
        </p:nvSpPr>
        <p:spPr>
          <a:xfrm>
            <a:off x="250828" y="1628800"/>
            <a:ext cx="4321175" cy="439258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040" y="1124746"/>
            <a:ext cx="3960440" cy="38404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1800" b="1" kern="1200" baseline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37152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1520" y="1196758"/>
            <a:ext cx="4248472" cy="384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932040" y="1700808"/>
            <a:ext cx="3961134" cy="417656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2"/>
          </p:nvPr>
        </p:nvSpPr>
        <p:spPr>
          <a:xfrm>
            <a:off x="250828" y="1628800"/>
            <a:ext cx="4321175" cy="187220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52215" y="3573018"/>
            <a:ext cx="4248472" cy="3840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9" name="Диаграмма 10"/>
          <p:cNvSpPr>
            <a:spLocks noGrp="1"/>
          </p:cNvSpPr>
          <p:nvPr>
            <p:ph type="chart" sz="quarter" idx="14"/>
          </p:nvPr>
        </p:nvSpPr>
        <p:spPr>
          <a:xfrm>
            <a:off x="251523" y="4005064"/>
            <a:ext cx="4321175" cy="187220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040" y="1214278"/>
            <a:ext cx="3960440" cy="38404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1800" b="1" kern="1200" baseline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0623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1520" y="1196752"/>
            <a:ext cx="4248000" cy="2376264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29021" y="1628800"/>
            <a:ext cx="4249166" cy="187220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2"/>
          </p:nvPr>
        </p:nvSpPr>
        <p:spPr>
          <a:xfrm>
            <a:off x="250825" y="1628800"/>
            <a:ext cx="4248000" cy="187220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52215" y="3573016"/>
            <a:ext cx="4248000" cy="2304256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9" name="Диаграмма 10"/>
          <p:cNvSpPr>
            <a:spLocks noGrp="1"/>
          </p:cNvSpPr>
          <p:nvPr>
            <p:ph type="chart" sz="quarter" idx="14"/>
          </p:nvPr>
        </p:nvSpPr>
        <p:spPr>
          <a:xfrm>
            <a:off x="251521" y="4005064"/>
            <a:ext cx="4248000" cy="187220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1755" y="1214278"/>
            <a:ext cx="4248000" cy="2358738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lang="ru-RU" sz="1800" b="1" kern="1200" baseline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4644010" y="3573016"/>
            <a:ext cx="4248472" cy="2304256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13" name="Диаграмма 10"/>
          <p:cNvSpPr>
            <a:spLocks noGrp="1"/>
          </p:cNvSpPr>
          <p:nvPr>
            <p:ph type="chart" sz="quarter" idx="16"/>
          </p:nvPr>
        </p:nvSpPr>
        <p:spPr>
          <a:xfrm>
            <a:off x="4643313" y="4005064"/>
            <a:ext cx="4249167" cy="187220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3141580" y="1275881"/>
            <a:ext cx="2880320" cy="4277809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9" name="Диаграмма 10"/>
          <p:cNvSpPr>
            <a:spLocks noGrp="1"/>
          </p:cNvSpPr>
          <p:nvPr>
            <p:ph type="chart" sz="quarter" idx="14"/>
          </p:nvPr>
        </p:nvSpPr>
        <p:spPr>
          <a:xfrm>
            <a:off x="3140886" y="1976619"/>
            <a:ext cx="2880320" cy="347572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000747" y="1275881"/>
            <a:ext cx="2880640" cy="4277809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13" name="Диаграмма 10"/>
          <p:cNvSpPr>
            <a:spLocks noGrp="1"/>
          </p:cNvSpPr>
          <p:nvPr>
            <p:ph type="chart" sz="quarter" idx="16"/>
          </p:nvPr>
        </p:nvSpPr>
        <p:spPr>
          <a:xfrm>
            <a:off x="6009100" y="1976619"/>
            <a:ext cx="2881112" cy="347572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37224" y="1268766"/>
            <a:ext cx="2880320" cy="4277809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  <p:sp>
        <p:nvSpPr>
          <p:cNvPr id="15" name="Диаграмма 10"/>
          <p:cNvSpPr>
            <a:spLocks noGrp="1"/>
          </p:cNvSpPr>
          <p:nvPr>
            <p:ph type="chart" sz="quarter" idx="18"/>
          </p:nvPr>
        </p:nvSpPr>
        <p:spPr>
          <a:xfrm>
            <a:off x="236533" y="1969504"/>
            <a:ext cx="2880320" cy="34757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01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9120" y="128670"/>
            <a:ext cx="7437216" cy="76914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1443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187627" y="5192421"/>
            <a:ext cx="2516187" cy="140493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9120" y="128670"/>
            <a:ext cx="7437216" cy="76914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3775822" y="5177984"/>
            <a:ext cx="2516187" cy="140493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2"/>
          </p:nvPr>
        </p:nvSpPr>
        <p:spPr>
          <a:xfrm>
            <a:off x="6376296" y="5177984"/>
            <a:ext cx="2516187" cy="140493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3"/>
          </p:nvPr>
        </p:nvSpPr>
        <p:spPr>
          <a:xfrm>
            <a:off x="1187623" y="1793602"/>
            <a:ext cx="7705551" cy="331308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179512" y="1124750"/>
            <a:ext cx="8712968" cy="480053"/>
          </a:xfrm>
        </p:spPr>
        <p:txBody>
          <a:bodyPr>
            <a:noAutofit/>
          </a:bodyPr>
          <a:lstStyle>
            <a:lvl1pPr marL="0" indent="0" algn="l">
              <a:buNone/>
              <a:defRPr sz="1800"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– </a:t>
            </a:r>
            <a:r>
              <a:rPr lang="en-US" dirty="0" smtClean="0"/>
              <a:t>Arial</a:t>
            </a:r>
            <a:r>
              <a:rPr lang="ru-RU" dirty="0" smtClean="0"/>
              <a:t> 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одна строка</a:t>
            </a:r>
            <a:r>
              <a:rPr lang="en-US" dirty="0" smtClean="0"/>
              <a:t> </a:t>
            </a:r>
            <a:r>
              <a:rPr lang="ru-RU" dirty="0" smtClean="0"/>
              <a:t>выравнивание по левому краю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4604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9120" y="128670"/>
            <a:ext cx="7437216" cy="76914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179512" y="1124750"/>
            <a:ext cx="8712968" cy="480053"/>
          </a:xfrm>
        </p:spPr>
        <p:txBody>
          <a:bodyPr>
            <a:noAutofit/>
          </a:bodyPr>
          <a:lstStyle>
            <a:lvl1pPr marL="0" indent="0" algn="l">
              <a:buNone/>
              <a:defRPr sz="1800"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– </a:t>
            </a:r>
            <a:r>
              <a:rPr lang="en-US" dirty="0" smtClean="0"/>
              <a:t>Arial</a:t>
            </a:r>
            <a:r>
              <a:rPr lang="ru-RU" dirty="0" smtClean="0"/>
              <a:t> 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одна строка</a:t>
            </a:r>
            <a:r>
              <a:rPr lang="en-US" dirty="0" smtClean="0"/>
              <a:t> </a:t>
            </a:r>
            <a:r>
              <a:rPr lang="ru-RU" dirty="0" smtClean="0"/>
              <a:t>выравнивание по левому краю</a:t>
            </a:r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5"/>
          </p:nvPr>
        </p:nvSpPr>
        <p:spPr>
          <a:xfrm>
            <a:off x="250825" y="1700213"/>
            <a:ext cx="8066088" cy="460851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55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9120" y="128670"/>
            <a:ext cx="7437216" cy="76914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5"/>
          </p:nvPr>
        </p:nvSpPr>
        <p:spPr>
          <a:xfrm>
            <a:off x="250827" y="1124747"/>
            <a:ext cx="8641655" cy="518398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229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 и заклю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9120" y="128670"/>
            <a:ext cx="7437216" cy="76914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1522" y="1124751"/>
            <a:ext cx="2880320" cy="432047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4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251522" y="1700810"/>
            <a:ext cx="2880320" cy="864094"/>
          </a:xfr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4"/>
          </p:nvPr>
        </p:nvSpPr>
        <p:spPr>
          <a:xfrm>
            <a:off x="3851920" y="2063790"/>
            <a:ext cx="5040560" cy="1077178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ru-RU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3851920" y="1124750"/>
            <a:ext cx="5040560" cy="432047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251522" y="2678942"/>
            <a:ext cx="2880320" cy="864094"/>
          </a:xfr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1522" y="3672064"/>
            <a:ext cx="2880320" cy="864094"/>
          </a:xfr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51522" y="4680174"/>
            <a:ext cx="2880320" cy="864094"/>
          </a:xfr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251522" y="5676240"/>
            <a:ext cx="2880320" cy="864094"/>
          </a:xfr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851920" y="1700808"/>
            <a:ext cx="5040560" cy="360040"/>
          </a:xfr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21"/>
          </p:nvPr>
        </p:nvSpPr>
        <p:spPr>
          <a:xfrm>
            <a:off x="3851920" y="3762002"/>
            <a:ext cx="5040560" cy="1077178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ru-RU" dirty="0" smtClean="0"/>
          </a:p>
        </p:txBody>
      </p:sp>
      <p:sp>
        <p:nvSpPr>
          <p:cNvPr id="15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3851920" y="3399020"/>
            <a:ext cx="5040560" cy="360040"/>
          </a:xfr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23"/>
          </p:nvPr>
        </p:nvSpPr>
        <p:spPr>
          <a:xfrm>
            <a:off x="3851920" y="5448166"/>
            <a:ext cx="5040560" cy="1077178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3851920" y="5085184"/>
            <a:ext cx="5040560" cy="360040"/>
          </a:xfr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86225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LOJKA_2_a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Мокшина Наталья\Desktop\dlin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434" y="4581130"/>
            <a:ext cx="5112568" cy="8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78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262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0829" y="5013325"/>
            <a:ext cx="4876397" cy="86409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 name 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Speaker’ title 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6" y="442784"/>
            <a:ext cx="1152128" cy="480985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096451" y="6165850"/>
            <a:ext cx="2808287" cy="69215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448625" y="692150"/>
            <a:ext cx="2978578" cy="165673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16803" y="3500439"/>
            <a:ext cx="7704138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347" y="3716392"/>
            <a:ext cx="7181850" cy="1296987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Sub-title in Title Case </a:t>
            </a:r>
            <a:r>
              <a:rPr lang="en-US" dirty="0" smtClean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12351" y="2565400"/>
            <a:ext cx="7414846" cy="935038"/>
          </a:xfrm>
        </p:spPr>
        <p:txBody>
          <a:bodyPr>
            <a:normAutofit/>
          </a:bodyPr>
          <a:lstStyle>
            <a:lvl1pPr algn="r">
              <a:buNone/>
              <a:defRPr sz="2400" b="1" baseline="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Title in Title Case (Arial 24 pt Bold, RGB 0-103-54)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5963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dirty="0"/>
            </a:lvl1pPr>
          </a:lstStyle>
          <a:p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268414"/>
            <a:ext cx="8169276" cy="4392612"/>
          </a:xfrm>
        </p:spPr>
        <p:txBody>
          <a:bodyPr/>
          <a:lstStyle>
            <a:lvl1pPr marL="250587" indent="-250587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buSzPct val="120000"/>
              <a:defRPr/>
            </a:lvl2pPr>
            <a:lvl3pPr>
              <a:defRPr>
                <a:solidFill>
                  <a:schemeClr val="tx1"/>
                </a:solidFill>
              </a:defRPr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07023" y="6381752"/>
            <a:ext cx="4352316" cy="460375"/>
          </a:xfrm>
        </p:spPr>
        <p:txBody>
          <a:bodyPr/>
          <a:lstStyle>
            <a:lvl1pPr marL="0" indent="0" algn="l">
              <a:buNone/>
              <a:defRPr sz="738" i="1" baseline="0"/>
            </a:lvl1pPr>
          </a:lstStyle>
          <a:p>
            <a:r>
              <a:rPr lang="en-US" sz="738" i="1" dirty="0" smtClean="0">
                <a:latin typeface="Arial" pitchFamily="34" charset="0"/>
                <a:cs typeface="Arial" pitchFamily="34" charset="0"/>
              </a:rPr>
              <a:t>Sources: Arial 8pt,</a:t>
            </a:r>
            <a:r>
              <a:rPr lang="ru-RU" sz="738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8" i="1" dirty="0" smtClean="0">
                <a:latin typeface="Arial" pitchFamily="34" charset="0"/>
                <a:cs typeface="Arial" pitchFamily="34" charset="0"/>
              </a:rPr>
              <a:t>Black, Italic                                                                                                        Maximum two lines. Please put it in the same place on all slides. </a:t>
            </a:r>
            <a:endParaRPr lang="ru-RU" sz="738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p:oleObj spid="_x0000_s19659" name="Слайд think-cell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dirty="0"/>
            </a:lvl1pPr>
          </a:lstStyle>
          <a:p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07023" y="6381752"/>
            <a:ext cx="4352316" cy="460375"/>
          </a:xfrm>
        </p:spPr>
        <p:txBody>
          <a:bodyPr/>
          <a:lstStyle>
            <a:lvl1pPr marL="0" indent="0" algn="l">
              <a:buNone/>
              <a:defRPr sz="738" i="1" baseline="0"/>
            </a:lvl1pPr>
          </a:lstStyle>
          <a:p>
            <a:r>
              <a:rPr lang="en-US" sz="738" i="1" dirty="0" smtClean="0">
                <a:latin typeface="Arial" pitchFamily="34" charset="0"/>
                <a:cs typeface="Arial" pitchFamily="34" charset="0"/>
              </a:rPr>
              <a:t>Sources: Arial 8pt,</a:t>
            </a:r>
            <a:r>
              <a:rPr lang="ru-RU" sz="738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8" i="1" dirty="0" smtClean="0">
                <a:latin typeface="Arial" pitchFamily="34" charset="0"/>
                <a:cs typeface="Arial" pitchFamily="34" charset="0"/>
              </a:rPr>
              <a:t>Black, Italic                                                                                                        Maximum two lines. Please put it in the same place on all slides. </a:t>
            </a:r>
            <a:endParaRPr lang="ru-RU" sz="738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13" hasCustomPrompt="1"/>
          </p:nvPr>
        </p:nvSpPr>
        <p:spPr>
          <a:xfrm>
            <a:off x="507024" y="1268413"/>
            <a:ext cx="8204689" cy="4392612"/>
          </a:xfrm>
        </p:spPr>
        <p:txBody>
          <a:bodyPr/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5106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dirty="0"/>
            </a:lvl1pPr>
          </a:lstStyle>
          <a:p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844824"/>
            <a:ext cx="8169276" cy="3816202"/>
          </a:xfrm>
        </p:spPr>
        <p:txBody>
          <a:bodyPr/>
          <a:lstStyle>
            <a:lvl1pPr>
              <a:buClr>
                <a:schemeClr val="accent2"/>
              </a:buClr>
              <a:buSzPct val="120000"/>
              <a:defRPr/>
            </a:lvl1pPr>
            <a:lvl2pPr>
              <a:buClr>
                <a:schemeClr val="accent2"/>
              </a:buClr>
              <a:buSzPct val="120000"/>
              <a:defRPr/>
            </a:lvl2pPr>
            <a:lvl3pPr>
              <a:defRPr>
                <a:solidFill>
                  <a:schemeClr val="tx1"/>
                </a:solidFill>
              </a:defRPr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281" y="1196975"/>
            <a:ext cx="8175380" cy="503238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Headline</a:t>
            </a:r>
            <a:r>
              <a:rPr lang="ru-RU" dirty="0" smtClean="0"/>
              <a:t> – </a:t>
            </a:r>
            <a:r>
              <a:rPr lang="en-US" dirty="0" smtClean="0"/>
              <a:t>Arial</a:t>
            </a:r>
            <a:r>
              <a:rPr lang="ru-RU" dirty="0" smtClean="0"/>
              <a:t> 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07023" y="6381752"/>
            <a:ext cx="4352316" cy="460375"/>
          </a:xfrm>
        </p:spPr>
        <p:txBody>
          <a:bodyPr/>
          <a:lstStyle>
            <a:lvl1pPr marL="0" indent="0" algn="l">
              <a:buNone/>
              <a:defRPr sz="738" i="1" baseline="0"/>
            </a:lvl1pPr>
          </a:lstStyle>
          <a:p>
            <a:r>
              <a:rPr lang="en-US" sz="738" i="1" dirty="0" smtClean="0">
                <a:latin typeface="Arial" pitchFamily="34" charset="0"/>
                <a:cs typeface="Arial" pitchFamily="34" charset="0"/>
              </a:rPr>
              <a:t>Sources: Arial 8pt,</a:t>
            </a:r>
            <a:r>
              <a:rPr lang="ru-RU" sz="738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8" i="1" dirty="0" smtClean="0">
                <a:latin typeface="Arial" pitchFamily="34" charset="0"/>
                <a:cs typeface="Arial" pitchFamily="34" charset="0"/>
              </a:rPr>
              <a:t>Black, Italic                                                                                                        Maximum two lines. Please put it in the same place on all slides. </a:t>
            </a:r>
            <a:endParaRPr lang="ru-RU" sz="738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92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dirty="0"/>
            </a:lvl1pPr>
          </a:lstStyle>
          <a:p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281" y="1196975"/>
            <a:ext cx="8175380" cy="503238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Headline</a:t>
            </a:r>
            <a:r>
              <a:rPr lang="ru-RU" dirty="0" smtClean="0"/>
              <a:t> – </a:t>
            </a:r>
            <a:r>
              <a:rPr lang="en-US" dirty="0" smtClean="0"/>
              <a:t>Arial</a:t>
            </a:r>
            <a:r>
              <a:rPr lang="ru-RU" dirty="0" smtClean="0"/>
              <a:t> 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07023" y="6381752"/>
            <a:ext cx="4352316" cy="460375"/>
          </a:xfrm>
        </p:spPr>
        <p:txBody>
          <a:bodyPr/>
          <a:lstStyle>
            <a:lvl1pPr marL="0" indent="0" algn="l">
              <a:buNone/>
              <a:defRPr sz="738" i="1" baseline="0"/>
            </a:lvl1pPr>
          </a:lstStyle>
          <a:p>
            <a:r>
              <a:rPr lang="en-US" sz="738" i="1" dirty="0" smtClean="0">
                <a:latin typeface="Arial" pitchFamily="34" charset="0"/>
                <a:cs typeface="Arial" pitchFamily="34" charset="0"/>
              </a:rPr>
              <a:t>Sources: Arial 8pt,</a:t>
            </a:r>
            <a:r>
              <a:rPr lang="ru-RU" sz="738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8" i="1" dirty="0" smtClean="0">
                <a:latin typeface="Arial" pitchFamily="34" charset="0"/>
                <a:cs typeface="Arial" pitchFamily="34" charset="0"/>
              </a:rPr>
              <a:t>Black, Italic                                                                                                        Maximum two lines. Please put it in the same place on all slides. </a:t>
            </a:r>
            <a:endParaRPr lang="ru-RU" sz="738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507024" y="1844675"/>
            <a:ext cx="8204689" cy="3816350"/>
          </a:xfrm>
        </p:spPr>
        <p:txBody>
          <a:bodyPr/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9946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788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BLOJKA_3_rus_3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28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95937" y="1484784"/>
            <a:ext cx="4896544" cy="2304256"/>
          </a:xfrm>
        </p:spPr>
        <p:txBody>
          <a:bodyPr>
            <a:normAutofit/>
          </a:bodyPr>
          <a:lstStyle>
            <a:lvl1pPr marL="0" algn="l" defTabSz="844083" rtl="0" eaLnBrk="1" latinLnBrk="0" hangingPunct="1">
              <a:defRPr lang="ru-RU" sz="24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Название презентации (шрифт </a:t>
            </a:r>
            <a:r>
              <a:rPr lang="ru-RU" dirty="0" err="1" smtClean="0"/>
              <a:t>Arial</a:t>
            </a:r>
            <a:r>
              <a:rPr lang="ru-RU" dirty="0" smtClean="0"/>
              <a:t> 26 </a:t>
            </a:r>
            <a:r>
              <a:rPr lang="ru-RU" dirty="0" err="1" smtClean="0"/>
              <a:t>пт</a:t>
            </a:r>
            <a:r>
              <a:rPr lang="ru-RU" dirty="0" smtClean="0"/>
              <a:t> жирный, 3 строки максимум)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95937" y="3717033"/>
            <a:ext cx="4898101" cy="8640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77" baseline="0">
                <a:solidFill>
                  <a:schemeClr val="bg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 </a:t>
            </a:r>
            <a:br>
              <a:rPr lang="ru-RU" dirty="0" smtClean="0"/>
            </a:br>
            <a:r>
              <a:rPr lang="ru-RU" dirty="0" smtClean="0"/>
              <a:t>Должность выступающего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91385" y="4581129"/>
            <a:ext cx="3288928" cy="86409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Дата </a:t>
            </a:r>
            <a:b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Место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(Arial 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Arial"/>
                <a:cs typeface="Arial"/>
              </a:rPr>
              <a:t>пт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по желанию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99645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dirty="0">
                <a:solidFill>
                  <a:schemeClr val="accent1"/>
                </a:solidFill>
              </a:defRPr>
            </a:lvl1pPr>
          </a:lstStyle>
          <a:p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9019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0826" y="5013325"/>
            <a:ext cx="48763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1477"/>
              </a:lnSpc>
              <a:spcBef>
                <a:spcPts val="0"/>
              </a:spcBef>
              <a:buNone/>
              <a:defRPr sz="1108" baseline="0">
                <a:solidFill>
                  <a:schemeClr val="bg2">
                    <a:lumMod val="50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Speaker’ name (Arial 1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Speaker’ title (Arial 1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6" y="442779"/>
            <a:ext cx="1152128" cy="480985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096448" y="6165850"/>
            <a:ext cx="2808287" cy="692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69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448625" y="692150"/>
            <a:ext cx="2978578" cy="16567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16803" y="3500439"/>
            <a:ext cx="7704138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347" y="3716387"/>
            <a:ext cx="7181850" cy="12969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ClrTx/>
              <a:buSzTx/>
              <a:buFont typeface="Arial" pitchFamily="34" charset="0"/>
              <a:buNone/>
              <a:tabLst/>
              <a:defRPr sz="1662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Sub-title in Title Case </a:t>
            </a:r>
            <a:r>
              <a:rPr lang="en-US" dirty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12351" y="2565400"/>
            <a:ext cx="7414846" cy="93503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2215" b="1" baseline="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Title in Title Case (Arial 24 pt Bold, RGB 0-103-54)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2354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A2BCCE07-10F7-4E8D-916B-88905207747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EF08D63B-C169-4A3C-A22A-42F099E4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94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0804" y="5013325"/>
            <a:ext cx="4876397" cy="86409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dirty="0" smtClean="0"/>
              <a:t>Должность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096426" y="6165850"/>
            <a:ext cx="2808287" cy="69215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448623" y="692150"/>
            <a:ext cx="2978578" cy="165673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16803" y="3500439"/>
            <a:ext cx="7704138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347" y="3716344"/>
            <a:ext cx="7181850" cy="1296987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Подзаголовок </a:t>
            </a:r>
            <a:r>
              <a:rPr lang="en-US" dirty="0" smtClean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12351" y="2565400"/>
            <a:ext cx="7414846" cy="935038"/>
          </a:xfrm>
        </p:spPr>
        <p:txBody>
          <a:bodyPr>
            <a:normAutofit/>
          </a:bodyPr>
          <a:lstStyle>
            <a:lvl1pPr algn="r">
              <a:buNone/>
              <a:defRPr sz="2400" b="1" baseline="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r>
              <a:rPr lang="ru-RU" dirty="0" smtClean="0"/>
              <a:t>Заголовок </a:t>
            </a:r>
            <a:r>
              <a:rPr lang="ru-RU" b="1" dirty="0" smtClean="0"/>
              <a:t>т</a:t>
            </a:r>
            <a:r>
              <a:rPr lang="en-US" b="1" dirty="0" err="1" smtClean="0"/>
              <a:t>итульн</a:t>
            </a:r>
            <a:r>
              <a:rPr lang="ru-RU" b="1" dirty="0" smtClean="0"/>
              <a:t>ого</a:t>
            </a:r>
            <a:r>
              <a:rPr lang="en-US" b="1" dirty="0" smtClean="0"/>
              <a:t> </a:t>
            </a:r>
            <a:r>
              <a:rPr lang="en-US" b="1" dirty="0" err="1" smtClean="0"/>
              <a:t>слайд</a:t>
            </a:r>
            <a:r>
              <a:rPr lang="ru-RU" b="1" dirty="0" smtClean="0"/>
              <a:t>а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(Arial 24 </a:t>
            </a:r>
            <a:r>
              <a:rPr lang="ru-RU" dirty="0" err="1" smtClean="0"/>
              <a:t>пт</a:t>
            </a:r>
            <a:r>
              <a:rPr lang="en-US" dirty="0" smtClean="0"/>
              <a:t>, RGB 0-103-54)</a:t>
            </a:r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99" y="663422"/>
            <a:ext cx="1246401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01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/>
            </a:lvl1pPr>
          </a:lstStyle>
          <a:p>
            <a:r>
              <a:rPr lang="ru-RU" dirty="0" smtClean="0"/>
              <a:t>Заголовок - выводы </a:t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жирный шрифт, RGB 0-103-54, макс. 2 строки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5058" y="1268414"/>
            <a:ext cx="8707429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/>
            </a:lvl1pPr>
            <a:lvl2pPr>
              <a:defRPr/>
            </a:lvl2pPr>
            <a:lvl3pPr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ru-RU" dirty="0" smtClean="0"/>
              <a:t>Пример текста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en-US" dirty="0" smtClean="0"/>
              <a:t>- </a:t>
            </a:r>
            <a:r>
              <a:rPr lang="ru-RU" dirty="0" smtClean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68320" y="6382230"/>
            <a:ext cx="4391025" cy="460375"/>
          </a:xfrm>
        </p:spPr>
        <p:txBody>
          <a:bodyPr/>
          <a:lstStyle>
            <a:lvl1pPr>
              <a:buNone/>
              <a:defRPr sz="738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1496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652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/>
            </a:lvl1pPr>
          </a:lstStyle>
          <a:p>
            <a:r>
              <a:rPr lang="ru-RU" dirty="0" smtClean="0"/>
              <a:t>Заголовок - выводы </a:t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жирный шрифт, RGB 0-103-54, макс. 2 строки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5054" y="1268414"/>
            <a:ext cx="8707429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Пример текста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en-US" dirty="0" smtClean="0"/>
              <a:t>- </a:t>
            </a:r>
            <a:r>
              <a:rPr lang="ru-RU" dirty="0" smtClean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68317" y="6381758"/>
            <a:ext cx="4391025" cy="460375"/>
          </a:xfrm>
        </p:spPr>
        <p:txBody>
          <a:bodyPr/>
          <a:lstStyle>
            <a:lvl1pPr>
              <a:buNone/>
              <a:defRPr sz="800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93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523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0804" y="5013325"/>
            <a:ext cx="4876397" cy="86409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dirty="0" smtClean="0"/>
              <a:t>Должность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096426" y="6165850"/>
            <a:ext cx="2808287" cy="69215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448623" y="692150"/>
            <a:ext cx="2978578" cy="165673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16803" y="3500439"/>
            <a:ext cx="7704138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347" y="3716344"/>
            <a:ext cx="7181850" cy="1296987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Подзаголовок </a:t>
            </a:r>
            <a:r>
              <a:rPr lang="en-US" dirty="0" smtClean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12351" y="2565400"/>
            <a:ext cx="7414846" cy="935038"/>
          </a:xfrm>
        </p:spPr>
        <p:txBody>
          <a:bodyPr>
            <a:normAutofit/>
          </a:bodyPr>
          <a:lstStyle>
            <a:lvl1pPr algn="r">
              <a:buNone/>
              <a:defRPr sz="2400" b="1" baseline="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r>
              <a:rPr lang="ru-RU" dirty="0" smtClean="0"/>
              <a:t>Заголовок </a:t>
            </a:r>
            <a:r>
              <a:rPr lang="ru-RU" b="1" dirty="0" smtClean="0"/>
              <a:t>т</a:t>
            </a:r>
            <a:r>
              <a:rPr lang="en-US" b="1" dirty="0" err="1" smtClean="0"/>
              <a:t>итульн</a:t>
            </a:r>
            <a:r>
              <a:rPr lang="ru-RU" b="1" dirty="0" smtClean="0"/>
              <a:t>ого</a:t>
            </a:r>
            <a:r>
              <a:rPr lang="en-US" b="1" dirty="0" smtClean="0"/>
              <a:t> </a:t>
            </a:r>
            <a:r>
              <a:rPr lang="en-US" b="1" dirty="0" err="1" smtClean="0"/>
              <a:t>слайд</a:t>
            </a:r>
            <a:r>
              <a:rPr lang="ru-RU" b="1" dirty="0" smtClean="0"/>
              <a:t>а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(Arial 24 </a:t>
            </a:r>
            <a:r>
              <a:rPr lang="ru-RU" dirty="0" err="1" smtClean="0"/>
              <a:t>пт</a:t>
            </a:r>
            <a:r>
              <a:rPr lang="en-US" dirty="0" smtClean="0"/>
              <a:t>, RGB 0-103-54)</a:t>
            </a:r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99" y="663422"/>
            <a:ext cx="1246401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26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174" y="260648"/>
            <a:ext cx="7440162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/>
            </a:lvl1pPr>
          </a:lstStyle>
          <a:p>
            <a:r>
              <a:rPr lang="ru-RU" dirty="0" smtClean="0"/>
              <a:t>Заголовок - выводы </a:t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жирный шрифт, RGB 0-103-54, макс. 2 строки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5054" y="1268414"/>
            <a:ext cx="8707429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Пример текста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en-US" dirty="0" smtClean="0"/>
              <a:t>- </a:t>
            </a:r>
            <a:r>
              <a:rPr lang="ru-RU" dirty="0" smtClean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68317" y="6381758"/>
            <a:ext cx="4391025" cy="460375"/>
          </a:xfrm>
        </p:spPr>
        <p:txBody>
          <a:bodyPr/>
          <a:lstStyle>
            <a:lvl1pPr>
              <a:buNone/>
              <a:defRPr sz="800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4982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597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1.vml"/><Relationship Id="rId10" Type="http://schemas.openxmlformats.org/officeDocument/2006/relationships/oleObject" Target="../embeddings/oleObject1.bin"/><Relationship Id="rId4" Type="http://schemas.openxmlformats.org/officeDocument/2006/relationships/theme" Target="../theme/theme1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5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2.vml"/><Relationship Id="rId10" Type="http://schemas.openxmlformats.org/officeDocument/2006/relationships/oleObject" Target="../embeddings/oleObject2.bin"/><Relationship Id="rId4" Type="http://schemas.openxmlformats.org/officeDocument/2006/relationships/theme" Target="../theme/theme2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9.xml"/><Relationship Id="rId11" Type="http://schemas.openxmlformats.org/officeDocument/2006/relationships/image" Target="../media/image2.jpeg"/><Relationship Id="rId5" Type="http://schemas.openxmlformats.org/officeDocument/2006/relationships/vmlDrawing" Target="../drawings/vmlDrawing3.vml"/><Relationship Id="rId10" Type="http://schemas.openxmlformats.org/officeDocument/2006/relationships/oleObject" Target="../embeddings/oleObject3.bin"/><Relationship Id="rId4" Type="http://schemas.openxmlformats.org/officeDocument/2006/relationships/theme" Target="../theme/theme3.xml"/><Relationship Id="rId9" Type="http://schemas.openxmlformats.org/officeDocument/2006/relationships/tags" Target="../tags/tag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1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heme" Target="../theme/theme6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15.xml"/><Relationship Id="rId11" Type="http://schemas.openxmlformats.org/officeDocument/2006/relationships/image" Target="../media/image9.jpeg"/><Relationship Id="rId5" Type="http://schemas.openxmlformats.org/officeDocument/2006/relationships/tags" Target="../tags/tag14.xml"/><Relationship Id="rId10" Type="http://schemas.openxmlformats.org/officeDocument/2006/relationships/oleObject" Target="../embeddings/oleObject6.bin"/><Relationship Id="rId4" Type="http://schemas.openxmlformats.org/officeDocument/2006/relationships/vmlDrawing" Target="../drawings/vmlDrawing6.vml"/><Relationship Id="rId9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/>
        </p:nvGraphicFramePr>
        <p:xfrm>
          <a:off x="1593" y="1598"/>
          <a:ext cx="1587" cy="1587"/>
        </p:xfrm>
        <a:graphic>
          <a:graphicData uri="http://schemas.openxmlformats.org/presentationml/2006/ole">
            <p:oleObj spid="_x0000_s3025" name="think-cell Slide" r:id="rId10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8972" y="260357"/>
            <a:ext cx="7437216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79512" y="1268761"/>
            <a:ext cx="8712968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>
            <p:custDataLst>
              <p:tags r:id="rId8"/>
            </p:custDataLst>
          </p:nvPr>
        </p:nvCxnSpPr>
        <p:spPr>
          <a:xfrm>
            <a:off x="251520" y="1028733"/>
            <a:ext cx="864096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884370" y="6525362"/>
            <a:ext cx="1074328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ru-RU" sz="1000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300" y="435905"/>
            <a:ext cx="1246401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9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ru-RU" sz="2200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4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lang="ru-RU" sz="1400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/>
        </p:nvGraphicFramePr>
        <p:xfrm>
          <a:off x="1591" y="1596"/>
          <a:ext cx="1587" cy="1587"/>
        </p:xfrm>
        <a:graphic>
          <a:graphicData uri="http://schemas.openxmlformats.org/presentationml/2006/ole">
            <p:oleObj spid="_x0000_s4036" name="think-cell Slide" r:id="rId10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8972" y="260357"/>
            <a:ext cx="7437216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79512" y="1268761"/>
            <a:ext cx="8712968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>
            <p:custDataLst>
              <p:tags r:id="rId8"/>
            </p:custDataLst>
          </p:nvPr>
        </p:nvCxnSpPr>
        <p:spPr>
          <a:xfrm>
            <a:off x="251520" y="1028733"/>
            <a:ext cx="864096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884370" y="6525358"/>
            <a:ext cx="1074328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ru-RU" sz="1000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300" y="435905"/>
            <a:ext cx="1246401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64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ru-RU" sz="2200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4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lang="ru-RU" sz="1400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/>
        </p:nvGraphicFramePr>
        <p:xfrm>
          <a:off x="1591" y="1596"/>
          <a:ext cx="1587" cy="1587"/>
        </p:xfrm>
        <a:graphic>
          <a:graphicData uri="http://schemas.openxmlformats.org/presentationml/2006/ole">
            <p:oleObj spid="_x0000_s17980" name="think-cell Slide" r:id="rId10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8972" y="260357"/>
            <a:ext cx="7437216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79512" y="1268761"/>
            <a:ext cx="8712968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>
            <p:custDataLst>
              <p:tags r:id="rId8"/>
            </p:custDataLst>
          </p:nvPr>
        </p:nvCxnSpPr>
        <p:spPr>
          <a:xfrm>
            <a:off x="251520" y="1028733"/>
            <a:ext cx="864096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884370" y="6525358"/>
            <a:ext cx="1074328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ru-RU" sz="1000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300" y="435905"/>
            <a:ext cx="1246401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3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ru-RU" sz="2200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4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lang="ru-RU" sz="1400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20" y="128670"/>
            <a:ext cx="7437216" cy="769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Ключевое сообщение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2 строки макс., выравнивание по лев. краю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08792"/>
            <a:ext cx="8712968" cy="480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– </a:t>
            </a:r>
            <a:r>
              <a:rPr lang="ru-RU" dirty="0" smtClean="0"/>
              <a:t>18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– </a:t>
            </a:r>
            <a:r>
              <a:rPr lang="ru-RU" dirty="0" smtClean="0"/>
              <a:t>18 </a:t>
            </a:r>
            <a:r>
              <a:rPr lang="ru-RU" dirty="0" err="1" smtClean="0"/>
              <a:t>пт</a:t>
            </a:r>
            <a:endParaRPr lang="ru-RU" dirty="0" smtClean="0"/>
          </a:p>
          <a:p>
            <a:pPr lvl="2"/>
            <a:r>
              <a:rPr lang="ru-RU" dirty="0" smtClean="0"/>
              <a:t>Третий уровень – 16 </a:t>
            </a:r>
            <a:r>
              <a:rPr lang="ru-RU" dirty="0" err="1" smtClean="0"/>
              <a:t>пт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1028733"/>
            <a:ext cx="8640960" cy="0"/>
          </a:xfrm>
          <a:prstGeom prst="line">
            <a:avLst/>
          </a:prstGeom>
          <a:ln w="19050">
            <a:solidFill>
              <a:srgbClr val="88BB43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/>
        </p:nvSpPr>
        <p:spPr>
          <a:xfrm>
            <a:off x="7884370" y="6525350"/>
            <a:ext cx="1074328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ru-RU" sz="1000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7" name="Picture 3" descr="C:\Users\Мокшина Наталья\Desktop\лого Илим рус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099" y="479577"/>
            <a:ext cx="1122390" cy="4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3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1" r:id="rId2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ru-RU" sz="2200" kern="1200" baseline="0" dirty="0">
          <a:solidFill>
            <a:srgbClr val="21572C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8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lang="ru-RU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‒"/>
        <a:tabLst/>
        <a:defRPr lang="ru-RU" sz="1600" kern="120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p:oleObj spid="_x0000_s18635" name="Слайд think-cell" r:id="rId13" imgW="360" imgH="360" progId="">
              <p:embed/>
            </p:oleObj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031" b="1" i="0" baseline="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72" y="260352"/>
            <a:ext cx="7437216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 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024" y="1508792"/>
            <a:ext cx="8204689" cy="480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1028733"/>
            <a:ext cx="864096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/>
        </p:nvSpPr>
        <p:spPr>
          <a:xfrm>
            <a:off x="7884370" y="6525352"/>
            <a:ext cx="1074328" cy="246221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923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ru-RU" sz="923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324" y="442731"/>
            <a:ext cx="1152128" cy="480985"/>
          </a:xfrm>
          <a:prstGeom prst="rect">
            <a:avLst/>
          </a:prstGeom>
        </p:spPr>
      </p:pic>
      <p:sp>
        <p:nvSpPr>
          <p:cNvPr id="10" name="Текст 7"/>
          <p:cNvSpPr txBox="1">
            <a:spLocks/>
          </p:cNvSpPr>
          <p:nvPr/>
        </p:nvSpPr>
        <p:spPr>
          <a:xfrm>
            <a:off x="507023" y="6381752"/>
            <a:ext cx="4352316" cy="460375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120000"/>
              <a:buFont typeface="Arial" pitchFamily="34" charset="0"/>
              <a:buNone/>
              <a:defRPr lang="ru-RU" sz="800" i="1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2300" indent="-2603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lang="ru-RU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2C45B"/>
              </a:buClr>
            </a:pPr>
            <a:endParaRPr sz="738" dirty="0" smtClean="0">
              <a:solidFill>
                <a:srgbClr val="16161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3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9" r:id="rId6"/>
    <p:sldLayoutId id="2147483790" r:id="rId7"/>
    <p:sldLayoutId id="2147483791" r:id="rId8"/>
    <p:sldLayoutId id="2147483792" r:id="rId9"/>
  </p:sldLayoutIdLst>
  <p:timing>
    <p:tnLst>
      <p:par>
        <p:cTn id="1" dur="indefinite" restart="never" nodeType="tmRoot"/>
      </p:par>
    </p:tnLst>
  </p:timing>
  <p:txStyles>
    <p:titleStyle>
      <a:lvl1pPr marL="0" algn="l" defTabSz="844083" rtl="0" eaLnBrk="1" latinLnBrk="0" hangingPunct="1">
        <a:spcBef>
          <a:spcPct val="0"/>
        </a:spcBef>
        <a:buNone/>
        <a:defRPr lang="ru-RU" sz="2031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50587" indent="-250587" algn="l" defTabSz="844083" rtl="0" eaLnBrk="1" latinLnBrk="0" hangingPunct="1">
        <a:spcBef>
          <a:spcPts val="0"/>
        </a:spcBef>
        <a:spcAft>
          <a:spcPts val="831"/>
        </a:spcAft>
        <a:buClr>
          <a:schemeClr val="accent2"/>
        </a:buClr>
        <a:buSzPct val="120000"/>
        <a:buFont typeface="Arial" pitchFamily="34" charset="0"/>
        <a:buChar char="•"/>
        <a:defRPr lang="ru-RU" sz="1292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74445" indent="-240329" algn="l" defTabSz="844083" rtl="0" eaLnBrk="1" latinLnBrk="0" hangingPunct="1">
        <a:spcBef>
          <a:spcPts val="0"/>
        </a:spcBef>
        <a:spcAft>
          <a:spcPts val="554"/>
        </a:spcAft>
        <a:buClr>
          <a:schemeClr val="accent2"/>
        </a:buClr>
        <a:buSzPct val="120000"/>
        <a:buFont typeface="Arial" pitchFamily="34" charset="0"/>
        <a:buChar char="•"/>
        <a:defRPr lang="ru-RU" sz="1292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44083" indent="0" algn="l" defTabSz="844083" rtl="0" eaLnBrk="1" latinLnBrk="0" hangingPunct="1">
        <a:spcBef>
          <a:spcPts val="0"/>
        </a:spcBef>
        <a:spcAft>
          <a:spcPts val="554"/>
        </a:spcAft>
        <a:buFont typeface="Arial" pitchFamily="34" charset="0"/>
        <a:buNone/>
        <a:tabLst/>
        <a:defRPr lang="ru-RU" sz="1292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>
            <p:extLst/>
          </p:nvPr>
        </p:nvGraphicFramePr>
        <p:xfrm>
          <a:off x="1666" y="1692"/>
          <a:ext cx="1587" cy="1587"/>
        </p:xfrm>
        <a:graphic>
          <a:graphicData uri="http://schemas.openxmlformats.org/presentationml/2006/ole">
            <p:oleObj spid="_x0000_s23714" name="Слайд think-cell" r:id="rId10" imgW="360" imgH="360" progId="">
              <p:embed/>
            </p:oleObj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31" b="1" i="0" baseline="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8972" y="260460"/>
            <a:ext cx="7437216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31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79512" y="1268761"/>
            <a:ext cx="8712968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 userDrawn="1">
            <p:custDataLst>
              <p:tags r:id="rId8"/>
            </p:custDataLst>
          </p:nvPr>
        </p:nvCxnSpPr>
        <p:spPr>
          <a:xfrm>
            <a:off x="251520" y="1028733"/>
            <a:ext cx="864096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7884370" y="6525830"/>
            <a:ext cx="1074328" cy="246221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923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ru-RU" sz="923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300" y="435905"/>
            <a:ext cx="1246401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7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iming>
    <p:tnLst>
      <p:par>
        <p:cTn id="1" dur="indefinite" restart="never" nodeType="tmRoot"/>
      </p:par>
    </p:tnLst>
  </p:timing>
  <p:txStyles>
    <p:titleStyle>
      <a:lvl1pPr marL="0" algn="l" defTabSz="844083" rtl="0" eaLnBrk="1" latinLnBrk="0" hangingPunct="1">
        <a:spcBef>
          <a:spcPct val="0"/>
        </a:spcBef>
        <a:buNone/>
        <a:defRPr lang="ru-RU" sz="2031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50587" indent="-250587" algn="l" defTabSz="844083" rtl="0" eaLnBrk="1" latinLnBrk="0" hangingPunct="1">
        <a:spcBef>
          <a:spcPts val="0"/>
        </a:spcBef>
        <a:spcAft>
          <a:spcPts val="831"/>
        </a:spcAft>
        <a:buFont typeface="Arial" pitchFamily="34" charset="0"/>
        <a:buChar char="•"/>
        <a:defRPr lang="ru-RU" sz="1292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74445" indent="-240329" algn="l" defTabSz="844083" rtl="0" eaLnBrk="1" latinLnBrk="0" hangingPunct="1">
        <a:spcBef>
          <a:spcPts val="0"/>
        </a:spcBef>
        <a:spcAft>
          <a:spcPts val="554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292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44083" indent="0" algn="l" defTabSz="844083" rtl="0" eaLnBrk="1" latinLnBrk="0" hangingPunct="1">
        <a:spcBef>
          <a:spcPts val="0"/>
        </a:spcBef>
        <a:spcAft>
          <a:spcPts val="554"/>
        </a:spcAft>
        <a:buFont typeface="Arial" pitchFamily="34" charset="0"/>
        <a:buNone/>
        <a:tabLst/>
        <a:defRPr lang="ru-RU" sz="1292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096451" y="5877272"/>
            <a:ext cx="2808287" cy="980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21 января 2022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95536" y="3501008"/>
            <a:ext cx="8352928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algn="ctr">
              <a:spcBef>
                <a:spcPct val="0"/>
              </a:spcBef>
            </a:pPr>
            <a:r>
              <a:rPr lang="ru-RU" b="0" dirty="0" smtClean="0">
                <a:solidFill>
                  <a:srgbClr val="006736"/>
                </a:solidFill>
              </a:rPr>
              <a:t>Статус адаптации к модернизированной ЛесЕГАИС, мобильному приложению ЛесЕГАИС.</a:t>
            </a:r>
            <a:r>
              <a:rPr lang="en-US" b="0" dirty="0" smtClean="0">
                <a:solidFill>
                  <a:srgbClr val="006736"/>
                </a:solidFill>
              </a:rPr>
              <a:t>mobile</a:t>
            </a:r>
            <a:r>
              <a:rPr lang="ru-RU" b="0" dirty="0" smtClean="0">
                <a:solidFill>
                  <a:srgbClr val="006736"/>
                </a:solidFill>
              </a:rPr>
              <a:t> и внедрению электронного сопроводительного документа</a:t>
            </a:r>
            <a:endParaRPr lang="ru-RU" sz="2000" b="0" dirty="0"/>
          </a:p>
        </p:txBody>
      </p:sp>
      <p:pic>
        <p:nvPicPr>
          <p:cNvPr id="9" name="Рисунок 8" descr="img26-high.jpg"/>
          <p:cNvPicPr>
            <a:picLocks noChangeAspect="1"/>
          </p:cNvPicPr>
          <p:nvPr/>
        </p:nvPicPr>
        <p:blipFill>
          <a:blip r:embed="rId3" cstate="print"/>
          <a:srcRect t="2444" b="2444"/>
          <a:stretch>
            <a:fillRect/>
          </a:stretch>
        </p:blipFill>
        <p:spPr>
          <a:xfrm>
            <a:off x="5364088" y="764704"/>
            <a:ext cx="2978578" cy="16567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1728192" cy="792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24128" y="4799678"/>
            <a:ext cx="2587379" cy="8640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Вервейко И.В.,          Руководитель отдела по лесной политике АО «Группа «Илим»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8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73734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37" y="224089"/>
            <a:ext cx="7959654" cy="646993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Текущее состояние модернизированной </a:t>
            </a:r>
            <a:r>
              <a:rPr lang="ru-RU" sz="2000" b="0" dirty="0">
                <a:solidFill>
                  <a:srgbClr val="006736"/>
                </a:solidFill>
              </a:rPr>
              <a:t>ЛесЕГАИС и </a:t>
            </a:r>
            <a:r>
              <a:rPr lang="ru-RU" sz="2000" b="0" dirty="0" smtClean="0">
                <a:solidFill>
                  <a:srgbClr val="006736"/>
                </a:solidFill>
              </a:rPr>
              <a:t>мобильного приложения </a:t>
            </a:r>
            <a:r>
              <a:rPr lang="ru-RU" sz="2000" b="0" dirty="0">
                <a:solidFill>
                  <a:srgbClr val="006736"/>
                </a:solidFill>
              </a:rPr>
              <a:t>ЛесЕГАИС.</a:t>
            </a:r>
            <a:r>
              <a:rPr lang="en-US" sz="2000" b="0" dirty="0">
                <a:solidFill>
                  <a:srgbClr val="006736"/>
                </a:solidFill>
              </a:rPr>
              <a:t>mobile </a:t>
            </a:r>
            <a:r>
              <a:rPr lang="ru-RU" sz="2000" b="0" dirty="0" smtClean="0">
                <a:solidFill>
                  <a:srgbClr val="006736"/>
                </a:solidFill>
              </a:rPr>
              <a:t>несет риски для компаний</a:t>
            </a:r>
            <a:endParaRPr lang="ru-RU" sz="2000" b="0" dirty="0">
              <a:solidFill>
                <a:srgbClr val="00673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124059"/>
              </p:ext>
            </p:extLst>
          </p:nvPr>
        </p:nvGraphicFramePr>
        <p:xfrm>
          <a:off x="611560" y="1880721"/>
          <a:ext cx="8100900" cy="34305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138651537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xmlns="" val="2021484693"/>
                    </a:ext>
                  </a:extLst>
                </a:gridCol>
              </a:tblGrid>
              <a:tr h="3788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Основные проблемы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мобильного приложения ЛесЕГАИС.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mobile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 (МП) и вебсайта модернизированной ЛесЕГАИС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Риски для компаний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915843"/>
                  </a:ext>
                </a:extLst>
              </a:tr>
              <a:tr h="47138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МП приложение работает не устойчиво и формирует документы долго, особенно в режиме офлайн (до 1 часа);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простои лесовозов при оформлении ЭСД;</a:t>
                      </a:r>
                    </a:p>
                    <a:p>
                      <a:pPr algn="l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941104086"/>
                  </a:ext>
                </a:extLst>
              </a:tr>
              <a:tr h="86523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Содержание ЭСД в МП и на сайте не соответствует утвержденным НПА;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Информация, которая кодируется в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коде не полная и не соответствует тому, что заполнялось пользователем при оформлении ЭСД, и не соответствует НПА;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Система недостаточно предупреждает пользователя о необходимости заполнения обязательных полей;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штрафные санкции за оформление ЭСД с нарушением требований законодательства;</a:t>
                      </a:r>
                    </a:p>
                    <a:p>
                      <a:pPr marL="0" marR="0" lvl="0" indent="0" algn="l" defTabSz="8440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недопоставка древесины на лесоперерабатывающие предприятия;</a:t>
                      </a:r>
                    </a:p>
                    <a:p>
                      <a:pPr marL="0" marR="0" lvl="0" indent="0" algn="l" defTabSz="8440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остановка экспорта круглых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лесоматериалов и пиломатериалов.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712118710"/>
                  </a:ext>
                </a:extLst>
              </a:tr>
              <a:tr h="47138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Функционал ЛесЕГАИС не доработан, особенно в части МСД (отсутствует функционал по пересортировке и инвентаризации);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Объемы древесины, поступающие на место складирования, учитываются не корректно;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 погашении ЭСД на МСД нет возможности добавить другой вид продукции в ОБД;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несоответствие производственного и бухгалтерского учета предприятия учету объемов древесины в ЛесЕГАИС;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82133478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1540" y="105273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Резюме работы в мобильном приложении ЛесЕГАИС.</a:t>
            </a:r>
            <a:r>
              <a:rPr lang="en-US" dirty="0"/>
              <a:t>mobile</a:t>
            </a:r>
            <a:r>
              <a:rPr lang="ru-RU" dirty="0"/>
              <a:t> (МП) и на вебсайте модернизированной ЛесЕГАИС (по состоянию на 11.01.22)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661248"/>
            <a:ext cx="811890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 этом формально </a:t>
            </a:r>
            <a:r>
              <a:rPr lang="ru-RU" sz="1600" dirty="0"/>
              <a:t>МП и сайт позволяют формировать ЭСД </a:t>
            </a:r>
            <a:r>
              <a:rPr lang="ru-RU" sz="1600" dirty="0" smtClean="0"/>
              <a:t>(с </a:t>
            </a:r>
            <a:r>
              <a:rPr lang="en-US" sz="1600" dirty="0"/>
              <a:t>QR </a:t>
            </a:r>
            <a:r>
              <a:rPr lang="ru-RU" sz="1600" dirty="0" smtClean="0"/>
              <a:t>кодом) и ОБД.</a:t>
            </a:r>
          </a:p>
          <a:p>
            <a:pPr algn="ctr"/>
            <a:r>
              <a:rPr lang="ru-RU" sz="1600" dirty="0" smtClean="0"/>
              <a:t>Количество документов в системе формируется большое, но содержание документов не соответствует НПА.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810" y="5311301"/>
            <a:ext cx="53183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Полный список замечаний прилагается.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7826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68647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37" y="224089"/>
            <a:ext cx="7959654" cy="792088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Полный список замечаний по текущему состоянию модернизированной </a:t>
            </a:r>
            <a:r>
              <a:rPr lang="ru-RU" sz="2000" b="0" dirty="0">
                <a:solidFill>
                  <a:srgbClr val="006736"/>
                </a:solidFill>
              </a:rPr>
              <a:t>ЛесЕГАИС и </a:t>
            </a:r>
            <a:r>
              <a:rPr lang="ru-RU" sz="2000" b="0" dirty="0" smtClean="0">
                <a:solidFill>
                  <a:srgbClr val="006736"/>
                </a:solidFill>
              </a:rPr>
              <a:t>мобильного приложения </a:t>
            </a:r>
            <a:r>
              <a:rPr lang="ru-RU" sz="2000" b="0" dirty="0">
                <a:solidFill>
                  <a:srgbClr val="006736"/>
                </a:solidFill>
              </a:rPr>
              <a:t>ЛесЕГАИС.</a:t>
            </a:r>
            <a:r>
              <a:rPr lang="en-US" sz="2000" b="0" dirty="0">
                <a:solidFill>
                  <a:srgbClr val="006736"/>
                </a:solidFill>
              </a:rPr>
              <a:t>mobile </a:t>
            </a:r>
            <a:r>
              <a:rPr lang="ru-RU" sz="2000" b="0" dirty="0" smtClean="0">
                <a:solidFill>
                  <a:srgbClr val="006736"/>
                </a:solidFill>
              </a:rPr>
              <a:t>несет риски для компаний</a:t>
            </a:r>
            <a:endParaRPr lang="ru-RU" sz="2000" b="0" dirty="0">
              <a:solidFill>
                <a:srgbClr val="00673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6559013"/>
              </p:ext>
            </p:extLst>
          </p:nvPr>
        </p:nvGraphicFramePr>
        <p:xfrm>
          <a:off x="268137" y="1124744"/>
          <a:ext cx="8624344" cy="5365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479">
                  <a:extLst>
                    <a:ext uri="{9D8B030D-6E8A-4147-A177-3AD203B41FA5}">
                      <a16:colId xmlns:a16="http://schemas.microsoft.com/office/drawing/2014/main" xmlns="" val="992635764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925168952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xmlns="" val="425155493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Область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замечания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71483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 веб версии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/>
                </a:tc>
                <a:extLst>
                  <a:ext uri="{0D108BD9-81ED-4DB2-BD59-A6C34878D82A}">
                    <a16:rowId xmlns:a16="http://schemas.microsoft.com/office/drawing/2014/main" xmlns="" val="2483472087"/>
                  </a:ext>
                </a:extLst>
              </a:tr>
              <a:tr h="18822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формирование ЭСД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ЭСД </a:t>
                      </a:r>
                      <a:r>
                        <a:rPr lang="ru-RU" sz="800" u="none" strike="noStrike" dirty="0">
                          <a:effectLst/>
                        </a:rPr>
                        <a:t>можно оформить без указания грузоотправителя, грузополучателя, грузоперевозчика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 подтягивается адрес МСД при выборе МСД в качестве пункта отправления. Хотя в системе у </a:t>
                      </a:r>
                      <a:r>
                        <a:rPr lang="ru-RU" sz="800" u="none" strike="noStrike" dirty="0" smtClean="0">
                          <a:effectLst/>
                        </a:rPr>
                        <a:t>МСД </a:t>
                      </a:r>
                      <a:r>
                        <a:rPr lang="ru-RU" sz="800" u="none" strike="noStrike" dirty="0">
                          <a:effectLst/>
                        </a:rPr>
                        <a:t>адрес есть.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9663066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ЭСД можно оформить без указания места назначения (прекращения действия)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 пункте назначения можно выбрать только свой МСД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204053227"/>
                  </a:ext>
                </a:extLst>
              </a:tr>
              <a:tr h="24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Объем в ЭСД указывается с одним знаком после запятой. Надо с двумя.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 грузоотправителя, грузополучателя, перевозчика не указывается КПП и адрес. По НПА такая информация должна быть.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1244227957"/>
                  </a:ext>
                </a:extLst>
              </a:tr>
              <a:tr h="2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 подтягивается адрес МСД при выборе МСД в качестве пункта отправления. Хотя в системе у этого МСД адрес есть.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 ЭСД </a:t>
                      </a:r>
                      <a:r>
                        <a:rPr lang="ru-RU" sz="800" u="none" strike="noStrike" dirty="0" smtClean="0">
                          <a:effectLst/>
                        </a:rPr>
                        <a:t>должен </a:t>
                      </a:r>
                      <a:r>
                        <a:rPr lang="ru-RU" sz="800" u="none" strike="noStrike" dirty="0">
                          <a:effectLst/>
                        </a:rPr>
                        <a:t>указываться объем при отгрузке и объем при приемке.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3769227358"/>
                  </a:ext>
                </a:extLst>
              </a:tr>
              <a:tr h="24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 грузоотправителя, грузополучателя, перевозчика не указывается КПП и адрес. По НПА такая информация должна быть.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МП позволяет сформировать ЭСД без указания пункта отправления и пункта назначения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2260121152"/>
                  </a:ext>
                </a:extLst>
              </a:tr>
              <a:tr h="16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после погашения ЭСД в нем доджен указываться объем при приемке.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МП позволяет указать объем без двух знаков после запятой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4269239261"/>
                  </a:ext>
                </a:extLst>
              </a:tr>
              <a:tr h="358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можно сформировать ЭСД без указания номера транспортного средства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перед проставлением галочки "вы подтверждаете" не видны номер декларации </a:t>
                      </a:r>
                      <a:r>
                        <a:rPr lang="ru-RU" sz="800" u="none" strike="noStrike" dirty="0" smtClean="0">
                          <a:effectLst/>
                        </a:rPr>
                        <a:t>о сделках  </a:t>
                      </a:r>
                      <a:r>
                        <a:rPr lang="ru-RU" sz="800" u="none" strike="noStrike" dirty="0">
                          <a:effectLst/>
                        </a:rPr>
                        <a:t>собственник, грузоотправитель, грузополучатель (в случае, если это одно лицо). Также не видно пункта назначения.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3305528230"/>
                  </a:ext>
                </a:extLst>
              </a:tr>
              <a:tr h="216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суммарный объем древесины по нескольким позициям не суммируется. По НПА должно быть всего.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 формируются координаты места прекращения действия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600415355"/>
                  </a:ext>
                </a:extLst>
              </a:tr>
              <a:tr h="21663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Генерация QR-кода по созданному ЭСД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может быть без указания собственника, грузоотправителя, грузополучателя, грузоперевозчика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собственник не указан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2108235449"/>
                  </a:ext>
                </a:extLst>
              </a:tr>
              <a:tr h="24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у грузоотправителя, грузополучателя, перевозчика не указывается КПП и адрес. По НПА такая информация должна быть.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Если грузоотправитель, грузополучатель, перевозчик тот же, что и собственник, то они  не указаны.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1486275130"/>
                  </a:ext>
                </a:extLst>
              </a:tr>
              <a:tr h="16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Объем в ЭСД может быть указан без знаков после запятой. Надо с двумя.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нет пункта отправления и назначения, если они не были указаны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223428211"/>
                  </a:ext>
                </a:extLst>
              </a:tr>
              <a:tr h="16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может быть не указано транспортное средство и  место назначения (прекращения действия)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 подписании офлайн нет координат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613234848"/>
                  </a:ext>
                </a:extLst>
              </a:tr>
              <a:tr h="16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7" marR="4027" marT="4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нет адресов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36874740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место отправления шифруется непонятным набором букв и цифр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нет номера декларации о сделках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4238448545"/>
                  </a:ext>
                </a:extLst>
              </a:tr>
              <a:tr h="20767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Формирование ОБД (Приемка древесины на МСД) с гашением ЭСД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 погашении в веб версии ЭСД невозможно добавить вид продукции, который не был указан при отгрузке, но по факту был привезён на склад получателя, т.е. выдаётся системная ошибка, при попытке погашения ЭСД с добавленным видом продукции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 добавить позицию ОКПД, которая была в ЭСД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23320816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7" marR="4027" marT="4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 просмотреть подписанные ОБД.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519722120"/>
                  </a:ext>
                </a:extLst>
              </a:tr>
              <a:tr h="24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7" marR="4027" marT="4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 карточке ОБД после ее публикации на сайте нет остатка древесины до приемки и остатка после приемки древесины по данному ОБД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3687037666"/>
                  </a:ext>
                </a:extLst>
              </a:tr>
              <a:tr h="16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Если ОБД сформирован на сайте, то тогда на МСД будет виден и вид древесины и объем, но не будет виден собственник древесины.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объемы принятой из ОБД в МП не прилетают на склад, на который приняты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1444535598"/>
                  </a:ext>
                </a:extLst>
              </a:tr>
              <a:tr h="402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Отсутствие возможности закрыть ЭСД и сформировать ОБД на сайте, если ЭСД оформлен в </a:t>
                      </a:r>
                      <a:r>
                        <a:rPr lang="ru-RU" sz="800" u="none" strike="noStrike" dirty="0" err="1">
                          <a:effectLst/>
                        </a:rPr>
                        <a:t>офлайне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Если ОБД сформирован в МП (не зависимо от того онлайн или офлайн, а также не зависимо от того, сторонний ЭСД или свой), то на МСД (в его карточке) будет виден собственник древесины и вид древесины, но объем будет нулевой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774203346"/>
                  </a:ext>
                </a:extLst>
              </a:tr>
              <a:tr h="245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система позволяет сформировать два ОБД по приемке, где в качестве документа-основания будет указан один и тот же ЭСД.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b"/>
                </a:tc>
                <a:extLst>
                  <a:ext uri="{0D108BD9-81ED-4DB2-BD59-A6C34878D82A}">
                    <a16:rowId xmlns:a16="http://schemas.microsoft.com/office/drawing/2014/main" xmlns="" val="152378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80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69673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37" y="116633"/>
            <a:ext cx="7959654" cy="720080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Предложения по доработке модернизированной </a:t>
            </a:r>
            <a:r>
              <a:rPr lang="ru-RU" sz="2000" b="0" dirty="0">
                <a:solidFill>
                  <a:srgbClr val="006736"/>
                </a:solidFill>
              </a:rPr>
              <a:t>ЛесЕГАИС и </a:t>
            </a:r>
            <a:r>
              <a:rPr lang="ru-RU" sz="2000" b="0" dirty="0" smtClean="0">
                <a:solidFill>
                  <a:srgbClr val="006736"/>
                </a:solidFill>
              </a:rPr>
              <a:t>мобильного приложения </a:t>
            </a:r>
            <a:r>
              <a:rPr lang="ru-RU" sz="2000" b="0" dirty="0">
                <a:solidFill>
                  <a:srgbClr val="006736"/>
                </a:solidFill>
              </a:rPr>
              <a:t>ЛесЕГАИС.</a:t>
            </a:r>
            <a:r>
              <a:rPr lang="en-US" sz="2000" b="0" dirty="0" smtClean="0">
                <a:solidFill>
                  <a:srgbClr val="006736"/>
                </a:solidFill>
              </a:rPr>
              <a:t>mobile</a:t>
            </a:r>
            <a:endParaRPr lang="ru-RU" sz="2000" b="0" dirty="0">
              <a:solidFill>
                <a:srgbClr val="00673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8568952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</a:rPr>
              <a:t>Предложения по доработке ЛесЕГАИС (кроме указанных замечаний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solidFill>
                  <a:schemeClr val="tx1"/>
                </a:solidFill>
              </a:rPr>
              <a:t>Концептуальные:</a:t>
            </a:r>
            <a:r>
              <a:rPr lang="ru-RU" sz="1400" dirty="0">
                <a:solidFill>
                  <a:schemeClr val="tx1"/>
                </a:solidFill>
              </a:rPr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необходимо </a:t>
            </a:r>
            <a:r>
              <a:rPr lang="ru-RU" sz="1400" dirty="0">
                <a:solidFill>
                  <a:schemeClr val="tx1"/>
                </a:solidFill>
              </a:rPr>
              <a:t>оптимизировать процесс синхронизации МП и сайта для уменьшения документооборота между </a:t>
            </a:r>
            <a:r>
              <a:rPr lang="ru-RU" sz="1400" dirty="0" smtClean="0">
                <a:solidFill>
                  <a:schemeClr val="tx1"/>
                </a:solidFill>
              </a:rPr>
              <a:t>ними;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содержание </a:t>
            </a:r>
            <a:r>
              <a:rPr lang="ru-RU" sz="1400" dirty="0">
                <a:solidFill>
                  <a:schemeClr val="tx1"/>
                </a:solidFill>
              </a:rPr>
              <a:t>всех электронных документов (ЭСД, ОБД, ОПП) должно соответствовать </a:t>
            </a:r>
            <a:r>
              <a:rPr lang="ru-RU" sz="1400" dirty="0" smtClean="0">
                <a:solidFill>
                  <a:schemeClr val="tx1"/>
                </a:solidFill>
              </a:rPr>
              <a:t>НПА;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для </a:t>
            </a:r>
            <a:r>
              <a:rPr lang="ru-RU" sz="1400" dirty="0">
                <a:solidFill>
                  <a:schemeClr val="tx1"/>
                </a:solidFill>
              </a:rPr>
              <a:t>МСД должны быть добавлены функции: пересортировки, инвентаризации, переработки, списания на собственные </a:t>
            </a:r>
            <a:r>
              <a:rPr lang="ru-RU" sz="1400" dirty="0" smtClean="0">
                <a:solidFill>
                  <a:schemeClr val="tx1"/>
                </a:solidFill>
              </a:rPr>
              <a:t>нужды (</a:t>
            </a:r>
            <a:r>
              <a:rPr lang="ru-RU" sz="1400" u="sng" dirty="0" smtClean="0">
                <a:solidFill>
                  <a:schemeClr val="tx1"/>
                </a:solidFill>
              </a:rPr>
              <a:t>не позднее 1 февраля 2022 года</a:t>
            </a:r>
            <a:r>
              <a:rPr lang="ru-RU" sz="1400" dirty="0" smtClean="0">
                <a:solidFill>
                  <a:schemeClr val="tx1"/>
                </a:solidFill>
              </a:rPr>
              <a:t>);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предусмотреть </a:t>
            </a:r>
            <a:r>
              <a:rPr lang="ru-RU" sz="1400" dirty="0">
                <a:solidFill>
                  <a:schemeClr val="tx1"/>
                </a:solidFill>
              </a:rPr>
              <a:t>возможность удаления МСД и ОЛИ;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предусмотреть </a:t>
            </a:r>
            <a:r>
              <a:rPr lang="ru-RU" sz="1400" dirty="0">
                <a:solidFill>
                  <a:schemeClr val="tx1"/>
                </a:solidFill>
              </a:rPr>
              <a:t>возможность добавления участников оборота древесины (не через создание ЭСД);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предусмотреть </a:t>
            </a:r>
            <a:r>
              <a:rPr lang="ru-RU" sz="1400" dirty="0">
                <a:solidFill>
                  <a:schemeClr val="tx1"/>
                </a:solidFill>
              </a:rPr>
              <a:t>возможность погашения ЭСД на сайте с использованием сканера QR кода;</a:t>
            </a:r>
          </a:p>
          <a:p>
            <a:pPr>
              <a:lnSpc>
                <a:spcPct val="150000"/>
              </a:lnSpc>
            </a:pPr>
            <a:r>
              <a:rPr lang="ru-RU" sz="1400" u="sng" dirty="0">
                <a:solidFill>
                  <a:schemeClr val="tx1"/>
                </a:solidFill>
              </a:rPr>
              <a:t>Д</a:t>
            </a:r>
            <a:r>
              <a:rPr lang="ru-RU" sz="1400" u="sng" dirty="0" smtClean="0">
                <a:solidFill>
                  <a:schemeClr val="tx1"/>
                </a:solidFill>
              </a:rPr>
              <a:t>ля </a:t>
            </a:r>
            <a:r>
              <a:rPr lang="ru-RU" sz="1400" u="sng" dirty="0">
                <a:solidFill>
                  <a:schemeClr val="tx1"/>
                </a:solidFill>
              </a:rPr>
              <a:t>удобства </a:t>
            </a:r>
            <a:r>
              <a:rPr lang="ru-RU" sz="1400" u="sng" dirty="0" smtClean="0">
                <a:solidFill>
                  <a:schemeClr val="tx1"/>
                </a:solidFill>
              </a:rPr>
              <a:t>пользователей:</a:t>
            </a:r>
            <a:r>
              <a:rPr lang="ru-RU" sz="1400" dirty="0">
                <a:solidFill>
                  <a:schemeClr val="tx1"/>
                </a:solidFill>
              </a:rPr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добавить </a:t>
            </a:r>
            <a:r>
              <a:rPr lang="ru-RU" sz="1400" dirty="0">
                <a:solidFill>
                  <a:schemeClr val="tx1"/>
                </a:solidFill>
              </a:rPr>
              <a:t>возможность формирования черновиков документов на сайте;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установить </a:t>
            </a:r>
            <a:r>
              <a:rPr lang="ru-RU" sz="1400" dirty="0">
                <a:solidFill>
                  <a:schemeClr val="tx1"/>
                </a:solidFill>
              </a:rPr>
              <a:t>фильтры и возможность поиска документов во всех разделах по всем основным </a:t>
            </a:r>
            <a:r>
              <a:rPr lang="ru-RU" sz="1400" dirty="0" smtClean="0">
                <a:solidFill>
                  <a:schemeClr val="tx1"/>
                </a:solidFill>
              </a:rPr>
              <a:t>полям.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7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72710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37" y="116632"/>
            <a:ext cx="7959654" cy="899545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Предложения по совершенствованию нормативной базы</a:t>
            </a:r>
            <a:endParaRPr lang="ru-RU" sz="2000" b="0" dirty="0">
              <a:solidFill>
                <a:srgbClr val="00673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340768"/>
            <a:ext cx="84969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1. Внесение изменений в </a:t>
            </a:r>
            <a:r>
              <a:rPr lang="ru-RU" sz="1600" dirty="0"/>
              <a:t>НПА по ЭСД в части легализации использования </a:t>
            </a:r>
            <a:r>
              <a:rPr lang="en-US" sz="1600" dirty="0"/>
              <a:t>QR </a:t>
            </a:r>
            <a:r>
              <a:rPr lang="ru-RU" sz="1600" dirty="0"/>
              <a:t>кода, как атрибута, подтверждающего корректное формирования ЭСД в МП или на сайте ЛесЕГАИС.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2.Внесение </a:t>
            </a:r>
            <a:r>
              <a:rPr lang="ru-RU" sz="1600" dirty="0"/>
              <a:t>изменений в КоАП в части установления ответственности за наличие подтверждения (</a:t>
            </a:r>
            <a:r>
              <a:rPr lang="en-US" sz="1600" dirty="0"/>
              <a:t>QR </a:t>
            </a:r>
            <a:r>
              <a:rPr lang="ru-RU" sz="1600" dirty="0"/>
              <a:t>кода) формирования ЭСД в соответствии с требованиями законодательства.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3. Внесение поправок в Лесной кодекс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/>
              <a:t>в части изменения требований: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о </a:t>
            </a:r>
            <a:r>
              <a:rPr lang="ru-RU" sz="1600" dirty="0"/>
              <a:t>запрете на </a:t>
            </a:r>
            <a:r>
              <a:rPr lang="ru-RU" sz="1600" dirty="0" smtClean="0"/>
              <a:t>совершение сделок </a:t>
            </a:r>
            <a:r>
              <a:rPr lang="ru-RU" sz="1600" dirty="0"/>
              <a:t>с древесиной и на </a:t>
            </a:r>
            <a:r>
              <a:rPr lang="ru-RU" sz="1600" dirty="0" smtClean="0"/>
              <a:t>транспортировку древесины </a:t>
            </a:r>
            <a:r>
              <a:rPr lang="ru-RU" sz="1600" dirty="0"/>
              <a:t>в случаях, когда древесина </a:t>
            </a:r>
            <a:r>
              <a:rPr lang="ru-RU" sz="1600" dirty="0" smtClean="0"/>
              <a:t>ещё </a:t>
            </a:r>
            <a:r>
              <a:rPr lang="ru-RU" sz="1600" dirty="0"/>
              <a:t>не находится в собственности у продавца или </a:t>
            </a:r>
            <a:r>
              <a:rPr lang="ru-RU" sz="1600" dirty="0" smtClean="0"/>
              <a:t>арендатора;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о внесении сведений о фактическом </a:t>
            </a:r>
            <a:r>
              <a:rPr lang="ru-RU" sz="1600" dirty="0"/>
              <a:t>объеме транспортировки древесины </a:t>
            </a:r>
            <a:r>
              <a:rPr lang="ru-RU" sz="1600" dirty="0" smtClean="0"/>
              <a:t>до начала самой транспортировки.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2770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55367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59654" cy="432048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>
                <a:solidFill>
                  <a:srgbClr val="006736"/>
                </a:solidFill>
              </a:rPr>
              <a:t>Основные </a:t>
            </a:r>
            <a:r>
              <a:rPr lang="ru-RU" sz="2000" b="0" dirty="0" smtClean="0">
                <a:solidFill>
                  <a:srgbClr val="006736"/>
                </a:solidFill>
              </a:rPr>
              <a:t>требования по учету древесины в соответствии с 3-ФЗ</a:t>
            </a:r>
            <a:endParaRPr lang="ru-RU" sz="2000" b="0" dirty="0">
              <a:solidFill>
                <a:srgbClr val="00673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56895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Транспортировка древесины любым видом транспорта </a:t>
            </a:r>
            <a:r>
              <a:rPr lang="ru-RU" sz="1400" dirty="0" smtClean="0">
                <a:solidFill>
                  <a:schemeClr val="tx1"/>
                </a:solidFill>
              </a:rPr>
              <a:t>между лесосекой и складом или между складами допускается </a:t>
            </a:r>
            <a:r>
              <a:rPr lang="ru-RU" sz="1400" dirty="0">
                <a:solidFill>
                  <a:schemeClr val="tx1"/>
                </a:solidFill>
              </a:rPr>
              <a:t>только при наличии оформленного в установленном порядке </a:t>
            </a:r>
            <a:r>
              <a:rPr lang="ru-RU" sz="1400" dirty="0" smtClean="0">
                <a:solidFill>
                  <a:schemeClr val="tx1"/>
                </a:solidFill>
              </a:rPr>
              <a:t>электронного сопроводительного документа (ЭСД).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При перемещении древесины в границах </a:t>
            </a:r>
            <a:r>
              <a:rPr lang="ru-RU" sz="1400" dirty="0">
                <a:solidFill>
                  <a:schemeClr val="tx1"/>
                </a:solidFill>
              </a:rPr>
              <a:t>лесосеки ЭСД не оформляется;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Под учет попадают круглые лесоматериалы и пиломатериалы (щепа и продукция ЦБП не попадают под требования учета);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Любое место, где осуществляется приемка, отгрузка или хранение древесины, должно быть зарегистрировано в ЛесЕГАИС как место складирования древесины (МСД);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Любое место, где осуществляется </a:t>
            </a:r>
            <a:r>
              <a:rPr lang="ru-RU" sz="1400" dirty="0" smtClean="0">
                <a:solidFill>
                  <a:schemeClr val="tx1"/>
                </a:solidFill>
              </a:rPr>
              <a:t>переработка древесины с производством продукции, на которую распространяются требования по ее учету, </a:t>
            </a:r>
            <a:r>
              <a:rPr lang="ru-RU" sz="1400" dirty="0">
                <a:solidFill>
                  <a:schemeClr val="tx1"/>
                </a:solidFill>
              </a:rPr>
              <a:t>должно быть зарегистрировано в ЛесЕГАИС как </a:t>
            </a:r>
            <a:r>
              <a:rPr lang="ru-RU" sz="1400" dirty="0" smtClean="0">
                <a:solidFill>
                  <a:schemeClr val="tx1"/>
                </a:solidFill>
              </a:rPr>
              <a:t>объект лесоперерабатывающей инфраструктуры (ОЛИ);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Контроль за оборотом древесины должен осуществляться по «балансовой модели» – на каждой лесосеке, каждом  МСД и ОЛИ объем учтенной древесины не может превышать объем древесины, учтенной на предыдущем этапе (пока данное требование в ЛесЕГАИС не активировано и на МСД допускаются отрицательные остатки древесины);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Любая транзакция на МСД (приемка, отгрузка, пересортировка или инвентаризация древесины) ведет к формированию Отчета о балансе древесины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ОБД) на складе.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427294"/>
            <a:ext cx="8203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*3-ФЗ – Федеральный закон </a:t>
            </a:r>
            <a:r>
              <a:rPr lang="ru-RU" sz="1000" dirty="0"/>
              <a:t>«О внесении изменений в Лесной кодекс РФ и отдельные законодательные акты Российской Федерации в части совершенствования правового регулирования лесных отношений» от 04.02.202г  №3-ФЗ</a:t>
            </a:r>
          </a:p>
        </p:txBody>
      </p:sp>
    </p:spTree>
    <p:extLst>
      <p:ext uri="{BB962C8B-B14F-4D97-AF65-F5344CB8AC3E}">
        <p14:creationId xmlns:p14="http://schemas.microsoft.com/office/powerpoint/2010/main" xmlns="" val="2404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59447" name="Слайд think-cell" r:id="rId5" imgW="360" imgH="360" progId="">
              <p:embed/>
            </p:oleObj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662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646" y="188640"/>
            <a:ext cx="8640959" cy="655364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>
                <a:solidFill>
                  <a:srgbClr val="006736"/>
                </a:solidFill>
              </a:rPr>
              <a:t>Сроки вступления в силу подзаконных актов по учету древесины не синхронизированы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183400"/>
              </p:ext>
            </p:extLst>
          </p:nvPr>
        </p:nvGraphicFramePr>
        <p:xfrm>
          <a:off x="379305" y="1597097"/>
          <a:ext cx="7554217" cy="3822105"/>
        </p:xfrm>
        <a:graphic>
          <a:graphicData uri="http://schemas.openxmlformats.org/drawingml/2006/table">
            <a:tbl>
              <a:tblPr/>
              <a:tblGrid>
                <a:gridCol w="3737793">
                  <a:extLst>
                    <a:ext uri="{9D8B030D-6E8A-4147-A177-3AD203B41FA5}">
                      <a16:colId xmlns:a16="http://schemas.microsoft.com/office/drawing/2014/main" xmlns="" val="15922839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51310730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3316933751"/>
                    </a:ext>
                  </a:extLst>
                </a:gridCol>
              </a:tblGrid>
              <a:tr h="625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нормативно-правовой акт (НПА)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4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вступления в силу НПА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4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наступления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ответственности по КоАП*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757162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Порядок подачи Лесной декларации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6344866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Правила определения характеристик древесины и учета древесины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2317816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и порядок оформления Электронного сопроводительного документа (ЭСД)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4529500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о балансе древесины на складе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4523878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древесине и продукции из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нее (для объекта лесоперерабатывающей инфраструктуры)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01.03.22.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6716710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к оборудованию лесных складов средствами фиксации транспортных 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01.01.22.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предусмотрено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6098922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Правила внесения информации в ЛесЕГАИС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НПА не утвержден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6170708"/>
                  </a:ext>
                </a:extLst>
              </a:tr>
              <a:tr h="399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Положение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государственном надзоре в сфере оборота древесины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40" marR="30240" marT="81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02.07.21.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40" marR="30240" marT="81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применимо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40" marR="30240" marT="81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673926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1529" y="1210321"/>
            <a:ext cx="8640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Статус разработки и утверждения основных подзаконных актов по учету древесины в развитие 3-ФЗ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0556" y="5744289"/>
            <a:ext cx="592751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Основные риски в настоящее время связаны с корректным оформлением ЭСД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7888" y="6453336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*- Кодекс об административных правонарушениях.  </a:t>
            </a:r>
            <a:endParaRPr lang="ru-RU" sz="1000" dirty="0"/>
          </a:p>
        </p:txBody>
      </p:sp>
      <p:sp>
        <p:nvSpPr>
          <p:cNvPr id="5" name="Стрелка углом вверх 4"/>
          <p:cNvSpPr/>
          <p:nvPr/>
        </p:nvSpPr>
        <p:spPr>
          <a:xfrm rot="5400000" flipV="1">
            <a:off x="6824816" y="4385672"/>
            <a:ext cx="2808312" cy="462920"/>
          </a:xfrm>
          <a:prstGeom prst="bentUpArrow">
            <a:avLst>
              <a:gd name="adj1" fmla="val 16937"/>
              <a:gd name="adj2" fmla="val 25617"/>
              <a:gd name="adj3" fmla="val 34163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82501" y="3159115"/>
            <a:ext cx="477931" cy="1077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sz="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5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60470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54" y="226164"/>
            <a:ext cx="7959654" cy="654621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Для адаптации к новому функционалу ЛесЕГАИС у компаний было менее одного дня</a:t>
            </a:r>
            <a:endParaRPr lang="ru-RU" sz="2000" b="0" dirty="0">
              <a:solidFill>
                <a:srgbClr val="00673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124744"/>
            <a:ext cx="696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400" dirty="0" smtClean="0">
                <a:solidFill>
                  <a:srgbClr val="161616"/>
                </a:solidFill>
                <a:latin typeface="Arial"/>
              </a:rPr>
              <a:t>Этапы внедрения нового </a:t>
            </a:r>
            <a:r>
              <a:rPr lang="ru-RU" sz="1400" dirty="0">
                <a:solidFill>
                  <a:srgbClr val="161616"/>
                </a:solidFill>
                <a:latin typeface="Arial"/>
              </a:rPr>
              <a:t>функционала </a:t>
            </a:r>
            <a:r>
              <a:rPr lang="ru-RU" sz="1400" dirty="0" smtClean="0">
                <a:solidFill>
                  <a:srgbClr val="161616"/>
                </a:solidFill>
                <a:latin typeface="Arial"/>
              </a:rPr>
              <a:t>ЛесЕГАИС и МП</a:t>
            </a:r>
            <a:endParaRPr lang="ru-RU" sz="1400" dirty="0">
              <a:solidFill>
                <a:srgbClr val="161616"/>
              </a:solidFill>
              <a:latin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504465"/>
              </p:ext>
            </p:extLst>
          </p:nvPr>
        </p:nvGraphicFramePr>
        <p:xfrm>
          <a:off x="545063" y="1676480"/>
          <a:ext cx="8103669" cy="39779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46817">
                  <a:extLst>
                    <a:ext uri="{9D8B030D-6E8A-4147-A177-3AD203B41FA5}">
                      <a16:colId xmlns:a16="http://schemas.microsoft.com/office/drawing/2014/main" xmlns="" val="130195568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109445528"/>
                    </a:ext>
                  </a:extLst>
                </a:gridCol>
                <a:gridCol w="3572676">
                  <a:extLst>
                    <a:ext uri="{9D8B030D-6E8A-4147-A177-3AD203B41FA5}">
                      <a16:colId xmlns:a16="http://schemas.microsoft.com/office/drawing/2014/main" xmlns="" val="3816757183"/>
                    </a:ext>
                  </a:extLst>
                </a:gridCol>
              </a:tblGrid>
              <a:tr h="3586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Этапы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внедрения нового функционала ЛесЕГАИС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solidFill>
                      <a:srgbClr val="82C4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срок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solidFill>
                      <a:srgbClr val="82C4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комментарии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>
                    <a:solidFill>
                      <a:srgbClr val="82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059707"/>
                  </a:ext>
                </a:extLst>
              </a:tr>
              <a:tr h="485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Предварительное тестирование функционала ЛесЕГАИС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квартал 2021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группа (Рослесхоз, несколько крупных лесных компаний). Тестировался только сайт.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extLst>
                  <a:ext uri="{0D108BD9-81ED-4DB2-BD59-A6C34878D82A}">
                    <a16:rowId xmlns:a16="http://schemas.microsoft.com/office/drawing/2014/main" xmlns="" val="421299483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Заключение Рослесхозом контракта на модернизацию ЛесЕГАИС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15.11.21.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</a:rPr>
                        <a:t>Исполнитель работ - ООО «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Борлас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». Субподрядчик – Дата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Солюшн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extLst>
                  <a:ext uri="{0D108BD9-81ED-4DB2-BD59-A6C34878D82A}">
                    <a16:rowId xmlns:a16="http://schemas.microsoft.com/office/drawing/2014/main" xmlns="" val="164468023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Модернизация ЛесЕГАИС и разработка мобильного приложения (МП)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15.11.21.- 10.12.21.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baseline="0" dirty="0" smtClean="0">
                          <a:effectLst/>
                        </a:rPr>
                        <a:t>С привлечением узкого круга экспертов.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extLst>
                  <a:ext uri="{0D108BD9-81ED-4DB2-BD59-A6C34878D82A}">
                    <a16:rowId xmlns:a16="http://schemas.microsoft.com/office/drawing/2014/main" xmlns="" val="379439378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Закрытое тестирование и доработка функционала ЛесЕГАИС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10.12.21.-16.12.21.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baseline="0" dirty="0" smtClean="0">
                          <a:effectLst/>
                        </a:rPr>
                        <a:t>С привлечением узкого круга компаний и регионов. Тестовая версия МП доступна стала  13.12.21.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extLst>
                  <a:ext uri="{0D108BD9-81ED-4DB2-BD59-A6C34878D82A}">
                    <a16:rowId xmlns:a16="http://schemas.microsoft.com/office/drawing/2014/main" xmlns="" val="311755677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Публичное тестирование функционала ЛесЕГАИС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17.12.21.-23.12.21.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baseline="0" dirty="0" smtClean="0">
                          <a:effectLst/>
                        </a:rPr>
                        <a:t>С привлечением широкого, но ограниченного, круга компаний и регионов. Тестовая версия МП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стала доступна 20.12.21.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extLst>
                  <a:ext uri="{0D108BD9-81ED-4DB2-BD59-A6C34878D82A}">
                    <a16:rowId xmlns:a16="http://schemas.microsoft.com/office/drawing/2014/main" xmlns="" val="66950193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Начало работы модернизированной ЛесЕГАИС на постоянной основе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01.01.22.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Бизнес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МП ЛесЕГАИС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.mobile 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(версия 1.10.) размещено Рослесхозом для открытого скачивания </a:t>
                      </a:r>
                      <a:r>
                        <a:rPr lang="ru-RU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31 декабря 2021 года.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6 января 2022 года была опубликована новая версия МП (№ 1.02.).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1" marR="33231" marT="8631" marB="0" anchor="ctr"/>
                </a:tc>
                <a:extLst>
                  <a:ext uri="{0D108BD9-81ED-4DB2-BD59-A6C34878D82A}">
                    <a16:rowId xmlns:a16="http://schemas.microsoft.com/office/drawing/2014/main" xmlns="" val="20095104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5063" y="5898395"/>
            <a:ext cx="810366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Предложения Группы Илим, других компаний, субъектов РФ, РСПП о необходимости переноса обязательного использования ЭСД (и сохранении на переходный период бумажного сопроводительного документа) не были поддержаны Правительством РФ, Минприроды России и </a:t>
            </a:r>
            <a:r>
              <a:rPr lang="ru-RU" sz="1200" dirty="0"/>
              <a:t>Р</a:t>
            </a:r>
            <a:r>
              <a:rPr lang="ru-RU" sz="1200" dirty="0" smtClean="0"/>
              <a:t>ослесхозом.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127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71720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54" y="44624"/>
            <a:ext cx="7743629" cy="792088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Официальные требования к смартфонам для работы с МП ЛесЕГАИС до сих пор не опубликованы</a:t>
            </a:r>
            <a:endParaRPr lang="ru-RU" sz="2000" b="0" dirty="0">
              <a:solidFill>
                <a:srgbClr val="00673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83878"/>
            <a:ext cx="612068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Операционная </a:t>
            </a:r>
            <a:r>
              <a:rPr lang="ru-RU" sz="1200" dirty="0">
                <a:solidFill>
                  <a:schemeClr val="tx1"/>
                </a:solidFill>
              </a:rPr>
              <a:t>система: </a:t>
            </a:r>
            <a:r>
              <a:rPr lang="ru-RU" sz="1200" dirty="0" err="1">
                <a:solidFill>
                  <a:schemeClr val="tx1"/>
                </a:solidFill>
              </a:rPr>
              <a:t>Android</a:t>
            </a:r>
            <a:r>
              <a:rPr lang="ru-RU" sz="1200" dirty="0">
                <a:solidFill>
                  <a:schemeClr val="tx1"/>
                </a:solidFill>
              </a:rPr>
              <a:t> 10+ или </a:t>
            </a:r>
            <a:r>
              <a:rPr lang="ru-RU" sz="1200" dirty="0" err="1">
                <a:solidFill>
                  <a:schemeClr val="tx1"/>
                </a:solidFill>
              </a:rPr>
              <a:t>iOS</a:t>
            </a:r>
            <a:r>
              <a:rPr lang="ru-RU" sz="1200" dirty="0">
                <a:solidFill>
                  <a:schemeClr val="tx1"/>
                </a:solidFill>
              </a:rPr>
              <a:t> 15+;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Размер </a:t>
            </a:r>
            <a:r>
              <a:rPr lang="ru-RU" sz="1200" dirty="0">
                <a:solidFill>
                  <a:schemeClr val="tx1"/>
                </a:solidFill>
              </a:rPr>
              <a:t>ОЗУ(RAM): от 3 ГБ;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Поддержка </a:t>
            </a:r>
            <a:r>
              <a:rPr lang="ru-RU" sz="1200" dirty="0">
                <a:solidFill>
                  <a:schemeClr val="tx1"/>
                </a:solidFill>
              </a:rPr>
              <a:t>3G, 4G;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Поддержка </a:t>
            </a:r>
            <a:r>
              <a:rPr lang="ru-RU" sz="1200" dirty="0">
                <a:solidFill>
                  <a:schemeClr val="tx1"/>
                </a:solidFill>
              </a:rPr>
              <a:t>GPS/A-GPS, </a:t>
            </a:r>
            <a:r>
              <a:rPr lang="ru-RU" sz="1200" dirty="0" err="1">
                <a:solidFill>
                  <a:schemeClr val="tx1"/>
                </a:solidFill>
              </a:rPr>
              <a:t>Глонасс</a:t>
            </a:r>
            <a:r>
              <a:rPr lang="ru-RU" sz="1200" dirty="0">
                <a:solidFill>
                  <a:schemeClr val="tx1"/>
                </a:solidFill>
              </a:rPr>
              <a:t>;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Поддержка </a:t>
            </a:r>
            <a:r>
              <a:rPr lang="ru-RU" sz="1200" dirty="0" err="1">
                <a:solidFill>
                  <a:schemeClr val="tx1"/>
                </a:solidFill>
              </a:rPr>
              <a:t>WiFi</a:t>
            </a:r>
            <a:r>
              <a:rPr lang="ru-RU" sz="1200" dirty="0">
                <a:solidFill>
                  <a:schemeClr val="tx1"/>
                </a:solidFill>
              </a:rPr>
              <a:t>;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Размер </a:t>
            </a:r>
            <a:r>
              <a:rPr lang="ru-RU" sz="1200" dirty="0">
                <a:solidFill>
                  <a:schemeClr val="tx1"/>
                </a:solidFill>
              </a:rPr>
              <a:t>встроенной памяти: от 16 ГБ;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Разрешение </a:t>
            </a:r>
            <a:r>
              <a:rPr lang="ru-RU" sz="1200" dirty="0">
                <a:solidFill>
                  <a:schemeClr val="tx1"/>
                </a:solidFill>
              </a:rPr>
              <a:t>основной камеры: от 10 МП;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Емкость </a:t>
            </a:r>
            <a:r>
              <a:rPr lang="ru-RU" sz="1200" dirty="0">
                <a:solidFill>
                  <a:schemeClr val="tx1"/>
                </a:solidFill>
              </a:rPr>
              <a:t>аккумуляторной батареи: от 3000 </a:t>
            </a:r>
            <a:r>
              <a:rPr lang="ru-RU" sz="1200" dirty="0" err="1">
                <a:solidFill>
                  <a:schemeClr val="tx1"/>
                </a:solidFill>
              </a:rPr>
              <a:t>мАч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9172" y="1120163"/>
            <a:ext cx="6984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/>
              <a:t>Неофициальные требования к смартфонам для работы с МП ЛесЕГАИС</a:t>
            </a:r>
            <a:r>
              <a:rPr lang="ru-RU" sz="1200" b="1" dirty="0"/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3632496"/>
              </p:ext>
            </p:extLst>
          </p:nvPr>
        </p:nvGraphicFramePr>
        <p:xfrm>
          <a:off x="696616" y="3927553"/>
          <a:ext cx="7349887" cy="1709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3662">
                  <a:extLst>
                    <a:ext uri="{9D8B030D-6E8A-4147-A177-3AD203B41FA5}">
                      <a16:colId xmlns:a16="http://schemas.microsoft.com/office/drawing/2014/main" xmlns="" val="2557296836"/>
                    </a:ext>
                  </a:extLst>
                </a:gridCol>
                <a:gridCol w="1122123">
                  <a:extLst>
                    <a:ext uri="{9D8B030D-6E8A-4147-A177-3AD203B41FA5}">
                      <a16:colId xmlns:a16="http://schemas.microsoft.com/office/drawing/2014/main" xmlns="" val="330597686"/>
                    </a:ext>
                  </a:extLst>
                </a:gridCol>
                <a:gridCol w="1549019">
                  <a:extLst>
                    <a:ext uri="{9D8B030D-6E8A-4147-A177-3AD203B41FA5}">
                      <a16:colId xmlns:a16="http://schemas.microsoft.com/office/drawing/2014/main" xmlns="" val="1262521383"/>
                    </a:ext>
                  </a:extLst>
                </a:gridCol>
                <a:gridCol w="1369837">
                  <a:extLst>
                    <a:ext uri="{9D8B030D-6E8A-4147-A177-3AD203B41FA5}">
                      <a16:colId xmlns:a16="http://schemas.microsoft.com/office/drawing/2014/main" xmlns="" val="1298473933"/>
                    </a:ext>
                  </a:extLst>
                </a:gridCol>
                <a:gridCol w="1105246">
                  <a:extLst>
                    <a:ext uri="{9D8B030D-6E8A-4147-A177-3AD203B41FA5}">
                      <a16:colId xmlns:a16="http://schemas.microsoft.com/office/drawing/2014/main" xmlns="" val="424442122"/>
                    </a:ext>
                  </a:extLst>
                </a:gridCol>
              </a:tblGrid>
              <a:tr h="3397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Длительность </a:t>
                      </a:r>
                      <a:r>
                        <a:rPr lang="ru-RU" sz="1200" dirty="0" smtClean="0">
                          <a:effectLst/>
                        </a:rPr>
                        <a:t>процесса на различных</a:t>
                      </a:r>
                      <a:r>
                        <a:rPr lang="ru-RU" sz="1200" baseline="0" dirty="0" smtClean="0">
                          <a:effectLst/>
                        </a:rPr>
                        <a:t> устройствах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минут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52692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Xiaomi redmi note 9, 4/128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Samsung </a:t>
                      </a:r>
                      <a:r>
                        <a:rPr lang="en-US" sz="1200">
                          <a:effectLst/>
                        </a:rPr>
                        <a:t>G</a:t>
                      </a:r>
                      <a:r>
                        <a:rPr lang="ru-RU" sz="1200">
                          <a:effectLst/>
                        </a:rPr>
                        <a:t>alaxy Tab </a:t>
                      </a: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ru-RU" sz="1200">
                          <a:effectLst/>
                        </a:rPr>
                        <a:t>6, 6/128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Samsung GalaxyS8 4/64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Samsung A12, 3/32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1738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Синхронизация первичных документов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98995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ЭСД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проблем и задержек не возникло ни на одном устройстве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09347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Подписание и публикация ЭСД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&gt;40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&gt;40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418577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8497" y="5974348"/>
            <a:ext cx="732439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Резюме: МП ЛесЕГАИС.</a:t>
            </a:r>
            <a:r>
              <a:rPr lang="en-US" sz="1400" dirty="0"/>
              <a:t>mobile</a:t>
            </a:r>
            <a:r>
              <a:rPr lang="ru-RU" sz="1400" dirty="0"/>
              <a:t> в режиме офлайн не работает корректно на всех типах устройств, соответствующих неофициальным требованиям к таким </a:t>
            </a:r>
            <a:r>
              <a:rPr lang="ru-RU" sz="1400" dirty="0" smtClean="0"/>
              <a:t>устройствам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441866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Результаты тестирования различных мобильных устройств при работе с МП ЛесЕГАИС.</a:t>
            </a:r>
            <a:r>
              <a:rPr lang="en-US" sz="1200" b="1" dirty="0"/>
              <a:t>mobile</a:t>
            </a:r>
            <a:r>
              <a:rPr lang="ru-RU" sz="1200" b="1" dirty="0"/>
              <a:t> в режиме офлайн (по состоянию на 19.01.22.)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91880" y="5662293"/>
            <a:ext cx="848815" cy="286987"/>
          </a:xfrm>
          <a:prstGeom prst="downArrow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6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58424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54" y="44624"/>
            <a:ext cx="7743629" cy="792088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>
                <a:solidFill>
                  <a:srgbClr val="006736"/>
                </a:solidFill>
              </a:rPr>
              <a:t>Основные элементы работы с модернизированной ЛесЕГАИС и мобильным приложением ЛесЕГАИС.</a:t>
            </a:r>
            <a:r>
              <a:rPr lang="en-US" sz="2000" b="0" dirty="0">
                <a:solidFill>
                  <a:srgbClr val="006736"/>
                </a:solidFill>
              </a:rPr>
              <a:t>mobile (</a:t>
            </a:r>
            <a:r>
              <a:rPr lang="ru-RU" sz="2000" b="0" dirty="0">
                <a:solidFill>
                  <a:srgbClr val="006736"/>
                </a:solidFill>
              </a:rPr>
              <a:t>МП)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713" y="1772816"/>
            <a:ext cx="8280920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ЭСД может быть оформлено в МП (онлайн или офлайн) или </a:t>
            </a:r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сайте ЛесЕГАИС (только онлайн);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МП и сайт ЛесЕГАИС синхронизируются между собой в зоне онлайн;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МП </a:t>
            </a:r>
            <a:r>
              <a:rPr lang="ru-RU" sz="1400" dirty="0">
                <a:solidFill>
                  <a:schemeClr val="tx1"/>
                </a:solidFill>
              </a:rPr>
              <a:t>размещено </a:t>
            </a:r>
            <a:r>
              <a:rPr lang="ru-RU" sz="1400" dirty="0" smtClean="0">
                <a:solidFill>
                  <a:schemeClr val="tx1"/>
                </a:solidFill>
              </a:rPr>
              <a:t>(с 31.12.21.) в </a:t>
            </a:r>
            <a:r>
              <a:rPr lang="ru-RU" sz="1400" dirty="0">
                <a:solidFill>
                  <a:schemeClr val="tx1"/>
                </a:solidFill>
              </a:rPr>
              <a:t>открытом доступе для скачивания </a:t>
            </a:r>
            <a:r>
              <a:rPr lang="ru-RU" sz="1400" dirty="0" smtClean="0">
                <a:solidFill>
                  <a:schemeClr val="tx1"/>
                </a:solidFill>
              </a:rPr>
              <a:t>бесплатно в </a:t>
            </a:r>
            <a:r>
              <a:rPr lang="en-US" sz="1400" dirty="0">
                <a:solidFill>
                  <a:schemeClr val="tx1"/>
                </a:solidFill>
              </a:rPr>
              <a:t>App Store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en-US" sz="1400" dirty="0">
                <a:solidFill>
                  <a:schemeClr val="tx1"/>
                </a:solidFill>
              </a:rPr>
              <a:t>Google Play market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Авторизация на сайте ЛесЕГАИС и в МП только через ЕСИА* (</a:t>
            </a:r>
            <a:r>
              <a:rPr lang="ru-RU" sz="1400" dirty="0" err="1" smtClean="0">
                <a:solidFill>
                  <a:schemeClr val="tx1"/>
                </a:solidFill>
              </a:rPr>
              <a:t>Госулсуги</a:t>
            </a:r>
            <a:r>
              <a:rPr lang="ru-RU" sz="1400" dirty="0" smtClean="0">
                <a:solidFill>
                  <a:schemeClr val="tx1"/>
                </a:solidFill>
              </a:rPr>
              <a:t>);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Пользователь МП должен быть прикреплен к Личному кабинету организации на Госуслугах;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При оформлении ЭСД формируется </a:t>
            </a:r>
            <a:r>
              <a:rPr lang="en-US" sz="1400" dirty="0" smtClean="0">
                <a:solidFill>
                  <a:schemeClr val="tx1"/>
                </a:solidFill>
              </a:rPr>
              <a:t>QR </a:t>
            </a:r>
            <a:r>
              <a:rPr lang="ru-RU" sz="1400" dirty="0" smtClean="0">
                <a:solidFill>
                  <a:schemeClr val="tx1"/>
                </a:solidFill>
              </a:rPr>
              <a:t>код, в котором шифруется основная информация из ЭСД и который может быть распознан онлайн или офлайн с помощью МП;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При оформлении и гашении ЭСД автоматически фиксируются в МП или на сайте координаты места оформления и места гашения ЭСД;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888" y="6453336"/>
            <a:ext cx="6232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*- ЕСИА – Единая система идентификации и аутентификации.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8420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65583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54" y="44624"/>
            <a:ext cx="7743629" cy="792088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Интерфейс мобильного приложения ЛесЕГАИС.</a:t>
            </a:r>
            <a:r>
              <a:rPr lang="en-US" sz="2000" b="0" dirty="0" smtClean="0">
                <a:solidFill>
                  <a:srgbClr val="006736"/>
                </a:solidFill>
              </a:rPr>
              <a:t>mobile</a:t>
            </a:r>
            <a:r>
              <a:rPr lang="ru-RU" sz="2000" b="0" dirty="0" smtClean="0">
                <a:solidFill>
                  <a:srgbClr val="006736"/>
                </a:solidFill>
              </a:rPr>
              <a:t> достаточно простой</a:t>
            </a:r>
            <a:endParaRPr lang="ru-RU" sz="2000" b="0" dirty="0">
              <a:solidFill>
                <a:srgbClr val="00673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2568" y="1340768"/>
            <a:ext cx="2018386" cy="359003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152" y="1330626"/>
            <a:ext cx="2024088" cy="360017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912" y="1330626"/>
            <a:ext cx="2024088" cy="360017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13"/>
          <a:stretch/>
        </p:blipFill>
        <p:spPr>
          <a:xfrm>
            <a:off x="245888" y="1340767"/>
            <a:ext cx="2158008" cy="356921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6" name="Шеврон 15"/>
          <p:cNvSpPr/>
          <p:nvPr/>
        </p:nvSpPr>
        <p:spPr>
          <a:xfrm>
            <a:off x="317880" y="5301206"/>
            <a:ext cx="2086016" cy="646331"/>
          </a:xfrm>
          <a:prstGeom prst="chevron">
            <a:avLst>
              <a:gd name="adj" fmla="val 14212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Скачивание МП </a:t>
            </a:r>
            <a:r>
              <a:rPr lang="ru-RU" sz="1200" dirty="0">
                <a:solidFill>
                  <a:srgbClr val="006736"/>
                </a:solidFill>
              </a:rPr>
              <a:t>ЛесЕГАИС.</a:t>
            </a:r>
            <a:r>
              <a:rPr lang="en-US" sz="1200" dirty="0">
                <a:solidFill>
                  <a:srgbClr val="006736"/>
                </a:solidFill>
              </a:rPr>
              <a:t>mobile</a:t>
            </a:r>
            <a:r>
              <a:rPr lang="ru-RU" sz="1200" dirty="0">
                <a:solidFill>
                  <a:srgbClr val="006736"/>
                </a:solidFill>
              </a:rPr>
              <a:t> </a:t>
            </a:r>
            <a:r>
              <a:rPr lang="ru-RU" sz="1200" dirty="0"/>
              <a:t>с </a:t>
            </a:r>
            <a:r>
              <a:rPr lang="en-US" sz="1200" dirty="0"/>
              <a:t>App Store </a:t>
            </a:r>
            <a:r>
              <a:rPr lang="ru-RU" sz="1200" dirty="0"/>
              <a:t>или </a:t>
            </a:r>
            <a:r>
              <a:rPr lang="en-US" sz="1200" dirty="0"/>
              <a:t>Play Market</a:t>
            </a:r>
            <a:endParaRPr lang="ru-RU" sz="1200" dirty="0"/>
          </a:p>
        </p:txBody>
      </p:sp>
      <p:sp>
        <p:nvSpPr>
          <p:cNvPr id="17" name="Шеврон 16"/>
          <p:cNvSpPr/>
          <p:nvPr/>
        </p:nvSpPr>
        <p:spPr>
          <a:xfrm>
            <a:off x="2419624" y="5301207"/>
            <a:ext cx="2080368" cy="646331"/>
          </a:xfrm>
          <a:prstGeom prst="chevron">
            <a:avLst>
              <a:gd name="adj" fmla="val 14212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Авторизация через ЕСИА и синхронизация справочников</a:t>
            </a:r>
          </a:p>
        </p:txBody>
      </p:sp>
      <p:sp>
        <p:nvSpPr>
          <p:cNvPr id="18" name="Шеврон 17"/>
          <p:cNvSpPr/>
          <p:nvPr/>
        </p:nvSpPr>
        <p:spPr>
          <a:xfrm>
            <a:off x="4499992" y="5301207"/>
            <a:ext cx="2160240" cy="646331"/>
          </a:xfrm>
          <a:prstGeom prst="chevron">
            <a:avLst>
              <a:gd name="adj" fmla="val 14212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Нажатие кнопки </a:t>
            </a:r>
            <a:r>
              <a:rPr lang="ru-RU" sz="1200" dirty="0" smtClean="0"/>
              <a:t>«+» </a:t>
            </a:r>
            <a:r>
              <a:rPr lang="ru-RU" sz="1200" dirty="0"/>
              <a:t>для начала формирования документа</a:t>
            </a:r>
          </a:p>
        </p:txBody>
      </p:sp>
      <p:sp>
        <p:nvSpPr>
          <p:cNvPr id="19" name="Шеврон 18"/>
          <p:cNvSpPr/>
          <p:nvPr/>
        </p:nvSpPr>
        <p:spPr>
          <a:xfrm>
            <a:off x="6660232" y="5301208"/>
            <a:ext cx="2309904" cy="646331"/>
          </a:xfrm>
          <a:prstGeom prst="chevron">
            <a:avLst>
              <a:gd name="adj" fmla="val 14212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Выбор вида документа для формирования и </a:t>
            </a:r>
            <a:r>
              <a:rPr lang="ru-RU" sz="1200" dirty="0" smtClean="0"/>
              <a:t>вперед к созданию </a:t>
            </a:r>
            <a:r>
              <a:rPr lang="en-US" sz="1200" dirty="0" smtClean="0"/>
              <a:t>QR </a:t>
            </a:r>
            <a:r>
              <a:rPr lang="ru-RU" sz="1200" dirty="0" smtClean="0"/>
              <a:t>кода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888" y="6453336"/>
            <a:ext cx="6232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Примечание. ОПП – Отчет о продукции переработки древесины.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514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66610" name="Слайд think-cell" r:id="rId5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54" y="44624"/>
            <a:ext cx="7743629" cy="936104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После полностью правильно заполненного ЭСД с помощью МП при </a:t>
            </a:r>
            <a:r>
              <a:rPr lang="ru-RU" sz="2000" b="0" dirty="0">
                <a:solidFill>
                  <a:srgbClr val="006736"/>
                </a:solidFill>
              </a:rPr>
              <a:t>считывании </a:t>
            </a:r>
            <a:r>
              <a:rPr lang="en-US" sz="2000" b="0" dirty="0">
                <a:solidFill>
                  <a:srgbClr val="006736"/>
                </a:solidFill>
              </a:rPr>
              <a:t>QR </a:t>
            </a:r>
            <a:r>
              <a:rPr lang="ru-RU" sz="2000" b="0" dirty="0">
                <a:solidFill>
                  <a:srgbClr val="006736"/>
                </a:solidFill>
              </a:rPr>
              <a:t>кода распознается </a:t>
            </a:r>
            <a:r>
              <a:rPr lang="ru-RU" sz="2000" b="0" dirty="0" smtClean="0">
                <a:solidFill>
                  <a:srgbClr val="006736"/>
                </a:solidFill>
              </a:rPr>
              <a:t>только незначительная часть обязательной информации, содержащейся в ЭСД</a:t>
            </a:r>
            <a:endParaRPr lang="ru-RU" sz="2000" b="0" dirty="0">
              <a:solidFill>
                <a:srgbClr val="00673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560" y="1102431"/>
            <a:ext cx="2343100" cy="520689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272" y="1102431"/>
            <a:ext cx="2343101" cy="520688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6"/>
          <a:stretch/>
        </p:blipFill>
        <p:spPr>
          <a:xfrm>
            <a:off x="283602" y="1916832"/>
            <a:ext cx="2343100" cy="383873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100296" y="6309320"/>
            <a:ext cx="22719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– корректно заполненные поля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92584" y="6318612"/>
            <a:ext cx="22719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– некорректно заполненные поля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8564792" y="2780928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04352" y="2132856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77509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88328" y="2420888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468448" y="1772816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00496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02659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00496" y="58052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551404" y="198884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51404" y="328498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551404" y="375303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124632" y="4869160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84520" y="4581128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24632" y="6021288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118479" y="5715644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684520" y="5445224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983325" y="6369714"/>
            <a:ext cx="144016" cy="144016"/>
          </a:xfrm>
          <a:prstGeom prst="ellips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620576" y="636971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75619" y="6537443"/>
            <a:ext cx="7881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Также в </a:t>
            </a:r>
            <a:r>
              <a:rPr lang="en-US" sz="1000" dirty="0" smtClean="0"/>
              <a:t>QR </a:t>
            </a:r>
            <a:r>
              <a:rPr lang="ru-RU" sz="1000" dirty="0" smtClean="0"/>
              <a:t>коде не зашифровываются координаты места оформления ЭСД, хотя они и фиксируются при его оформлении.</a:t>
            </a:r>
            <a:endParaRPr lang="ru-RU" sz="1000" dirty="0"/>
          </a:p>
        </p:txBody>
      </p:sp>
      <p:sp>
        <p:nvSpPr>
          <p:cNvPr id="36" name="Пятиугольник 35"/>
          <p:cNvSpPr/>
          <p:nvPr/>
        </p:nvSpPr>
        <p:spPr>
          <a:xfrm rot="5400000">
            <a:off x="1162776" y="235803"/>
            <a:ext cx="769775" cy="2448272"/>
          </a:xfrm>
          <a:prstGeom prst="homePlate">
            <a:avLst>
              <a:gd name="adj" fmla="val 19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После правильного  заполнения всех полей и подписания ЭСД в МП создается </a:t>
            </a:r>
            <a:r>
              <a:rPr lang="en-US" sz="1200" dirty="0" smtClean="0">
                <a:solidFill>
                  <a:schemeClr val="bg1"/>
                </a:solidFill>
              </a:rPr>
              <a:t>QR </a:t>
            </a:r>
            <a:r>
              <a:rPr lang="ru-RU" sz="1200" dirty="0" smtClean="0">
                <a:solidFill>
                  <a:schemeClr val="bg1"/>
                </a:solidFill>
              </a:rPr>
              <a:t>код и уникальный </a:t>
            </a:r>
            <a:r>
              <a:rPr lang="en-US" sz="1200" dirty="0" smtClean="0">
                <a:solidFill>
                  <a:schemeClr val="bg1"/>
                </a:solidFill>
              </a:rPr>
              <a:t>ID</a:t>
            </a:r>
            <a:r>
              <a:rPr lang="ru-RU" sz="1200" dirty="0" smtClean="0">
                <a:solidFill>
                  <a:schemeClr val="bg1"/>
                </a:solidFill>
              </a:rPr>
              <a:t> ЭСД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3596" y="5805265"/>
            <a:ext cx="2518204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При считывании </a:t>
            </a:r>
            <a:r>
              <a:rPr lang="en-US" sz="1200" dirty="0">
                <a:solidFill>
                  <a:schemeClr val="bg1"/>
                </a:solidFill>
              </a:rPr>
              <a:t>QR </a:t>
            </a:r>
            <a:r>
              <a:rPr lang="ru-RU" sz="1200" dirty="0">
                <a:solidFill>
                  <a:schemeClr val="bg1"/>
                </a:solidFill>
              </a:rPr>
              <a:t>кода </a:t>
            </a:r>
            <a:r>
              <a:rPr lang="ru-RU" sz="1200" dirty="0" smtClean="0">
                <a:solidFill>
                  <a:schemeClr val="bg1"/>
                </a:solidFill>
              </a:rPr>
              <a:t>с помощью МП можно </a:t>
            </a:r>
            <a:r>
              <a:rPr lang="ru-RU" sz="1200" dirty="0">
                <a:solidFill>
                  <a:schemeClr val="bg1"/>
                </a:solidFill>
              </a:rPr>
              <a:t>увидеть вот такую информацию </a:t>
            </a:r>
            <a:r>
              <a:rPr lang="ru-RU" sz="1200" dirty="0" smtClean="0">
                <a:solidFill>
                  <a:schemeClr val="bg1"/>
                </a:solidFill>
              </a:rPr>
              <a:t>об ЭСД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771800" y="1556792"/>
            <a:ext cx="1066698" cy="42484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771800" y="6285609"/>
            <a:ext cx="1058305" cy="8410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65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extLst/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p:oleObj spid="_x0000_s67632" name="Слайд think-cell" r:id="rId4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44083"/>
            <a:endParaRPr lang="ru-RU" sz="166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960"/>
            <a:ext cx="7959654" cy="646993"/>
          </a:xfrm>
        </p:spPr>
        <p:txBody>
          <a:bodyPr vert="horz" lIns="84406" tIns="42203" rIns="84406" bIns="42203" rtlCol="0" anchor="b">
            <a:noAutofit/>
          </a:bodyPr>
          <a:lstStyle/>
          <a:p>
            <a:pPr defTabSz="914400"/>
            <a:r>
              <a:rPr lang="ru-RU" sz="2000" b="0" dirty="0" smtClean="0">
                <a:solidFill>
                  <a:srgbClr val="006736"/>
                </a:solidFill>
              </a:rPr>
              <a:t>Текущие формулировки КоАП и предложения Минприроды России по их изменению несут высокие риски для компаний</a:t>
            </a:r>
            <a:endParaRPr lang="ru-RU" sz="2000" b="0" dirty="0">
              <a:solidFill>
                <a:srgbClr val="00673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544" y="1600689"/>
            <a:ext cx="792934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ЛК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2834" y="2021476"/>
            <a:ext cx="1370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Текущая ситуация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3544" y="2621219"/>
            <a:ext cx="79293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КоАП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43708" y="1340768"/>
            <a:ext cx="352839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Транспортировка </a:t>
            </a:r>
            <a:r>
              <a:rPr lang="ru-RU" sz="1200" dirty="0"/>
              <a:t>древесины </a:t>
            </a:r>
            <a:r>
              <a:rPr lang="ru-RU" sz="1200" dirty="0" smtClean="0"/>
              <a:t>…допускается </a:t>
            </a:r>
            <a:r>
              <a:rPr lang="ru-RU" sz="1200" u="sng" dirty="0"/>
              <a:t>после формирования </a:t>
            </a:r>
            <a:r>
              <a:rPr lang="ru-RU" sz="1200" dirty="0"/>
              <a:t>в </a:t>
            </a:r>
            <a:r>
              <a:rPr lang="ru-RU" sz="1200" dirty="0" smtClean="0"/>
              <a:t>ГЛР или </a:t>
            </a:r>
            <a:r>
              <a:rPr lang="ru-RU" sz="1200" dirty="0"/>
              <a:t>с помощью специализированного </a:t>
            </a:r>
            <a:r>
              <a:rPr lang="ru-RU" sz="1200" dirty="0" smtClean="0"/>
              <a:t>ПО электронного </a:t>
            </a:r>
            <a:r>
              <a:rPr lang="ru-RU" sz="1200" dirty="0"/>
              <a:t>сопроводительного документа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43708" y="2284560"/>
            <a:ext cx="352839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Транспортировка древесины </a:t>
            </a:r>
            <a:r>
              <a:rPr lang="ru-RU" sz="1200" u="sng" dirty="0"/>
              <a:t>без</a:t>
            </a:r>
            <a:r>
              <a:rPr lang="ru-RU" sz="1200" dirty="0"/>
              <a:t> </a:t>
            </a:r>
            <a:r>
              <a:rPr lang="ru-RU" sz="1200" u="sng" dirty="0"/>
              <a:t>оформленного</a:t>
            </a:r>
            <a:r>
              <a:rPr lang="ru-RU" sz="1200" dirty="0"/>
              <a:t> в установленном лесным законодательством порядке </a:t>
            </a:r>
            <a:r>
              <a:rPr lang="ru-RU" sz="1200" u="sng" dirty="0"/>
              <a:t>сопроводительного </a:t>
            </a:r>
            <a:r>
              <a:rPr lang="ru-RU" sz="1200" u="sng" dirty="0" smtClean="0"/>
              <a:t>документа  - </a:t>
            </a:r>
            <a:r>
              <a:rPr lang="ru-RU" sz="1200" dirty="0" smtClean="0"/>
              <a:t>влечет </a:t>
            </a:r>
            <a:r>
              <a:rPr lang="ru-RU" sz="1200" dirty="0"/>
              <a:t>наложение административного штрафа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09527" y="1481814"/>
            <a:ext cx="27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ЛК РФ требует формирования ЭСД перед транспортировкой, а КоАП требует наличия СД при транспортировке. А </a:t>
            </a:r>
            <a:r>
              <a:rPr lang="en-US" sz="1200" dirty="0" smtClean="0"/>
              <a:t>QR </a:t>
            </a:r>
            <a:r>
              <a:rPr lang="ru-RU" sz="1200" dirty="0" smtClean="0"/>
              <a:t>код не является ЭСД и его предоставление  в текущем виде несет высокие риски наложения штрафа за отсутствие или некорректное оформление ЭСД.</a:t>
            </a:r>
            <a:endParaRPr lang="ru-RU" sz="12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5214349" y="2118427"/>
            <a:ext cx="1328306" cy="30874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621545" y="1481814"/>
            <a:ext cx="288032" cy="550247"/>
          </a:xfrm>
          <a:prstGeom prst="rightArrow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609780" y="2501227"/>
            <a:ext cx="288032" cy="55024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20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039590"/>
            <a:ext cx="1118934" cy="461665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Минприроды России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8642" y="4726864"/>
            <a:ext cx="169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Предложения по КоАП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446310"/>
            <a:ext cx="1118934" cy="307777"/>
          </a:xfrm>
          <a:prstGeom prst="rect">
            <a:avLst/>
          </a:prstGeom>
          <a:solidFill>
            <a:srgbClr val="82C45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Илим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43708" y="3854925"/>
            <a:ext cx="3528392" cy="830997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Транспортировка древесины </a:t>
            </a:r>
            <a:r>
              <a:rPr lang="ru-RU" sz="1200" u="sng" dirty="0"/>
              <a:t>без</a:t>
            </a:r>
            <a:r>
              <a:rPr lang="ru-RU" sz="1200" dirty="0"/>
              <a:t> </a:t>
            </a:r>
            <a:r>
              <a:rPr lang="ru-RU" sz="1200" u="sng" dirty="0"/>
              <a:t>оформленного</a:t>
            </a:r>
            <a:r>
              <a:rPr lang="ru-RU" sz="1200" dirty="0"/>
              <a:t> в установленном лесным законодательством порядке </a:t>
            </a:r>
            <a:r>
              <a:rPr lang="ru-RU" sz="1200" u="sng" dirty="0" smtClean="0"/>
              <a:t>ЭСД</a:t>
            </a:r>
            <a:endParaRPr lang="ru-RU" sz="1200" u="sng" dirty="0"/>
          </a:p>
          <a:p>
            <a:pPr algn="ctr"/>
            <a:r>
              <a:rPr lang="ru-RU" sz="1200" dirty="0"/>
              <a:t>влечет наложение административного штрафа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43708" y="5109651"/>
            <a:ext cx="3528392" cy="1015663"/>
          </a:xfrm>
          <a:prstGeom prst="rect">
            <a:avLst/>
          </a:prstGeom>
          <a:solidFill>
            <a:srgbClr val="82C45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Транспортировка древесины </a:t>
            </a:r>
            <a:r>
              <a:rPr lang="ru-RU" sz="1200" u="sng" dirty="0"/>
              <a:t>без</a:t>
            </a:r>
            <a:r>
              <a:rPr lang="ru-RU" sz="1200" dirty="0"/>
              <a:t> </a:t>
            </a:r>
            <a:r>
              <a:rPr lang="ru-RU" sz="1200" u="sng" dirty="0" smtClean="0"/>
              <a:t>подтверждения оформления ЭСД </a:t>
            </a:r>
            <a:r>
              <a:rPr lang="ru-RU" sz="1200" dirty="0"/>
              <a:t>в установленном лесным законодательством порядке </a:t>
            </a:r>
            <a:r>
              <a:rPr lang="ru-RU" sz="1200" dirty="0" smtClean="0"/>
              <a:t>- влечет </a:t>
            </a:r>
            <a:r>
              <a:rPr lang="ru-RU" sz="1200" dirty="0"/>
              <a:t>наложение административного штрафа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386475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Увеличивает риски наложения штрафа за отсутствие или некорректное оформление ЭСД, </a:t>
            </a:r>
            <a:r>
              <a:rPr lang="en-US" sz="1200" dirty="0" smtClean="0"/>
              <a:t>QR </a:t>
            </a:r>
            <a:r>
              <a:rPr lang="ru-RU" sz="1200" dirty="0" smtClean="0"/>
              <a:t>код не спасет.</a:t>
            </a:r>
            <a:endParaRPr lang="ru-RU" sz="1200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5432989" y="4108375"/>
            <a:ext cx="815649" cy="30874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621545" y="3995971"/>
            <a:ext cx="288032" cy="550247"/>
          </a:xfrm>
          <a:prstGeom prst="rightArrow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7504" y="3573016"/>
            <a:ext cx="88569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 rot="5400000">
            <a:off x="5432989" y="5437482"/>
            <a:ext cx="815649" cy="308749"/>
          </a:xfrm>
          <a:prstGeom prst="triangle">
            <a:avLst/>
          </a:prstGeom>
          <a:solidFill>
            <a:srgbClr val="82C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09527" y="5149641"/>
            <a:ext cx="2754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Снижает риски (при условии, что в НПА будет прописано, что </a:t>
            </a:r>
            <a:r>
              <a:rPr lang="en-US" sz="1200" dirty="0" smtClean="0"/>
              <a:t>QR </a:t>
            </a:r>
            <a:r>
              <a:rPr lang="ru-RU" sz="1200" dirty="0" smtClean="0"/>
              <a:t>код является подтверждением формирования ЭСД в соответствии с </a:t>
            </a:r>
            <a:r>
              <a:rPr lang="ru-RU" sz="1200" dirty="0"/>
              <a:t>лесным </a:t>
            </a:r>
            <a:r>
              <a:rPr lang="ru-RU" sz="1200" dirty="0" smtClean="0"/>
              <a:t>законодательством).</a:t>
            </a:r>
            <a:endParaRPr lang="ru-RU" sz="12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1629117" y="5325074"/>
            <a:ext cx="288032" cy="550247"/>
          </a:xfrm>
          <a:prstGeom prst="rightArrow">
            <a:avLst/>
          </a:prstGeom>
          <a:solidFill>
            <a:srgbClr val="82C45B"/>
          </a:solidFill>
        </p:spPr>
        <p:txBody>
          <a:bodyPr wrap="square">
            <a:spAutoFit/>
          </a:bodyPr>
          <a:lstStyle/>
          <a:p>
            <a:pPr algn="ctr"/>
            <a:endParaRPr lang="ru-RU" sz="1200"/>
          </a:p>
        </p:txBody>
      </p:sp>
      <p:sp>
        <p:nvSpPr>
          <p:cNvPr id="30" name="Стрелка вниз 29"/>
          <p:cNvSpPr/>
          <p:nvPr/>
        </p:nvSpPr>
        <p:spPr>
          <a:xfrm>
            <a:off x="971600" y="5184032"/>
            <a:ext cx="144016" cy="18918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946240" y="4590319"/>
            <a:ext cx="169376" cy="200028"/>
          </a:xfrm>
          <a:prstGeom prst="downArrow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mlrAEzyLrOeXC99pW4l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_MvnlhQjy.Oz5yDEpq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.D34GhK83DuR4BMcrt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Xv2HLdqNGSNdVOGnbo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heme/theme1.xml><?xml version="1.0" encoding="utf-8"?>
<a:theme xmlns:a="http://schemas.openxmlformats.org/drawingml/2006/main" name="3_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Ilim Group">
      <a:dk1>
        <a:srgbClr val="161616"/>
      </a:dk1>
      <a:lt1>
        <a:srgbClr val="FFFFFF"/>
      </a:lt1>
      <a:dk2>
        <a:srgbClr val="335B2F"/>
      </a:dk2>
      <a:lt2>
        <a:srgbClr val="C3D69B"/>
      </a:lt2>
      <a:accent1>
        <a:srgbClr val="335B2F"/>
      </a:accent1>
      <a:accent2>
        <a:srgbClr val="808080"/>
      </a:accent2>
      <a:accent3>
        <a:srgbClr val="9EA3A8"/>
      </a:accent3>
      <a:accent4>
        <a:srgbClr val="FFC000"/>
      </a:accent4>
      <a:accent5>
        <a:srgbClr val="002060"/>
      </a:accent5>
      <a:accent6>
        <a:srgbClr val="DEDEDE"/>
      </a:accent6>
      <a:hlink>
        <a:srgbClr val="808080"/>
      </a:hlink>
      <a:folHlink>
        <a:srgbClr val="9EA3A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Шаблон презентации_Воронов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8_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22837</TotalTime>
  <Words>2191</Words>
  <Application>Microsoft Office PowerPoint</Application>
  <PresentationFormat>Экран (4:3)</PresentationFormat>
  <Paragraphs>218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3_Тема Office</vt:lpstr>
      <vt:lpstr>4_Тема Office</vt:lpstr>
      <vt:lpstr>7_Тема Office</vt:lpstr>
      <vt:lpstr>5_Тема Office</vt:lpstr>
      <vt:lpstr>1_Шаблон презентации_Воронов</vt:lpstr>
      <vt:lpstr>78_Тема Office</vt:lpstr>
      <vt:lpstr>think-cell Slide</vt:lpstr>
      <vt:lpstr>Слайд think-cell</vt:lpstr>
      <vt:lpstr>Слайд 1</vt:lpstr>
      <vt:lpstr>Основные требования по учету древесины в соответствии с 3-ФЗ</vt:lpstr>
      <vt:lpstr>Сроки вступления в силу подзаконных актов по учету древесины не синхронизированы </vt:lpstr>
      <vt:lpstr>Для адаптации к новому функционалу ЛесЕГАИС у компаний было менее одного дня</vt:lpstr>
      <vt:lpstr>Официальные требования к смартфонам для работы с МП ЛесЕГАИС до сих пор не опубликованы</vt:lpstr>
      <vt:lpstr>Основные элементы работы с модернизированной ЛесЕГАИС и мобильным приложением ЛесЕГАИС.mobile (МП)</vt:lpstr>
      <vt:lpstr>Интерфейс мобильного приложения ЛесЕГАИС.mobile достаточно простой</vt:lpstr>
      <vt:lpstr>После полностью правильно заполненного ЭСД с помощью МП при считывании QR кода распознается только незначительная часть обязательной информации, содержащейся в ЭСД</vt:lpstr>
      <vt:lpstr>Текущие формулировки КоАП и предложения Минприроды России по их изменению несут высокие риски для компаний</vt:lpstr>
      <vt:lpstr>Текущее состояние модернизированной ЛесЕГАИС и мобильного приложения ЛесЕГАИС.mobile несет риски для компаний</vt:lpstr>
      <vt:lpstr>Полный список замечаний по текущему состоянию модернизированной ЛесЕГАИС и мобильного приложения ЛесЕГАИС.mobile несет риски для компаний</vt:lpstr>
      <vt:lpstr>Предложения по доработке модернизированной ЛесЕГАИС и мобильного приложения ЛесЕГАИС.mobile</vt:lpstr>
      <vt:lpstr>Предложения по совершенствованию нормативной базы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Савко Артем Николаевич</dc:creator>
  <cp:lastModifiedBy>Фокина</cp:lastModifiedBy>
  <cp:revision>1335</cp:revision>
  <cp:lastPrinted>2022-01-13T07:55:29Z</cp:lastPrinted>
  <dcterms:created xsi:type="dcterms:W3CDTF">2013-07-15T10:45:42Z</dcterms:created>
  <dcterms:modified xsi:type="dcterms:W3CDTF">2022-01-24T05:53:22Z</dcterms:modified>
</cp:coreProperties>
</file>