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65" r:id="rId3"/>
    <p:sldId id="266" r:id="rId4"/>
    <p:sldId id="267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8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Производственные</a:t>
            </a:r>
            <a:r>
              <a:rPr lang="ru-RU" sz="1600" baseline="0"/>
              <a:t> показатели по животноводству в АО "Важское"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v>общее поголовье КРС, голов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Лист1!$C$71:$F$71</c:f>
              <c:numCache>
                <c:formatCode>General</c:formatCode>
                <c:ptCount val="4"/>
                <c:pt idx="0">
                  <c:v>3736</c:v>
                </c:pt>
                <c:pt idx="1">
                  <c:v>4120</c:v>
                </c:pt>
                <c:pt idx="2">
                  <c:v>4304</c:v>
                </c:pt>
                <c:pt idx="3">
                  <c:v>4759</c:v>
                </c:pt>
              </c:numCache>
            </c:numRef>
          </c:val>
        </c:ser>
        <c:ser>
          <c:idx val="2"/>
          <c:order val="2"/>
          <c:tx>
            <c:v>поголовье дойного стада КРС, голов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Лист1!$C$72:$F$72</c:f>
              <c:numCache>
                <c:formatCode>General</c:formatCode>
                <c:ptCount val="4"/>
                <c:pt idx="0">
                  <c:v>1450</c:v>
                </c:pt>
                <c:pt idx="1">
                  <c:v>1570</c:v>
                </c:pt>
                <c:pt idx="2">
                  <c:v>1715</c:v>
                </c:pt>
                <c:pt idx="3">
                  <c:v>1870</c:v>
                </c:pt>
              </c:numCache>
            </c:numRef>
          </c:val>
        </c:ser>
        <c:ser>
          <c:idx val="3"/>
          <c:order val="3"/>
          <c:tx>
            <c:v>выращено животных на убой, тн.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Лист1!$C$74:$F$74</c:f>
              <c:numCache>
                <c:formatCode>General</c:formatCode>
                <c:ptCount val="4"/>
                <c:pt idx="0">
                  <c:v>627</c:v>
                </c:pt>
                <c:pt idx="1">
                  <c:v>741.6</c:v>
                </c:pt>
                <c:pt idx="2">
                  <c:v>810.2</c:v>
                </c:pt>
                <c:pt idx="3">
                  <c:v>834.5</c:v>
                </c:pt>
              </c:numCache>
            </c:numRef>
          </c:val>
        </c:ser>
        <c:ser>
          <c:idx val="0"/>
          <c:order val="0"/>
          <c:tx>
            <c:v>валовое производство молока, тн.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Лист1!$C$73:$F$73</c:f>
              <c:numCache>
                <c:formatCode>General</c:formatCode>
                <c:ptCount val="4"/>
                <c:pt idx="0">
                  <c:v>9875.2000000000007</c:v>
                </c:pt>
                <c:pt idx="1">
                  <c:v>12454.3</c:v>
                </c:pt>
                <c:pt idx="2">
                  <c:v>14268.9</c:v>
                </c:pt>
                <c:pt idx="3">
                  <c:v>15117.1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4B-48B5-A517-29AD2BAB3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040448"/>
        <c:axId val="120079104"/>
      </c:barChart>
      <c:catAx>
        <c:axId val="12004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079104"/>
        <c:crosses val="autoZero"/>
        <c:auto val="1"/>
        <c:lblAlgn val="ctr"/>
        <c:lblOffset val="100"/>
        <c:noMultiLvlLbl val="0"/>
      </c:catAx>
      <c:valAx>
        <c:axId val="120079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040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Финансовые показатели АО "Важское"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v>Получено субсидий на реализованное молоко, тыс. руб.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Лист1!$C$76:$F$76</c:f>
              <c:numCache>
                <c:formatCode>General</c:formatCode>
                <c:ptCount val="4"/>
                <c:pt idx="0">
                  <c:v>51111.4</c:v>
                </c:pt>
                <c:pt idx="1">
                  <c:v>51253.1</c:v>
                </c:pt>
                <c:pt idx="2">
                  <c:v>63396.800000000003</c:v>
                </c:pt>
                <c:pt idx="3">
                  <c:v>61380.3</c:v>
                </c:pt>
              </c:numCache>
            </c:numRef>
          </c:val>
        </c:ser>
        <c:ser>
          <c:idx val="2"/>
          <c:order val="2"/>
          <c:tx>
            <c:v>Уплачено налогов и сборов, тыс. руб.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Лист1!$C$77:$F$77</c:f>
              <c:numCache>
                <c:formatCode>General</c:formatCode>
                <c:ptCount val="4"/>
                <c:pt idx="0">
                  <c:v>46938</c:v>
                </c:pt>
                <c:pt idx="1">
                  <c:v>57692</c:v>
                </c:pt>
                <c:pt idx="2">
                  <c:v>63951</c:v>
                </c:pt>
                <c:pt idx="3">
                  <c:v>64267</c:v>
                </c:pt>
              </c:numCache>
            </c:numRef>
          </c:val>
        </c:ser>
        <c:ser>
          <c:idx val="0"/>
          <c:order val="0"/>
          <c:tx>
            <c:v>Вуручка от реализации молока, тыс.руб.</c:v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Лист1!$C$78:$F$78</c:f>
              <c:numCache>
                <c:formatCode>General</c:formatCode>
                <c:ptCount val="4"/>
                <c:pt idx="0">
                  <c:v>202483.1</c:v>
                </c:pt>
                <c:pt idx="1">
                  <c:v>261790.2</c:v>
                </c:pt>
                <c:pt idx="2">
                  <c:v>339680.2</c:v>
                </c:pt>
                <c:pt idx="3">
                  <c:v>338987.5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23872"/>
        <c:axId val="33025408"/>
      </c:barChart>
      <c:catAx>
        <c:axId val="3302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25408"/>
        <c:crosses val="autoZero"/>
        <c:auto val="1"/>
        <c:lblAlgn val="ctr"/>
        <c:lblOffset val="100"/>
        <c:noMultiLvlLbl val="0"/>
      </c:catAx>
      <c:valAx>
        <c:axId val="33025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238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2015 год</a:t>
            </a:r>
          </a:p>
        </c:rich>
      </c:tx>
      <c:layout>
        <c:manualLayout>
          <c:xMode val="edge"/>
          <c:yMode val="edge"/>
          <c:x val="0.4159860017497813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569881889763778"/>
          <c:y val="0.24786599591717701"/>
          <c:w val="0.4636025809273841"/>
          <c:h val="0.75213400408282294"/>
        </c:manualLayout>
      </c:layout>
      <c:pie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-0.20412292213473315"/>
                  <c:y val="-5.502296587926509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 </a:t>
                    </a:r>
                    <a:r>
                      <a:rPr lang="ru-RU" dirty="0" err="1"/>
                      <a:t>реализ</a:t>
                    </a:r>
                    <a:r>
                      <a:rPr lang="ru-RU" dirty="0"/>
                      <a:t>. молока
</a:t>
                    </a:r>
                    <a:r>
                      <a:rPr lang="ru-RU" dirty="0" smtClean="0"/>
                      <a:t>77,4%-</a:t>
                    </a:r>
                    <a:r>
                      <a:rPr lang="ru-RU" b="1" dirty="0"/>
                      <a:t>51111,46 </a:t>
                    </a:r>
                    <a:r>
                      <a:rPr lang="ru-RU" b="1" dirty="0" err="1"/>
                      <a:t>т.руб</a:t>
                    </a:r>
                    <a:r>
                      <a:rPr lang="ru-RU" b="1" dirty="0"/>
                      <a:t>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C11-4E7B-85EC-DD7C9D3B9AC6}"/>
                </c:ext>
              </c:extLst>
            </c:dLbl>
            <c:dLbl>
              <c:idx val="1"/>
              <c:layout>
                <c:manualLayout>
                  <c:x val="-5.3635279965004376E-2"/>
                  <c:y val="0.1702737678623505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на </a:t>
                    </a:r>
                    <a:r>
                      <a:rPr lang="ru-RU" dirty="0" err="1"/>
                      <a:t>реализ</a:t>
                    </a:r>
                    <a:r>
                      <a:rPr lang="ru-RU" dirty="0"/>
                      <a:t>. скота
</a:t>
                    </a:r>
                    <a:r>
                      <a:rPr lang="ru-RU" dirty="0" smtClean="0"/>
                      <a:t>3,9%-</a:t>
                    </a:r>
                    <a:r>
                      <a:rPr lang="ru-RU" b="1" dirty="0"/>
                      <a:t>2551,4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т.руб</a:t>
                    </a:r>
                    <a:r>
                      <a:rPr lang="ru-RU" dirty="0"/>
                      <a:t>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11-4E7B-85EC-DD7C9D3B9AC6}"/>
                </c:ext>
              </c:extLst>
            </c:dLbl>
            <c:dLbl>
              <c:idx val="2"/>
              <c:layout>
                <c:manualLayout>
                  <c:x val="-8.2651212468685717E-2"/>
                  <c:y val="7.52314814814814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поддержка </a:t>
                    </a:r>
                    <a:r>
                      <a:rPr lang="ru-RU" dirty="0" err="1"/>
                      <a:t>плем</a:t>
                    </a:r>
                    <a:r>
                      <a:rPr lang="ru-RU" dirty="0"/>
                      <a:t>. маточного поголовья
</a:t>
                    </a:r>
                    <a:r>
                      <a:rPr lang="ru-RU" dirty="0" smtClean="0"/>
                      <a:t>18,2%-</a:t>
                    </a:r>
                    <a:r>
                      <a:rPr lang="ru-RU" b="1" dirty="0"/>
                      <a:t>12050,45 </a:t>
                    </a:r>
                    <a:r>
                      <a:rPr lang="ru-RU" b="1" dirty="0" err="1"/>
                      <a:t>т.руб</a:t>
                    </a:r>
                    <a:r>
                      <a:rPr lang="ru-RU" b="1" dirty="0"/>
                      <a:t>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C11-4E7B-85EC-DD7C9D3B9AC6}"/>
                </c:ext>
              </c:extLst>
            </c:dLbl>
            <c:dLbl>
              <c:idx val="3"/>
              <c:layout>
                <c:manualLayout>
                  <c:x val="0.13342541557305337"/>
                  <c:y val="8.128390201224847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оценка </a:t>
                    </a:r>
                    <a:r>
                      <a:rPr lang="ru-RU" dirty="0" err="1"/>
                      <a:t>плем</a:t>
                    </a:r>
                    <a:r>
                      <a:rPr lang="ru-RU" dirty="0"/>
                      <a:t>. поголовья
</a:t>
                    </a:r>
                    <a:r>
                      <a:rPr lang="ru-RU" dirty="0" smtClean="0"/>
                      <a:t>0,5%-</a:t>
                    </a:r>
                    <a:r>
                      <a:rPr lang="ru-RU" b="1" dirty="0"/>
                      <a:t>292,4 </a:t>
                    </a:r>
                    <a:r>
                      <a:rPr lang="ru-RU" b="1" dirty="0" err="1"/>
                      <a:t>т.руб</a:t>
                    </a:r>
                    <a:r>
                      <a:rPr lang="ru-RU" dirty="0"/>
                      <a:t>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11-4E7B-85EC-DD7C9D3B9AC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Lit>
              <c:ptCount val="4"/>
              <c:pt idx="0">
                <c:v>на реализ. молока</c:v>
              </c:pt>
              <c:pt idx="1">
                <c:v> на реализ. скота</c:v>
              </c:pt>
              <c:pt idx="2">
                <c:v> поддержка плем. маточного поголовья</c:v>
              </c:pt>
              <c:pt idx="3">
                <c:v> оценка плем. поголовья</c:v>
              </c:pt>
            </c:strLit>
          </c:cat>
          <c:val>
            <c:numRef>
              <c:f>Лист1!$B$136:$B$139</c:f>
              <c:numCache>
                <c:formatCode>General</c:formatCode>
                <c:ptCount val="4"/>
                <c:pt idx="0">
                  <c:v>51111.46</c:v>
                </c:pt>
                <c:pt idx="1">
                  <c:v>2551.4</c:v>
                </c:pt>
                <c:pt idx="2">
                  <c:v>12050.45</c:v>
                </c:pt>
                <c:pt idx="3">
                  <c:v>292.39999999999998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C11-4E7B-85EC-DD7C9D3B9AC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2016 год</a:t>
            </a:r>
          </a:p>
        </c:rich>
      </c:tx>
      <c:layout>
        <c:manualLayout>
          <c:xMode val="edge"/>
          <c:yMode val="edge"/>
          <c:x val="0.40303627776864964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20380577427821522"/>
                  <c:y val="-0.1522435897435897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 реализ. молока
76,7%-</a:t>
                    </a:r>
                    <a:r>
                      <a:rPr lang="ru-RU" b="1"/>
                      <a:t>51253,07</a:t>
                    </a:r>
                    <a:r>
                      <a:rPr lang="ru-RU" b="1" baseline="0"/>
                      <a:t> </a:t>
                    </a:r>
                    <a:r>
                      <a:rPr lang="ru-RU" baseline="0"/>
                      <a:t>т.руб.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7B5-4670-9F00-211CB3F29553}"/>
                </c:ext>
              </c:extLst>
            </c:dLbl>
            <c:dLbl>
              <c:idx val="1"/>
              <c:layout>
                <c:manualLayout>
                  <c:x val="-4.4483870695938288E-2"/>
                  <c:y val="-9.613807288512013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 реализ. скот
2,7%-</a:t>
                    </a:r>
                    <a:r>
                      <a:rPr lang="ru-RU" b="1"/>
                      <a:t>1816,83 т.</a:t>
                    </a:r>
                    <a:r>
                      <a:rPr lang="ru-RU"/>
                      <a:t> 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7B5-4670-9F00-211CB3F29553}"/>
                </c:ext>
              </c:extLst>
            </c:dLbl>
            <c:dLbl>
              <c:idx val="2"/>
              <c:layout>
                <c:manualLayout>
                  <c:x val="-4.5334150646899475E-2"/>
                  <c:y val="-1.955443670502725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поддержка плем. маточного оголовья
20,3%- </a:t>
                    </a:r>
                    <a:r>
                      <a:rPr lang="ru-RU" b="1"/>
                      <a:t>13552,8 </a:t>
                    </a:r>
                    <a:r>
                      <a:rPr lang="ru-RU"/>
                      <a:t>т.руб.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7B5-4670-9F00-211CB3F29553}"/>
                </c:ext>
              </c:extLst>
            </c:dLbl>
            <c:dLbl>
              <c:idx val="3"/>
              <c:layout>
                <c:manualLayout>
                  <c:x val="0.10945850869764875"/>
                  <c:y val="0.12009609075307895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оценка плем. поголовья
0,3%-</a:t>
                    </a:r>
                    <a:r>
                      <a:rPr lang="ru-RU" b="1"/>
                      <a:t>195,5 тыс</a:t>
                    </a:r>
                    <a:r>
                      <a:rPr lang="ru-RU"/>
                      <a:t>. 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B5-4670-9F00-211CB3F2955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Лист1!$C$136:$C$139</c:f>
              <c:numCache>
                <c:formatCode>General</c:formatCode>
                <c:ptCount val="4"/>
                <c:pt idx="0">
                  <c:v>51253.07</c:v>
                </c:pt>
                <c:pt idx="1">
                  <c:v>1816.83</c:v>
                </c:pt>
                <c:pt idx="2">
                  <c:v>13552.8</c:v>
                </c:pt>
                <c:pt idx="3">
                  <c:v>195.5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7B5-4670-9F00-211CB3F2955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2017 год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3"/>
          <c:dLbls>
            <c:dLbl>
              <c:idx val="0"/>
              <c:layout>
                <c:manualLayout>
                  <c:x val="-0.16507986164398117"/>
                  <c:y val="-0.1600640256102440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 реализацию молока
84,0%-</a:t>
                    </a:r>
                    <a:r>
                      <a:rPr lang="ru-RU" b="1"/>
                      <a:t>63396,75 т.руб.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D1-46D5-AD14-F1BFAA12D451}"/>
                </c:ext>
              </c:extLst>
            </c:dLbl>
            <c:dLbl>
              <c:idx val="1"/>
              <c:layout>
                <c:manualLayout>
                  <c:x val="-5.9295155571820392E-2"/>
                  <c:y val="0.16971229436656551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 реализацию скота
3,3%- </a:t>
                    </a:r>
                    <a:r>
                      <a:rPr lang="ru-RU" b="1"/>
                      <a:t>2521,89 т.руб.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D1-46D5-AD14-F1BFAA12D451}"/>
                </c:ext>
              </c:extLst>
            </c:dLbl>
            <c:dLbl>
              <c:idx val="2"/>
              <c:layout>
                <c:manualLayout>
                  <c:x val="-3.3095952023988004E-2"/>
                  <c:y val="2.091891874860180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поддержка плем. маточного поголовья
12,3%-</a:t>
                    </a:r>
                    <a:r>
                      <a:rPr lang="ru-RU" b="1"/>
                      <a:t>9301,19 т. 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ED1-46D5-AD14-F1BFAA12D451}"/>
                </c:ext>
              </c:extLst>
            </c:dLbl>
            <c:dLbl>
              <c:idx val="3"/>
              <c:layout>
                <c:manualLayout>
                  <c:x val="0.19076396840949603"/>
                  <c:y val="9.787694605401216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оценка плем. поголовья
0,3%-</a:t>
                    </a:r>
                    <a:r>
                      <a:rPr lang="ru-RU" b="1"/>
                      <a:t>252,35 т.руб.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ED1-46D5-AD14-F1BFAA12D45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Лист1!$D$136:$D$139</c:f>
              <c:numCache>
                <c:formatCode>General</c:formatCode>
                <c:ptCount val="4"/>
                <c:pt idx="0">
                  <c:v>63396.75</c:v>
                </c:pt>
                <c:pt idx="1">
                  <c:v>2521.89</c:v>
                </c:pt>
                <c:pt idx="2">
                  <c:v>9301.19</c:v>
                </c:pt>
                <c:pt idx="3">
                  <c:v>252.35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ED1-46D5-AD14-F1BFAA12D45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2018 год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765435873913819"/>
                  <c:y val="-0.2075362480516381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 реализацию молока - 84,3%-</a:t>
                    </a:r>
                    <a:r>
                      <a:rPr lang="ru-RU" b="1"/>
                      <a:t>61380,3</a:t>
                    </a:r>
                    <a:r>
                      <a:rPr lang="ru-RU"/>
                      <a:t> т.руб.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8D5-40E4-A512-0395DD112EF5}"/>
                </c:ext>
              </c:extLst>
            </c:dLbl>
            <c:dLbl>
              <c:idx val="1"/>
              <c:layout>
                <c:manualLayout>
                  <c:x val="-3.2663787172234539E-2"/>
                  <c:y val="0.15802136303210032"/>
                </c:manualLayout>
              </c:layout>
              <c:tx>
                <c:rich>
                  <a:bodyPr/>
                  <a:lstStyle/>
                  <a:p>
                    <a:r>
                      <a:rPr lang="ru-RU" baseline="0"/>
                      <a:t>на реализацию скота
</a:t>
                    </a:r>
                    <a:fld id="{C32E210E-BC63-47C6-8FB0-976F7FC418BB}" type="PERCENTAGE">
                      <a:rPr lang="ru-RU" baseline="0"/>
                      <a:pPr/>
                      <a:t>[ПРОЦЕНТ]</a:t>
                    </a:fld>
                    <a:r>
                      <a:rPr lang="ru-RU" baseline="0"/>
                      <a:t>-</a:t>
                    </a:r>
                    <a:r>
                      <a:rPr lang="ru-RU" b="1" baseline="0"/>
                      <a:t>2265,21</a:t>
                    </a:r>
                    <a:r>
                      <a:rPr lang="ru-RU" baseline="0"/>
                      <a:t> т.руб.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8D5-40E4-A512-0395DD112EF5}"/>
                </c:ext>
              </c:extLst>
            </c:dLbl>
            <c:dLbl>
              <c:idx val="2"/>
              <c:layout>
                <c:manualLayout>
                  <c:x val="-7.0332500913114021E-2"/>
                  <c:y val="4.427390791027154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поддержка плем. маточного поголовья</a:t>
                    </a:r>
                    <a:r>
                      <a:rPr lang="ru-RU" baseline="0"/>
                      <a:t>
12,3% </a:t>
                    </a:r>
                    <a:r>
                      <a:rPr lang="ru-RU" b="1" baseline="0"/>
                      <a:t>- 8930,9 т.руб.</a:t>
                    </a:r>
                    <a:endParaRPr lang="ru-RU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8D5-40E4-A512-0395DD112EF5}"/>
                </c:ext>
              </c:extLst>
            </c:dLbl>
            <c:dLbl>
              <c:idx val="3"/>
              <c:layout>
                <c:manualLayout>
                  <c:x val="0.19951477545889287"/>
                  <c:y val="0.16826161192660835"/>
                </c:manualLayout>
              </c:layout>
              <c:tx>
                <c:rich>
                  <a:bodyPr/>
                  <a:lstStyle/>
                  <a:p>
                    <a:r>
                      <a:rPr lang="ru-RU" baseline="0"/>
                      <a:t>оценка плем. поголовья
0,4%-</a:t>
                    </a:r>
                    <a:r>
                      <a:rPr lang="ru-RU" b="1" baseline="0"/>
                      <a:t>271,25 т.руб.</a:t>
                    </a:r>
                    <a:endParaRPr lang="ru-RU" b="1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8D5-40E4-A512-0395DD112EF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Лист1!$E$136:$E$139</c:f>
              <c:numCache>
                <c:formatCode>General</c:formatCode>
                <c:ptCount val="4"/>
                <c:pt idx="0">
                  <c:v>61380.3</c:v>
                </c:pt>
                <c:pt idx="1">
                  <c:v>2265.21</c:v>
                </c:pt>
                <c:pt idx="2">
                  <c:v>8930.9</c:v>
                </c:pt>
                <c:pt idx="3">
                  <c:v>271.25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8D5-40E4-A512-0395DD112EF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1"/>
          <c:tx>
            <c:v>из областного бюджета</c:v>
          </c:tx>
          <c:marker>
            <c:symbol val="none"/>
          </c:marker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Лист1!$B$152:$E$152</c:f>
              <c:numCache>
                <c:formatCode>General</c:formatCode>
                <c:ptCount val="4"/>
                <c:pt idx="0">
                  <c:v>55304.43</c:v>
                </c:pt>
                <c:pt idx="1">
                  <c:v>50360.45</c:v>
                </c:pt>
                <c:pt idx="2">
                  <c:v>56586.07</c:v>
                </c:pt>
                <c:pt idx="3">
                  <c:v>54475.06</c:v>
                </c:pt>
              </c:numCache>
            </c:numRef>
          </c:val>
          <c:smooth val="0"/>
        </c:ser>
        <c:ser>
          <c:idx val="0"/>
          <c:order val="0"/>
          <c:tx>
            <c:v>из федерального бюджета</c:v>
          </c:tx>
          <c:marker>
            <c:symbol val="none"/>
          </c:marker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4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</c:numLit>
          </c:cat>
          <c:val>
            <c:numRef>
              <c:f>Лист1!$B$153:$E$153</c:f>
              <c:numCache>
                <c:formatCode>General</c:formatCode>
                <c:ptCount val="4"/>
                <c:pt idx="0">
                  <c:v>10701.28</c:v>
                </c:pt>
                <c:pt idx="1">
                  <c:v>16457.75</c:v>
                </c:pt>
                <c:pt idx="2">
                  <c:v>18886.11</c:v>
                </c:pt>
                <c:pt idx="3">
                  <c:v>18372.599999999999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01536"/>
        <c:axId val="47603072"/>
      </c:lineChart>
      <c:catAx>
        <c:axId val="4760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603072"/>
        <c:crosses val="autoZero"/>
        <c:auto val="1"/>
        <c:lblAlgn val="ctr"/>
        <c:lblOffset val="100"/>
        <c:noMultiLvlLbl val="0"/>
      </c:catAx>
      <c:valAx>
        <c:axId val="47603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601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E064F-93AA-46B9-9F72-8A83FB22AF07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76EBE-8BE0-49CF-A208-84A76D65F6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559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E906E4-9A1B-4540-A684-3BED85385B42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04B12A-4E2E-4014-8003-38B614E5E3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44551"/>
              </p:ext>
            </p:extLst>
          </p:nvPr>
        </p:nvGraphicFramePr>
        <p:xfrm>
          <a:off x="1115616" y="548680"/>
          <a:ext cx="7056784" cy="4381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73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71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оказатели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Выручка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реализации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202483,1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261790,2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339680,2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338987,5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Себестоимость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174297,5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251832,2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292003,3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343791,6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Финансовый результат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28185,6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9958,02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47676,9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-4804,1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Получено субсидий,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51111,5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64851,9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63396,8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61380,3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Область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44688,7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50315,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51974,6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50093,8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Финансовый результат с субсидиями,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8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79297,1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74809,92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111073,7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56576,2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тн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9875,2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12178,9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14268,9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15117,1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молоко,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тн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9425,8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11703,3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13380,9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13990,2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цена реализации без НДС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цн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2149,19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2236,89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2538,53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2423,04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Получено субсидий на 1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выручки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молоко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99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Получено субсидий на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литр реализованного молока,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3" marR="6353" marT="6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953878"/>
              </p:ext>
            </p:extLst>
          </p:nvPr>
        </p:nvGraphicFramePr>
        <p:xfrm>
          <a:off x="1115616" y="5085184"/>
          <a:ext cx="7056784" cy="1651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поголовье,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4304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15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Поголовье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ДС, гол.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56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Валовый объем производства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молока, </a:t>
                      </a:r>
                      <a:r>
                        <a:rPr lang="ru-RU" sz="12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тн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9875,2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12454,3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14268,9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15117,1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56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реализации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молока,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9425,8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11692,6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13380,9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13990,2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Выращено скота на убой,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810,2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 по молоку,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51111,4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64851,9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63396,8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61380,3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Уплачено налогов и сборов,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57692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63951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64267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19672" y="147990"/>
            <a:ext cx="5980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Показатели производства молока в АО «</a:t>
            </a:r>
            <a:r>
              <a:rPr lang="ru-RU" b="1" dirty="0" err="1" smtClean="0">
                <a:solidFill>
                  <a:srgbClr val="C00000"/>
                </a:solidFill>
              </a:rPr>
              <a:t>Важское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2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156913"/>
              </p:ext>
            </p:extLst>
          </p:nvPr>
        </p:nvGraphicFramePr>
        <p:xfrm>
          <a:off x="12907" y="30690"/>
          <a:ext cx="6575317" cy="361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215190"/>
              </p:ext>
            </p:extLst>
          </p:nvPr>
        </p:nvGraphicFramePr>
        <p:xfrm>
          <a:off x="2123728" y="3573016"/>
          <a:ext cx="7020272" cy="3329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09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16632"/>
            <a:ext cx="5444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Структура полученных субсидий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 развитие животноводства в АО «</a:t>
            </a:r>
            <a:r>
              <a:rPr lang="ru-RU" b="1" dirty="0" err="1" smtClean="0">
                <a:solidFill>
                  <a:srgbClr val="C00000"/>
                </a:solidFill>
              </a:rPr>
              <a:t>Важское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785071"/>
              </p:ext>
            </p:extLst>
          </p:nvPr>
        </p:nvGraphicFramePr>
        <p:xfrm>
          <a:off x="0" y="792626"/>
          <a:ext cx="488635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755028"/>
              </p:ext>
            </p:extLst>
          </p:nvPr>
        </p:nvGraphicFramePr>
        <p:xfrm>
          <a:off x="5076056" y="762963"/>
          <a:ext cx="4747260" cy="31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8338483"/>
              </p:ext>
            </p:extLst>
          </p:nvPr>
        </p:nvGraphicFramePr>
        <p:xfrm>
          <a:off x="0" y="3932883"/>
          <a:ext cx="5082540" cy="3173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909584"/>
              </p:ext>
            </p:extLst>
          </p:nvPr>
        </p:nvGraphicFramePr>
        <p:xfrm>
          <a:off x="5135880" y="3879543"/>
          <a:ext cx="4709160" cy="3227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84733" y="2852936"/>
            <a:ext cx="2520280" cy="1015663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C00000"/>
                </a:solidFill>
              </a:rPr>
              <a:t>При стабильном росте объемов производства молока за последние 3 года на 53%, объем полученных субсидий на 1 литр реализованного молока уменьшается за последние 3 года на 19%.</a:t>
            </a:r>
            <a:endParaRPr lang="ru-RU" sz="1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78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823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Состав полученных субсидий на развитие животноводства, тыс. руб.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322428"/>
              </p:ext>
            </p:extLst>
          </p:nvPr>
        </p:nvGraphicFramePr>
        <p:xfrm>
          <a:off x="107504" y="727080"/>
          <a:ext cx="8856984" cy="601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63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1150</TotalTime>
  <Words>393</Words>
  <Application>Microsoft Office PowerPoint</Application>
  <PresentationFormat>Экран (4:3)</PresentationFormat>
  <Paragraphs>141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Экономист</cp:lastModifiedBy>
  <cp:revision>49</cp:revision>
  <cp:lastPrinted>2019-03-20T10:38:15Z</cp:lastPrinted>
  <dcterms:created xsi:type="dcterms:W3CDTF">2016-10-14T10:17:44Z</dcterms:created>
  <dcterms:modified xsi:type="dcterms:W3CDTF">2019-03-20T10:39:06Z</dcterms:modified>
</cp:coreProperties>
</file>