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20" r:id="rId3"/>
    <p:sldId id="336" r:id="rId4"/>
    <p:sldId id="331" r:id="rId5"/>
    <p:sldId id="339" r:id="rId6"/>
    <p:sldId id="340" r:id="rId7"/>
    <p:sldId id="341" r:id="rId8"/>
    <p:sldId id="328" r:id="rId9"/>
    <p:sldId id="315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1" clrIdx="0">
    <p:extLst>
      <p:ext uri="{19B8F6BF-5375-455C-9EA6-DF929625EA0E}">
        <p15:presenceInfo xmlns:p15="http://schemas.microsoft.com/office/powerpoint/2012/main" userId="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FF6600"/>
    <a:srgbClr val="669900"/>
    <a:srgbClr val="E3A7BA"/>
    <a:srgbClr val="A8A400"/>
    <a:srgbClr val="FFD9D9"/>
    <a:srgbClr val="00FFFF"/>
    <a:srgbClr val="FB321D"/>
    <a:srgbClr val="3366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>
      <p:cViewPr varScale="1">
        <p:scale>
          <a:sx n="110" d="100"/>
          <a:sy n="110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7600809676842008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065-401D-9D17-0930398B2A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658415206466058E-2"/>
                  <c:y val="-2.806032660894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065-401D-9D17-0930398B2A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43105155037685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065-401D-9D17-0930398B2A8C}"/>
                </c:ext>
                <c:ext xmlns:c15="http://schemas.microsoft.com/office/drawing/2012/chart" uri="{CE6537A1-D6FC-4f65-9D91-7224C49458BB}">
                  <c15:layout>
                    <c:manualLayout>
                      <c:w val="9.8753213286176089E-2"/>
                      <c:h val="4.422307473569712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7658316214285789E-2"/>
                  <c:y val="-3.469446951953614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065-401D-9D17-0930398B2A8C}"/>
                </c:ext>
                <c:ext xmlns:c15="http://schemas.microsoft.com/office/drawing/2012/chart" uri="{CE6537A1-D6FC-4f65-9D91-7224C49458BB}">
                  <c15:layout>
                    <c:manualLayout>
                      <c:w val="9.8753213286176089E-2"/>
                      <c:h val="4.702910739659161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 категории хозяйств, кг.</c:v>
                </c:pt>
                <c:pt idx="1">
                  <c:v>Сельскохоз предприятия, кг.</c:v>
                </c:pt>
                <c:pt idx="2">
                  <c:v>Хозяйства населения, кг.</c:v>
                </c:pt>
                <c:pt idx="3">
                  <c:v>КФХ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122690</c:v>
                </c:pt>
                <c:pt idx="1">
                  <c:v>95485</c:v>
                </c:pt>
                <c:pt idx="2">
                  <c:v>13785</c:v>
                </c:pt>
                <c:pt idx="3">
                  <c:v>13420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65-401D-9D17-0930398B2A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1152110592480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065-401D-9D17-0930398B2A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572006912030005E-2"/>
                  <c:y val="5.6120653217889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065-401D-9D17-0930398B2A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 категории хозяйств, кг.</c:v>
                </c:pt>
                <c:pt idx="1">
                  <c:v>Сельскохоз предприятия, кг.</c:v>
                </c:pt>
                <c:pt idx="2">
                  <c:v>Хозяйства населения, кг.</c:v>
                </c:pt>
                <c:pt idx="3">
                  <c:v>КФХ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125253</c:v>
                </c:pt>
                <c:pt idx="1">
                  <c:v>100620</c:v>
                </c:pt>
                <c:pt idx="2">
                  <c:v>11553</c:v>
                </c:pt>
                <c:pt idx="3">
                  <c:v>13080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65-401D-9D17-0930398B2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8012752"/>
        <c:axId val="157359000"/>
      </c:barChart>
      <c:catAx>
        <c:axId val="11801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59000"/>
        <c:crosses val="autoZero"/>
        <c:auto val="1"/>
        <c:lblAlgn val="ctr"/>
        <c:lblOffset val="100"/>
        <c:noMultiLvlLbl val="0"/>
      </c:catAx>
      <c:valAx>
        <c:axId val="15735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01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Удельный вес,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7B-4672-9136-70CAE05564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07B-4672-9136-70CAE05564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9081934333680001"/>
                  <c:y val="-0.19134601851583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7B-4672-9136-70CAE05564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07B-4672-9136-70CAE05564B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Сельскохоз предприятия, 80% </c:v>
                </c:pt>
                <c:pt idx="1">
                  <c:v>Хозяйства население, 9%</c:v>
                </c:pt>
                <c:pt idx="2">
                  <c:v>КФХ, 11%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0.09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7B-4672-9136-70CAE0556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Структура реализации молока хозяйствами Архангельской области</a:t>
            </a:r>
          </a:p>
        </c:rich>
      </c:tx>
      <c:layout>
        <c:manualLayout>
          <c:xMode val="edge"/>
          <c:yMode val="edge"/>
          <c:x val="0.13768252373617282"/>
          <c:y val="2.0041965034188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2">
                  <a:lumMod val="75000"/>
                </a:schemeClr>
              </a:solidFill>
            </a:ln>
          </c:spPr>
          <c:dPt>
            <c:idx val="0"/>
            <c:bubble3D val="0"/>
            <c:explosion val="13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1C-4A5D-96CE-DE62017E1078}"/>
              </c:ext>
            </c:extLst>
          </c:dPt>
          <c:dPt>
            <c:idx val="1"/>
            <c:bubble3D val="0"/>
            <c:explosion val="7"/>
            <c:spPr>
              <a:solidFill>
                <a:schemeClr val="accent3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1C-4A5D-96CE-DE62017E107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1C-4A5D-96CE-DE62017E1078}"/>
              </c:ext>
            </c:extLst>
          </c:dPt>
          <c:dLbls>
            <c:dLbl>
              <c:idx val="0"/>
              <c:layout>
                <c:manualLayout>
                  <c:x val="-4.2553149606299266E-2"/>
                  <c:y val="0.14002405949256339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1C-4A5D-96CE-DE62017E10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2014435695538053E-3"/>
                  <c:y val="2.09401428988042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1C-4A5D-96CE-DE62017E10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Лист2!$A$8:$A$10</c:f>
              <c:strCache>
                <c:ptCount val="3"/>
                <c:pt idx="0">
                  <c:v>вывоз молока</c:v>
                </c:pt>
                <c:pt idx="1">
                  <c:v>продажа населению, на рынках</c:v>
                </c:pt>
                <c:pt idx="2">
                  <c:v>на перерабатывающие предприятия</c:v>
                </c:pt>
              </c:strCache>
            </c:strRef>
          </c:cat>
          <c:val>
            <c:numRef>
              <c:f>Лист2!$B$8:$B$10</c:f>
              <c:numCache>
                <c:formatCode>0.0</c:formatCode>
                <c:ptCount val="3"/>
                <c:pt idx="0">
                  <c:v>7.9743354720440003</c:v>
                </c:pt>
                <c:pt idx="1">
                  <c:v>3.6663611365719522</c:v>
                </c:pt>
                <c:pt idx="2">
                  <c:v>88.35930339138406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61C-4A5D-96CE-DE62017E10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2230118110236221"/>
          <c:y val="0.19895851560221639"/>
          <c:w val="0.36103215223097118"/>
          <c:h val="0.385419947506561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1"/>
                </a:solidFill>
              </a:rPr>
              <a:t>Структура формирования розничной цены на молоко</a:t>
            </a:r>
          </a:p>
        </c:rich>
      </c:tx>
      <c:layout>
        <c:manualLayout>
          <c:xMode val="edge"/>
          <c:yMode val="edge"/>
          <c:x val="0.15088238075988203"/>
          <c:y val="1.8166904934446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684285079435612E-2"/>
          <c:y val="0.12462962962962963"/>
          <c:w val="0.92290648261304298"/>
          <c:h val="0.5815791776027996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Лист1!$A$18</c:f>
              <c:strCache>
                <c:ptCount val="1"/>
                <c:pt idx="0">
                  <c:v>Закупочная цена на молоко сырое базисной жирности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23,27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Лист1!$B$15:$F$15</c:f>
              <c:strCache>
                <c:ptCount val="5"/>
                <c:pt idx="0">
                  <c:v> 01.01.2015 </c:v>
                </c:pt>
                <c:pt idx="1">
                  <c:v> 01.01.2016</c:v>
                </c:pt>
                <c:pt idx="2">
                  <c:v> 01.01.2017</c:v>
                </c:pt>
                <c:pt idx="3">
                  <c:v> 01.01.2018</c:v>
                </c:pt>
                <c:pt idx="4">
                  <c:v>01.01.2019</c:v>
                </c:pt>
              </c:strCache>
            </c:strRef>
          </c:cat>
          <c:val>
            <c:numRef>
              <c:f>Лист1!$B$18:$F$18</c:f>
              <c:numCache>
                <c:formatCode>0.00</c:formatCode>
                <c:ptCount val="5"/>
                <c:pt idx="0" formatCode="General">
                  <c:v>22.28</c:v>
                </c:pt>
                <c:pt idx="1">
                  <c:v>23</c:v>
                </c:pt>
                <c:pt idx="2">
                  <c:v>26</c:v>
                </c:pt>
                <c:pt idx="3" formatCode="General">
                  <c:v>25.43</c:v>
                </c:pt>
                <c:pt idx="4" formatCode="General">
                  <c:v>23.74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E3-434F-BA35-BC85FF63A9B9}"/>
            </c:ext>
          </c:extLst>
        </c:ser>
        <c:ser>
          <c:idx val="1"/>
          <c:order val="1"/>
          <c:tx>
            <c:strRef>
              <c:f>Лист1!$A$17</c:f>
              <c:strCache>
                <c:ptCount val="1"/>
                <c:pt idx="0">
                  <c:v>Отпускная цена производителей на молоко цельное пастеризованное 3,2%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31,66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41,00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43,56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45,87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44,66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Лист1!$B$15:$F$15</c:f>
              <c:strCache>
                <c:ptCount val="5"/>
                <c:pt idx="0">
                  <c:v> 01.01.2015 </c:v>
                </c:pt>
                <c:pt idx="1">
                  <c:v> 01.01.2016</c:v>
                </c:pt>
                <c:pt idx="2">
                  <c:v> 01.01.2017</c:v>
                </c:pt>
                <c:pt idx="3">
                  <c:v> 01.01.2018</c:v>
                </c:pt>
                <c:pt idx="4">
                  <c:v>01.01.2019</c:v>
                </c:pt>
              </c:strCache>
            </c:strRef>
          </c:cat>
          <c:val>
            <c:numRef>
              <c:f>Лист1!$B$17:$F$17</c:f>
              <c:numCache>
                <c:formatCode>0.00</c:formatCode>
                <c:ptCount val="5"/>
                <c:pt idx="0" formatCode="General">
                  <c:v>9.379999999999999</c:v>
                </c:pt>
                <c:pt idx="1">
                  <c:v>18</c:v>
                </c:pt>
                <c:pt idx="2" formatCode="General">
                  <c:v>17.560000000000002</c:v>
                </c:pt>
                <c:pt idx="3" formatCode="General">
                  <c:v>20.439999999999998</c:v>
                </c:pt>
                <c:pt idx="4" formatCode="General">
                  <c:v>22.580000000000002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0E3-434F-BA35-BC85FF63A9B9}"/>
            </c:ext>
          </c:extLst>
        </c:ser>
        <c:ser>
          <c:idx val="0"/>
          <c:order val="2"/>
          <c:tx>
            <c:strRef>
              <c:f>Лист1!$A$16</c:f>
              <c:strCache>
                <c:ptCount val="1"/>
                <c:pt idx="0">
                  <c:v>Розничная цена на молоко цельное пастеризованное 3,2%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48,92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51,69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55,08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56,65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54,72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0E3-434F-BA35-BC85FF63A9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Лист1!$B$15:$F$15</c:f>
              <c:strCache>
                <c:ptCount val="5"/>
                <c:pt idx="0">
                  <c:v> 01.01.2015 </c:v>
                </c:pt>
                <c:pt idx="1">
                  <c:v> 01.01.2016</c:v>
                </c:pt>
                <c:pt idx="2">
                  <c:v> 01.01.2017</c:v>
                </c:pt>
                <c:pt idx="3">
                  <c:v> 01.01.2018</c:v>
                </c:pt>
                <c:pt idx="4">
                  <c:v>01.01.2019</c:v>
                </c:pt>
              </c:strCache>
            </c:strRef>
          </c:cat>
          <c:val>
            <c:numRef>
              <c:f>Лист1!$B$16:$F$16</c:f>
              <c:numCache>
                <c:formatCode>General</c:formatCode>
                <c:ptCount val="5"/>
                <c:pt idx="0">
                  <c:v>17.260000000000002</c:v>
                </c:pt>
                <c:pt idx="1">
                  <c:v>10.689999999999998</c:v>
                </c:pt>
                <c:pt idx="2">
                  <c:v>11.519999999999996</c:v>
                </c:pt>
                <c:pt idx="3">
                  <c:v>10.780000000000001</c:v>
                </c:pt>
                <c:pt idx="4">
                  <c:v>10.95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0E3-434F-BA35-BC85FF63A9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7360960"/>
        <c:axId val="157361352"/>
      </c:barChart>
      <c:catAx>
        <c:axId val="1573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61352"/>
        <c:crosses val="autoZero"/>
        <c:auto val="1"/>
        <c:lblAlgn val="ctr"/>
        <c:lblOffset val="100"/>
        <c:noMultiLvlLbl val="0"/>
      </c:catAx>
      <c:valAx>
        <c:axId val="1573613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13447054844106E-2"/>
          <c:y val="0.77527208525127689"/>
          <c:w val="0.72684401399254128"/>
          <c:h val="0.19669966580490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>
        <a:lumMod val="85000"/>
      </a:srgbClr>
    </a:solidFill>
    <a:ln>
      <a:solidFill>
        <a:srgbClr val="333399">
          <a:lumMod val="75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Средний удой молока от одной </a:t>
            </a:r>
            <a:r>
              <a:rPr lang="ru-RU" dirty="0" smtClean="0"/>
              <a:t>коровы, кг.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4828041159354635E-3"/>
          <c:y val="0.13289818948000803"/>
          <c:w val="0.97093728100892784"/>
          <c:h val="0.617197253243509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производственному отчету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0379833979771365E-2"/>
                  <c:y val="-8.7117826047399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145145251393389E-2"/>
                  <c:y val="-0.105458240487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6336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66129631924649E-2"/>
                      <c:h val="0.205231257572716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9416723344882445E-2"/>
                  <c:y val="-9.17029747867364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6561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910575117363935E-2"/>
                  <c:y val="-7.33623798293891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6834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873685752252848E-2"/>
                  <c:y val="-0.110043569744083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5833</c:v>
                </c:pt>
                <c:pt idx="1">
                  <c:v>6352</c:v>
                </c:pt>
                <c:pt idx="2">
                  <c:v>6651</c:v>
                </c:pt>
                <c:pt idx="3">
                  <c:v>6842</c:v>
                </c:pt>
                <c:pt idx="4">
                  <c:v>6999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512568"/>
        <c:axId val="184512176"/>
      </c:lineChart>
      <c:catAx>
        <c:axId val="18451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512176"/>
        <c:crosses val="autoZero"/>
        <c:auto val="1"/>
        <c:lblAlgn val="ctr"/>
        <c:lblOffset val="100"/>
        <c:noMultiLvlLbl val="0"/>
      </c:catAx>
      <c:valAx>
        <c:axId val="184512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51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Субсидии</a:t>
            </a:r>
            <a:r>
              <a:rPr lang="ru-RU" sz="1400" baseline="0" dirty="0" smtClean="0"/>
              <a:t> на повышение продуктивности в молочном скотоводстве, млн. рублей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301036157759361"/>
          <c:y val="0.14023393952396093"/>
          <c:w val="0.84980562571188034"/>
          <c:h val="0.72536032663103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3.592073905082141E-2"/>
                  <c:y val="-6.081699734512368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74,0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79.2</c:v>
                </c:pt>
                <c:pt idx="1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356,0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356</c:v>
                </c:pt>
                <c:pt idx="1">
                  <c:v>385.8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4514136"/>
        <c:axId val="184514528"/>
      </c:barChart>
      <c:catAx>
        <c:axId val="18451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514528"/>
        <c:crosses val="autoZero"/>
        <c:auto val="1"/>
        <c:lblAlgn val="ctr"/>
        <c:lblOffset val="100"/>
        <c:noMultiLvlLbl val="0"/>
      </c:catAx>
      <c:valAx>
        <c:axId val="1845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51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Удельный вес,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7B-4672-9136-70CAE05564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07B-4672-9136-70CAE05564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7886965780220868"/>
                  <c:y val="1.068833306856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7B-4672-9136-70CAE05564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075360273362057"/>
                  <c:y val="-6.73399230174882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07B-4672-9136-70CAE05564B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Субсидии на повышение продуктивности в молочном скотоводстве, 49%</c:v>
                </c:pt>
                <c:pt idx="1">
                  <c:v>Другие виды государственной поддержки, 56,4%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0.49399999999999999</c:v>
                </c:pt>
                <c:pt idx="1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7B-4672-9136-70CAE0556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984694165671688"/>
          <c:y val="0.75925027304178816"/>
          <c:w val="0.79311308044790085"/>
          <c:h val="0.22338987360113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4CAFA-4847-4899-92AA-2056562C529C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B7A5EC3-5089-425E-A791-9CD3BABC9488}">
      <dgm:prSet/>
      <dgm:spPr/>
      <dgm:t>
        <a:bodyPr/>
        <a:lstStyle/>
        <a:p>
          <a:pPr algn="ctr" rtl="0"/>
          <a:r>
            <a:rPr lang="ru-RU" b="1" dirty="0" smtClean="0"/>
            <a:t>Спасибо </a:t>
          </a:r>
          <a:r>
            <a:rPr lang="ru-RU" b="1" dirty="0"/>
            <a:t>за внимание!</a:t>
          </a:r>
        </a:p>
      </dgm:t>
    </dgm:pt>
    <dgm:pt modelId="{E9A5E613-0D65-40FA-8ACA-E54E09BD1809}" type="parTrans" cxnId="{692EAD4C-9B55-428B-B0CF-3A85C6726D97}">
      <dgm:prSet/>
      <dgm:spPr/>
      <dgm:t>
        <a:bodyPr/>
        <a:lstStyle/>
        <a:p>
          <a:endParaRPr lang="ru-RU"/>
        </a:p>
      </dgm:t>
    </dgm:pt>
    <dgm:pt modelId="{ECD59B71-1C3D-448B-82F1-FBA735DAE0D9}" type="sibTrans" cxnId="{692EAD4C-9B55-428B-B0CF-3A85C6726D97}">
      <dgm:prSet/>
      <dgm:spPr/>
      <dgm:t>
        <a:bodyPr/>
        <a:lstStyle/>
        <a:p>
          <a:endParaRPr lang="ru-RU"/>
        </a:p>
      </dgm:t>
    </dgm:pt>
    <dgm:pt modelId="{BF993CD7-BD98-4464-ADCD-2B6A4E900C20}" type="pres">
      <dgm:prSet presAssocID="{4624CAFA-4847-4899-92AA-2056562C52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FA0152-1B96-472B-9FE5-1471098DB185}" type="pres">
      <dgm:prSet presAssocID="{CB7A5EC3-5089-425E-A791-9CD3BABC9488}" presName="parentText" presStyleLbl="node1" presStyleIdx="0" presStyleCnt="1" custLinFactNeighborX="1750" custLinFactNeighborY="-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BE9DE-BE6C-4AC0-B119-69FBBB7EF1D8}" type="presOf" srcId="{4624CAFA-4847-4899-92AA-2056562C529C}" destId="{BF993CD7-BD98-4464-ADCD-2B6A4E900C20}" srcOrd="0" destOrd="0" presId="urn:microsoft.com/office/officeart/2005/8/layout/vList2"/>
    <dgm:cxn modelId="{AA9B7CA1-2F50-4686-9BD7-89A877ED966F}" type="presOf" srcId="{CB7A5EC3-5089-425E-A791-9CD3BABC9488}" destId="{E1FA0152-1B96-472B-9FE5-1471098DB185}" srcOrd="0" destOrd="0" presId="urn:microsoft.com/office/officeart/2005/8/layout/vList2"/>
    <dgm:cxn modelId="{692EAD4C-9B55-428B-B0CF-3A85C6726D97}" srcId="{4624CAFA-4847-4899-92AA-2056562C529C}" destId="{CB7A5EC3-5089-425E-A791-9CD3BABC9488}" srcOrd="0" destOrd="0" parTransId="{E9A5E613-0D65-40FA-8ACA-E54E09BD1809}" sibTransId="{ECD59B71-1C3D-448B-82F1-FBA735DAE0D9}"/>
    <dgm:cxn modelId="{B3C133ED-AAE4-4890-B4B2-E1F17D5B7F89}" type="presParOf" srcId="{BF993CD7-BD98-4464-ADCD-2B6A4E900C20}" destId="{E1FA0152-1B96-472B-9FE5-1471098DB185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A0152-1B96-472B-9FE5-1471098DB185}">
      <dsp:nvSpPr>
        <dsp:cNvPr id="0" name=""/>
        <dsp:cNvSpPr/>
      </dsp:nvSpPr>
      <dsp:spPr>
        <a:xfrm>
          <a:off x="0" y="4"/>
          <a:ext cx="8229600" cy="11231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Спасибо </a:t>
          </a:r>
          <a:r>
            <a:rPr lang="ru-RU" sz="4800" b="1" kern="1200" dirty="0"/>
            <a:t>за внимание!</a:t>
          </a:r>
        </a:p>
      </dsp:txBody>
      <dsp:txXfrm>
        <a:off x="54830" y="54834"/>
        <a:ext cx="8119940" cy="10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56EF4E3-9C2D-4A7F-A018-41721AF8BD3C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DCA486-734A-4D63-BBF3-E9B5E33F5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63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73D3B3-4B24-4A59-8A59-998C903C81FC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8CE40A-44BB-403D-B620-4494288AA2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241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95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5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1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F3F77-3F81-4888-92A1-C867504ADC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36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654B-87AD-4DD4-BEA5-FB26C0D10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3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7F12-17B9-4429-9FBB-3D248BA266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5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8A60-358F-47A0-9955-33B70D7F5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38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E1C4-9B6E-4510-8B26-8653BC5DD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7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715E-BA2B-4AB0-A3B8-807CF579D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9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3313-19D3-4123-A2E0-09455B1A8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82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1D9FC-7410-4D53-92B6-35997531FC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69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86BA-318E-4457-96DF-AE373B71EB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52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22C5B-BBEB-4221-9D8A-4EAFEEC2B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05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7D1C3-68E8-43BD-991F-0A4E7172A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02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0ADD-C7D7-4ADF-8B26-964C019F3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13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BFBF"/>
            </a:gs>
            <a:gs pos="74001">
              <a:srgbClr val="F2F2F2"/>
            </a:gs>
            <a:gs pos="83000">
              <a:srgbClr val="7DB7DF"/>
            </a:gs>
            <a:gs pos="100000">
              <a:srgbClr val="AFE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717C33-4540-4007-88FA-641A980E3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ложка АП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550"/>
            <a:ext cx="9144000" cy="6903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-16550"/>
            <a:ext cx="3024336" cy="2160240"/>
          </a:xfrm>
          <a:prstGeom prst="rect">
            <a:avLst/>
          </a:prstGeom>
          <a:gradFill flip="none" rotWithShape="1">
            <a:gsLst>
              <a:gs pos="0">
                <a:srgbClr val="BAE3F8"/>
              </a:gs>
              <a:gs pos="35000">
                <a:srgbClr val="AFDFF7"/>
              </a:gs>
              <a:gs pos="100000">
                <a:srgbClr val="41B4E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2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03648" y="1732034"/>
            <a:ext cx="655272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Состояние и перспективы развития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молочного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животноводства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Архангельской области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99592" y="3386106"/>
            <a:ext cx="7797800" cy="7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kern="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Министерство </a:t>
            </a:r>
            <a:r>
              <a:rPr lang="ru-RU" altLang="ru-RU" sz="1800" b="1" kern="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агропромышленного комплекса </a:t>
            </a:r>
            <a:br>
              <a:rPr lang="ru-RU" altLang="ru-RU" sz="1800" b="1" kern="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altLang="ru-RU" sz="1800" b="1" kern="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торговли Архангельской области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419872" y="6093296"/>
            <a:ext cx="2304256" cy="361370"/>
          </a:xfrm>
          <a:prstGeom prst="rect">
            <a:avLst/>
          </a:prstGeom>
          <a:solidFill>
            <a:srgbClr val="D9F1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400" b="1" kern="0" dirty="0" smtClean="0"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март </a:t>
            </a:r>
            <a:r>
              <a:rPr lang="ru-RU" altLang="ru-RU" sz="1400" b="1" kern="0" dirty="0"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lag_lin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73100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photo31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13000" y="260350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Правительство Архангельской области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03326" y="856893"/>
            <a:ext cx="7848872" cy="52322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400" b="1" dirty="0"/>
              <a:t>Развитие сельского хозяйства Архангельской области </a:t>
            </a:r>
            <a:r>
              <a:rPr lang="ru-RU" sz="1400" b="1" dirty="0" smtClean="0"/>
              <a:t>осуществляется   в </a:t>
            </a:r>
            <a:r>
              <a:rPr lang="ru-RU" sz="1400" b="1" dirty="0"/>
              <a:t>рамках </a:t>
            </a:r>
            <a:r>
              <a:rPr lang="ru-RU" sz="1400" b="1" dirty="0">
                <a:solidFill>
                  <a:srgbClr val="C00000"/>
                </a:solidFill>
              </a:rPr>
              <a:t>государственной программы развития сельского хозяйства</a:t>
            </a:r>
            <a:endParaRPr lang="ru-RU" sz="1400" b="1" dirty="0">
              <a:solidFill>
                <a:srgbClr val="99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Объект 16"/>
          <p:cNvSpPr txBox="1">
            <a:spLocks/>
          </p:cNvSpPr>
          <p:nvPr/>
        </p:nvSpPr>
        <p:spPr>
          <a:xfrm>
            <a:off x="169195" y="1658632"/>
            <a:ext cx="339607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200" b="1" kern="0" dirty="0"/>
              <a:t>Федеральная государственная программа развития сельского хозяйства         (постановление Правительства РФ            от 14 июля 2012 г. №  717)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854623" y="2672387"/>
            <a:ext cx="2045599" cy="1467326"/>
          </a:xfrm>
          <a:prstGeom prst="downArrow">
            <a:avLst>
              <a:gd name="adj1" fmla="val 74496"/>
              <a:gd name="adj2" fmla="val 2479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Разработана во исполнение положений федеральной государственной программы</a:t>
            </a:r>
          </a:p>
        </p:txBody>
      </p:sp>
      <p:sp>
        <p:nvSpPr>
          <p:cNvPr id="10" name="Объект 16"/>
          <p:cNvSpPr txBox="1">
            <a:spLocks/>
          </p:cNvSpPr>
          <p:nvPr/>
        </p:nvSpPr>
        <p:spPr bwMode="auto">
          <a:xfrm>
            <a:off x="477209" y="4251481"/>
            <a:ext cx="2800428" cy="112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200" b="1" kern="0" dirty="0"/>
              <a:t>Государственная программа развития сельского хозяйства Архангельской области                         на 2013–2021 годы</a:t>
            </a:r>
          </a:p>
        </p:txBody>
      </p:sp>
      <p:sp>
        <p:nvSpPr>
          <p:cNvPr id="14" name="Объект 16"/>
          <p:cNvSpPr txBox="1">
            <a:spLocks/>
          </p:cNvSpPr>
          <p:nvPr/>
        </p:nvSpPr>
        <p:spPr bwMode="auto">
          <a:xfrm>
            <a:off x="5292080" y="1506111"/>
            <a:ext cx="3526912" cy="1193080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400" b="1" kern="0" dirty="0"/>
              <a:t>Целевые показатели федеральной государственной программы</a:t>
            </a:r>
          </a:p>
          <a:p>
            <a:pPr marL="0" indent="0" algn="ctr">
              <a:buFontTx/>
              <a:buNone/>
            </a:pPr>
            <a:r>
              <a:rPr lang="ru-RU" sz="1400" b="1" kern="0" dirty="0"/>
              <a:t>Направления государственной поддержки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661452" y="1796958"/>
            <a:ext cx="1577843" cy="611386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утверждает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6577655" y="2696902"/>
            <a:ext cx="1605265" cy="1213116"/>
          </a:xfrm>
          <a:prstGeom prst="downArrow">
            <a:avLst>
              <a:gd name="adj1" fmla="val 74496"/>
              <a:gd name="adj2" fmla="val 2479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Соглашения о гос. поддержке МСХ РФ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446677" y="4333245"/>
            <a:ext cx="2657164" cy="965835"/>
          </a:xfrm>
          <a:prstGeom prst="rightArrow">
            <a:avLst>
              <a:gd name="adj1" fmla="val 61610"/>
              <a:gd name="adj2" fmla="val 27324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Соответствуют целевым показателям федеральной государственной программы</a:t>
            </a:r>
          </a:p>
        </p:txBody>
      </p:sp>
      <p:sp>
        <p:nvSpPr>
          <p:cNvPr id="18" name="Объект 16"/>
          <p:cNvSpPr txBox="1">
            <a:spLocks/>
          </p:cNvSpPr>
          <p:nvPr/>
        </p:nvSpPr>
        <p:spPr bwMode="auto">
          <a:xfrm>
            <a:off x="6158024" y="3919112"/>
            <a:ext cx="2660968" cy="14617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400" b="1" kern="0" dirty="0"/>
              <a:t>Целевые показатели государственной программы                Архангельской области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816973" y="5433594"/>
            <a:ext cx="1343069" cy="806069"/>
          </a:xfrm>
          <a:prstGeom prst="downArrow">
            <a:avLst>
              <a:gd name="adj1" fmla="val 74496"/>
              <a:gd name="adj2" fmla="val 24792"/>
            </a:avLst>
          </a:prstGeom>
          <a:solidFill>
            <a:srgbClr val="FFD9D9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Невыпол-нение</a:t>
            </a:r>
          </a:p>
        </p:txBody>
      </p:sp>
      <p:sp>
        <p:nvSpPr>
          <p:cNvPr id="20" name="Объект 16"/>
          <p:cNvSpPr txBox="1">
            <a:spLocks/>
          </p:cNvSpPr>
          <p:nvPr/>
        </p:nvSpPr>
        <p:spPr bwMode="auto">
          <a:xfrm>
            <a:off x="4633265" y="6292412"/>
            <a:ext cx="3747879" cy="461665"/>
          </a:xfrm>
          <a:prstGeom prst="rect">
            <a:avLst/>
          </a:prstGeom>
          <a:solidFill>
            <a:srgbClr val="FCCCCC"/>
          </a:solidFill>
          <a:ln w="38100"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200" b="1" kern="0" dirty="0"/>
              <a:t>Возврат части средств в федеральный бюджет (штрафные санкции)</a:t>
            </a:r>
          </a:p>
        </p:txBody>
      </p:sp>
    </p:spTree>
    <p:extLst>
      <p:ext uri="{BB962C8B-B14F-4D97-AF65-F5344CB8AC3E}">
        <p14:creationId xmlns:p14="http://schemas.microsoft.com/office/powerpoint/2010/main" val="3084625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16CEE2-E8CE-46A7-92FC-62C39896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862072"/>
            <a:ext cx="5966429" cy="1143000"/>
          </a:xfrm>
        </p:spPr>
        <p:txBody>
          <a:bodyPr/>
          <a:lstStyle/>
          <a:p>
            <a:r>
              <a:rPr lang="ru-RU" sz="1800" dirty="0" smtClean="0"/>
              <a:t>Динамика и структура производства молока                                                                 в Архангельской области</a:t>
            </a:r>
            <a:endParaRPr lang="ru-RU" sz="18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77F19FA2-533B-45D1-9FD5-B279C70EDAD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447316"/>
              </p:ext>
            </p:extLst>
          </p:nvPr>
        </p:nvGraphicFramePr>
        <p:xfrm>
          <a:off x="0" y="1782762"/>
          <a:ext cx="50509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A7861CD9-8A92-4C75-A649-C722536F24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6892603"/>
              </p:ext>
            </p:extLst>
          </p:nvPr>
        </p:nvGraphicFramePr>
        <p:xfrm>
          <a:off x="4860032" y="2153929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 descr="Flag_line_1">
            <a:extLst>
              <a:ext uri="{FF2B5EF4-FFF2-40B4-BE49-F238E27FC236}">
                <a16:creationId xmlns:a16="http://schemas.microsoft.com/office/drawing/2014/main" xmlns="" id="{0F0B2916-E14D-4E6E-BAA9-E77427CC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522348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hoto310s">
            <a:extLst>
              <a:ext uri="{FF2B5EF4-FFF2-40B4-BE49-F238E27FC236}">
                <a16:creationId xmlns:a16="http://schemas.microsoft.com/office/drawing/2014/main" xmlns="" id="{07AD3446-4B54-4E42-B4FA-E670B379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075397B-2DD7-4115-908F-0BB59543A90D}"/>
              </a:ext>
            </a:extLst>
          </p:cNvPr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Правительство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913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860620"/>
              </p:ext>
            </p:extLst>
          </p:nvPr>
        </p:nvGraphicFramePr>
        <p:xfrm>
          <a:off x="179388" y="1010290"/>
          <a:ext cx="55025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" name="Picture 4" descr="Flag_lin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522348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Правительство Архангельской области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07904" y="64095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 smtClean="0"/>
              <a:t> </a:t>
            </a:r>
            <a:r>
              <a:rPr lang="ru-RU" dirty="0"/>
              <a:t>Реализация </a:t>
            </a:r>
            <a:r>
              <a:rPr lang="ru-RU" dirty="0" smtClean="0"/>
              <a:t>молока в 2018 году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738951"/>
              </p:ext>
            </p:extLst>
          </p:nvPr>
        </p:nvGraphicFramePr>
        <p:xfrm>
          <a:off x="3275856" y="3429000"/>
          <a:ext cx="576064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Picture 6" descr="photo310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5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4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5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9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ACB8FE-F5B1-44F0-A7AA-C0061E8F5D29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22" name="Picture 4" descr="Flag_lin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522348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photo31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Правительство Архангельской области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3648" y="1272585"/>
            <a:ext cx="67797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Продуктивность коров в сельскохозяйственных предприятиях области</a:t>
            </a:r>
            <a:endParaRPr lang="ru-RU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927478"/>
              </p:ext>
            </p:extLst>
          </p:nvPr>
        </p:nvGraphicFramePr>
        <p:xfrm>
          <a:off x="460375" y="2629108"/>
          <a:ext cx="8432105" cy="312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32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4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5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9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ACB8FE-F5B1-44F0-A7AA-C0061E8F5D29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22" name="Picture 4" descr="Flag_lin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522348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photo31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Правительство Архангельской области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482" y="973138"/>
            <a:ext cx="78592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Arial" panose="020B0604020202020204" pitchFamily="34" charset="0"/>
              </a:rPr>
              <a:t>Объем государственной поддержки сельского хозяйства </a:t>
            </a:r>
          </a:p>
          <a:p>
            <a:pPr algn="ctr"/>
            <a:r>
              <a:rPr lang="ru-RU" dirty="0" smtClean="0">
                <a:cs typeface="Arial" panose="020B0604020202020204" pitchFamily="34" charset="0"/>
              </a:rPr>
              <a:t>Архангельской области  в 2018 году </a:t>
            </a:r>
          </a:p>
          <a:p>
            <a:pPr algn="ctr"/>
            <a:r>
              <a:rPr lang="ru-RU" dirty="0" smtClean="0">
                <a:cs typeface="Arial" panose="020B0604020202020204" pitchFamily="34" charset="0"/>
              </a:rPr>
              <a:t>-  930,6 млн. рублей</a:t>
            </a:r>
            <a:endParaRPr lang="ru-RU" i="1" dirty="0"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2719763"/>
              </p:ext>
            </p:extLst>
          </p:nvPr>
        </p:nvGraphicFramePr>
        <p:xfrm>
          <a:off x="971600" y="2348880"/>
          <a:ext cx="353556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2501900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9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Повышение продуктивности в молочном скотоводстве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1" name="Объект 12">
            <a:extLst>
              <a:ext uri="{FF2B5EF4-FFF2-40B4-BE49-F238E27FC236}">
                <a16:creationId xmlns:a16="http://schemas.microsoft.com/office/drawing/2014/main" xmlns="" id="{A7861CD9-8A92-4C75-A649-C722536F24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8621849"/>
              </p:ext>
            </p:extLst>
          </p:nvPr>
        </p:nvGraphicFramePr>
        <p:xfrm>
          <a:off x="4932040" y="2332037"/>
          <a:ext cx="3966592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802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Flag_lin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522348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photo31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Правительство Архангельской области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82440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 smtClean="0"/>
              <a:t> </a:t>
            </a:r>
            <a:r>
              <a:rPr lang="ru-RU" dirty="0"/>
              <a:t>Инвестиционные </a:t>
            </a:r>
            <a:r>
              <a:rPr lang="ru-RU" dirty="0" smtClean="0"/>
              <a:t>проекты в 2018 году   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15655"/>
              </p:ext>
            </p:extLst>
          </p:nvPr>
        </p:nvGraphicFramePr>
        <p:xfrm>
          <a:off x="787556" y="1556793"/>
          <a:ext cx="7920879" cy="40324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5">
                <a:tc rowSpan="3"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Устьянская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молочная компания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фермы с выращиванием ремонтного молодняка (3 этап)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1584 голов дойного стада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4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Важское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молочно-товарной фермы на 240 голов дойного стада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720">
                <a:tc vMerge="1"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«Штурм» 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молочно-товарной фермы на 200 голов дойного стада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КФХ Берлина Я.Э. 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животноводческая ферма на 100 голов коров </a:t>
                      </a:r>
                      <a:endParaRPr lang="ru-RU" sz="1400" b="1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«Агрофирма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«Холмогорская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цеха по выпуску молочной продукции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pic>
        <p:nvPicPr>
          <p:cNvPr id="11" name="Picture 4" descr="Картинки по запросу cat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5" y="4059998"/>
            <a:ext cx="494414" cy="3481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Картинки по запросу cat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4" y="2596601"/>
            <a:ext cx="789402" cy="5558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245995" y="5667430"/>
            <a:ext cx="6696744" cy="5619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2018 году </a:t>
            </a:r>
            <a:r>
              <a:rPr lang="ru-RU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свыше 7</a:t>
            </a:r>
            <a:r>
              <a:rPr 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(107% к 2017 году) </a:t>
            </a:r>
            <a:endParaRPr lang="ru-RU" sz="1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7" descr="Картинки по запросу скла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7" y="3948006"/>
            <a:ext cx="463238" cy="4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8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Flag_lin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522348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photo31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Правительство Архангельской области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82440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 smtClean="0"/>
              <a:t> </a:t>
            </a:r>
            <a:r>
              <a:rPr lang="ru-RU" dirty="0"/>
              <a:t>Инвестиционные </a:t>
            </a:r>
            <a:r>
              <a:rPr lang="ru-RU" dirty="0" smtClean="0"/>
              <a:t>проекты реализуемые </a:t>
            </a:r>
          </a:p>
          <a:p>
            <a:r>
              <a:rPr lang="ru-RU" dirty="0" smtClean="0"/>
              <a:t>в 2019 году   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82807"/>
              </p:ext>
            </p:extLst>
          </p:nvPr>
        </p:nvGraphicFramePr>
        <p:xfrm>
          <a:off x="787556" y="1556793"/>
          <a:ext cx="7920879" cy="45423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8111">
                <a:tc rowSpan="3"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Устьянская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молочная компания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животноводческого комплекса на 3000 голов фуражных коров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«Агрофирма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«Вельская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телятника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родильным отделением для содержания телят, нетелей и сухостойных коров на 490 гол.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9690">
                <a:tc vMerge="1"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СПК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колхоз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«Долматовский» 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животноводческого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комплекса на 200 голов коров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30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«Агрохолдинг «Каргопольский» 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животноводческая ферма на 140 голов коров </a:t>
                      </a:r>
                      <a:endParaRPr lang="ru-RU" sz="1400" b="1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73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Ростово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животноводческого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комплекса на 200 голов коров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pic>
        <p:nvPicPr>
          <p:cNvPr id="11" name="Picture 4" descr="Картинки по запросу cat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5" y="4536073"/>
            <a:ext cx="494414" cy="3481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Картинки по запросу cat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4" y="2596601"/>
            <a:ext cx="789402" cy="5558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07545" y="6267840"/>
            <a:ext cx="6696744" cy="3295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1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7" descr="Картинки по запросу скла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3" y="4485385"/>
            <a:ext cx="463238" cy="4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Картинки по запросу скла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0" y="5436468"/>
            <a:ext cx="463238" cy="4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Картинки по запросу cat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5" y="5493540"/>
            <a:ext cx="494414" cy="3481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872101"/>
              </p:ext>
            </p:extLst>
          </p:nvPr>
        </p:nvGraphicFramePr>
        <p:xfrm>
          <a:off x="467544" y="177281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0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7992</TotalTime>
  <Words>414</Words>
  <Application>Microsoft Office PowerPoint</Application>
  <PresentationFormat>Экран (4:3)</PresentationFormat>
  <Paragraphs>96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Batang</vt:lpstr>
      <vt:lpstr>Aharoni</vt:lpstr>
      <vt:lpstr>Arial</vt:lpstr>
      <vt:lpstr>Arial Black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Динамика и структура производства молока                                                                 в Архангельской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АПК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Мероприятие № 1 "Улучшение жилищных условий для сельских граждан"</dc:title>
  <dc:creator>Бовыкина Ж.И.</dc:creator>
  <cp:lastModifiedBy>Бажанова Ирина Борисовна</cp:lastModifiedBy>
  <cp:revision>613</cp:revision>
  <cp:lastPrinted>2019-03-22T06:00:48Z</cp:lastPrinted>
  <dcterms:created xsi:type="dcterms:W3CDTF">2008-04-23T11:21:10Z</dcterms:created>
  <dcterms:modified xsi:type="dcterms:W3CDTF">2019-03-22T06:01:41Z</dcterms:modified>
</cp:coreProperties>
</file>