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73" r:id="rId5"/>
    <p:sldId id="261" r:id="rId6"/>
    <p:sldId id="265" r:id="rId7"/>
    <p:sldId id="266" r:id="rId8"/>
    <p:sldId id="267" r:id="rId9"/>
    <p:sldId id="277" r:id="rId10"/>
    <p:sldId id="276" r:id="rId11"/>
    <p:sldId id="278" r:id="rId12"/>
    <p:sldId id="281" r:id="rId13"/>
    <p:sldId id="293" r:id="rId14"/>
    <p:sldId id="294" r:id="rId15"/>
    <p:sldId id="282" r:id="rId16"/>
    <p:sldId id="280" r:id="rId17"/>
    <p:sldId id="279" r:id="rId18"/>
    <p:sldId id="262" r:id="rId19"/>
    <p:sldId id="260" r:id="rId20"/>
    <p:sldId id="268" r:id="rId21"/>
    <p:sldId id="274" r:id="rId22"/>
    <p:sldId id="275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8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cdc.gov/tobacco/basic_information/e-cigarettes/severe-lung-diseas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315" y="1124585"/>
            <a:ext cx="10387330" cy="399859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ЭСДН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сигареты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b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b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????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Corona-тутти-фрутти"/>
          <p:cNvPicPr>
            <a:picLocks noChangeAspect="1"/>
          </p:cNvPicPr>
          <p:nvPr/>
        </p:nvPicPr>
        <p:blipFill>
          <a:blip r:embed="rId2"/>
          <a:srcRect l="6602" t="4771" r="5493" b="5863"/>
          <a:stretch>
            <a:fillRect/>
          </a:stretch>
        </p:blipFill>
        <p:spPr>
          <a:xfrm>
            <a:off x="2071370" y="121285"/>
            <a:ext cx="3356610" cy="3412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325" y="121285"/>
            <a:ext cx="7574915" cy="83121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5400" b="1">
                <a:solidFill>
                  <a:srgbClr val="51874B"/>
                </a:solidFill>
              </a:rPr>
              <a:t>СНЮС</a:t>
            </a:r>
          </a:p>
        </p:txBody>
      </p:sp>
      <p:pic>
        <p:nvPicPr>
          <p:cNvPr id="5" name="Изображение 4" descr="470.970"/>
          <p:cNvPicPr>
            <a:picLocks noChangeAspect="1"/>
          </p:cNvPicPr>
          <p:nvPr/>
        </p:nvPicPr>
        <p:blipFill>
          <a:blip r:embed="rId3"/>
          <a:srcRect l="4463" t="12999" r="5282" b="5691"/>
          <a:stretch>
            <a:fillRect/>
          </a:stretch>
        </p:blipFill>
        <p:spPr>
          <a:xfrm>
            <a:off x="287655" y="3574415"/>
            <a:ext cx="3543300" cy="3192145"/>
          </a:xfrm>
          <a:prstGeom prst="rect">
            <a:avLst/>
          </a:prstGeom>
        </p:spPr>
      </p:pic>
      <p:pic>
        <p:nvPicPr>
          <p:cNvPr id="6" name="Изображение 5" descr="2263.750x0"/>
          <p:cNvPicPr>
            <a:picLocks noChangeAspect="1"/>
          </p:cNvPicPr>
          <p:nvPr/>
        </p:nvPicPr>
        <p:blipFill>
          <a:blip r:embed="rId4"/>
          <a:srcRect l="6697" t="5364" r="5401" b="6697"/>
          <a:stretch>
            <a:fillRect/>
          </a:stretch>
        </p:blipFill>
        <p:spPr>
          <a:xfrm>
            <a:off x="5547360" y="3155315"/>
            <a:ext cx="3451860" cy="3453765"/>
          </a:xfrm>
          <a:prstGeom prst="rect">
            <a:avLst/>
          </a:prstGeom>
        </p:spPr>
      </p:pic>
      <p:pic>
        <p:nvPicPr>
          <p:cNvPr id="7" name="Изображение 6" descr="снюс-куба-пауэр"/>
          <p:cNvPicPr>
            <a:picLocks noChangeAspect="1"/>
          </p:cNvPicPr>
          <p:nvPr/>
        </p:nvPicPr>
        <p:blipFill>
          <a:blip r:embed="rId5"/>
          <a:srcRect l="11283" t="11315" r="7114" b="5733"/>
          <a:stretch>
            <a:fillRect/>
          </a:stretch>
        </p:blipFill>
        <p:spPr>
          <a:xfrm>
            <a:off x="8732520" y="121285"/>
            <a:ext cx="3423920" cy="3241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  "/>
          <p:cNvPicPr>
            <a:picLocks noChangeAspect="1"/>
          </p:cNvPicPr>
          <p:nvPr/>
        </p:nvPicPr>
        <p:blipFill>
          <a:blip r:embed="rId2"/>
          <a:srcRect b="17555"/>
          <a:stretch>
            <a:fillRect/>
          </a:stretch>
        </p:blipFill>
        <p:spPr>
          <a:xfrm>
            <a:off x="27940" y="-9525"/>
            <a:ext cx="5937250" cy="5494655"/>
          </a:xfrm>
          <a:prstGeom prst="rect">
            <a:avLst/>
          </a:prstGeom>
        </p:spPr>
      </p:pic>
      <p:pic>
        <p:nvPicPr>
          <p:cNvPr id="4" name="Изображение 3" descr="2 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555" y="931545"/>
            <a:ext cx="6118225" cy="5861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3  "/>
          <p:cNvPicPr>
            <a:picLocks noChangeAspect="1"/>
          </p:cNvPicPr>
          <p:nvPr/>
        </p:nvPicPr>
        <p:blipFill>
          <a:blip r:embed="rId2"/>
          <a:srcRect r="5682"/>
          <a:stretch>
            <a:fillRect/>
          </a:stretch>
        </p:blipFill>
        <p:spPr>
          <a:xfrm>
            <a:off x="17145" y="12700"/>
            <a:ext cx="5934710" cy="5568950"/>
          </a:xfrm>
          <a:prstGeom prst="rect">
            <a:avLst/>
          </a:prstGeom>
        </p:spPr>
      </p:pic>
      <p:pic>
        <p:nvPicPr>
          <p:cNvPr id="6" name="Изображение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855" y="1167765"/>
            <a:ext cx="6201410" cy="5650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DeepinScreenshot_20191203150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178435"/>
            <a:ext cx="11563985" cy="6501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DeepinScreenshot_201912040008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" y="415925"/>
            <a:ext cx="11129010" cy="62566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30" y="31750"/>
            <a:ext cx="6819900" cy="679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" y="46990"/>
            <a:ext cx="12024360" cy="67640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7"/>
          <p:cNvPicPr>
            <a:picLocks noChangeAspect="1"/>
          </p:cNvPicPr>
          <p:nvPr/>
        </p:nvPicPr>
        <p:blipFill>
          <a:blip r:embed="rId2"/>
          <a:srcRect l="10581" t="15241" r="17292"/>
          <a:stretch>
            <a:fillRect/>
          </a:stretch>
        </p:blipFill>
        <p:spPr>
          <a:xfrm>
            <a:off x="1254125" y="147320"/>
            <a:ext cx="9929495" cy="65633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60" y="193675"/>
            <a:ext cx="10342880" cy="967105"/>
          </a:xfrm>
        </p:spPr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из Центра по контролю и профилактике заболеваний США определили одну из главных причин заболеваний курильщиков электронных сигарет.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880" y="1257300"/>
            <a:ext cx="11572240" cy="163068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Как сообщается на </a:t>
            </a:r>
            <a:r>
              <a:rPr lang="ru-RU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сайте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</a:rPr>
              <a:t>https://www.cdc.gov/ </a:t>
            </a:r>
            <a:r>
              <a:rPr lang="ru-RU" dirty="0" err="1">
                <a:solidFill>
                  <a:schemeClr val="tx1"/>
                </a:solidFill>
              </a:rPr>
              <a:t>иследовательской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организации, собрали образцы жидкости из легких у 29 больных пациентов. Отмечается, что во всех случаях был найден ацетат витамина Е. Химическое вещество используется в качестве добавки при производстве продукции для </a:t>
            </a:r>
            <a:r>
              <a:rPr lang="ru-RU" dirty="0" err="1">
                <a:solidFill>
                  <a:schemeClr val="tx1"/>
                </a:solidFill>
              </a:rPr>
              <a:t>вейпов</a:t>
            </a:r>
            <a:r>
              <a:rPr lang="ru-RU" dirty="0">
                <a:solidFill>
                  <a:schemeClr val="tx1"/>
                </a:solidFill>
              </a:rPr>
              <a:t> и электронных сигарет. </a:t>
            </a:r>
            <a:r>
              <a:rPr lang="ru-RU" b="1" u="sng" dirty="0">
                <a:solidFill>
                  <a:schemeClr val="tx1"/>
                </a:solidFill>
              </a:rPr>
              <a:t>В 82% образцов обнаружили тетрагидроканнабинол — вещество, содержащееся в конопле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en-US" altLang="ru-RU" dirty="0">
                <a:solidFill>
                  <a:schemeClr val="tx1"/>
                </a:solidFill>
              </a:rPr>
              <a:t>из них же,</a:t>
            </a:r>
            <a:r>
              <a:rPr lang="ru-RU" dirty="0">
                <a:solidFill>
                  <a:schemeClr val="tx1"/>
                </a:solidFill>
              </a:rPr>
              <a:t> в 62% случаев никотин.</a:t>
            </a:r>
          </a:p>
          <a:p>
            <a:endParaRPr lang="ru-RU" dirty="0"/>
          </a:p>
        </p:txBody>
      </p:sp>
      <p:pic>
        <p:nvPicPr>
          <p:cNvPr id="4" name="Изображение 3" descr="СШ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335" y="2887980"/>
            <a:ext cx="3823970" cy="3793490"/>
          </a:xfrm>
          <a:prstGeom prst="rect">
            <a:avLst/>
          </a:prstGeom>
        </p:spPr>
      </p:pic>
      <p:pic>
        <p:nvPicPr>
          <p:cNvPr id="5" name="Изображение 4" descr="CDC.GOV"/>
          <p:cNvPicPr>
            <a:picLocks noChangeAspect="1"/>
          </p:cNvPicPr>
          <p:nvPr/>
        </p:nvPicPr>
        <p:blipFill>
          <a:blip r:embed="rId4"/>
          <a:srcRect b="24140"/>
          <a:stretch>
            <a:fillRect/>
          </a:stretch>
        </p:blipFill>
        <p:spPr>
          <a:xfrm>
            <a:off x="6508750" y="2638425"/>
            <a:ext cx="4758690" cy="41224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25" y="388620"/>
            <a:ext cx="9923145" cy="15443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2400" b="1">
                <a:solidFill>
                  <a:schemeClr val="accent3">
                    <a:lumMod val="75000"/>
                  </a:schemeClr>
                </a:solidFill>
                <a:cs typeface="+mj-lt"/>
              </a:rPr>
              <a:t>Продажа электронных сигарет   противоречит </a:t>
            </a:r>
            <a:br>
              <a:rPr lang="en-US" altLang="ru-RU" sz="2400" b="1">
                <a:solidFill>
                  <a:schemeClr val="accent3">
                    <a:lumMod val="75000"/>
                  </a:schemeClr>
                </a:solidFill>
                <a:cs typeface="+mj-lt"/>
              </a:rPr>
            </a:br>
            <a:r>
              <a:rPr lang="en-US" altLang="ru-RU" sz="2400" b="1">
                <a:solidFill>
                  <a:schemeClr val="accent3">
                    <a:lumMod val="75000"/>
                  </a:schemeClr>
                </a:solidFill>
                <a:cs typeface="+mj-lt"/>
              </a:rPr>
              <a:t>Федеральному закону №15 - ФЗ </a:t>
            </a:r>
            <a:r>
              <a:rPr lang="ru-RU" altLang="ru-RU" sz="2400" b="1" i="1" dirty="0">
                <a:solidFill>
                  <a:schemeClr val="accent3">
                    <a:lumMod val="75000"/>
                  </a:schemeClr>
                </a:solidFill>
                <a:cs typeface="+mj-lt"/>
                <a:sym typeface="+mn-ea"/>
              </a:rPr>
              <a:t>"Об охране здоровья граждан от воздействия окружающего табачного дыма и последствий потребления табака"</a:t>
            </a:r>
            <a:r>
              <a:rPr lang="en-US" altLang="ru-RU" sz="2400" b="1" i="1" dirty="0">
                <a:solidFill>
                  <a:schemeClr val="accent3">
                    <a:lumMod val="75000"/>
                  </a:schemeClr>
                </a:solidFill>
                <a:cs typeface="+mj-lt"/>
                <a:sym typeface="+mn-ea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065" y="2287905"/>
            <a:ext cx="10767060" cy="3907155"/>
          </a:xfrm>
        </p:spPr>
        <p:txBody>
          <a:bodyPr>
            <a:noAutofit/>
          </a:bodyPr>
          <a:lstStyle/>
          <a:p>
            <a:pPr marL="0" indent="0" defTabSz="449580" eaLnBrk="1">
              <a:lnSpc>
                <a:spcPct val="108000"/>
              </a:lnSpc>
              <a:spcBef>
                <a:spcPct val="0"/>
              </a:spcBef>
              <a:spcAft>
                <a:spcPts val="750"/>
              </a:spcAft>
              <a:buClrTx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</a:tabLst>
            </a:pPr>
            <a:r>
              <a:rPr lang="ru-RU" altLang="ru-RU" sz="2000" b="1" i="1" dirty="0">
                <a:solidFill>
                  <a:srgbClr val="000099"/>
                </a:solidFill>
                <a:latin typeface="Century Schoolbook L" pitchFamily="16" charset="0"/>
                <a:cs typeface="Century Schoolbook L" pitchFamily="16" charset="0"/>
                <a:sym typeface="+mn-ea"/>
              </a:rPr>
              <a:t>п.п. (г), ч.</a:t>
            </a:r>
            <a:r>
              <a:rPr lang="ru-RU" altLang="ru-RU" sz="2000" b="1" i="1" dirty="0">
                <a:solidFill>
                  <a:srgbClr val="000099"/>
                </a:solidFill>
                <a:latin typeface="Century Schoolbook L" pitchFamily="16" charset="0"/>
                <a:cs typeface="Arial;Tahoma" charset="0"/>
                <a:sym typeface="+mn-ea"/>
              </a:rPr>
              <a:t> 1, </a:t>
            </a:r>
            <a:r>
              <a:rPr lang="ru-RU" altLang="ru-RU" sz="2000" b="1" i="1" dirty="0">
                <a:solidFill>
                  <a:srgbClr val="000099"/>
                </a:solidFill>
                <a:latin typeface="Century Schoolbook L" pitchFamily="16" charset="0"/>
                <a:cs typeface="Century Schoolbook L" pitchFamily="16" charset="0"/>
                <a:sym typeface="+mn-ea"/>
              </a:rPr>
              <a:t>Ст. 16.  ФЗ N 15-ФЗ  "Об охране здоровья граждан от воздействия окружающего табачного дыма и последствий потребления табака" </a:t>
            </a:r>
            <a:endParaRPr lang="ru-RU" altLang="ru-RU" sz="2000" b="1" i="1" dirty="0">
              <a:solidFill>
                <a:srgbClr val="000099"/>
              </a:solidFill>
              <a:latin typeface="Century Schoolbook L" pitchFamily="16" charset="0"/>
              <a:cs typeface="Century Schoolbook L" pitchFamily="16" charset="0"/>
            </a:endParaRPr>
          </a:p>
          <a:p>
            <a:pPr marL="0" indent="0" defTabSz="449580" eaLnBrk="1">
              <a:lnSpc>
                <a:spcPct val="163000"/>
              </a:lnSpc>
              <a:spcBef>
                <a:spcPct val="0"/>
              </a:spcBef>
              <a:spcAft>
                <a:spcPts val="750"/>
              </a:spcAft>
              <a:buClrTx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</a:tabLst>
            </a:pPr>
            <a:r>
              <a:rPr lang="ru-RU" altLang="ru-RU" sz="2000" dirty="0">
                <a:solidFill>
                  <a:srgbClr val="000099"/>
                </a:solidFill>
                <a:latin typeface="Century Schoolbook L" pitchFamily="16" charset="0"/>
                <a:cs typeface="Arial;Tahoma" charset="0"/>
                <a:sym typeface="+mn-ea"/>
              </a:rPr>
              <a:t> </a:t>
            </a:r>
            <a:r>
              <a:rPr lang="ru-RU" altLang="ru-RU" sz="2000" b="1" dirty="0">
                <a:solidFill>
                  <a:srgbClr val="000099"/>
                </a:solidFill>
                <a:latin typeface="Century Schoolbook L" pitchFamily="16" charset="0"/>
                <a:cs typeface="Arial;Tahoma" charset="0"/>
                <a:sym typeface="+mn-ea"/>
              </a:rPr>
              <a:t>«В целях сокращения спроса на табак и табачные изделия запрещаются:</a:t>
            </a:r>
            <a:endParaRPr lang="ru-RU" altLang="ru-RU" sz="2000" b="1" dirty="0">
              <a:solidFill>
                <a:srgbClr val="000099"/>
              </a:solidFill>
              <a:latin typeface="Century Schoolbook L" pitchFamily="16" charset="0"/>
              <a:cs typeface="Arial;Tahoma" charset="0"/>
            </a:endParaRPr>
          </a:p>
          <a:p>
            <a:pPr marL="0" indent="0" defTabSz="449580" eaLnBrk="1">
              <a:lnSpc>
                <a:spcPct val="163000"/>
              </a:lnSpc>
              <a:buClrTx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985250" algn="l"/>
              </a:tabLst>
            </a:pPr>
            <a:r>
              <a:rPr lang="ru-RU" altLang="ru-RU" sz="2000" dirty="0">
                <a:solidFill>
                  <a:srgbClr val="000099"/>
                </a:solidFill>
                <a:latin typeface="Century Schoolbook L" pitchFamily="16" charset="0"/>
                <a:cs typeface="Arial;Tahoma" charset="0"/>
                <a:sym typeface="+mn-ea"/>
              </a:rPr>
              <a:t>г) использование и </a:t>
            </a:r>
            <a:r>
              <a:rPr lang="ru-RU" altLang="ru-RU" sz="2000" u="sng" dirty="0">
                <a:solidFill>
                  <a:srgbClr val="000099"/>
                </a:solidFill>
                <a:latin typeface="Century Schoolbook L" pitchFamily="16" charset="0"/>
                <a:cs typeface="Arial;Tahoma" charset="0"/>
                <a:sym typeface="+mn-ea"/>
              </a:rPr>
              <a:t>имитация табачного изделия при производстве других видов товаров, не являющихся табачными изделиями, при оптовой и розничной торговле такими товарами;»</a:t>
            </a:r>
            <a:br>
              <a:rPr lang="ru-RU" altLang="ru-RU" sz="2000" b="1" u="sng" dirty="0">
                <a:solidFill>
                  <a:srgbClr val="000099"/>
                </a:solidFill>
                <a:latin typeface="Century Schoolbook L" pitchFamily="16" charset="0"/>
                <a:cs typeface="Arial;Tahoma" charset="0"/>
                <a:sym typeface="+mn-ea"/>
              </a:rPr>
            </a:br>
            <a:endParaRPr lang="ru-RU" altLang="ru-RU" sz="2000" b="1" u="sng" dirty="0">
              <a:solidFill>
                <a:srgbClr val="000099"/>
              </a:solidFill>
              <a:latin typeface="Century Schoolbook L" pitchFamily="16" charset="0"/>
              <a:cs typeface="Arial;Tahoma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1482725"/>
            <a:ext cx="10540365" cy="4119880"/>
          </a:xfrm>
        </p:spPr>
        <p:txBody>
          <a:bodyPr>
            <a:noAutofit/>
          </a:bodyPr>
          <a:lstStyle/>
          <a:p>
            <a:pPr algn="ctr"/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сигареты очень долго пропагандировались как здоровая замена обычному табакокурению</a:t>
            </a:r>
            <a:r>
              <a:rPr lang="en-US" alt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проведения каких-либо исследований, </a:t>
            </a:r>
            <a:r>
              <a:rPr lang="en-US" alt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чем завоевали популярность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285" y="293370"/>
            <a:ext cx="9732010" cy="161163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b="1">
                <a:solidFill>
                  <a:schemeClr val="accent3"/>
                </a:solidFill>
                <a:latin typeface="Century Schoolbook L" pitchFamily="16" charset="0"/>
                <a:cs typeface="Century Schoolbook L" pitchFamily="16" charset="0"/>
                <a:sym typeface="+mn-ea"/>
              </a:rPr>
              <a:t>Также </a:t>
            </a:r>
            <a:r>
              <a:rPr lang="en-US" altLang="ru-RU" sz="2800" b="1">
                <a:solidFill>
                  <a:schemeClr val="accent3"/>
                </a:solidFill>
                <a:latin typeface="Century Schoolbook L" pitchFamily="16" charset="0"/>
                <a:cs typeface="Century Schoolbook L" pitchFamily="16" charset="0"/>
                <a:sym typeface="+mn-ea"/>
              </a:rPr>
              <a:t>Федеральному закону </a:t>
            </a:r>
            <a:r>
              <a:rPr lang="ru-RU" altLang="ru-RU" sz="2800" kern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Schoolbook L" pitchFamily="16" charset="0"/>
                <a:cs typeface="Century Schoolbook L" pitchFamily="16" charset="0"/>
                <a:sym typeface="+mn-ea"/>
              </a:rPr>
              <a:t>ФЗ №436 </a:t>
            </a:r>
            <a:r>
              <a:rPr lang="ru-RU" altLang="ru-RU" sz="2800" b="1" kern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Schoolbook L" pitchFamily="16" charset="0"/>
                <a:cs typeface="Century Schoolbook L" pitchFamily="16" charset="0"/>
                <a:sym typeface="+mn-ea"/>
              </a:rPr>
              <a:t>"О защите детей от информации, причиняющей вред их здоровью и развитию"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775" y="2133600"/>
            <a:ext cx="10383520" cy="3777615"/>
          </a:xfrm>
        </p:spPr>
        <p:txBody>
          <a:bodyPr>
            <a:normAutofit/>
          </a:bodyPr>
          <a:lstStyle/>
          <a:p>
            <a:r>
              <a:rPr lang="en-US" altLang="ru-RU" sz="2000" dirty="0">
                <a:latin typeface="Century Schoolbook L" pitchFamily="16" charset="0"/>
                <a:cs typeface="Century Schoolbook L" pitchFamily="16" charset="0"/>
              </a:rPr>
              <a:t> </a:t>
            </a:r>
            <a:r>
              <a:rPr lang="ru-RU" altLang="ru-RU" sz="2000" kern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Century Schoolbook L" pitchFamily="16" charset="0"/>
                <a:sym typeface="+mn-ea"/>
              </a:rPr>
              <a:t>п.п.2,  П.2,  Ч.2 Ст. 5  ФЗ №436 </a:t>
            </a:r>
            <a:r>
              <a:rPr lang="ru-RU" altLang="ru-RU" sz="2000" b="1" kern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Century Schoolbook L" pitchFamily="16" charset="0"/>
                <a:sym typeface="+mn-ea"/>
              </a:rPr>
              <a:t>"О защите детей от информации, причиняющей вред их здоровью и развитию"</a:t>
            </a:r>
            <a:endParaRPr kumimoji="0" lang="ru-RU" altLang="ru-RU" sz="2000" b="1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Schoolbook L" pitchFamily="16" charset="0"/>
              <a:ea typeface="+mj-ea"/>
              <a:cs typeface="Century Schoolbook L" pitchFamily="16" charset="0"/>
            </a:endParaRPr>
          </a:p>
          <a:p>
            <a:pPr marL="0" marR="0" lvl="0" indent="0" algn="l" defTabSz="449580" rtl="0" eaLnBrk="1" fontAlgn="base" latinLnBrk="0" hangingPunct="0">
              <a:lnSpc>
                <a:spcPct val="163000"/>
              </a:lnSpc>
              <a:spcBef>
                <a:spcPct val="0"/>
              </a:spcBef>
              <a:spcAft>
                <a:spcPts val="75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3720" algn="l"/>
                <a:tab pos="1003300" algn="l"/>
                <a:tab pos="1452245" algn="l"/>
                <a:tab pos="1901825" algn="l"/>
                <a:tab pos="2350770" algn="l"/>
                <a:tab pos="2800350" algn="l"/>
                <a:tab pos="3249295" algn="l"/>
                <a:tab pos="3698875" algn="l"/>
                <a:tab pos="4147820" algn="l"/>
                <a:tab pos="4597400" algn="l"/>
                <a:tab pos="5046345" algn="l"/>
                <a:tab pos="5495925" algn="l"/>
                <a:tab pos="5944870" algn="l"/>
                <a:tab pos="6394450" algn="l"/>
                <a:tab pos="6843395" algn="l"/>
                <a:tab pos="7292975" algn="l"/>
                <a:tab pos="7741920" algn="l"/>
                <a:tab pos="8191500" algn="l"/>
                <a:tab pos="8640445" algn="l"/>
                <a:tab pos="8985250" algn="l"/>
              </a:tabLst>
              <a:defRPr/>
            </a:pPr>
            <a:r>
              <a:rPr lang="ru-RU" altLang="ru-RU" sz="2000" kern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Century Schoolbook L" pitchFamily="16" charset="0"/>
                <a:sym typeface="+mn-ea"/>
              </a:rPr>
              <a:t>«К информации, запрещенной для распространения среди детей, относится информация:</a:t>
            </a:r>
            <a:endParaRPr kumimoji="0" lang="ru-RU" altLang="ru-RU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Schoolbook L" pitchFamily="16" charset="0"/>
              <a:ea typeface="+mj-ea"/>
              <a:cs typeface="Century Schoolbook L" pitchFamily="16" charset="0"/>
            </a:endParaRPr>
          </a:p>
          <a:p>
            <a:pPr marL="0" marR="0" lvl="0" indent="0" algn="l" defTabSz="449580" rtl="0" eaLnBrk="1" fontAlgn="base" latinLnBrk="0" hangingPunct="0">
              <a:lnSpc>
                <a:spcPct val="163000"/>
              </a:lnSpc>
              <a:spcBef>
                <a:spcPct val="0"/>
              </a:spcBef>
              <a:spcAft>
                <a:spcPts val="75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3720" algn="l"/>
                <a:tab pos="1003300" algn="l"/>
                <a:tab pos="1452245" algn="l"/>
                <a:tab pos="1901825" algn="l"/>
                <a:tab pos="2350770" algn="l"/>
                <a:tab pos="2800350" algn="l"/>
                <a:tab pos="3249295" algn="l"/>
                <a:tab pos="3698875" algn="l"/>
                <a:tab pos="4147820" algn="l"/>
                <a:tab pos="4597400" algn="l"/>
                <a:tab pos="5046345" algn="l"/>
                <a:tab pos="5495925" algn="l"/>
                <a:tab pos="5944870" algn="l"/>
                <a:tab pos="6394450" algn="l"/>
                <a:tab pos="6843395" algn="l"/>
                <a:tab pos="7292975" algn="l"/>
                <a:tab pos="7741920" algn="l"/>
                <a:tab pos="8191500" algn="l"/>
                <a:tab pos="8640445" algn="l"/>
                <a:tab pos="8985250" algn="l"/>
              </a:tabLst>
              <a:defRPr/>
            </a:pPr>
            <a:r>
              <a:rPr lang="ru-RU" altLang="ru-RU" sz="2000" kern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Century Schoolbook L" pitchFamily="16" charset="0"/>
                <a:sym typeface="+mn-ea"/>
              </a:rPr>
              <a:t>2) </a:t>
            </a:r>
            <a:r>
              <a:rPr lang="ru-RU" altLang="ru-RU" sz="2000" u="sng" kern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Century Schoolbook L" pitchFamily="16" charset="0"/>
                <a:sym typeface="+mn-ea"/>
              </a:rPr>
              <a:t>способная вызвать у детей желание употребить</a:t>
            </a:r>
            <a:r>
              <a:rPr lang="ru-RU" altLang="ru-RU" sz="2000" kern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Century Schoolbook L" pitchFamily="16" charset="0"/>
                <a:sym typeface="+mn-ea"/>
              </a:rPr>
              <a:t> </a:t>
            </a:r>
            <a:r>
              <a:rPr lang="ru-RU" altLang="ru-RU" sz="2000" u="sng" kern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Century Schoolbook L" pitchFamily="16" charset="0"/>
                <a:sym typeface="+mn-ea"/>
              </a:rPr>
              <a:t>наркотические средства, психотропные и (или) одурманивающие вещества, табачные изделия</a:t>
            </a:r>
            <a:r>
              <a:rPr lang="ru-RU" altLang="ru-RU" sz="2000" kern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Century Schoolbook L" pitchFamily="16" charset="0"/>
                <a:sym typeface="+mn-ea"/>
              </a:rPr>
              <a:t>, алкогольную и спиртосодержащую продукцию, …»</a:t>
            </a:r>
            <a:endParaRPr lang="en-US" altLang="ru-RU" sz="2000" dirty="0">
              <a:latin typeface="Century Schoolbook L" pitchFamily="16" charset="0"/>
              <a:cs typeface="Century Schoolbook L" pitchFamily="1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660" y="624205"/>
            <a:ext cx="9652635" cy="1280795"/>
          </a:xfrm>
        </p:spPr>
        <p:txBody>
          <a:bodyPr/>
          <a:lstStyle/>
          <a:p>
            <a:pPr algn="ctr"/>
            <a:r>
              <a:rPr lang="en-US" altLang="ru-RU">
                <a:solidFill>
                  <a:schemeClr val="accent3">
                    <a:lumMod val="75000"/>
                  </a:schemeClr>
                </a:solidFill>
              </a:rPr>
              <a:t>Проблемы в исполнении: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3260" y="2133600"/>
            <a:ext cx="10821035" cy="3777615"/>
          </a:xfrm>
        </p:spPr>
        <p:txBody>
          <a:bodyPr/>
          <a:lstStyle/>
          <a:p>
            <a:r>
              <a:rPr lang="en-US" altLang="ru-RU"/>
              <a:t>В связи с тем, что в настоящее время часть прав по составлению протоколов по некоторым административным правонарушениям была передана органам местного самоуправления, после этого часть административных правонарушений перешла в раздел безнаказанных или трудно наказуемых.</a:t>
            </a:r>
          </a:p>
          <a:p>
            <a:r>
              <a:rPr lang="en-US" altLang="ru-RU"/>
              <a:t>Так как сейчас не работает закон о наказании продажи ЭДСН несовершеннолетним, так же не будет работать и запрет о продаже снюса. Т.к. при существующей законодательной практике, функции контроля будут возложены также на органы местного самоуправления.</a:t>
            </a:r>
          </a:p>
          <a:p>
            <a:r>
              <a:rPr lang="en-US" altLang="ru-RU"/>
              <a:t>Т.е. продажа отравляющих никотиносодержащих и др. веществ несовершеннолетним,  будет продолжаться.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590" y="610870"/>
            <a:ext cx="9850755" cy="817880"/>
          </a:xfrm>
        </p:spPr>
        <p:txBody>
          <a:bodyPr/>
          <a:lstStyle/>
          <a:p>
            <a:pPr algn="ctr"/>
            <a:r>
              <a:rPr lang="en-US" altLang="ru-RU">
                <a:solidFill>
                  <a:schemeClr val="accent3">
                    <a:lumMod val="75000"/>
                  </a:schemeClr>
                </a:solidFill>
              </a:rPr>
              <a:t>Вариант решения: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7640" y="1683385"/>
            <a:ext cx="10066655" cy="4227830"/>
          </a:xfrm>
        </p:spPr>
        <p:txBody>
          <a:bodyPr>
            <a:normAutofit/>
          </a:bodyPr>
          <a:lstStyle/>
          <a:p>
            <a:endParaRPr lang="ru-RU" altLang="en-US"/>
          </a:p>
          <a:p>
            <a:r>
              <a:rPr lang="ru-RU" altLang="en-US" sz="2200"/>
              <a:t>Между Министерством внутренних дел Российской Федерации и Правительством Вологодской области  </a:t>
            </a:r>
            <a:r>
              <a:rPr lang="en-US" altLang="ru-RU" sz="2200"/>
              <a:t>заключено соглашение:</a:t>
            </a:r>
          </a:p>
          <a:p>
            <a:pPr marL="0" indent="0">
              <a:buNone/>
            </a:pPr>
            <a:r>
              <a:rPr lang="en-US" altLang="ru-RU" sz="2200"/>
              <a:t> </a:t>
            </a:r>
            <a:r>
              <a:rPr lang="en-US" altLang="ru-RU" sz="2200" b="1" i="1"/>
              <a:t>«О</a:t>
            </a:r>
            <a:r>
              <a:rPr lang="ru-RU" altLang="en-US" sz="2200" b="1" i="1"/>
              <a:t> передаче Министерству внутренних дел Российской Федерации части полномочий по составлению протоколов об административных правонарушениях, посягающих на общественный порядок и общественную безопасность </a:t>
            </a:r>
            <a:r>
              <a:rPr lang="en-US" altLang="ru-RU" sz="2200" b="1" i="1"/>
              <a:t>....»</a:t>
            </a:r>
          </a:p>
          <a:p>
            <a:pPr marL="0" indent="0">
              <a:buNone/>
            </a:pPr>
            <a:r>
              <a:rPr lang="en-US" altLang="ru-RU" sz="2200" i="1"/>
              <a:t>В котором были оговорены все пункты необходимые для более быстрого реагирования и пресечения некоторых  административных правонарушений.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20" y="1888490"/>
            <a:ext cx="9639300" cy="857885"/>
          </a:xfrm>
        </p:spPr>
        <p:txBody>
          <a:bodyPr/>
          <a:lstStyle/>
          <a:p>
            <a:pPr algn="ctr"/>
            <a:r>
              <a:rPr lang="en-US" altLang="en-US" sz="4000" i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91" name="CustomShape 2"/>
          <p:cNvSpPr/>
          <p:nvPr/>
        </p:nvSpPr>
        <p:spPr>
          <a:xfrm>
            <a:off x="8277860" y="5142865"/>
            <a:ext cx="2947035" cy="12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 panose="020B0603030804020204"/>
              </a:rPr>
              <a:t>Лагутенко Ян Алексеевич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 panose="020B0603030804020204"/>
              </a:rPr>
              <a:t>Начальник «Центра </a:t>
            </a: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 panose="020B0603030804020204"/>
              </a:rPr>
              <a:t>по профилактике терроризма» </a:t>
            </a: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 panose="020B0603030804020204"/>
              </a:rPr>
              <a:t>по Приморскому району</a:t>
            </a:r>
          </a:p>
          <a:p>
            <a:pPr>
              <a:lnSpc>
                <a:spcPct val="100000"/>
              </a:lnSpc>
            </a:pPr>
            <a:r>
              <a:rPr lang="" altLang="ru-RU" sz="1200" b="0" strike="noStrike" spc="-1">
                <a:latin typeface="Arial"/>
              </a:rPr>
              <a:t>г. Архангельска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 panose="020B0603030804020204"/>
              </a:rPr>
              <a:t>тел.   +7 911-575-76-95 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 panose="020B0603030804020204"/>
              </a:rPr>
              <a:t>E-mail:  HANDOWER@YA.RU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2720" y="209550"/>
            <a:ext cx="4912995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ВОЗ в цифрах.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979805"/>
            <a:ext cx="11176000" cy="5572125"/>
          </a:xfrm>
        </p:spPr>
        <p:txBody>
          <a:bodyPr>
            <a:noAutofit/>
          </a:bodyPr>
          <a:lstStyle/>
          <a:p>
            <a:r>
              <a:rPr lang="en-US" altLang="ru-RU" sz="1600" dirty="0">
                <a:latin typeface="Century Schoolbook L" pitchFamily="16" charset="0"/>
                <a:cs typeface="Century Schoolbook L" pitchFamily="16" charset="0"/>
              </a:rPr>
              <a:t> 	    </a:t>
            </a:r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Согласно последним данным Всемирной организации здравоохранения, с 2000 года число курильщиков обычных сигарет в мире сократилось: если в 2000 году курильщиков насчитывалось 1,14 млрд, то сейчас - 1,1 млрд человек. Но в отношении электронных сигарет наблюдается противоположная тенденция. Курильщиков электронных сигарет становится все больше. </a:t>
            </a:r>
          </a:p>
          <a:p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Число </a:t>
            </a:r>
            <a:r>
              <a:rPr lang="ru-RU" sz="1600" dirty="0" err="1">
                <a:latin typeface="Century Schoolbook L" pitchFamily="16" charset="0"/>
                <a:cs typeface="Century Schoolbook L" pitchFamily="16" charset="0"/>
              </a:rPr>
              <a:t>вейперов</a:t>
            </a:r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 - </a:t>
            </a:r>
            <a:r>
              <a:rPr lang="ru-RU" sz="1600" b="1" u="sng" dirty="0">
                <a:latin typeface="Century Schoolbook L" pitchFamily="16" charset="0"/>
                <a:cs typeface="Century Schoolbook L" pitchFamily="16" charset="0"/>
              </a:rPr>
              <a:t>курильщиков электронных сигарет - в последние годы быстро растет. Если в 2011 году электронные сигареты курили 7 млн человек, то в 2016 году - уже 35 млн человек.</a:t>
            </a:r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 </a:t>
            </a:r>
            <a:r>
              <a:rPr lang="ru-RU" sz="1600" b="1" u="sng" dirty="0">
                <a:latin typeface="Century Schoolbook L" pitchFamily="16" charset="0"/>
                <a:cs typeface="Century Schoolbook L" pitchFamily="16" charset="0"/>
              </a:rPr>
              <a:t>На 2019 год ВОЗ данных не приводит, но по сведениям разных интернет-источников на 2019 год их численность составляет от 54 до 61  млн человек.</a:t>
            </a:r>
          </a:p>
          <a:p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В связи с тем, что законодательного определения «электронной сигареты» на сегодняшний день пока нет. А в соответствии с общедоступным определением  </a:t>
            </a:r>
            <a:r>
              <a:rPr lang="en-US" altLang="ru-RU" sz="1600" b="1" dirty="0">
                <a:latin typeface="Century Schoolbook L" pitchFamily="16" charset="0"/>
                <a:cs typeface="Century Schoolbook L" pitchFamily="16" charset="0"/>
              </a:rPr>
              <a:t>ЭДСН </a:t>
            </a:r>
            <a:r>
              <a:rPr lang="ru-RU" sz="1600" b="1" dirty="0">
                <a:latin typeface="Century Schoolbook L" pitchFamily="16" charset="0"/>
                <a:cs typeface="Century Schoolbook L" pitchFamily="16" charset="0"/>
              </a:rPr>
              <a:t>-  </a:t>
            </a:r>
            <a:r>
              <a:rPr lang="ru-RU" sz="1600" b="1" u="sng" dirty="0">
                <a:solidFill>
                  <a:srgbClr val="FF0000"/>
                </a:solidFill>
                <a:latin typeface="Century Schoolbook L" pitchFamily="16" charset="0"/>
                <a:cs typeface="Century Schoolbook L" pitchFamily="16" charset="0"/>
              </a:rPr>
              <a:t>это изделие, которое только имитирует табакокурение</a:t>
            </a:r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 при помощи генерации пара. Электронная сигарета являются устройством, в состав которого не входит табак либо другой заменяющий его продукт растительного происхождения, а по этому и классифицировать ее как табачное изделие, исходя из норм действующего законодательства, невозможно.</a:t>
            </a:r>
          </a:p>
          <a:p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В России акциз на электронные сигареты введён только с 1 июля 2019 года</a:t>
            </a:r>
            <a:r>
              <a:rPr lang="en-US" altLang="ru-RU" sz="1600" dirty="0">
                <a:latin typeface="Century Schoolbook L" pitchFamily="16" charset="0"/>
                <a:cs typeface="Century Schoolbook L" pitchFamily="16" charset="0"/>
              </a:rPr>
              <a:t>, появились они в России  4-6 лет назад.</a:t>
            </a:r>
            <a:endParaRPr lang="ru-RU" sz="1600" dirty="0">
              <a:latin typeface="Century Schoolbook L" pitchFamily="16" charset="0"/>
              <a:cs typeface="Century Schoolbook L" pitchFamily="16" charset="0"/>
            </a:endParaRPr>
          </a:p>
          <a:p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В Архангельской области </a:t>
            </a:r>
            <a:r>
              <a:rPr lang="en-US" altLang="ru-RU" sz="1600" dirty="0">
                <a:latin typeface="Century Schoolbook L" pitchFamily="16" charset="0"/>
                <a:cs typeface="Century Schoolbook L" pitchFamily="16" charset="0"/>
              </a:rPr>
              <a:t>закон о запрете на продажу ЭДСН несовершеннолетним, принят 14 ноября 2018 года, а</a:t>
            </a:r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 административная ответственность за торговлю ЭСДН несовершеннолетним </a:t>
            </a:r>
            <a:r>
              <a:rPr lang="ru-RU" sz="1600" b="1" i="1" dirty="0">
                <a:latin typeface="Century Schoolbook L" pitchFamily="16" charset="0"/>
                <a:cs typeface="Century Schoolbook L" pitchFamily="16" charset="0"/>
              </a:rPr>
              <a:t>введена только </a:t>
            </a:r>
            <a:r>
              <a:rPr lang="en-US" altLang="ru-RU" sz="1600" b="1" i="1" dirty="0">
                <a:latin typeface="Century Schoolbook L" pitchFamily="16" charset="0"/>
                <a:cs typeface="Century Schoolbook L" pitchFamily="16" charset="0"/>
              </a:rPr>
              <a:t>через год!</a:t>
            </a:r>
            <a:r>
              <a:rPr lang="ru-RU" sz="1600" dirty="0">
                <a:latin typeface="Century Schoolbook L" pitchFamily="16" charset="0"/>
                <a:cs typeface="Century Schoolbook L" pitchFamily="16" charset="0"/>
              </a:rPr>
              <a:t> с 30 сентября 2019 года.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630" y="141605"/>
            <a:ext cx="10208895" cy="699135"/>
          </a:xfrm>
        </p:spPr>
        <p:txBody>
          <a:bodyPr/>
          <a:lstStyle/>
          <a:p>
            <a:pPr algn="ctr"/>
            <a:r>
              <a:rPr lang="en-US" altLang="ru-RU"/>
              <a:t>Данные с сайта Euromonitor International</a:t>
            </a:r>
          </a:p>
        </p:txBody>
      </p:sp>
      <p:pic>
        <p:nvPicPr>
          <p:cNvPr id="4" name="Изображение 3" descr="_101822127_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60" y="840740"/>
            <a:ext cx="9242425" cy="5862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590" y="236220"/>
            <a:ext cx="9831705" cy="67691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ym typeface="+mn-ea"/>
              </a:rPr>
              <a:t>Пропаганда «безопасности» ЭСДН</a:t>
            </a:r>
            <a:endParaRPr lang="ru-RU" sz="280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1672590" y="1024890"/>
            <a:ext cx="9831705" cy="676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1035685" y="1024890"/>
            <a:ext cx="10669270" cy="1045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2000" dirty="0">
                <a:solidFill>
                  <a:srgbClr val="262699"/>
                </a:solidFill>
                <a:cs typeface="Century Schoolbook L" pitchFamily="16" charset="0"/>
                <a:sym typeface="+mn-ea"/>
              </a:rPr>
              <a:t>Испарители</a:t>
            </a:r>
            <a:r>
              <a:rPr lang="ru-RU" altLang="ru-RU" sz="2000" dirty="0">
                <a:solidFill>
                  <a:srgbClr val="262699"/>
                </a:solidFill>
                <a:cs typeface="Century Schoolbook L" pitchFamily="16" charset="0"/>
                <a:sym typeface="+mn-ea"/>
              </a:rPr>
              <a:t> получили популярность благодаря агрессивной маркетинговой кампании их производителей, рекламирующей «полезный для здоровья» переход от обычных сигарет на электронные. В России они так же </a:t>
            </a:r>
            <a:r>
              <a:rPr lang="en-US" altLang="ru-RU" sz="2000" dirty="0">
                <a:solidFill>
                  <a:srgbClr val="262699"/>
                </a:solidFill>
                <a:cs typeface="Century Schoolbook L" pitchFamily="16" charset="0"/>
                <a:sym typeface="+mn-ea"/>
              </a:rPr>
              <a:t>имеют</a:t>
            </a:r>
            <a:r>
              <a:rPr lang="ru-RU" altLang="ru-RU" sz="2000" dirty="0">
                <a:solidFill>
                  <a:srgbClr val="262699"/>
                </a:solidFill>
                <a:cs typeface="Century Schoolbook L" pitchFamily="16" charset="0"/>
                <a:sym typeface="+mn-ea"/>
              </a:rPr>
              <a:t> популярность.</a:t>
            </a:r>
            <a:endParaRPr lang="ru-RU"/>
          </a:p>
          <a:p>
            <a:endParaRPr lang="ru-RU"/>
          </a:p>
        </p:txBody>
      </p:sp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1978025"/>
            <a:ext cx="9773920" cy="4766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045" y="250825"/>
            <a:ext cx="9747250" cy="108648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 L" pitchFamily="16" charset="0"/>
                <a:sym typeface="+mn-ea"/>
              </a:rPr>
              <a:t>Подача ложных доводов вводящих в заблуждение:</a:t>
            </a:r>
            <a:endParaRPr lang="ru-RU" altLang="en-US"/>
          </a:p>
        </p:txBody>
      </p:sp>
      <p:sp>
        <p:nvSpPr>
          <p:cNvPr id="10241" name="Rectangle 1"/>
          <p:cNvSpPr>
            <a:spLocks noGrp="1" noChangeArrowheads="1"/>
          </p:cNvSpPr>
          <p:nvPr/>
        </p:nvSpPr>
        <p:spPr>
          <a:xfrm>
            <a:off x="762635" y="1709420"/>
            <a:ext cx="10741660" cy="48348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numCol="1" anchor="t" anchorCtr="0" compatLnSpc="1"/>
          <a:lstStyle>
            <a:lvl1pPr algn="ctr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80604020202020204" pitchFamily="34" charset="0"/>
                <a:ea typeface="WenQuanYi Micro Hei" charset="0"/>
                <a:cs typeface="WenQuanYi Micro Hei" charset="0"/>
              </a:defRPr>
            </a:lvl2pPr>
            <a:lvl3pPr algn="ctr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80604020202020204" pitchFamily="34" charset="0"/>
                <a:ea typeface="WenQuanYi Micro Hei" charset="0"/>
                <a:cs typeface="WenQuanYi Micro Hei" charset="0"/>
              </a:defRPr>
            </a:lvl3pPr>
            <a:lvl4pPr algn="ctr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80604020202020204" pitchFamily="34" charset="0"/>
                <a:ea typeface="WenQuanYi Micro Hei" charset="0"/>
                <a:cs typeface="WenQuanYi Micro Hei" charset="0"/>
              </a:defRPr>
            </a:lvl4pPr>
            <a:lvl5pPr algn="ctr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8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8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8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8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8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marL="0" marR="0" lvl="0" indent="0" algn="l" defTabSz="449580" rtl="0" eaLnBrk="1" fontAlgn="base" latinLnBrk="0" hangingPunct="0">
              <a:lnSpc>
                <a:spcPct val="108000"/>
              </a:lnSpc>
              <a:spcBef>
                <a:spcPts val="141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3720" algn="l"/>
                <a:tab pos="1003300" algn="l"/>
                <a:tab pos="1452245" algn="l"/>
                <a:tab pos="1901825" algn="l"/>
                <a:tab pos="2350770" algn="l"/>
                <a:tab pos="2800350" algn="l"/>
                <a:tab pos="3249295" algn="l"/>
                <a:tab pos="3698875" algn="l"/>
                <a:tab pos="4147820" algn="l"/>
                <a:tab pos="4597400" algn="l"/>
                <a:tab pos="5046345" algn="l"/>
                <a:tab pos="5495925" algn="l"/>
                <a:tab pos="5944870" algn="l"/>
                <a:tab pos="6394450" algn="l"/>
                <a:tab pos="6843395" algn="l"/>
                <a:tab pos="7292975" algn="l"/>
                <a:tab pos="7741920" algn="l"/>
                <a:tab pos="8191500" algn="l"/>
                <a:tab pos="8640445" algn="l"/>
                <a:tab pos="8985250" algn="l"/>
                <a:tab pos="9434195" algn="l"/>
              </a:tabLst>
              <a:defRPr/>
            </a:pPr>
            <a:r>
              <a:rPr kumimoji="0" lang="ru-RU" altLang="ru-RU" sz="2400" b="0" i="0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+mj-cs"/>
              </a:rPr>
              <a:t>Электронную сигарету можно курить в любых общественных местах, включая аэропорт, рестораны, общественный транспорт, на рабочем месте.</a:t>
            </a:r>
            <a:r>
              <a:rPr kumimoji="0" lang="ru-RU" altLang="ru-RU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+mj-cs"/>
              </a:rPr>
              <a:t> Такая свобода курения обязана свойству ДЫМА-ПАРА, который </a:t>
            </a:r>
            <a:r>
              <a:rPr kumimoji="0" lang="ru-RU" altLang="ru-RU" sz="2400" b="0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+mj-cs"/>
              </a:rPr>
              <a:t>безвреден окружающим</a:t>
            </a:r>
            <a:r>
              <a:rPr kumimoji="0" lang="ru-RU" altLang="ru-RU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+mj-cs"/>
              </a:rPr>
              <a:t>, а так же не имеет раздражительного запаха.</a:t>
            </a:r>
          </a:p>
          <a:p>
            <a:pPr marL="0" marR="0" lvl="0" indent="0" algn="l" defTabSz="449580" rtl="0" eaLnBrk="1" fontAlgn="base" latinLnBrk="0" hangingPunct="0">
              <a:lnSpc>
                <a:spcPct val="108000"/>
              </a:lnSpc>
              <a:spcBef>
                <a:spcPts val="141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3720" algn="l"/>
                <a:tab pos="1003300" algn="l"/>
                <a:tab pos="1452245" algn="l"/>
                <a:tab pos="1901825" algn="l"/>
                <a:tab pos="2350770" algn="l"/>
                <a:tab pos="2800350" algn="l"/>
                <a:tab pos="3249295" algn="l"/>
                <a:tab pos="3698875" algn="l"/>
                <a:tab pos="4147820" algn="l"/>
                <a:tab pos="4597400" algn="l"/>
                <a:tab pos="5046345" algn="l"/>
                <a:tab pos="5495925" algn="l"/>
                <a:tab pos="5944870" algn="l"/>
                <a:tab pos="6394450" algn="l"/>
                <a:tab pos="6843395" algn="l"/>
                <a:tab pos="7292975" algn="l"/>
                <a:tab pos="7741920" algn="l"/>
                <a:tab pos="8191500" algn="l"/>
                <a:tab pos="8640445" algn="l"/>
                <a:tab pos="8985250" algn="l"/>
                <a:tab pos="9434195" algn="l"/>
              </a:tabLst>
              <a:defRPr/>
            </a:pPr>
            <a:r>
              <a:rPr kumimoji="0" lang="ru-RU" altLang="ru-RU" sz="2400" b="0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+mj-cs"/>
              </a:rPr>
              <a:t>Электронная сигарета может стать модным аксессуаром для людей, интересующихся красивыми вещами.</a:t>
            </a:r>
            <a:r>
              <a:rPr kumimoji="0" lang="ru-RU" altLang="ru-RU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+mj-cs"/>
              </a:rPr>
              <a:t> </a:t>
            </a:r>
            <a:r>
              <a:rPr kumimoji="0" lang="ru-RU" altLang="ru-RU" sz="2400" b="0" i="0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+mj-cs"/>
              </a:rPr>
              <a:t>Вы смело можете ожидать, что окружающие вас люди несомненно обратят внимание на столь элегантный элемент вашего облика.</a:t>
            </a:r>
            <a:r>
              <a:rPr kumimoji="0" lang="ru-RU" altLang="ru-RU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+mj-cs"/>
              </a:rPr>
              <a:t>  </a:t>
            </a:r>
          </a:p>
          <a:p>
            <a:pPr marL="0" marR="0" lvl="0" indent="0" algn="l" defTabSz="449580" rtl="0" eaLnBrk="1" fontAlgn="base" latinLnBrk="0" hangingPunct="0">
              <a:lnSpc>
                <a:spcPct val="108000"/>
              </a:lnSpc>
              <a:spcBef>
                <a:spcPts val="141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3720" algn="l"/>
                <a:tab pos="1003300" algn="l"/>
                <a:tab pos="1452245" algn="l"/>
                <a:tab pos="1901825" algn="l"/>
                <a:tab pos="2350770" algn="l"/>
                <a:tab pos="2800350" algn="l"/>
                <a:tab pos="3249295" algn="l"/>
                <a:tab pos="3698875" algn="l"/>
                <a:tab pos="4147820" algn="l"/>
                <a:tab pos="4597400" algn="l"/>
                <a:tab pos="5046345" algn="l"/>
                <a:tab pos="5495925" algn="l"/>
                <a:tab pos="5944870" algn="l"/>
                <a:tab pos="6394450" algn="l"/>
                <a:tab pos="6843395" algn="l"/>
                <a:tab pos="7292975" algn="l"/>
                <a:tab pos="7741920" algn="l"/>
                <a:tab pos="8191500" algn="l"/>
                <a:tab pos="8640445" algn="l"/>
                <a:tab pos="8985250" algn="l"/>
                <a:tab pos="9434195" algn="l"/>
              </a:tabLst>
              <a:defRPr/>
            </a:pPr>
            <a:r>
              <a:rPr kumimoji="0" lang="ru-RU" altLang="ru-RU" sz="2400" b="0" i="0" u="none" strike="noStrike" kern="0" cap="none" spc="0" normalizeH="0" baseline="0" noProof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Century Schoolbook L" pitchFamily="16" charset="0"/>
                <a:ea typeface="+mj-ea"/>
                <a:cs typeface="+mj-cs"/>
              </a:rPr>
              <a:t>(В данном случае осуществляется манипуляция сознанием.)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" y="1603375"/>
            <a:ext cx="4956175" cy="495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1145" y="123825"/>
            <a:ext cx="9907905" cy="1017270"/>
          </a:xfrm>
        </p:spPr>
        <p:txBody>
          <a:bodyPr>
            <a:normAutofit fontScale="90000"/>
          </a:bodyPr>
          <a:lstStyle/>
          <a:p>
            <a:r>
              <a:rPr lang="ru-RU" altLang="ru-RU" sz="2400" dirty="0">
                <a:solidFill>
                  <a:srgbClr val="000099"/>
                </a:solidFill>
                <a:latin typeface="Century Schoolbook L" pitchFamily="16" charset="0"/>
                <a:cs typeface="Century Schoolbook L" pitchFamily="16" charset="0"/>
                <a:sym typeface="+mn-ea"/>
              </a:rPr>
              <a:t>В настоящее время табачными корпорациями развернута кампания, которая проводится с целью вовлечения молодёжи в так называемое «безопасное курение», а точнее «парение». </a:t>
            </a:r>
            <a:endParaRPr lang="ru-RU" altLang="en-US" sz="2400"/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710" y="1603375"/>
            <a:ext cx="6607810" cy="495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70100"/>
            <a:ext cx="6091555" cy="4567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" y="2070100"/>
            <a:ext cx="6089015" cy="4567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1555115" y="180975"/>
            <a:ext cx="10365105" cy="1570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ru-RU" sz="2100" dirty="0">
                <a:solidFill>
                  <a:srgbClr val="0000FF"/>
                </a:solidFill>
                <a:latin typeface="Century Schoolbook L" pitchFamily="16" charset="0"/>
                <a:sym typeface="+mn-ea"/>
              </a:rPr>
              <a:t>Н</a:t>
            </a:r>
            <a:r>
              <a:rPr lang="ru-RU" altLang="ru-RU" sz="2100" dirty="0">
                <a:solidFill>
                  <a:srgbClr val="0000FF"/>
                </a:solidFill>
                <a:latin typeface="Century Schoolbook L" pitchFamily="16" charset="0"/>
                <a:sym typeface="+mn-ea"/>
              </a:rPr>
              <a:t>ужно отметить, что сам внешний вид электронных устройств-парогенераторов, привлекателен для молодежи. Они оснащены световыми эффектами и выглядят как ювелирное украшение, что так же делает его привлекательным для молодёжи.</a:t>
            </a:r>
            <a:endParaRPr lang="ru-RU" altLang="en-US"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ай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" y="109855"/>
            <a:ext cx="11808460" cy="6638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953</Words>
  <Application>Microsoft Office PowerPoint</Application>
  <PresentationFormat>Широкоэкранный</PresentationFormat>
  <Paragraphs>45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Century Schoolbook L</vt:lpstr>
      <vt:lpstr>Times New Roman</vt:lpstr>
      <vt:lpstr>Wingdings 3</vt:lpstr>
      <vt:lpstr>Легкий дым</vt:lpstr>
      <vt:lpstr>(ЭСДН)  Электронные сигареты + Снюс = ????</vt:lpstr>
      <vt:lpstr>Электронные сигареты очень долго пропагандировались как здоровая замена обычному табакокурению, без проведения каких-либо исследований, в связи с чем завоевали популярность.</vt:lpstr>
      <vt:lpstr>ВОЗ в цифрах.</vt:lpstr>
      <vt:lpstr>Данные с сайта Euromonitor International</vt:lpstr>
      <vt:lpstr>Пропаганда «безопасности» ЭСДН</vt:lpstr>
      <vt:lpstr>Подача ложных доводов вводящих в заблуждение:</vt:lpstr>
      <vt:lpstr>В настоящее время табачными корпорациями развернута кампания, которая проводится с целью вовлечения молодёжи в так называемое «безопасное курение», а точнее «парение». </vt:lpstr>
      <vt:lpstr>Презентация PowerPoint</vt:lpstr>
      <vt:lpstr>Презентация PowerPoint</vt:lpstr>
      <vt:lpstr>СНЮС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Ученые из Центра по контролю и профилактике заболеваний США определили одну из главных причин заболеваний курильщиков электронных сигарет. </vt:lpstr>
      <vt:lpstr>Продажа электронных сигарет   противоречит  Федеральному закону №15 - ФЗ "Об охране здоровья граждан от воздействия окружающего табачного дыма и последствий потребления табака".</vt:lpstr>
      <vt:lpstr>Также Федеральному закону ФЗ №436 "О защите детей от информации, причиняющей вред их здоровью и развитию"</vt:lpstr>
      <vt:lpstr>Проблемы в исполнении:</vt:lpstr>
      <vt:lpstr>Вариант решения: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ЭСДН – электронные средства доставки никотина = Электронные сигареты</dc:title>
  <dc:creator>Лагутенко Ян Алексеевич</dc:creator>
  <cp:lastModifiedBy>Лагутенко Ян Алексеевич</cp:lastModifiedBy>
  <cp:revision>17</cp:revision>
  <dcterms:created xsi:type="dcterms:W3CDTF">2019-12-03T22:14:58Z</dcterms:created>
  <dcterms:modified xsi:type="dcterms:W3CDTF">2019-12-04T07:11:27Z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1049-11.1.0.8865</vt:lpwstr>
  </property>
</Properties>
</file>